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60"/>
  </p:notesMasterIdLst>
  <p:sldIdLst>
    <p:sldId id="256" r:id="rId8"/>
    <p:sldId id="278" r:id="rId9"/>
    <p:sldId id="350" r:id="rId10"/>
    <p:sldId id="259" r:id="rId11"/>
    <p:sldId id="361" r:id="rId12"/>
    <p:sldId id="351" r:id="rId13"/>
    <p:sldId id="356" r:id="rId14"/>
    <p:sldId id="304" r:id="rId15"/>
    <p:sldId id="305" r:id="rId16"/>
    <p:sldId id="291" r:id="rId17"/>
    <p:sldId id="306" r:id="rId18"/>
    <p:sldId id="349" r:id="rId19"/>
    <p:sldId id="360" r:id="rId20"/>
    <p:sldId id="353" r:id="rId21"/>
    <p:sldId id="359" r:id="rId22"/>
    <p:sldId id="308" r:id="rId23"/>
    <p:sldId id="352" r:id="rId24"/>
    <p:sldId id="348" r:id="rId25"/>
    <p:sldId id="346" r:id="rId26"/>
    <p:sldId id="307" r:id="rId27"/>
    <p:sldId id="310" r:id="rId28"/>
    <p:sldId id="347" r:id="rId29"/>
    <p:sldId id="309" r:id="rId30"/>
    <p:sldId id="374" r:id="rId31"/>
    <p:sldId id="311" r:id="rId32"/>
    <p:sldId id="365" r:id="rId33"/>
    <p:sldId id="372" r:id="rId34"/>
    <p:sldId id="368" r:id="rId35"/>
    <p:sldId id="354" r:id="rId36"/>
    <p:sldId id="312" r:id="rId37"/>
    <p:sldId id="313" r:id="rId38"/>
    <p:sldId id="314" r:id="rId39"/>
    <p:sldId id="315" r:id="rId40"/>
    <p:sldId id="316" r:id="rId41"/>
    <p:sldId id="317" r:id="rId42"/>
    <p:sldId id="362" r:id="rId43"/>
    <p:sldId id="364" r:id="rId44"/>
    <p:sldId id="318" r:id="rId45"/>
    <p:sldId id="319" r:id="rId46"/>
    <p:sldId id="366" r:id="rId47"/>
    <p:sldId id="369" r:id="rId48"/>
    <p:sldId id="355" r:id="rId49"/>
    <p:sldId id="320" r:id="rId50"/>
    <p:sldId id="321" r:id="rId51"/>
    <p:sldId id="322" r:id="rId52"/>
    <p:sldId id="323" r:id="rId53"/>
    <p:sldId id="324" r:id="rId54"/>
    <p:sldId id="367" r:id="rId55"/>
    <p:sldId id="370" r:id="rId56"/>
    <p:sldId id="373" r:id="rId57"/>
    <p:sldId id="357" r:id="rId58"/>
    <p:sldId id="261" r:id="rId59"/>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62A712F-6247-460A-85CC-7FDA62277378}">
          <p14:sldIdLst>
            <p14:sldId id="256"/>
            <p14:sldId id="278"/>
            <p14:sldId id="350"/>
            <p14:sldId id="259"/>
            <p14:sldId id="361"/>
          </p14:sldIdLst>
        </p14:section>
        <p14:section name="Environmental Impact" id="{7FAB116D-C7BB-4479-913F-77FA296DB32B}">
          <p14:sldIdLst>
            <p14:sldId id="351"/>
            <p14:sldId id="356"/>
            <p14:sldId id="304"/>
            <p14:sldId id="305"/>
            <p14:sldId id="291"/>
            <p14:sldId id="306"/>
            <p14:sldId id="349"/>
            <p14:sldId id="360"/>
            <p14:sldId id="353"/>
            <p14:sldId id="359"/>
            <p14:sldId id="308"/>
            <p14:sldId id="352"/>
            <p14:sldId id="348"/>
            <p14:sldId id="346"/>
            <p14:sldId id="307"/>
            <p14:sldId id="310"/>
            <p14:sldId id="347"/>
            <p14:sldId id="309"/>
            <p14:sldId id="374"/>
            <p14:sldId id="311"/>
            <p14:sldId id="365"/>
            <p14:sldId id="372"/>
            <p14:sldId id="368"/>
          </p14:sldIdLst>
        </p14:section>
        <p14:section name="Nutrition and Health" id="{71A1F5F0-E83F-4DEE-AEC6-B72545E846BE}">
          <p14:sldIdLst>
            <p14:sldId id="354"/>
            <p14:sldId id="312"/>
            <p14:sldId id="313"/>
            <p14:sldId id="314"/>
            <p14:sldId id="315"/>
            <p14:sldId id="316"/>
            <p14:sldId id="317"/>
            <p14:sldId id="362"/>
            <p14:sldId id="364"/>
            <p14:sldId id="318"/>
            <p14:sldId id="319"/>
            <p14:sldId id="366"/>
            <p14:sldId id="369"/>
          </p14:sldIdLst>
        </p14:section>
        <p14:section name="Affordability, acceptability and accessibility" id="{C63F30D3-6165-4A88-9850-BDAE5849C0FC}">
          <p14:sldIdLst>
            <p14:sldId id="355"/>
            <p14:sldId id="320"/>
            <p14:sldId id="321"/>
            <p14:sldId id="322"/>
            <p14:sldId id="323"/>
            <p14:sldId id="324"/>
            <p14:sldId id="367"/>
            <p14:sldId id="370"/>
            <p14:sldId id="373"/>
          </p14:sldIdLst>
        </p14:section>
        <p14:section name="Conclusion" id="{624A9B97-1D80-451E-B16F-C8995C80C54F}">
          <p14:sldIdLst>
            <p14:sldId id="357"/>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489907-0C73-83A4-0532-84F49293C27D}" name="Guest User" initials="GU" userId="S::urn:spo:anon#0a3899beb2c1a526c609f9d590f9cf64937b863ae83a145bb30427745ff51822::" providerId="AD"/>
  <p188:author id="{8ABE540A-57FB-595E-AA36-A43406467274}" name="Guest User" initials="GU" userId="S::urn:spo:anon#bec65c2d1d806bc0c004bfb1867079b1e5c8f507bcc0fc43541854dcea0f8cce::" providerId="AD"/>
  <p188:author id="{36337F13-67E3-1BE1-F983-6AD6D9479D7F}" name="Guest User" initials="GU" userId="S::urn:spo:anon#434296e0eba97e267ea4837296ffb51b72d61d75f9fc13794497a0f5a7ba9810::" providerId="AD"/>
  <p188:author id="{F1E6144C-14BA-4EF9-61ED-859BA2598D84}" name="Frances Meek" initials="FM" userId="S::F.Meek@nutrition.org.uk::f3af35cc-3229-46e1-af36-3525661cfbd3" providerId="AD"/>
  <p188:author id="{207CE754-DEED-6894-4C93-D86BACC9F0C7}" name="Orla Condon" initials="OC" userId="S::o.condon@nutrition.org.uk::62ca7181-df71-4740-a21a-4649c658ad3a" providerId="AD"/>
  <p188:author id="{EC8C4E90-CF91-D356-6453-89C7340D26BA}" name="Ewen Trafford" initials="ET" userId="S::e.trafford@nutrition.org.uk::e520b4bf-a196-48b7-bc10-b1590a457daa" providerId="AD"/>
  <p188:author id="{1552A292-C169-C2F6-32FE-A5BB4A7E66A9}" name="Helena Gibson-Moore" initials="HGM" userId="S::H.Gibson-Moore@nutrition.org.uk::875fc5d6-068d-4bf7-9dd6-c64812d7d4d6" providerId="AD"/>
  <p188:author id="{CF0DC396-F5C0-7ED5-1C50-E5CE87E4B5CE}" name="Guest User" initials="GU" userId="S::urn:spo:anon#ca07cefe284b784c9bb453a11f1b421b607ff791bceb52c8652339b4aeb0f18b::" providerId="AD"/>
  <p188:author id="{18FD7E99-5850-72B5-F982-6A4147D2A129}" name="Elsa Healey" initials="EH" userId="S::Elsa.Healey@ahdb.org.uk::778e3f2e-0753-4d59-888a-acc79321a416" providerId="AD"/>
  <p188:author id="{27304EA9-FD7C-A5EF-2CD2-80A4B8E00E55}" name="Guest User" initials="GU" userId="S::urn:spo:anon#3f7f1d0fd471639acbb89cfe2bee9a8e391bdac02fc9e57cc1b46e299fa65d00::" providerId="AD"/>
  <p188:author id="{724C0DBE-7AB7-CDD2-5815-5570B95312D6}" name="Guest User" initials="GU" userId="S::urn:spo:anon#618d877623a9ca3d8e860f1cc152c2335ded2929148f00177c75cee06472d140::" providerId="AD"/>
  <p188:author id="{386E54E3-C91D-83DF-7E58-4AED31AEFF50}" name="Roz Reynolds" initials="RR" userId="S::roz.reynolds_ahdb.org.uk#ext#@britishnutritionfounda.onmicrosoft.com::a02030b3-4054-4411-833e-c7965ac846b0" providerId="AD"/>
  <p188:author id="{EA34DAF4-E70A-16AD-CA9A-1783643D0568}" name="Roz Reynolds" initials="RR" userId="S::Roz.Reynolds@ahdb.org.uk::378866e9-8352-43ca-9610-a22822bd56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1B"/>
    <a:srgbClr val="00B4EC"/>
    <a:srgbClr val="FFCB00"/>
    <a:srgbClr val="F29100"/>
    <a:srgbClr val="C7D300"/>
    <a:srgbClr val="EF9F3F"/>
    <a:srgbClr val="0092D4"/>
    <a:srgbClr val="FCE3C2"/>
    <a:srgbClr val="F9D4B6"/>
    <a:srgbClr val="EDAD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FD06A-6163-4FF9-9410-67C0833E4C66}" v="2" dt="2025-03-17T12:34:42.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62ca7181-df71-4740-a21a-4649c658ad3a" providerId="ADAL" clId="{50F3D0E4-DD3B-4121-9F6D-978F47A38485}"/>
    <pc:docChg chg="undo custSel addSld modSld modSection">
      <pc:chgData name="Orla Condon" userId="62ca7181-df71-4740-a21a-4649c658ad3a" providerId="ADAL" clId="{50F3D0E4-DD3B-4121-9F6D-978F47A38485}" dt="2025-03-04T10:34:47.936" v="114" actId="1076"/>
      <pc:docMkLst>
        <pc:docMk/>
      </pc:docMkLst>
      <pc:sldChg chg="modSp mod">
        <pc:chgData name="Orla Condon" userId="62ca7181-df71-4740-a21a-4649c658ad3a" providerId="ADAL" clId="{50F3D0E4-DD3B-4121-9F6D-978F47A38485}" dt="2025-03-04T10:21:26.966" v="77" actId="20577"/>
        <pc:sldMkLst>
          <pc:docMk/>
          <pc:sldMk cId="1553480258" sldId="309"/>
        </pc:sldMkLst>
        <pc:spChg chg="mod">
          <ac:chgData name="Orla Condon" userId="62ca7181-df71-4740-a21a-4649c658ad3a" providerId="ADAL" clId="{50F3D0E4-DD3B-4121-9F6D-978F47A38485}" dt="2025-03-04T10:21:26.966" v="77" actId="20577"/>
          <ac:spMkLst>
            <pc:docMk/>
            <pc:sldMk cId="1553480258" sldId="309"/>
            <ac:spMk id="4" creationId="{00000000-0000-0000-0000-000000000000}"/>
          </ac:spMkLst>
        </pc:spChg>
        <pc:picChg chg="mod">
          <ac:chgData name="Orla Condon" userId="62ca7181-df71-4740-a21a-4649c658ad3a" providerId="ADAL" clId="{50F3D0E4-DD3B-4121-9F6D-978F47A38485}" dt="2025-03-04T10:20:57.878" v="66" actId="1076"/>
          <ac:picMkLst>
            <pc:docMk/>
            <pc:sldMk cId="1553480258" sldId="309"/>
            <ac:picMk id="7" creationId="{1291A0C4-0323-EEC0-0854-CC565FDEFCC6}"/>
          </ac:picMkLst>
        </pc:picChg>
      </pc:sldChg>
      <pc:sldChg chg="modSp mod modCm">
        <pc:chgData name="Orla Condon" userId="62ca7181-df71-4740-a21a-4649c658ad3a" providerId="ADAL" clId="{50F3D0E4-DD3B-4121-9F6D-978F47A38485}" dt="2025-03-04T10:11:37.418" v="44" actId="1076"/>
        <pc:sldMkLst>
          <pc:docMk/>
          <pc:sldMk cId="3522703796" sldId="360"/>
        </pc:sldMkLst>
        <pc:spChg chg="mod">
          <ac:chgData name="Orla Condon" userId="62ca7181-df71-4740-a21a-4649c658ad3a" providerId="ADAL" clId="{50F3D0E4-DD3B-4121-9F6D-978F47A38485}" dt="2025-03-04T10:11:37.418" v="44" actId="1076"/>
          <ac:spMkLst>
            <pc:docMk/>
            <pc:sldMk cId="3522703796" sldId="360"/>
            <ac:spMk id="7" creationId="{A4918710-FC3F-2E4D-B5E3-E74C540CDBA0}"/>
          </ac:spMkLst>
        </pc:spChg>
        <pc:spChg chg="mod">
          <ac:chgData name="Orla Condon" userId="62ca7181-df71-4740-a21a-4649c658ad3a" providerId="ADAL" clId="{50F3D0E4-DD3B-4121-9F6D-978F47A38485}" dt="2025-03-04T10:11:19.280" v="43" actId="1076"/>
          <ac:spMkLst>
            <pc:docMk/>
            <pc:sldMk cId="3522703796" sldId="360"/>
            <ac:spMk id="8" creationId="{AE1C6AF9-7B6C-CB2E-300E-887CB429D31C}"/>
          </ac:spMkLst>
        </pc:spChg>
        <pc:picChg chg="mod">
          <ac:chgData name="Orla Condon" userId="62ca7181-df71-4740-a21a-4649c658ad3a" providerId="ADAL" clId="{50F3D0E4-DD3B-4121-9F6D-978F47A38485}" dt="2025-03-04T10:11:17.105" v="42" actId="1076"/>
          <ac:picMkLst>
            <pc:docMk/>
            <pc:sldMk cId="3522703796" sldId="360"/>
            <ac:picMk id="3" creationId="{63E8AAED-EC38-3319-B33B-087256336D44}"/>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50F3D0E4-DD3B-4121-9F6D-978F47A38485}" dt="2025-03-04T10:10:08.676" v="38" actId="20577"/>
              <pc2:cmMkLst xmlns:pc2="http://schemas.microsoft.com/office/powerpoint/2019/9/main/command">
                <pc:docMk/>
                <pc:sldMk cId="3522703796" sldId="360"/>
                <pc2:cmMk id="{08794BD0-A39D-455D-8CB3-908B1D71D468}"/>
              </pc2:cmMkLst>
            </pc226:cmChg>
          </p:ext>
        </pc:extLst>
      </pc:sldChg>
      <pc:sldChg chg="modSp mod">
        <pc:chgData name="Orla Condon" userId="62ca7181-df71-4740-a21a-4649c658ad3a" providerId="ADAL" clId="{50F3D0E4-DD3B-4121-9F6D-978F47A38485}" dt="2025-03-04T10:34:47.936" v="114" actId="1076"/>
        <pc:sldMkLst>
          <pc:docMk/>
          <pc:sldMk cId="3218389830" sldId="372"/>
        </pc:sldMkLst>
        <pc:spChg chg="mod">
          <ac:chgData name="Orla Condon" userId="62ca7181-df71-4740-a21a-4649c658ad3a" providerId="ADAL" clId="{50F3D0E4-DD3B-4121-9F6D-978F47A38485}" dt="2025-03-04T10:34:47.936" v="114" actId="1076"/>
          <ac:spMkLst>
            <pc:docMk/>
            <pc:sldMk cId="3218389830" sldId="372"/>
            <ac:spMk id="4" creationId="{5DDFB66E-1F11-E807-687E-CF19AD6ABB61}"/>
          </ac:spMkLst>
        </pc:spChg>
      </pc:sldChg>
      <pc:sldChg chg="addSp delSp modSp add mod">
        <pc:chgData name="Orla Condon" userId="62ca7181-df71-4740-a21a-4649c658ad3a" providerId="ADAL" clId="{50F3D0E4-DD3B-4121-9F6D-978F47A38485}" dt="2025-03-04T10:32:07.805" v="113" actId="20577"/>
        <pc:sldMkLst>
          <pc:docMk/>
          <pc:sldMk cId="1705359896" sldId="374"/>
        </pc:sldMkLst>
        <pc:spChg chg="mod">
          <ac:chgData name="Orla Condon" userId="62ca7181-df71-4740-a21a-4649c658ad3a" providerId="ADAL" clId="{50F3D0E4-DD3B-4121-9F6D-978F47A38485}" dt="2025-03-04T10:32:07.805" v="113" actId="20577"/>
          <ac:spMkLst>
            <pc:docMk/>
            <pc:sldMk cId="1705359896" sldId="374"/>
            <ac:spMk id="4" creationId="{62D15783-98FC-9534-59E4-943D2E1E74C5}"/>
          </ac:spMkLst>
        </pc:spChg>
        <pc:picChg chg="add mod">
          <ac:chgData name="Orla Condon" userId="62ca7181-df71-4740-a21a-4649c658ad3a" providerId="ADAL" clId="{50F3D0E4-DD3B-4121-9F6D-978F47A38485}" dt="2025-03-04T10:31:36.298" v="98" actId="1076"/>
          <ac:picMkLst>
            <pc:docMk/>
            <pc:sldMk cId="1705359896" sldId="374"/>
            <ac:picMk id="5" creationId="{BF7323BB-44D6-32BA-E3F7-83541D9A58FD}"/>
          </ac:picMkLst>
        </pc:picChg>
      </pc:sldChg>
    </pc:docChg>
  </pc:docChgLst>
  <pc:docChgLst>
    <pc:chgData name="Elsa Healey" userId="778e3f2e-0753-4d59-888a-acc79321a416" providerId="ADAL" clId="{13B4A411-5DC4-49D7-9549-81F2DBD5CAB1}"/>
    <pc:docChg chg="modSld">
      <pc:chgData name="Elsa Healey" userId="778e3f2e-0753-4d59-888a-acc79321a416" providerId="ADAL" clId="{13B4A411-5DC4-49D7-9549-81F2DBD5CAB1}" dt="2025-02-26T13:34:25.916" v="23" actId="947"/>
      <pc:docMkLst>
        <pc:docMk/>
      </pc:docMkLst>
      <pc:sldChg chg="modSp mod">
        <pc:chgData name="Elsa Healey" userId="778e3f2e-0753-4d59-888a-acc79321a416" providerId="ADAL" clId="{13B4A411-5DC4-49D7-9549-81F2DBD5CAB1}" dt="2025-02-26T13:34:25.916" v="23" actId="947"/>
        <pc:sldMkLst>
          <pc:docMk/>
          <pc:sldMk cId="2566807038" sldId="306"/>
        </pc:sldMkLst>
        <pc:spChg chg="mod">
          <ac:chgData name="Elsa Healey" userId="778e3f2e-0753-4d59-888a-acc79321a416" providerId="ADAL" clId="{13B4A411-5DC4-49D7-9549-81F2DBD5CAB1}" dt="2025-02-26T13:34:25.916" v="23" actId="947"/>
          <ac:spMkLst>
            <pc:docMk/>
            <pc:sldMk cId="2566807038" sldId="306"/>
            <ac:spMk id="4" creationId="{00000000-0000-0000-0000-000000000000}"/>
          </ac:spMkLst>
        </pc:spChg>
      </pc:sldChg>
      <pc:sldChg chg="modSp mod modCm">
        <pc:chgData name="Elsa Healey" userId="778e3f2e-0753-4d59-888a-acc79321a416" providerId="ADAL" clId="{13B4A411-5DC4-49D7-9549-81F2DBD5CAB1}" dt="2025-02-26T13:29:52.904" v="20" actId="20577"/>
        <pc:sldMkLst>
          <pc:docMk/>
          <pc:sldMk cId="694112456" sldId="368"/>
        </pc:sldMkLst>
        <pc:spChg chg="mod">
          <ac:chgData name="Elsa Healey" userId="778e3f2e-0753-4d59-888a-acc79321a416" providerId="ADAL" clId="{13B4A411-5DC4-49D7-9549-81F2DBD5CAB1}" dt="2025-02-26T13:29:52.904" v="20" actId="20577"/>
          <ac:spMkLst>
            <pc:docMk/>
            <pc:sldMk cId="694112456" sldId="368"/>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Elsa Healey" userId="778e3f2e-0753-4d59-888a-acc79321a416" providerId="ADAL" clId="{13B4A411-5DC4-49D7-9549-81F2DBD5CAB1}" dt="2025-02-26T13:29:52.904" v="20" actId="20577"/>
              <pc2:cmMkLst xmlns:pc2="http://schemas.microsoft.com/office/powerpoint/2019/9/main/command">
                <pc:docMk/>
                <pc:sldMk cId="694112456" sldId="368"/>
                <pc2:cmMk id="{F1C5434F-2E4D-4B88-95A3-4FDF5AEFA4D8}"/>
              </pc2:cmMkLst>
            </pc226:cmChg>
            <pc226:cmChg xmlns:pc226="http://schemas.microsoft.com/office/powerpoint/2022/06/main/command" chg="mod">
              <pc226:chgData name="Elsa Healey" userId="778e3f2e-0753-4d59-888a-acc79321a416" providerId="ADAL" clId="{13B4A411-5DC4-49D7-9549-81F2DBD5CAB1}" dt="2025-02-26T13:29:52.904" v="20" actId="20577"/>
              <pc2:cmMkLst xmlns:pc2="http://schemas.microsoft.com/office/powerpoint/2019/9/main/command">
                <pc:docMk/>
                <pc:sldMk cId="694112456" sldId="368"/>
                <pc2:cmMk id="{C7D5E39C-CC23-4999-B0D5-2613FCE9423D}"/>
              </pc2:cmMkLst>
            </pc226:cmChg>
          </p:ext>
        </pc:extLst>
      </pc:sldChg>
    </pc:docChg>
  </pc:docChgLst>
  <pc:docChgLst>
    <pc:chgData name="Frances Meek" userId="f3af35cc-3229-46e1-af36-3525661cfbd3" providerId="ADAL" clId="{368FD06A-6163-4FF9-9410-67C0833E4C66}"/>
    <pc:docChg chg="modSld">
      <pc:chgData name="Frances Meek" userId="f3af35cc-3229-46e1-af36-3525661cfbd3" providerId="ADAL" clId="{368FD06A-6163-4FF9-9410-67C0833E4C66}" dt="2025-03-17T12:28:41.309" v="70" actId="20577"/>
      <pc:docMkLst>
        <pc:docMk/>
      </pc:docMkLst>
      <pc:sldChg chg="modSp mod">
        <pc:chgData name="Frances Meek" userId="f3af35cc-3229-46e1-af36-3525661cfbd3" providerId="ADAL" clId="{368FD06A-6163-4FF9-9410-67C0833E4C66}" dt="2025-03-17T12:28:41.309" v="70" actId="20577"/>
        <pc:sldMkLst>
          <pc:docMk/>
          <pc:sldMk cId="2311056370" sldId="278"/>
        </pc:sldMkLst>
        <pc:spChg chg="mod">
          <ac:chgData name="Frances Meek" userId="f3af35cc-3229-46e1-af36-3525661cfbd3" providerId="ADAL" clId="{368FD06A-6163-4FF9-9410-67C0833E4C66}" dt="2025-03-17T12:28:41.309" v="70" actId="20577"/>
          <ac:spMkLst>
            <pc:docMk/>
            <pc:sldMk cId="2311056370" sldId="278"/>
            <ac:spMk id="2" creationId="{00000000-0000-0000-0000-000000000000}"/>
          </ac:spMkLst>
        </pc:spChg>
        <pc:spChg chg="mod">
          <ac:chgData name="Frances Meek" userId="f3af35cc-3229-46e1-af36-3525661cfbd3" providerId="ADAL" clId="{368FD06A-6163-4FF9-9410-67C0833E4C66}" dt="2025-03-17T12:28:06.098" v="38" actId="1076"/>
          <ac:spMkLst>
            <pc:docMk/>
            <pc:sldMk cId="2311056370" sldId="278"/>
            <ac:spMk id="6" creationId="{30B20148-94A6-BF84-681C-195AF154142C}"/>
          </ac:spMkLst>
        </pc:spChg>
        <pc:picChg chg="mod">
          <ac:chgData name="Frances Meek" userId="f3af35cc-3229-46e1-af36-3525661cfbd3" providerId="ADAL" clId="{368FD06A-6163-4FF9-9410-67C0833E4C66}" dt="2025-03-17T12:28:03.403" v="37" actId="1076"/>
          <ac:picMkLst>
            <pc:docMk/>
            <pc:sldMk cId="2311056370" sldId="278"/>
            <ac:picMk id="4" creationId="{63FA47FA-5C9D-64CF-7E14-735E5540410A}"/>
          </ac:picMkLst>
        </pc:picChg>
      </pc:sldChg>
      <pc:sldChg chg="modSp mod modCm">
        <pc:chgData name="Frances Meek" userId="f3af35cc-3229-46e1-af36-3525661cfbd3" providerId="ADAL" clId="{368FD06A-6163-4FF9-9410-67C0833E4C66}" dt="2025-03-17T12:25:43.282" v="4" actId="20577"/>
        <pc:sldMkLst>
          <pc:docMk/>
          <pc:sldMk cId="694112456" sldId="368"/>
        </pc:sldMkLst>
        <pc:spChg chg="mod">
          <ac:chgData name="Frances Meek" userId="f3af35cc-3229-46e1-af36-3525661cfbd3" providerId="ADAL" clId="{368FD06A-6163-4FF9-9410-67C0833E4C66}" dt="2025-03-17T12:25:43.282" v="4" actId="20577"/>
          <ac:spMkLst>
            <pc:docMk/>
            <pc:sldMk cId="694112456" sldId="368"/>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Frances Meek" userId="f3af35cc-3229-46e1-af36-3525661cfbd3" providerId="ADAL" clId="{368FD06A-6163-4FF9-9410-67C0833E4C66}" dt="2025-03-17T12:25:43.282" v="4" actId="20577"/>
              <pc2:cmMkLst xmlns:pc2="http://schemas.microsoft.com/office/powerpoint/2019/9/main/command">
                <pc:docMk/>
                <pc:sldMk cId="694112456" sldId="368"/>
                <pc2:cmMk id="{F1C5434F-2E4D-4B88-95A3-4FDF5AEFA4D8}"/>
              </pc2:cmMkLst>
            </pc226:cmChg>
            <pc226:cmChg xmlns:pc226="http://schemas.microsoft.com/office/powerpoint/2022/06/main/command" chg="mod">
              <pc226:chgData name="Frances Meek" userId="f3af35cc-3229-46e1-af36-3525661cfbd3" providerId="ADAL" clId="{368FD06A-6163-4FF9-9410-67C0833E4C66}" dt="2025-03-17T12:25:43.282" v="4" actId="20577"/>
              <pc2:cmMkLst xmlns:pc2="http://schemas.microsoft.com/office/powerpoint/2019/9/main/command">
                <pc:docMk/>
                <pc:sldMk cId="694112456" sldId="368"/>
                <pc2:cmMk id="{C7D5E39C-CC23-4999-B0D5-2613FCE9423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681AEDE-02B5-4E59-A7F3-B47A04A33519}" type="datetimeFigureOut">
              <a:t>3/17/2025</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36E29E95-3C27-4A4F-9C0E-E7993E262C1D}" type="slidenum">
              <a:t>‹#›</a:t>
            </a:fld>
            <a:endParaRPr lang="en-US"/>
          </a:p>
        </p:txBody>
      </p:sp>
    </p:spTree>
    <p:extLst>
      <p:ext uri="{BB962C8B-B14F-4D97-AF65-F5344CB8AC3E}">
        <p14:creationId xmlns:p14="http://schemas.microsoft.com/office/powerpoint/2010/main" val="379346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29E95-3C27-4A4F-9C0E-E7993E262C1D}" type="slidenum">
              <a:rPr lang="en-GB" smtClean="0"/>
              <a:t>2</a:t>
            </a:fld>
            <a:endParaRPr lang="en-GB"/>
          </a:p>
        </p:txBody>
      </p:sp>
    </p:spTree>
    <p:extLst>
      <p:ext uri="{BB962C8B-B14F-4D97-AF65-F5344CB8AC3E}">
        <p14:creationId xmlns:p14="http://schemas.microsoft.com/office/powerpoint/2010/main" val="388680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29E95-3C27-4A4F-9C0E-E7993E262C1D}" type="slidenum">
              <a:rPr lang="en-GB" smtClean="0"/>
              <a:t>3</a:t>
            </a:fld>
            <a:endParaRPr lang="en-GB"/>
          </a:p>
        </p:txBody>
      </p:sp>
    </p:spTree>
    <p:extLst>
      <p:ext uri="{BB962C8B-B14F-4D97-AF65-F5344CB8AC3E}">
        <p14:creationId xmlns:p14="http://schemas.microsoft.com/office/powerpoint/2010/main" val="157698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29E95-3C27-4A4F-9C0E-E7993E262C1D}" type="slidenum">
              <a:rPr lang="en-GB" smtClean="0"/>
              <a:t>5</a:t>
            </a:fld>
            <a:endParaRPr lang="en-GB"/>
          </a:p>
        </p:txBody>
      </p:sp>
    </p:spTree>
    <p:extLst>
      <p:ext uri="{BB962C8B-B14F-4D97-AF65-F5344CB8AC3E}">
        <p14:creationId xmlns:p14="http://schemas.microsoft.com/office/powerpoint/2010/main" val="238014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E29E95-3C27-4A4F-9C0E-E7993E262C1D}" type="slidenum">
              <a:rPr lang="en-GB" smtClean="0"/>
              <a:t>43</a:t>
            </a:fld>
            <a:endParaRPr lang="en-GB"/>
          </a:p>
        </p:txBody>
      </p:sp>
    </p:spTree>
    <p:extLst>
      <p:ext uri="{BB962C8B-B14F-4D97-AF65-F5344CB8AC3E}">
        <p14:creationId xmlns:p14="http://schemas.microsoft.com/office/powerpoint/2010/main" val="217787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defTabSz="914400" rtl="0" eaLnBrk="1" latinLnBrk="0" hangingPunct="1">
              <a:lnSpc>
                <a:spcPct val="90000"/>
              </a:lnSpc>
              <a:spcBef>
                <a:spcPct val="0"/>
              </a:spcBef>
              <a:buNone/>
              <a:defRPr lang="en-US" sz="3400" b="1" i="0" kern="1200" dirty="0">
                <a:solidFill>
                  <a:srgbClr val="263B83"/>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defTabSz="914400" rtl="0" eaLnBrk="1" latinLnBrk="0" hangingPunct="1">
              <a:lnSpc>
                <a:spcPct val="90000"/>
              </a:lnSpc>
              <a:spcBef>
                <a:spcPct val="0"/>
              </a:spcBef>
              <a:buNone/>
              <a:defRPr lang="en-US" sz="3400" b="1" i="0" kern="1200" dirty="0">
                <a:solidFill>
                  <a:srgbClr val="263B83"/>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FD690-2DC5-4FE8-AE36-1D7AFFB02B51}"/>
              </a:ext>
            </a:extLst>
          </p:cNvPr>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foodafactoflife.org.uk/"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2025</a:t>
            </a:r>
          </a:p>
        </p:txBody>
      </p:sp>
      <p:pic>
        <p:nvPicPr>
          <p:cNvPr id="2" name="Picture 1">
            <a:extLst>
              <a:ext uri="{FF2B5EF4-FFF2-40B4-BE49-F238E27FC236}">
                <a16:creationId xmlns:a16="http://schemas.microsoft.com/office/drawing/2014/main" id="{1C47719B-5F7E-B289-C47A-C285256449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3"/>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pic>
        <p:nvPicPr>
          <p:cNvPr id="2" name="Picture 1">
            <a:extLst>
              <a:ext uri="{FF2B5EF4-FFF2-40B4-BE49-F238E27FC236}">
                <a16:creationId xmlns:a16="http://schemas.microsoft.com/office/drawing/2014/main" id="{1881D6C8-65A1-EAD2-CB0B-B595083B7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7377"/>
            <a:ext cx="12192000" cy="6858000"/>
          </a:xfrm>
          <a:prstGeom prst="rect">
            <a:avLst/>
          </a:prstGeom>
        </p:spPr>
      </p:pic>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3"/>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pic>
        <p:nvPicPr>
          <p:cNvPr id="2" name="Picture 1">
            <a:extLst>
              <a:ext uri="{FF2B5EF4-FFF2-40B4-BE49-F238E27FC236}">
                <a16:creationId xmlns:a16="http://schemas.microsoft.com/office/drawing/2014/main" id="{8C3C6CBE-2D42-F380-DA23-AD5E745833D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3"/>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pic>
        <p:nvPicPr>
          <p:cNvPr id="2" name="Picture 1">
            <a:extLst>
              <a:ext uri="{FF2B5EF4-FFF2-40B4-BE49-F238E27FC236}">
                <a16:creationId xmlns:a16="http://schemas.microsoft.com/office/drawing/2014/main" id="{4C5AEA72-4440-D152-15FE-D9168CA90F9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66" y="0"/>
            <a:ext cx="12200965" cy="6552892"/>
          </a:xfrm>
          <a:prstGeom prst="rect">
            <a:avLst/>
          </a:prstGeom>
        </p:spPr>
      </p:pic>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63e131afe90e07626c86856c/emissions-statistics-summary-2021.pdf"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oodafactoflife.org.uk/media/pvno05on/where-food-comes-from-ko-11-14-fm-2-002.doc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ideo" Target="https://www.youtube.com/embed/s1hHBxEGy5A?start=41&amp;feature=oembed" TargetMode="External"/><Relationship Id="rId4" Type="http://schemas.openxmlformats.org/officeDocument/2006/relationships/hyperlink" Target="https://horticulture.ahdb.org.uk/Videos/going-underground-understanding-soil-biolo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bc.co.uk/bitesize/guides/zt8f4qt/revision/1"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hyperlink" Target="https://www.wastemanaged.co.uk/our-news/food-waste/food-waste-facts-statistics/#:~:text=WRAP%20estimates%20that%2070%25%20of,2%25%20from%20the%20retail%20industr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oodafactoflife.org.uk/whole-school/food-a-fact-of-life-roadmap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arbontrust.com/our-work-and-impact/guides-reports-and-tools/the-eatwell-guide-a-more-sustainable-diet" TargetMode="External"/><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v.uk/government/statistics/ndns-results-from-years-9-to-11-2016-to-2017-and-2018-to-2019"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utrition.org.uk/healthy-sustainable-diets/healthy-and-sustainable-diets/eating-healthily-and-sustainably/" TargetMode="External"/><Relationship Id="rId2" Type="http://schemas.openxmlformats.org/officeDocument/2006/relationships/hyperlink" Target="https://cielivestock.co.uk/expertise/net-zero-carbon-uk-livestock/report-october-2020/" TargetMode="Externa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www.msc.org/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utrition.org.uk/healthy-sustainable-diets/healthy-and-sustainable-diets/eating-healthily-and-sustainably/" TargetMode="External"/><Relationship Id="rId2" Type="http://schemas.openxmlformats.org/officeDocument/2006/relationships/hyperlink" Target="https://cielivestock.co.uk/expertise/net-zero-carbon-uk-livestock/report-october-2020/" TargetMode="Externa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hyperlink" Target="https://www.nutrition.org.uk/creating-a-healthy-diet/eating-sustainably/" TargetMode="External"/><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igital.nhs.uk/supplementary-information/2022/scurvy-rickets-and-malnutrition-hospital-admissions-by-age-2007-08-to-2021-22-provisional" TargetMode="External"/><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10.xml"/><Relationship Id="rId9" Type="http://schemas.openxmlformats.org/officeDocument/2006/relationships/slide" Target="slide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Sustainable healthy diets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greenhouse effect</a:t>
            </a:r>
          </a:p>
        </p:txBody>
      </p:sp>
      <p:sp>
        <p:nvSpPr>
          <p:cNvPr id="4" name="Subtitle 2"/>
          <p:cNvSpPr>
            <a:spLocks noGrp="1"/>
          </p:cNvSpPr>
          <p:nvPr>
            <p:ph type="subTitle" idx="1"/>
          </p:nvPr>
        </p:nvSpPr>
        <p:spPr>
          <a:xfrm>
            <a:off x="1169276" y="2571092"/>
            <a:ext cx="5133553" cy="3600000"/>
          </a:xfrm>
        </p:spPr>
        <p:txBody>
          <a:bodyPr/>
          <a:lstStyle/>
          <a:p>
            <a:pPr marL="0" indent="0">
              <a:buNone/>
            </a:pPr>
            <a:r>
              <a:rPr lang="en-GB" sz="2000"/>
              <a:t>Humans can affect climate change through the release of greenhouse gases (e.g. through burning fossil fuels), which are found in the Earth's atmosphere and trap the Sun's heat.</a:t>
            </a:r>
          </a:p>
          <a:p>
            <a:pPr marL="0" indent="0">
              <a:buNone/>
            </a:pPr>
            <a:r>
              <a:rPr lang="en-GB" sz="2000"/>
              <a:t>This makes the Earth much warmer.</a:t>
            </a:r>
          </a:p>
          <a:p>
            <a:pPr marL="0" indent="0">
              <a:buNone/>
            </a:pPr>
            <a:r>
              <a:rPr lang="en-GB" sz="2000"/>
              <a:t>To reduce this effect, we need to reduce our emissions, e.g. by using renewable energy such as wind and solar or by capturing carbon.</a:t>
            </a:r>
          </a:p>
          <a:p>
            <a:pPr marL="0" indent="0">
              <a:buNone/>
            </a:pPr>
            <a:endParaRPr lang="en-GB" sz="2000"/>
          </a:p>
        </p:txBody>
      </p:sp>
      <p:pic>
        <p:nvPicPr>
          <p:cNvPr id="3" name="Picture 2" descr="Diagram of a greenhouse effect&#10;&#10;Description automatically generated with medium confidence">
            <a:extLst>
              <a:ext uri="{FF2B5EF4-FFF2-40B4-BE49-F238E27FC236}">
                <a16:creationId xmlns:a16="http://schemas.microsoft.com/office/drawing/2014/main" id="{FB82DEC0-92ED-EF8E-ADD3-7DE2BD5F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7587" y="1814940"/>
            <a:ext cx="4492241" cy="4492241"/>
          </a:xfrm>
          <a:prstGeom prst="rect">
            <a:avLst/>
          </a:prstGeom>
        </p:spPr>
      </p:pic>
    </p:spTree>
    <p:extLst>
      <p:ext uri="{BB962C8B-B14F-4D97-AF65-F5344CB8AC3E}">
        <p14:creationId xmlns:p14="http://schemas.microsoft.com/office/powerpoint/2010/main" val="216720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Climate change and food production</a:t>
            </a:r>
          </a:p>
        </p:txBody>
      </p:sp>
      <p:sp>
        <p:nvSpPr>
          <p:cNvPr id="4" name="Subtitle 2"/>
          <p:cNvSpPr>
            <a:spLocks noGrp="1"/>
          </p:cNvSpPr>
          <p:nvPr>
            <p:ph type="subTitle" idx="1"/>
          </p:nvPr>
        </p:nvSpPr>
        <p:spPr>
          <a:xfrm>
            <a:off x="1169274" y="2196712"/>
            <a:ext cx="7539297" cy="3676353"/>
          </a:xfrm>
        </p:spPr>
        <p:txBody>
          <a:bodyPr/>
          <a:lstStyle/>
          <a:p>
            <a:pPr marL="0" indent="0">
              <a:buNone/>
            </a:pPr>
            <a:r>
              <a:rPr lang="en-GB" sz="2000" dirty="0"/>
              <a:t>Climate change can affect food production:</a:t>
            </a:r>
          </a:p>
          <a:p>
            <a:r>
              <a:rPr lang="en-GB" sz="2000" dirty="0">
                <a:latin typeface="Arial"/>
                <a:cs typeface="Arial"/>
              </a:rPr>
              <a:t>Longer dry periods can cause water to dry up and crops to yield less, or even die.</a:t>
            </a:r>
          </a:p>
          <a:p>
            <a:r>
              <a:rPr lang="en-GB" sz="2000" dirty="0">
                <a:latin typeface="Arial"/>
                <a:cs typeface="Arial"/>
              </a:rPr>
              <a:t>Longer or extreme wet periods can flood fields and cause crops to be damaged, or even die. </a:t>
            </a:r>
            <a:endParaRPr lang="en-GB" dirty="0"/>
          </a:p>
          <a:p>
            <a:r>
              <a:rPr lang="en-GB" sz="2000" dirty="0">
                <a:latin typeface="Arial"/>
                <a:cs typeface="Arial"/>
              </a:rPr>
              <a:t>Increased wind and rain can cause crops to collapse, and animals may have to be kept inside more often.</a:t>
            </a:r>
          </a:p>
          <a:p>
            <a:r>
              <a:rPr lang="en-GB" sz="2000" dirty="0">
                <a:latin typeface="Arial"/>
                <a:cs typeface="Arial"/>
              </a:rPr>
              <a:t>Warm conditions can cause heat stress for farm animals and damage the pastures they feed from.</a:t>
            </a:r>
          </a:p>
          <a:p>
            <a:r>
              <a:rPr lang="en-GB" sz="2000" dirty="0">
                <a:latin typeface="Arial"/>
                <a:cs typeface="Arial"/>
              </a:rPr>
              <a:t>Longer warm and wet periods can make crops more likely to grow mould.</a:t>
            </a:r>
          </a:p>
          <a:p>
            <a:r>
              <a:rPr lang="en-GB" sz="2000" dirty="0">
                <a:latin typeface="Arial"/>
                <a:cs typeface="Arial"/>
              </a:rPr>
              <a:t>Excessive weather conditions can develop different diseases in crops and animals. </a:t>
            </a:r>
            <a:endParaRPr lang="en-GB" sz="2000" dirty="0"/>
          </a:p>
          <a:p>
            <a:pPr marL="0" indent="0">
              <a:buNone/>
            </a:pPr>
            <a:endParaRPr lang="en-GB" sz="2000" dirty="0">
              <a:latin typeface="Arial"/>
              <a:cs typeface="Arial"/>
            </a:endParaRPr>
          </a:p>
          <a:p>
            <a:endParaRPr lang="en-GB" sz="2000" dirty="0">
              <a:latin typeface="Arial"/>
              <a:cs typeface="Arial"/>
            </a:endParaRPr>
          </a:p>
          <a:p>
            <a:endParaRPr lang="en-GB" sz="2000" dirty="0"/>
          </a:p>
          <a:p>
            <a:endParaRPr lang="en-GB" sz="2000" dirty="0">
              <a:highlight>
                <a:srgbClr val="FFFF00"/>
              </a:highlight>
            </a:endParaRPr>
          </a:p>
          <a:p>
            <a:pPr marL="0" indent="0">
              <a:buNone/>
            </a:pPr>
            <a:endParaRPr lang="en-GB" sz="2000" dirty="0"/>
          </a:p>
        </p:txBody>
      </p:sp>
      <p:pic>
        <p:nvPicPr>
          <p:cNvPr id="7" name="Picture 6" descr="A field of dried corn&#10;&#10;Description automatically generated">
            <a:extLst>
              <a:ext uri="{FF2B5EF4-FFF2-40B4-BE49-F238E27FC236}">
                <a16:creationId xmlns:a16="http://schemas.microsoft.com/office/drawing/2014/main" id="{A454E406-9237-1693-4FE9-10747D497A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5218" y="2351748"/>
            <a:ext cx="3154261" cy="2573338"/>
          </a:xfrm>
          <a:prstGeom prst="rect">
            <a:avLst/>
          </a:prstGeom>
        </p:spPr>
      </p:pic>
    </p:spTree>
    <p:extLst>
      <p:ext uri="{BB962C8B-B14F-4D97-AF65-F5344CB8AC3E}">
        <p14:creationId xmlns:p14="http://schemas.microsoft.com/office/powerpoint/2010/main" val="256680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Combatting climate change</a:t>
            </a:r>
          </a:p>
        </p:txBody>
      </p:sp>
      <p:sp>
        <p:nvSpPr>
          <p:cNvPr id="4" name="Subtitle 2"/>
          <p:cNvSpPr>
            <a:spLocks noGrp="1"/>
          </p:cNvSpPr>
          <p:nvPr>
            <p:ph type="subTitle" idx="1"/>
          </p:nvPr>
        </p:nvSpPr>
        <p:spPr>
          <a:xfrm>
            <a:off x="1169275" y="2283798"/>
            <a:ext cx="6428251" cy="3600000"/>
          </a:xfrm>
        </p:spPr>
        <p:txBody>
          <a:bodyPr/>
          <a:lstStyle/>
          <a:p>
            <a:pPr marL="0" indent="0">
              <a:lnSpc>
                <a:spcPct val="100000"/>
              </a:lnSpc>
              <a:buNone/>
            </a:pPr>
            <a:r>
              <a:rPr lang="en-GB" sz="2000" dirty="0"/>
              <a:t>Combatting climate change requires two main goals:</a:t>
            </a:r>
          </a:p>
          <a:p>
            <a:pPr marL="457200" indent="-457200">
              <a:lnSpc>
                <a:spcPct val="100000"/>
              </a:lnSpc>
              <a:spcBef>
                <a:spcPts val="600"/>
              </a:spcBef>
              <a:buFont typeface="+mj-lt"/>
              <a:buAutoNum type="arabicPeriod"/>
            </a:pPr>
            <a:r>
              <a:rPr lang="en-GB" dirty="0">
                <a:latin typeface="Arial"/>
                <a:cs typeface="Arial"/>
              </a:rPr>
              <a:t>Reducing the amount of greenhouse gases emitted.</a:t>
            </a:r>
          </a:p>
          <a:p>
            <a:pPr marL="457200" indent="-457200">
              <a:lnSpc>
                <a:spcPct val="100000"/>
              </a:lnSpc>
              <a:spcBef>
                <a:spcPts val="600"/>
              </a:spcBef>
              <a:buFont typeface="+mj-lt"/>
              <a:buAutoNum type="arabicPeriod"/>
            </a:pPr>
            <a:r>
              <a:rPr lang="en-GB" dirty="0">
                <a:latin typeface="Arial"/>
                <a:cs typeface="Arial"/>
              </a:rPr>
              <a:t>Storing (sequestering*) as much carbon as possible.</a:t>
            </a:r>
          </a:p>
          <a:p>
            <a:pPr marL="0" indent="0">
              <a:lnSpc>
                <a:spcPct val="100000"/>
              </a:lnSpc>
              <a:buNone/>
            </a:pPr>
            <a:r>
              <a:rPr lang="en-GB" sz="2000" dirty="0">
                <a:latin typeface="Arial"/>
                <a:cs typeface="Arial"/>
              </a:rPr>
              <a:t>Replacing fossil fuel burning with renewable energy, e.g. solar or wind, is the main way to reduce emissions.</a:t>
            </a:r>
          </a:p>
          <a:p>
            <a:pPr marL="0" indent="0">
              <a:lnSpc>
                <a:spcPct val="100000"/>
              </a:lnSpc>
              <a:buNone/>
            </a:pPr>
            <a:r>
              <a:rPr lang="en-GB" sz="2000" dirty="0">
                <a:latin typeface="Arial"/>
                <a:cs typeface="Arial"/>
              </a:rPr>
              <a:t>In the UK, greenhouse gas emissions from agriculture account for around 11% of emissions. This has decreased over the last 20 years, meaning almost 90% comes from other sectors e.g. residential, business, energy supply and transport.</a:t>
            </a:r>
          </a:p>
          <a:p>
            <a:pPr marL="0" indent="0">
              <a:lnSpc>
                <a:spcPct val="100000"/>
              </a:lnSpc>
              <a:buNone/>
            </a:pPr>
            <a:endParaRPr lang="en-GB" sz="2000" dirty="0"/>
          </a:p>
          <a:p>
            <a:pPr>
              <a:lnSpc>
                <a:spcPct val="100000"/>
              </a:lnSpc>
            </a:pPr>
            <a:endParaRPr lang="en-GB" sz="2000" dirty="0">
              <a:highlight>
                <a:srgbClr val="FFFF00"/>
              </a:highlight>
            </a:endParaRPr>
          </a:p>
          <a:p>
            <a:pPr marL="0" indent="0">
              <a:lnSpc>
                <a:spcPct val="100000"/>
              </a:lnSpc>
              <a:buNone/>
            </a:pPr>
            <a:endParaRPr lang="en-GB" sz="2000" dirty="0"/>
          </a:p>
        </p:txBody>
      </p:sp>
      <p:pic>
        <p:nvPicPr>
          <p:cNvPr id="5" name="Picture 4" descr="A group of windmills on a grassy hill with Albany Wind Farm in the background&#10;&#10;Description automatically generated">
            <a:extLst>
              <a:ext uri="{FF2B5EF4-FFF2-40B4-BE49-F238E27FC236}">
                <a16:creationId xmlns:a16="http://schemas.microsoft.com/office/drawing/2014/main" id="{41873C63-3BBA-8546-7998-A7FAD927B7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6490" y="2608262"/>
            <a:ext cx="3738540" cy="2800167"/>
          </a:xfrm>
          <a:prstGeom prst="rect">
            <a:avLst/>
          </a:prstGeom>
        </p:spPr>
      </p:pic>
      <p:sp>
        <p:nvSpPr>
          <p:cNvPr id="8" name="TextBox 7">
            <a:extLst>
              <a:ext uri="{FF2B5EF4-FFF2-40B4-BE49-F238E27FC236}">
                <a16:creationId xmlns:a16="http://schemas.microsoft.com/office/drawing/2014/main" id="{D195F0BC-CABB-94CB-D49C-CFF289C50301}"/>
              </a:ext>
            </a:extLst>
          </p:cNvPr>
          <p:cNvSpPr txBox="1"/>
          <p:nvPr/>
        </p:nvSpPr>
        <p:spPr>
          <a:xfrm>
            <a:off x="153909" y="6061288"/>
            <a:ext cx="7460848" cy="261610"/>
          </a:xfrm>
          <a:prstGeom prst="rect">
            <a:avLst/>
          </a:prstGeom>
          <a:noFill/>
        </p:spPr>
        <p:txBody>
          <a:bodyPr wrap="square" rtlCol="0">
            <a:spAutoFit/>
          </a:bodyPr>
          <a:lstStyle/>
          <a:p>
            <a:r>
              <a:rPr lang="en-GB" sz="1050">
                <a:latin typeface="Arial" panose="020B0604020202020204" pitchFamily="34" charset="0"/>
                <a:cs typeface="Arial" panose="020B0604020202020204" pitchFamily="34" charset="0"/>
              </a:rPr>
              <a:t>*Sequestration means to remove carbon from the atmosphere and store it elsewhere, e.g. trees, pasture, soil</a:t>
            </a:r>
          </a:p>
        </p:txBody>
      </p:sp>
      <p:sp>
        <p:nvSpPr>
          <p:cNvPr id="3" name="TextBox 2">
            <a:extLst>
              <a:ext uri="{FF2B5EF4-FFF2-40B4-BE49-F238E27FC236}">
                <a16:creationId xmlns:a16="http://schemas.microsoft.com/office/drawing/2014/main" id="{36C7AE3D-ED3C-AAF8-8FAC-0D66E78320A6}"/>
              </a:ext>
            </a:extLst>
          </p:cNvPr>
          <p:cNvSpPr txBox="1"/>
          <p:nvPr/>
        </p:nvSpPr>
        <p:spPr>
          <a:xfrm>
            <a:off x="153909" y="6504806"/>
            <a:ext cx="3141552" cy="261610"/>
          </a:xfrm>
          <a:prstGeom prst="rect">
            <a:avLst/>
          </a:prstGeom>
          <a:noFill/>
        </p:spPr>
        <p:txBody>
          <a:bodyPr wrap="square" rtlCol="0">
            <a:spAutoFit/>
          </a:bodyPr>
          <a:lstStyle/>
          <a:p>
            <a:r>
              <a:rPr lang="en-GB" sz="1100" dirty="0"/>
              <a:t>Source: </a:t>
            </a:r>
            <a:r>
              <a:rPr lang="en-GB" sz="1100" dirty="0">
                <a:hlinkClick r:id="rId3"/>
              </a:rPr>
              <a:t>2021 UK Greenhouse Gas Emissions</a:t>
            </a:r>
            <a:endParaRPr lang="en-GB" sz="1100" dirty="0"/>
          </a:p>
        </p:txBody>
      </p:sp>
    </p:spTree>
    <p:extLst>
      <p:ext uri="{BB962C8B-B14F-4D97-AF65-F5344CB8AC3E}">
        <p14:creationId xmlns:p14="http://schemas.microsoft.com/office/powerpoint/2010/main" val="138091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BD7B-FF50-29BC-6A8E-A5AEB79C50F6}"/>
              </a:ext>
            </a:extLst>
          </p:cNvPr>
          <p:cNvSpPr>
            <a:spLocks noGrp="1"/>
          </p:cNvSpPr>
          <p:nvPr>
            <p:ph type="ctrTitle"/>
          </p:nvPr>
        </p:nvSpPr>
        <p:spPr/>
        <p:txBody>
          <a:bodyPr/>
          <a:lstStyle/>
          <a:p>
            <a:r>
              <a:rPr lang="en-GB"/>
              <a:t>Carbon sequestration</a:t>
            </a:r>
          </a:p>
        </p:txBody>
      </p:sp>
      <p:sp>
        <p:nvSpPr>
          <p:cNvPr id="7" name="TextBox 6">
            <a:extLst>
              <a:ext uri="{FF2B5EF4-FFF2-40B4-BE49-F238E27FC236}">
                <a16:creationId xmlns:a16="http://schemas.microsoft.com/office/drawing/2014/main" id="{A4918710-FC3F-2E4D-B5E3-E74C540CDBA0}"/>
              </a:ext>
            </a:extLst>
          </p:cNvPr>
          <p:cNvSpPr txBox="1"/>
          <p:nvPr/>
        </p:nvSpPr>
        <p:spPr>
          <a:xfrm>
            <a:off x="726073" y="6377277"/>
            <a:ext cx="8094261" cy="276999"/>
          </a:xfrm>
          <a:prstGeom prst="rect">
            <a:avLst/>
          </a:prstGeom>
          <a:noFill/>
        </p:spPr>
        <p:txBody>
          <a:bodyPr wrap="square" lIns="91440" tIns="45720" rIns="91440" bIns="45720" rtlCol="0" anchor="t">
            <a:spAutoFit/>
          </a:bodyPr>
          <a:lstStyle/>
          <a:p>
            <a:pPr algn="ctr"/>
            <a:r>
              <a:rPr lang="en-GB" sz="1200">
                <a:latin typeface="Arial"/>
                <a:cs typeface="Arial"/>
              </a:rPr>
              <a:t>*Sequestration means to remove carbon from the atmosphere and store it elsewhere, e.g. soil, trees, pasture.</a:t>
            </a:r>
            <a:r>
              <a:rPr lang="en-GB" sz="1200">
                <a:solidFill>
                  <a:srgbClr val="FF0000"/>
                </a:solidFill>
                <a:latin typeface="Arial"/>
                <a:cs typeface="Arial"/>
              </a:rPr>
              <a:t> </a:t>
            </a:r>
            <a:endParaRPr lang="en-GB" sz="12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E1C6AF9-7B6C-CB2E-300E-887CB429D31C}"/>
              </a:ext>
            </a:extLst>
          </p:cNvPr>
          <p:cNvSpPr txBox="1"/>
          <p:nvPr/>
        </p:nvSpPr>
        <p:spPr>
          <a:xfrm>
            <a:off x="7437964" y="4750117"/>
            <a:ext cx="4453958" cy="1015663"/>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Carbon dioxide (CO</a:t>
            </a:r>
            <a:r>
              <a:rPr lang="en-GB" sz="1200" baseline="-250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 methane (CH</a:t>
            </a:r>
            <a:r>
              <a:rPr lang="en-GB" sz="1200" baseline="-25000" dirty="0">
                <a:latin typeface="Arial" panose="020B0604020202020204" pitchFamily="34" charset="0"/>
                <a:cs typeface="Arial" panose="020B0604020202020204" pitchFamily="34" charset="0"/>
              </a:rPr>
              <a:t>4</a:t>
            </a:r>
            <a:r>
              <a:rPr lang="en-GB" sz="1200" dirty="0">
                <a:latin typeface="Arial" panose="020B0604020202020204" pitchFamily="34" charset="0"/>
                <a:cs typeface="Arial" panose="020B0604020202020204" pitchFamily="34" charset="0"/>
              </a:rPr>
              <a:t>) and nitrous oxide (N</a:t>
            </a:r>
            <a:r>
              <a:rPr lang="en-GB" sz="1200" baseline="-250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0) may be released from energy usage, livestock and fertilising. However, sequestration of carbon dioxide and nitrogen dioxide (through crops, trees and other plants and the soil) can help to mitigate this effect.</a:t>
            </a:r>
          </a:p>
        </p:txBody>
      </p:sp>
      <p:pic>
        <p:nvPicPr>
          <p:cNvPr id="3" name="Picture 2">
            <a:extLst>
              <a:ext uri="{FF2B5EF4-FFF2-40B4-BE49-F238E27FC236}">
                <a16:creationId xmlns:a16="http://schemas.microsoft.com/office/drawing/2014/main" id="{63E8AAED-EC38-3319-B33B-087256336D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32602" y="1734329"/>
            <a:ext cx="4064683" cy="2839874"/>
          </a:xfrm>
          <a:prstGeom prst="rect">
            <a:avLst/>
          </a:prstGeom>
        </p:spPr>
      </p:pic>
      <p:sp>
        <p:nvSpPr>
          <p:cNvPr id="5" name="Subtitle 2">
            <a:extLst>
              <a:ext uri="{FF2B5EF4-FFF2-40B4-BE49-F238E27FC236}">
                <a16:creationId xmlns:a16="http://schemas.microsoft.com/office/drawing/2014/main" id="{4807D899-6DEC-8318-5B55-85561137AFD2}"/>
              </a:ext>
            </a:extLst>
          </p:cNvPr>
          <p:cNvSpPr txBox="1">
            <a:spLocks/>
          </p:cNvSpPr>
          <p:nvPr/>
        </p:nvSpPr>
        <p:spPr>
          <a:xfrm>
            <a:off x="1169273" y="2301472"/>
            <a:ext cx="6074291" cy="3750091"/>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None/>
            </a:pPr>
            <a:r>
              <a:rPr lang="en-GB" sz="2000" dirty="0">
                <a:latin typeface="Arial"/>
                <a:cs typeface="Arial"/>
              </a:rPr>
              <a:t>Farms can sequester some carbon, in the soil and plants. This can help to remove some carbon from the atmosphere.</a:t>
            </a:r>
            <a:br>
              <a:rPr lang="en-GB" sz="2000" dirty="0">
                <a:latin typeface="Arial"/>
                <a:cs typeface="Arial"/>
              </a:rPr>
            </a:br>
            <a:endParaRPr lang="en-GB" sz="2000" strike="sngStrike" dirty="0">
              <a:latin typeface="Arial"/>
              <a:cs typeface="Arial"/>
            </a:endParaRPr>
          </a:p>
          <a:p>
            <a:pPr marL="0" indent="0">
              <a:lnSpc>
                <a:spcPct val="100000"/>
              </a:lnSpc>
              <a:buNone/>
            </a:pPr>
            <a:r>
              <a:rPr lang="en-GB" sz="2000" dirty="0">
                <a:latin typeface="Arial"/>
                <a:cs typeface="Arial"/>
              </a:rPr>
              <a:t>How farmers use and care for the land can impact how much carbon that can be absorbed. To store more carbon, farmers can reduce ploughing, improve soil health and plant additional trees and hedgerows. </a:t>
            </a:r>
          </a:p>
          <a:p>
            <a:pPr marL="0" indent="0">
              <a:lnSpc>
                <a:spcPct val="100000"/>
              </a:lnSpc>
              <a:buNone/>
            </a:pPr>
            <a:br>
              <a:rPr lang="en-GB" sz="2000" dirty="0">
                <a:latin typeface="Arial"/>
                <a:cs typeface="Arial"/>
              </a:rPr>
            </a:br>
            <a:r>
              <a:rPr lang="en-GB" sz="2000" dirty="0">
                <a:latin typeface="Arial"/>
                <a:cs typeface="Arial"/>
              </a:rPr>
              <a:t>However, the total amount of carbon that can be stored by farmland is often debated.</a:t>
            </a:r>
            <a:br>
              <a:rPr lang="en-GB" sz="2000" strike="sngStrike" dirty="0">
                <a:latin typeface="Arial"/>
                <a:ea typeface="Open Sans"/>
                <a:cs typeface="Arial"/>
              </a:rPr>
            </a:br>
            <a:endParaRPr lang="en-GB" sz="2000" strike="sngStrike" dirty="0">
              <a:latin typeface="Arial"/>
              <a:ea typeface="Open Sans"/>
              <a:cs typeface="Arial"/>
            </a:endParaRPr>
          </a:p>
        </p:txBody>
      </p:sp>
    </p:spTree>
    <p:extLst>
      <p:ext uri="{BB962C8B-B14F-4D97-AF65-F5344CB8AC3E}">
        <p14:creationId xmlns:p14="http://schemas.microsoft.com/office/powerpoint/2010/main" val="352270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Combatting climate change in food production</a:t>
            </a:r>
          </a:p>
        </p:txBody>
      </p:sp>
      <p:sp>
        <p:nvSpPr>
          <p:cNvPr id="4" name="Subtitle 2"/>
          <p:cNvSpPr>
            <a:spLocks noGrp="1"/>
          </p:cNvSpPr>
          <p:nvPr>
            <p:ph type="subTitle" idx="1"/>
          </p:nvPr>
        </p:nvSpPr>
        <p:spPr>
          <a:xfrm>
            <a:off x="1169275" y="2283797"/>
            <a:ext cx="6034607" cy="4124953"/>
          </a:xfrm>
        </p:spPr>
        <p:txBody>
          <a:bodyPr/>
          <a:lstStyle/>
          <a:p>
            <a:pPr marL="0" indent="0">
              <a:lnSpc>
                <a:spcPct val="100000"/>
              </a:lnSpc>
              <a:buNone/>
            </a:pPr>
            <a:r>
              <a:rPr lang="en-GB" sz="2000">
                <a:latin typeface="Arial"/>
                <a:cs typeface="Arial"/>
              </a:rPr>
              <a:t>The way our food is produced can have an impact on the climate. Many farms are investing in:</a:t>
            </a:r>
          </a:p>
          <a:p>
            <a:pPr>
              <a:lnSpc>
                <a:spcPct val="100000"/>
              </a:lnSpc>
            </a:pPr>
            <a:r>
              <a:rPr lang="en-GB" sz="2000">
                <a:latin typeface="Arial"/>
                <a:cs typeface="Arial"/>
              </a:rPr>
              <a:t>natural carbon storage in trees, hedgerows, and underground in the soil, e.g. fields and pastures;</a:t>
            </a:r>
          </a:p>
          <a:p>
            <a:pPr>
              <a:lnSpc>
                <a:spcPct val="100000"/>
              </a:lnSpc>
            </a:pPr>
            <a:r>
              <a:rPr lang="en-GB" sz="2000">
                <a:latin typeface="Arial"/>
                <a:cs typeface="Arial"/>
              </a:rPr>
              <a:t>renewable energy from wind, solar and bio-waste; </a:t>
            </a:r>
          </a:p>
          <a:p>
            <a:pPr>
              <a:lnSpc>
                <a:spcPct val="100000"/>
              </a:lnSpc>
            </a:pPr>
            <a:r>
              <a:rPr lang="en-GB" sz="2000">
                <a:latin typeface="Arial"/>
                <a:cs typeface="Arial"/>
              </a:rPr>
              <a:t>new techniques, such as feeding animals on foods that make them produce less methane (a greenhouse gas) and reducing synthetic fertiliser usage;</a:t>
            </a:r>
            <a:endParaRPr lang="en-GB"/>
          </a:p>
          <a:p>
            <a:pPr>
              <a:lnSpc>
                <a:spcPct val="100000"/>
              </a:lnSpc>
            </a:pPr>
            <a:r>
              <a:rPr lang="en-GB" sz="2000">
                <a:latin typeface="Arial"/>
                <a:cs typeface="Arial"/>
              </a:rPr>
              <a:t>genetics and enhanced animal health and welfare to improve the efficiency of livestock farming.</a:t>
            </a:r>
            <a:endParaRPr lang="en-GB" sz="2000">
              <a:highlight>
                <a:srgbClr val="FFFF00"/>
              </a:highlight>
            </a:endParaRPr>
          </a:p>
          <a:p>
            <a:pPr marL="0" indent="0">
              <a:lnSpc>
                <a:spcPct val="100000"/>
              </a:lnSpc>
              <a:buNone/>
            </a:pPr>
            <a:endParaRPr lang="en-GB" sz="2000"/>
          </a:p>
        </p:txBody>
      </p:sp>
      <p:pic>
        <p:nvPicPr>
          <p:cNvPr id="7" name="Picture 6" descr="A close-up of a cloud&#10;&#10;Description automatically generated">
            <a:extLst>
              <a:ext uri="{FF2B5EF4-FFF2-40B4-BE49-F238E27FC236}">
                <a16:creationId xmlns:a16="http://schemas.microsoft.com/office/drawing/2014/main" id="{7FA3F8D9-E106-B71A-D223-E862018245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834" y="2895942"/>
            <a:ext cx="3997100" cy="2398260"/>
          </a:xfrm>
          <a:prstGeom prst="rect">
            <a:avLst/>
          </a:prstGeom>
        </p:spPr>
      </p:pic>
    </p:spTree>
    <p:extLst>
      <p:ext uri="{BB962C8B-B14F-4D97-AF65-F5344CB8AC3E}">
        <p14:creationId xmlns:p14="http://schemas.microsoft.com/office/powerpoint/2010/main" val="163432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DBFD-B313-D798-6B90-F6DA9B895F9D}"/>
              </a:ext>
            </a:extLst>
          </p:cNvPr>
          <p:cNvSpPr>
            <a:spLocks noGrp="1"/>
          </p:cNvSpPr>
          <p:nvPr>
            <p:ph type="ctrTitle"/>
          </p:nvPr>
        </p:nvSpPr>
        <p:spPr/>
        <p:txBody>
          <a:bodyPr/>
          <a:lstStyle/>
          <a:p>
            <a:r>
              <a:rPr lang="en-GB"/>
              <a:t>Food production adapting to climate change</a:t>
            </a:r>
          </a:p>
        </p:txBody>
      </p:sp>
      <p:sp>
        <p:nvSpPr>
          <p:cNvPr id="3" name="Subtitle 2">
            <a:extLst>
              <a:ext uri="{FF2B5EF4-FFF2-40B4-BE49-F238E27FC236}">
                <a16:creationId xmlns:a16="http://schemas.microsoft.com/office/drawing/2014/main" id="{59A78563-10EC-F75E-D7EE-5BC2EC285A6A}"/>
              </a:ext>
            </a:extLst>
          </p:cNvPr>
          <p:cNvSpPr>
            <a:spLocks noGrp="1"/>
          </p:cNvSpPr>
          <p:nvPr>
            <p:ph type="subTitle" idx="1"/>
          </p:nvPr>
        </p:nvSpPr>
        <p:spPr>
          <a:xfrm>
            <a:off x="1169274" y="2473420"/>
            <a:ext cx="6815924" cy="3600000"/>
          </a:xfrm>
        </p:spPr>
        <p:txBody>
          <a:bodyPr/>
          <a:lstStyle/>
          <a:p>
            <a:pPr marL="0" indent="0">
              <a:buNone/>
            </a:pPr>
            <a:r>
              <a:rPr lang="en-GB" sz="2000"/>
              <a:t>Adapting food production methods helps to cope with extreme weather caused by climate change. This includes:</a:t>
            </a:r>
          </a:p>
          <a:p>
            <a:r>
              <a:rPr lang="en-GB" sz="2000">
                <a:latin typeface="Arial"/>
                <a:cs typeface="Arial"/>
              </a:rPr>
              <a:t>Breeding crop varieties that are more resilient to extreme weathers such as flooding, drought, wind and rain.</a:t>
            </a:r>
          </a:p>
          <a:p>
            <a:r>
              <a:rPr lang="en-GB" sz="2000">
                <a:latin typeface="Arial"/>
                <a:cs typeface="Arial"/>
              </a:rPr>
              <a:t>Improving water management on farms to be more resilient in periods of drought and flooding. </a:t>
            </a:r>
          </a:p>
          <a:p>
            <a:r>
              <a:rPr lang="en-GB" sz="2000">
                <a:latin typeface="Arial"/>
                <a:cs typeface="Arial"/>
              </a:rPr>
              <a:t>Rotating between animals and crops, to improve soil health and reduce use of synthetic fertilisers. </a:t>
            </a:r>
            <a:endParaRPr lang="en-GB" sz="2000" strike="sngStrike">
              <a:cs typeface="Arial"/>
            </a:endParaRPr>
          </a:p>
          <a:p>
            <a:r>
              <a:rPr lang="en-GB" sz="2000">
                <a:latin typeface="Arial"/>
                <a:cs typeface="Arial"/>
              </a:rPr>
              <a:t>Housing cows (bringing them indoors) during high temperatures.</a:t>
            </a:r>
            <a:endParaRPr lang="en-GB" sz="2000"/>
          </a:p>
          <a:p>
            <a:r>
              <a:rPr lang="en-GB" sz="2000">
                <a:latin typeface="Arial"/>
                <a:cs typeface="Arial"/>
              </a:rPr>
              <a:t>Planting trees where livestock graze to provide more shade.</a:t>
            </a:r>
          </a:p>
          <a:p>
            <a:pPr marL="0" indent="0">
              <a:buNone/>
            </a:pPr>
            <a:endParaRPr lang="en-GB" sz="2000"/>
          </a:p>
        </p:txBody>
      </p:sp>
      <p:pic>
        <p:nvPicPr>
          <p:cNvPr id="4" name="Picture 3">
            <a:extLst>
              <a:ext uri="{FF2B5EF4-FFF2-40B4-BE49-F238E27FC236}">
                <a16:creationId xmlns:a16="http://schemas.microsoft.com/office/drawing/2014/main" id="{73CDE0B6-D510-5E78-EABA-870AA1378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6196" y="2710721"/>
            <a:ext cx="2936147" cy="2202110"/>
          </a:xfrm>
          <a:prstGeom prst="rect">
            <a:avLst/>
          </a:prstGeom>
        </p:spPr>
      </p:pic>
      <p:sp>
        <p:nvSpPr>
          <p:cNvPr id="5" name="TextBox 4">
            <a:extLst>
              <a:ext uri="{FF2B5EF4-FFF2-40B4-BE49-F238E27FC236}">
                <a16:creationId xmlns:a16="http://schemas.microsoft.com/office/drawing/2014/main" id="{444A9EBD-2B0D-782E-75E3-7CD9CC00C719}"/>
              </a:ext>
            </a:extLst>
          </p:cNvPr>
          <p:cNvSpPr txBox="1"/>
          <p:nvPr/>
        </p:nvSpPr>
        <p:spPr>
          <a:xfrm>
            <a:off x="8827544" y="4995209"/>
            <a:ext cx="2573449" cy="461665"/>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This image shows a trial site for new wheat crop varieties in the UK</a:t>
            </a:r>
          </a:p>
        </p:txBody>
      </p:sp>
    </p:spTree>
    <p:extLst>
      <p:ext uri="{BB962C8B-B14F-4D97-AF65-F5344CB8AC3E}">
        <p14:creationId xmlns:p14="http://schemas.microsoft.com/office/powerpoint/2010/main" val="108556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Water usage</a:t>
            </a:r>
          </a:p>
        </p:txBody>
      </p:sp>
      <p:sp>
        <p:nvSpPr>
          <p:cNvPr id="4" name="Subtitle 2"/>
          <p:cNvSpPr>
            <a:spLocks noGrp="1"/>
          </p:cNvSpPr>
          <p:nvPr>
            <p:ph type="subTitle" idx="1"/>
          </p:nvPr>
        </p:nvSpPr>
        <p:spPr>
          <a:xfrm>
            <a:off x="1169273" y="2283798"/>
            <a:ext cx="6295217" cy="3600000"/>
          </a:xfrm>
        </p:spPr>
        <p:txBody>
          <a:bodyPr/>
          <a:lstStyle/>
          <a:p>
            <a:pPr marL="0" indent="0">
              <a:lnSpc>
                <a:spcPct val="100000"/>
              </a:lnSpc>
              <a:buNone/>
            </a:pPr>
            <a:r>
              <a:rPr lang="en-GB" sz="2000"/>
              <a:t>Water is a finite resource. Although Earth is about 70% water, access to usable water is limited in many places.</a:t>
            </a:r>
          </a:p>
          <a:p>
            <a:pPr marL="0" indent="0">
              <a:lnSpc>
                <a:spcPct val="100000"/>
              </a:lnSpc>
              <a:buNone/>
            </a:pPr>
            <a:r>
              <a:rPr lang="en-GB" sz="2000"/>
              <a:t>Water is needed to keep crops and animals healthy, and care should be taken, by everyone, to use only what is needed and not to waste water.</a:t>
            </a:r>
          </a:p>
          <a:p>
            <a:pPr marL="0" indent="0">
              <a:lnSpc>
                <a:spcPct val="100000"/>
              </a:lnSpc>
              <a:buNone/>
            </a:pPr>
            <a:r>
              <a:rPr lang="en-GB" sz="2000"/>
              <a:t>Climate change means that some places have even less water than usual, which can pose a risk to crops and animals in these areas.</a:t>
            </a:r>
          </a:p>
          <a:p>
            <a:pPr marL="0" indent="0">
              <a:lnSpc>
                <a:spcPct val="100000"/>
              </a:lnSpc>
              <a:buNone/>
            </a:pPr>
            <a:r>
              <a:rPr lang="en-GB" sz="2000">
                <a:latin typeface="Arial"/>
                <a:cs typeface="Arial"/>
              </a:rPr>
              <a:t>Heavy rains may also wash soil and nutrients into rivers and streams, which can harm wildlife.</a:t>
            </a:r>
            <a:endParaRPr lang="en-GB" sz="2000"/>
          </a:p>
          <a:p>
            <a:pPr marL="0" indent="0">
              <a:lnSpc>
                <a:spcPct val="100000"/>
              </a:lnSpc>
              <a:buNone/>
            </a:pPr>
            <a:endParaRPr lang="en-GB" sz="2000"/>
          </a:p>
        </p:txBody>
      </p:sp>
      <p:pic>
        <p:nvPicPr>
          <p:cNvPr id="5" name="Picture 4" descr="Water pouring out of a pipe&#10;&#10;Description automatically generated">
            <a:extLst>
              <a:ext uri="{FF2B5EF4-FFF2-40B4-BE49-F238E27FC236}">
                <a16:creationId xmlns:a16="http://schemas.microsoft.com/office/drawing/2014/main" id="{85A55DB4-3A43-7A15-AB2A-D95261BC67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0218" y="2648224"/>
            <a:ext cx="3966983" cy="2645978"/>
          </a:xfrm>
          <a:prstGeom prst="rect">
            <a:avLst/>
          </a:prstGeom>
        </p:spPr>
      </p:pic>
    </p:spTree>
    <p:extLst>
      <p:ext uri="{BB962C8B-B14F-4D97-AF65-F5344CB8AC3E}">
        <p14:creationId xmlns:p14="http://schemas.microsoft.com/office/powerpoint/2010/main" val="103350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Water usage</a:t>
            </a:r>
          </a:p>
        </p:txBody>
      </p:sp>
      <p:sp>
        <p:nvSpPr>
          <p:cNvPr id="4" name="Subtitle 2"/>
          <p:cNvSpPr>
            <a:spLocks noGrp="1"/>
          </p:cNvSpPr>
          <p:nvPr>
            <p:ph type="subTitle" idx="1"/>
          </p:nvPr>
        </p:nvSpPr>
        <p:spPr>
          <a:xfrm>
            <a:off x="1169274" y="2347006"/>
            <a:ext cx="5410635" cy="3600000"/>
          </a:xfrm>
        </p:spPr>
        <p:txBody>
          <a:bodyPr/>
          <a:lstStyle/>
          <a:p>
            <a:pPr marL="0" indent="0">
              <a:lnSpc>
                <a:spcPct val="100000"/>
              </a:lnSpc>
              <a:buNone/>
            </a:pPr>
            <a:r>
              <a:rPr lang="en-GB" sz="2000"/>
              <a:t>Most water used for food production in the UK is rainwater, not mains water, but some countries may need to pump large amounts of water to grow crops or for animals to drink.</a:t>
            </a:r>
          </a:p>
          <a:p>
            <a:pPr marL="0" indent="0">
              <a:lnSpc>
                <a:spcPct val="100000"/>
              </a:lnSpc>
              <a:buNone/>
            </a:pPr>
            <a:r>
              <a:rPr lang="en-GB" sz="2000"/>
              <a:t>Some crops may also require more water to grow than others. For example, avocados, almonds and green beans require large amounts of water.</a:t>
            </a:r>
          </a:p>
          <a:p>
            <a:pPr marL="0" indent="0">
              <a:lnSpc>
                <a:spcPct val="100000"/>
              </a:lnSpc>
              <a:buNone/>
            </a:pPr>
            <a:endParaRPr lang="en-GB" sz="2000"/>
          </a:p>
        </p:txBody>
      </p:sp>
      <p:pic>
        <p:nvPicPr>
          <p:cNvPr id="6" name="Picture 5" descr="Avocados from a tree with a mountain in the background&#10;&#10;Description automatically generated">
            <a:extLst>
              <a:ext uri="{FF2B5EF4-FFF2-40B4-BE49-F238E27FC236}">
                <a16:creationId xmlns:a16="http://schemas.microsoft.com/office/drawing/2014/main" id="{553B8ACF-7834-BE79-6FB4-0333441D8F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5943" y="2464494"/>
            <a:ext cx="3788607" cy="2527000"/>
          </a:xfrm>
          <a:prstGeom prst="rect">
            <a:avLst/>
          </a:prstGeom>
        </p:spPr>
      </p:pic>
      <p:sp>
        <p:nvSpPr>
          <p:cNvPr id="3" name="TextBox 2">
            <a:extLst>
              <a:ext uri="{FF2B5EF4-FFF2-40B4-BE49-F238E27FC236}">
                <a16:creationId xmlns:a16="http://schemas.microsoft.com/office/drawing/2014/main" id="{7941C099-1DDD-B6F2-9D70-080A615AEDA5}"/>
              </a:ext>
            </a:extLst>
          </p:cNvPr>
          <p:cNvSpPr txBox="1"/>
          <p:nvPr/>
        </p:nvSpPr>
        <p:spPr>
          <a:xfrm>
            <a:off x="7793144" y="5172190"/>
            <a:ext cx="3354204" cy="523220"/>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Avocados growing on a tree. Avocados are native to The Americas.</a:t>
            </a:r>
          </a:p>
        </p:txBody>
      </p:sp>
    </p:spTree>
    <p:extLst>
      <p:ext uri="{BB962C8B-B14F-4D97-AF65-F5344CB8AC3E}">
        <p14:creationId xmlns:p14="http://schemas.microsoft.com/office/powerpoint/2010/main" val="241824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3" y="1312434"/>
            <a:ext cx="9720000" cy="720000"/>
          </a:xfrm>
        </p:spPr>
        <p:txBody>
          <a:bodyPr/>
          <a:lstStyle/>
          <a:p>
            <a:r>
              <a:rPr lang="en-GB"/>
              <a:t>Land usage</a:t>
            </a:r>
          </a:p>
        </p:txBody>
      </p:sp>
      <p:sp>
        <p:nvSpPr>
          <p:cNvPr id="4" name="Subtitle 2"/>
          <p:cNvSpPr>
            <a:spLocks noGrp="1"/>
          </p:cNvSpPr>
          <p:nvPr>
            <p:ph type="subTitle" idx="1"/>
          </p:nvPr>
        </p:nvSpPr>
        <p:spPr>
          <a:xfrm>
            <a:off x="1169273" y="2037055"/>
            <a:ext cx="7410074" cy="3600000"/>
          </a:xfrm>
        </p:spPr>
        <p:txBody>
          <a:bodyPr/>
          <a:lstStyle/>
          <a:p>
            <a:pPr marL="0" indent="0">
              <a:lnSpc>
                <a:spcPct val="100000"/>
              </a:lnSpc>
              <a:buNone/>
            </a:pPr>
            <a:r>
              <a:rPr lang="en-GB" sz="2000">
                <a:latin typeface="Arial"/>
                <a:cs typeface="Arial"/>
              </a:rPr>
              <a:t>Not all land is suitable for the same purpose.</a:t>
            </a:r>
          </a:p>
          <a:p>
            <a:pPr marL="0" indent="0">
              <a:lnSpc>
                <a:spcPct val="100000"/>
              </a:lnSpc>
              <a:buNone/>
            </a:pPr>
            <a:r>
              <a:rPr lang="en-GB" sz="2000">
                <a:latin typeface="Arial"/>
                <a:cs typeface="Arial"/>
              </a:rPr>
              <a:t>Flatter, more fertile land is generally more suitable for crops. Fertilising nutrient-poor soils can also help to increase the land area available for crops.</a:t>
            </a:r>
          </a:p>
          <a:p>
            <a:pPr marL="0" indent="0">
              <a:lnSpc>
                <a:spcPct val="100000"/>
              </a:lnSpc>
              <a:buNone/>
            </a:pPr>
            <a:r>
              <a:rPr lang="en-GB" sz="2000">
                <a:latin typeface="Arial"/>
                <a:cs typeface="Arial"/>
              </a:rPr>
              <a:t>Some land may be very stony, or the terrain may be difficult. </a:t>
            </a:r>
            <a:br>
              <a:rPr lang="en-GB" sz="2000"/>
            </a:br>
            <a:r>
              <a:rPr lang="en-GB" sz="2000">
                <a:latin typeface="Arial"/>
                <a:cs typeface="Arial"/>
              </a:rPr>
              <a:t>This land may be useful for grazing animals and/or growing trees.</a:t>
            </a:r>
          </a:p>
          <a:p>
            <a:pPr marL="0" indent="0">
              <a:lnSpc>
                <a:spcPct val="100000"/>
              </a:lnSpc>
              <a:buNone/>
            </a:pPr>
            <a:r>
              <a:rPr lang="en-GB" sz="2000">
                <a:latin typeface="Arial"/>
                <a:cs typeface="Arial"/>
              </a:rPr>
              <a:t>If soils are mismanaged, they may become 'degraded' and the land must be restored for crops or other plants to grow well.</a:t>
            </a:r>
          </a:p>
          <a:p>
            <a:pPr marL="0" indent="0">
              <a:lnSpc>
                <a:spcPct val="100000"/>
              </a:lnSpc>
              <a:buNone/>
            </a:pPr>
            <a:r>
              <a:rPr lang="en-GB" sz="2000">
                <a:latin typeface="Arial"/>
                <a:cs typeface="Arial"/>
              </a:rPr>
              <a:t>Globally, increased demand for food production has led to deforestation and biodiversity loss.</a:t>
            </a:r>
          </a:p>
        </p:txBody>
      </p:sp>
      <p:sp>
        <p:nvSpPr>
          <p:cNvPr id="3" name="TextBox 2">
            <a:extLst>
              <a:ext uri="{FF2B5EF4-FFF2-40B4-BE49-F238E27FC236}">
                <a16:creationId xmlns:a16="http://schemas.microsoft.com/office/drawing/2014/main" id="{AEDF47F0-3D2D-E14F-3DA2-A892760B9675}"/>
              </a:ext>
            </a:extLst>
          </p:cNvPr>
          <p:cNvSpPr txBox="1"/>
          <p:nvPr/>
        </p:nvSpPr>
        <p:spPr>
          <a:xfrm>
            <a:off x="235643" y="6396335"/>
            <a:ext cx="11084076"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More information about land use in the UK can be found in the </a:t>
            </a:r>
            <a:r>
              <a:rPr lang="en-GB" sz="1200">
                <a:latin typeface="Arial" panose="020B0604020202020204" pitchFamily="34" charset="0"/>
                <a:cs typeface="Arial" panose="020B0604020202020204" pitchFamily="34" charset="0"/>
                <a:hlinkClick r:id="rId2"/>
              </a:rPr>
              <a:t>Where food comes from Knowledge organiser</a:t>
            </a:r>
            <a:r>
              <a:rPr lang="en-GB"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FE213A82-0970-AF6D-A60E-0E905612D235}"/>
              </a:ext>
            </a:extLst>
          </p:cNvPr>
          <p:cNvGrpSpPr/>
          <p:nvPr/>
        </p:nvGrpSpPr>
        <p:grpSpPr>
          <a:xfrm>
            <a:off x="8897949" y="1505321"/>
            <a:ext cx="3146287" cy="4667045"/>
            <a:chOff x="8899174" y="1606921"/>
            <a:chExt cx="3146287" cy="4667045"/>
          </a:xfrm>
        </p:grpSpPr>
        <p:grpSp>
          <p:nvGrpSpPr>
            <p:cNvPr id="14" name="Group 13">
              <a:extLst>
                <a:ext uri="{FF2B5EF4-FFF2-40B4-BE49-F238E27FC236}">
                  <a16:creationId xmlns:a16="http://schemas.microsoft.com/office/drawing/2014/main" id="{E160E245-3B69-5A72-BD38-806E4567A21B}"/>
                </a:ext>
              </a:extLst>
            </p:cNvPr>
            <p:cNvGrpSpPr/>
            <p:nvPr/>
          </p:nvGrpSpPr>
          <p:grpSpPr>
            <a:xfrm>
              <a:off x="8899174" y="1606921"/>
              <a:ext cx="2740952" cy="4030134"/>
              <a:chOff x="8843433" y="1672434"/>
              <a:chExt cx="2999893" cy="4410866"/>
            </a:xfrm>
          </p:grpSpPr>
          <p:grpSp>
            <p:nvGrpSpPr>
              <p:cNvPr id="12" name="Group 11">
                <a:extLst>
                  <a:ext uri="{FF2B5EF4-FFF2-40B4-BE49-F238E27FC236}">
                    <a16:creationId xmlns:a16="http://schemas.microsoft.com/office/drawing/2014/main" id="{703A7090-7E93-2A7C-B1BA-6B656094BAB4}"/>
                  </a:ext>
                </a:extLst>
              </p:cNvPr>
              <p:cNvGrpSpPr/>
              <p:nvPr/>
            </p:nvGrpSpPr>
            <p:grpSpPr>
              <a:xfrm>
                <a:off x="8843433" y="1672434"/>
                <a:ext cx="2999893" cy="4361951"/>
                <a:chOff x="9021233" y="2431714"/>
                <a:chExt cx="2999893" cy="4361951"/>
              </a:xfrm>
            </p:grpSpPr>
            <p:pic>
              <p:nvPicPr>
                <p:cNvPr id="7" name="Picture 6" descr="A map of united kingdom with different colors&#10;&#10;Description automatically generated">
                  <a:extLst>
                    <a:ext uri="{FF2B5EF4-FFF2-40B4-BE49-F238E27FC236}">
                      <a16:creationId xmlns:a16="http://schemas.microsoft.com/office/drawing/2014/main" id="{5EED89FC-9791-348E-BEEA-69AD8F32D3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663" y="2497671"/>
                  <a:ext cx="2937463" cy="4295994"/>
                </a:xfrm>
                <a:prstGeom prst="rect">
                  <a:avLst/>
                </a:prstGeom>
              </p:spPr>
            </p:pic>
            <p:sp>
              <p:nvSpPr>
                <p:cNvPr id="8" name="Rectangle 7">
                  <a:extLst>
                    <a:ext uri="{FF2B5EF4-FFF2-40B4-BE49-F238E27FC236}">
                      <a16:creationId xmlns:a16="http://schemas.microsoft.com/office/drawing/2014/main" id="{F0A4350E-A979-9417-18C2-4AAF17F8D301}"/>
                    </a:ext>
                  </a:extLst>
                </p:cNvPr>
                <p:cNvSpPr/>
                <p:nvPr/>
              </p:nvSpPr>
              <p:spPr>
                <a:xfrm>
                  <a:off x="10835217" y="2499783"/>
                  <a:ext cx="54056" cy="86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8EEA762-4369-FD65-B459-73F703C76B5E}"/>
                    </a:ext>
                  </a:extLst>
                </p:cNvPr>
                <p:cNvSpPr/>
                <p:nvPr/>
              </p:nvSpPr>
              <p:spPr>
                <a:xfrm>
                  <a:off x="9068846" y="2499783"/>
                  <a:ext cx="456154"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4F2A95-0212-CA3B-5C1E-0FE7EA89D714}"/>
                    </a:ext>
                  </a:extLst>
                </p:cNvPr>
                <p:cNvSpPr/>
                <p:nvPr/>
              </p:nvSpPr>
              <p:spPr>
                <a:xfrm>
                  <a:off x="9281583" y="2431714"/>
                  <a:ext cx="640544" cy="569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5D925A8-8069-A774-2F30-86487B25B354}"/>
                    </a:ext>
                  </a:extLst>
                </p:cNvPr>
                <p:cNvSpPr/>
                <p:nvPr/>
              </p:nvSpPr>
              <p:spPr>
                <a:xfrm>
                  <a:off x="9021233" y="2522731"/>
                  <a:ext cx="640544" cy="569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9EA0B7A7-0A65-FBEB-38E5-876ADF52F119}"/>
                  </a:ext>
                </a:extLst>
              </p:cNvPr>
              <p:cNvSpPr/>
              <p:nvPr/>
            </p:nvSpPr>
            <p:spPr>
              <a:xfrm>
                <a:off x="10603361" y="5832475"/>
                <a:ext cx="54056" cy="250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Oval 14">
              <a:extLst>
                <a:ext uri="{FF2B5EF4-FFF2-40B4-BE49-F238E27FC236}">
                  <a16:creationId xmlns:a16="http://schemas.microsoft.com/office/drawing/2014/main" id="{11C6765A-88C4-BF15-18FC-BEFC704BB69E}"/>
                </a:ext>
              </a:extLst>
            </p:cNvPr>
            <p:cNvSpPr/>
            <p:nvPr/>
          </p:nvSpPr>
          <p:spPr>
            <a:xfrm>
              <a:off x="9306227" y="5620583"/>
              <a:ext cx="269416" cy="269416"/>
            </a:xfrm>
            <a:prstGeom prst="ellipse">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DDC76BB-83E3-3FF7-A6A8-9C33F5C89955}"/>
                </a:ext>
              </a:extLst>
            </p:cNvPr>
            <p:cNvSpPr/>
            <p:nvPr/>
          </p:nvSpPr>
          <p:spPr>
            <a:xfrm>
              <a:off x="10231360" y="5620583"/>
              <a:ext cx="269416" cy="269416"/>
            </a:xfrm>
            <a:prstGeom prst="ellipse">
              <a:avLst/>
            </a:prstGeom>
            <a:solidFill>
              <a:srgbClr val="C7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2A11DC8-74C5-5748-6080-D81876D630AE}"/>
                </a:ext>
              </a:extLst>
            </p:cNvPr>
            <p:cNvSpPr/>
            <p:nvPr/>
          </p:nvSpPr>
          <p:spPr>
            <a:xfrm>
              <a:off x="11059091" y="5620583"/>
              <a:ext cx="269416" cy="269416"/>
            </a:xfrm>
            <a:prstGeom prst="ellipse">
              <a:avLst/>
            </a:prstGeom>
            <a:solidFill>
              <a:srgbClr val="F29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45E5CD6-DC35-F939-D090-8E3725965C1A}"/>
                </a:ext>
              </a:extLst>
            </p:cNvPr>
            <p:cNvSpPr/>
            <p:nvPr/>
          </p:nvSpPr>
          <p:spPr>
            <a:xfrm>
              <a:off x="9778954" y="6000758"/>
              <a:ext cx="269416" cy="269416"/>
            </a:xfrm>
            <a:prstGeom prst="ellipse">
              <a:avLst/>
            </a:prstGeom>
            <a:solidFill>
              <a:srgbClr val="00B4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DBF0FC1-CA08-43F5-A589-93ED82CBD24F}"/>
                </a:ext>
              </a:extLst>
            </p:cNvPr>
            <p:cNvSpPr/>
            <p:nvPr/>
          </p:nvSpPr>
          <p:spPr>
            <a:xfrm>
              <a:off x="10753311" y="6000758"/>
              <a:ext cx="269416" cy="269416"/>
            </a:xfrm>
            <a:prstGeom prst="ellipse">
              <a:avLst/>
            </a:prstGeom>
            <a:solidFill>
              <a:srgbClr val="E84E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827127D-BCFB-9E32-C762-FCE982CC6549}"/>
                </a:ext>
              </a:extLst>
            </p:cNvPr>
            <p:cNvSpPr txBox="1"/>
            <p:nvPr/>
          </p:nvSpPr>
          <p:spPr>
            <a:xfrm>
              <a:off x="9534020" y="5616792"/>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Sheep</a:t>
              </a:r>
            </a:p>
          </p:txBody>
        </p:sp>
        <p:sp>
          <p:nvSpPr>
            <p:cNvPr id="21" name="TextBox 20">
              <a:extLst>
                <a:ext uri="{FF2B5EF4-FFF2-40B4-BE49-F238E27FC236}">
                  <a16:creationId xmlns:a16="http://schemas.microsoft.com/office/drawing/2014/main" id="{D6909FC9-5140-BD03-383E-4EF71A5F8A90}"/>
                </a:ext>
              </a:extLst>
            </p:cNvPr>
            <p:cNvSpPr txBox="1"/>
            <p:nvPr/>
          </p:nvSpPr>
          <p:spPr>
            <a:xfrm>
              <a:off x="10462679" y="5616792"/>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Dairy</a:t>
              </a:r>
            </a:p>
          </p:txBody>
        </p:sp>
        <p:sp>
          <p:nvSpPr>
            <p:cNvPr id="22" name="TextBox 21">
              <a:extLst>
                <a:ext uri="{FF2B5EF4-FFF2-40B4-BE49-F238E27FC236}">
                  <a16:creationId xmlns:a16="http://schemas.microsoft.com/office/drawing/2014/main" id="{B6219196-E54C-7DB9-D1DA-913506E36488}"/>
                </a:ext>
              </a:extLst>
            </p:cNvPr>
            <p:cNvSpPr txBox="1"/>
            <p:nvPr/>
          </p:nvSpPr>
          <p:spPr>
            <a:xfrm>
              <a:off x="11286177" y="5616792"/>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Mixed</a:t>
              </a:r>
            </a:p>
          </p:txBody>
        </p:sp>
        <p:sp>
          <p:nvSpPr>
            <p:cNvPr id="23" name="TextBox 22">
              <a:extLst>
                <a:ext uri="{FF2B5EF4-FFF2-40B4-BE49-F238E27FC236}">
                  <a16:creationId xmlns:a16="http://schemas.microsoft.com/office/drawing/2014/main" id="{8323D7F1-9BDE-F7CC-518F-EBC243EFC1A0}"/>
                </a:ext>
              </a:extLst>
            </p:cNvPr>
            <p:cNvSpPr txBox="1"/>
            <p:nvPr/>
          </p:nvSpPr>
          <p:spPr>
            <a:xfrm>
              <a:off x="9999947" y="5996967"/>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Arable</a:t>
              </a:r>
            </a:p>
          </p:txBody>
        </p:sp>
        <p:sp>
          <p:nvSpPr>
            <p:cNvPr id="24" name="TextBox 23">
              <a:extLst>
                <a:ext uri="{FF2B5EF4-FFF2-40B4-BE49-F238E27FC236}">
                  <a16:creationId xmlns:a16="http://schemas.microsoft.com/office/drawing/2014/main" id="{C085E204-4265-EE3D-BB77-8DD2125DAE68}"/>
                </a:ext>
              </a:extLst>
            </p:cNvPr>
            <p:cNvSpPr txBox="1"/>
            <p:nvPr/>
          </p:nvSpPr>
          <p:spPr>
            <a:xfrm>
              <a:off x="10975986" y="5996967"/>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Pigs</a:t>
              </a:r>
            </a:p>
          </p:txBody>
        </p:sp>
      </p:grpSp>
    </p:spTree>
    <p:extLst>
      <p:ext uri="{BB962C8B-B14F-4D97-AF65-F5344CB8AC3E}">
        <p14:creationId xmlns:p14="http://schemas.microsoft.com/office/powerpoint/2010/main" val="111382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A1B-DAD5-282F-4108-F976E18389C3}"/>
              </a:ext>
            </a:extLst>
          </p:cNvPr>
          <p:cNvSpPr>
            <a:spLocks noGrp="1"/>
          </p:cNvSpPr>
          <p:nvPr>
            <p:ph type="ctrTitle"/>
          </p:nvPr>
        </p:nvSpPr>
        <p:spPr/>
        <p:txBody>
          <a:bodyPr/>
          <a:lstStyle/>
          <a:p>
            <a:r>
              <a:rPr lang="en-GB"/>
              <a:t>What does soil do and why is it important for food production?</a:t>
            </a:r>
          </a:p>
        </p:txBody>
      </p:sp>
      <p:sp>
        <p:nvSpPr>
          <p:cNvPr id="3" name="Subtitle 2">
            <a:extLst>
              <a:ext uri="{FF2B5EF4-FFF2-40B4-BE49-F238E27FC236}">
                <a16:creationId xmlns:a16="http://schemas.microsoft.com/office/drawing/2014/main" id="{F35A7B11-99AA-2BFC-CA29-AEA4641D1154}"/>
              </a:ext>
            </a:extLst>
          </p:cNvPr>
          <p:cNvSpPr>
            <a:spLocks noGrp="1"/>
          </p:cNvSpPr>
          <p:nvPr>
            <p:ph type="subTitle" idx="1"/>
          </p:nvPr>
        </p:nvSpPr>
        <p:spPr>
          <a:xfrm>
            <a:off x="1169274" y="2990753"/>
            <a:ext cx="5329908" cy="2257753"/>
          </a:xfrm>
        </p:spPr>
        <p:txBody>
          <a:bodyPr/>
          <a:lstStyle/>
          <a:p>
            <a:pPr marL="0" indent="0">
              <a:buNone/>
            </a:pPr>
            <a:r>
              <a:rPr lang="en-GB" sz="2400"/>
              <a:t>Soil can:</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exchange gases with the air and store carbon dioxide;</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regulate the flow of water;</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provide nutrients for plant growth;</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increase biodiversity; </a:t>
            </a:r>
          </a:p>
          <a:p>
            <a:pPr marL="800100" lvl="1" indent="-342900" algn="l">
              <a:buFont typeface="Arial" panose="020B0604020202020204" pitchFamily="34" charset="0"/>
              <a:buChar char="•"/>
            </a:pPr>
            <a:r>
              <a:rPr lang="en-GB">
                <a:latin typeface="Arial"/>
                <a:cs typeface="Arial"/>
              </a:rPr>
              <a:t>break down organic materials (through microorganisms that live there).</a:t>
            </a:r>
            <a:endParaRPr lang="en-GB">
              <a:latin typeface="Arial" panose="020B0604020202020204" pitchFamily="34" charset="0"/>
              <a:cs typeface="Arial" panose="020B0604020202020204" pitchFamily="34" charset="0"/>
            </a:endParaRPr>
          </a:p>
          <a:p>
            <a:pPr lvl="1" algn="l"/>
            <a:endParaRPr lang="en-GB">
              <a:highlight>
                <a:srgbClr val="FFFF00"/>
              </a:highlight>
              <a:latin typeface="Arial" panose="020B0604020202020204" pitchFamily="34" charset="0"/>
              <a:cs typeface="Arial" panose="020B0604020202020204" pitchFamily="34" charset="0"/>
            </a:endParaRPr>
          </a:p>
        </p:txBody>
      </p:sp>
      <p:pic>
        <p:nvPicPr>
          <p:cNvPr id="5" name="Online Media 4">
            <a:hlinkClick r:id="" action="ppaction://media"/>
            <a:extLst>
              <a:ext uri="{FF2B5EF4-FFF2-40B4-BE49-F238E27FC236}">
                <a16:creationId xmlns:a16="http://schemas.microsoft.com/office/drawing/2014/main" id="{4E95362C-FFE4-94E4-B2D7-CCA2BB4BADC9}"/>
              </a:ext>
            </a:extLst>
          </p:cNvPr>
          <p:cNvPicPr>
            <a:picLocks noRot="1" noChangeAspect="1"/>
          </p:cNvPicPr>
          <p:nvPr>
            <a:videoFile r:link="rId1"/>
          </p:nvPr>
        </p:nvPicPr>
        <p:blipFill>
          <a:blip r:embed="rId3"/>
          <a:srcRect/>
          <a:stretch/>
        </p:blipFill>
        <p:spPr>
          <a:xfrm>
            <a:off x="6907238" y="2863106"/>
            <a:ext cx="4670147" cy="2186902"/>
          </a:xfrm>
          <a:prstGeom prst="rect">
            <a:avLst/>
          </a:prstGeom>
        </p:spPr>
      </p:pic>
      <p:sp>
        <p:nvSpPr>
          <p:cNvPr id="6" name="TextBox 5">
            <a:extLst>
              <a:ext uri="{FF2B5EF4-FFF2-40B4-BE49-F238E27FC236}">
                <a16:creationId xmlns:a16="http://schemas.microsoft.com/office/drawing/2014/main" id="{4DD92BB3-FA22-3216-3B50-8CFD18988570}"/>
              </a:ext>
            </a:extLst>
          </p:cNvPr>
          <p:cNvSpPr txBox="1"/>
          <p:nvPr/>
        </p:nvSpPr>
        <p:spPr>
          <a:xfrm>
            <a:off x="6907238" y="5167462"/>
            <a:ext cx="4781494" cy="523220"/>
          </a:xfrm>
          <a:prstGeom prst="rect">
            <a:avLst/>
          </a:prstGeom>
          <a:noFill/>
        </p:spPr>
        <p:txBody>
          <a:bodyPr wrap="square" rtlCol="0">
            <a:spAutoFit/>
          </a:bodyPr>
          <a:lstStyle/>
          <a:p>
            <a:pPr algn="ctr"/>
            <a:r>
              <a:rPr lang="en-GB" sz="1400" i="1">
                <a:latin typeface="Arial" panose="020B0604020202020204" pitchFamily="34" charset="0"/>
                <a:cs typeface="Arial" panose="020B0604020202020204" pitchFamily="34" charset="0"/>
              </a:rPr>
              <a:t>Watch the video above for more information on soil health (source: </a:t>
            </a:r>
            <a:r>
              <a:rPr lang="en-GB" sz="1400" i="1">
                <a:latin typeface="Arial" panose="020B0604020202020204" pitchFamily="34" charset="0"/>
                <a:cs typeface="Arial" panose="020B0604020202020204" pitchFamily="34" charset="0"/>
                <a:hlinkClick r:id="rId4"/>
              </a:rPr>
              <a:t>AHDB</a:t>
            </a:r>
            <a:r>
              <a:rPr lang="en-GB" sz="1400" i="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59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184" y="1145891"/>
            <a:ext cx="8156688" cy="420371"/>
          </a:xfrm>
        </p:spPr>
        <p:txBody>
          <a:bodyPr/>
          <a:lstStyle/>
          <a:p>
            <a:r>
              <a:rPr lang="en-US" dirty="0"/>
              <a:t>Introduction: Sustainable healthy diets</a:t>
            </a:r>
          </a:p>
        </p:txBody>
      </p:sp>
      <p:sp>
        <p:nvSpPr>
          <p:cNvPr id="3" name="Subtitle 2"/>
          <p:cNvSpPr>
            <a:spLocks noGrp="1"/>
          </p:cNvSpPr>
          <p:nvPr>
            <p:ph type="subTitle" idx="1"/>
          </p:nvPr>
        </p:nvSpPr>
        <p:spPr>
          <a:xfrm>
            <a:off x="1199184" y="2265636"/>
            <a:ext cx="5108309" cy="3236287"/>
          </a:xfrm>
        </p:spPr>
        <p:txBody>
          <a:bodyPr/>
          <a:lstStyle/>
          <a:p>
            <a:pPr marL="0" indent="0">
              <a:lnSpc>
                <a:spcPct val="100000"/>
              </a:lnSpc>
              <a:buNone/>
            </a:pPr>
            <a:r>
              <a:rPr lang="en-US" sz="2000" dirty="0"/>
              <a:t>This presentation is an introduction to a sustainable, healthy diet.</a:t>
            </a:r>
          </a:p>
          <a:p>
            <a:pPr marL="0" indent="0">
              <a:lnSpc>
                <a:spcPct val="100000"/>
              </a:lnSpc>
              <a:buNone/>
            </a:pPr>
            <a:r>
              <a:rPr lang="en-US" sz="2000" dirty="0"/>
              <a:t>The diagram on the right shows the factors that make up a sustainable diet. In this presentation, nutrition and health are grouped together, as are affordability, acceptability and accessibility.</a:t>
            </a:r>
          </a:p>
        </p:txBody>
      </p:sp>
      <p:pic>
        <p:nvPicPr>
          <p:cNvPr id="4" name="Picture 3">
            <a:extLst>
              <a:ext uri="{FF2B5EF4-FFF2-40B4-BE49-F238E27FC236}">
                <a16:creationId xmlns:a16="http://schemas.microsoft.com/office/drawing/2014/main" id="{63FA47FA-5C9D-64CF-7E14-735E554041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3499" y="1614933"/>
            <a:ext cx="4678760" cy="4537692"/>
          </a:xfrm>
          <a:prstGeom prst="rect">
            <a:avLst/>
          </a:prstGeom>
        </p:spPr>
      </p:pic>
      <p:sp>
        <p:nvSpPr>
          <p:cNvPr id="5" name="TextBox 4">
            <a:extLst>
              <a:ext uri="{FF2B5EF4-FFF2-40B4-BE49-F238E27FC236}">
                <a16:creationId xmlns:a16="http://schemas.microsoft.com/office/drawing/2014/main" id="{11977714-8D82-14BD-E6A5-2448A3958FCF}"/>
              </a:ext>
            </a:extLst>
          </p:cNvPr>
          <p:cNvSpPr txBox="1"/>
          <p:nvPr/>
        </p:nvSpPr>
        <p:spPr>
          <a:xfrm>
            <a:off x="8478784" y="5594089"/>
            <a:ext cx="1328190" cy="246221"/>
          </a:xfrm>
          <a:prstGeom prst="rect">
            <a:avLst/>
          </a:prstGeom>
          <a:noFill/>
        </p:spPr>
        <p:txBody>
          <a:bodyPr wrap="square" rtlCol="0">
            <a:spAutoFit/>
          </a:bodyPr>
          <a:lstStyle/>
          <a:p>
            <a:pPr algn="ctr"/>
            <a:r>
              <a:rPr lang="en-GB" sz="1000">
                <a:solidFill>
                  <a:schemeClr val="bg1">
                    <a:lumMod val="95000"/>
                  </a:schemeClr>
                </a:solidFill>
                <a:latin typeface="Arial" panose="020B0604020202020204" pitchFamily="34" charset="0"/>
                <a:cs typeface="Arial" panose="020B0604020202020204" pitchFamily="34" charset="0"/>
              </a:rPr>
              <a:t>(including safety)</a:t>
            </a:r>
          </a:p>
        </p:txBody>
      </p:sp>
      <p:sp>
        <p:nvSpPr>
          <p:cNvPr id="6" name="TextBox 5">
            <a:extLst>
              <a:ext uri="{FF2B5EF4-FFF2-40B4-BE49-F238E27FC236}">
                <a16:creationId xmlns:a16="http://schemas.microsoft.com/office/drawing/2014/main" id="{30B20148-94A6-BF84-681C-195AF154142C}"/>
              </a:ext>
            </a:extLst>
          </p:cNvPr>
          <p:cNvSpPr txBox="1"/>
          <p:nvPr/>
        </p:nvSpPr>
        <p:spPr>
          <a:xfrm>
            <a:off x="10024895" y="5952471"/>
            <a:ext cx="1588612" cy="253916"/>
          </a:xfrm>
          <a:prstGeom prst="rect">
            <a:avLst/>
          </a:prstGeom>
          <a:noFill/>
        </p:spPr>
        <p:txBody>
          <a:bodyPr wrap="square" rtlCol="0">
            <a:spAutoFit/>
          </a:bodyPr>
          <a:lstStyle/>
          <a:p>
            <a:r>
              <a:rPr lang="en-GB" sz="1050" dirty="0"/>
              <a:t>Adapted from FAO, 2012</a:t>
            </a:r>
          </a:p>
        </p:txBody>
      </p:sp>
    </p:spTree>
    <p:extLst>
      <p:ext uri="{BB962C8B-B14F-4D97-AF65-F5344CB8AC3E}">
        <p14:creationId xmlns:p14="http://schemas.microsoft.com/office/powerpoint/2010/main" val="2311056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Soil health</a:t>
            </a:r>
          </a:p>
        </p:txBody>
      </p:sp>
      <p:sp>
        <p:nvSpPr>
          <p:cNvPr id="4" name="Subtitle 2"/>
          <p:cNvSpPr>
            <a:spLocks noGrp="1"/>
          </p:cNvSpPr>
          <p:nvPr>
            <p:ph type="subTitle" idx="1"/>
          </p:nvPr>
        </p:nvSpPr>
        <p:spPr>
          <a:xfrm>
            <a:off x="1169273" y="2371915"/>
            <a:ext cx="6352403" cy="3977266"/>
          </a:xfrm>
        </p:spPr>
        <p:txBody>
          <a:bodyPr/>
          <a:lstStyle/>
          <a:p>
            <a:pPr marL="0" indent="0">
              <a:lnSpc>
                <a:spcPct val="100000"/>
              </a:lnSpc>
              <a:buNone/>
            </a:pPr>
            <a:r>
              <a:rPr lang="en-GB" sz="2000" dirty="0">
                <a:latin typeface="Arial"/>
                <a:cs typeface="Arial"/>
              </a:rPr>
              <a:t>Soil health is vitally important for the foods we eat to grow properly.</a:t>
            </a:r>
          </a:p>
          <a:p>
            <a:pPr marL="0" indent="0">
              <a:lnSpc>
                <a:spcPct val="100000"/>
              </a:lnSpc>
              <a:buNone/>
            </a:pPr>
            <a:r>
              <a:rPr lang="en-GB" sz="2000" dirty="0">
                <a:latin typeface="Arial"/>
                <a:cs typeface="Arial"/>
              </a:rPr>
              <a:t>Soil contains organisms such as worms that can aerate the soil, and microorganisms such as tiny fungi (mycorrhizae) that can help plants to grow better. </a:t>
            </a:r>
          </a:p>
          <a:p>
            <a:pPr marL="0" indent="0">
              <a:lnSpc>
                <a:spcPct val="100000"/>
              </a:lnSpc>
              <a:buNone/>
            </a:pPr>
            <a:r>
              <a:rPr lang="en-GB" sz="2000" dirty="0">
                <a:latin typeface="Arial"/>
                <a:cs typeface="Arial"/>
              </a:rPr>
              <a:t>Soil also contains important minerals such as nitrates, phosphates, potassium and magnesium. </a:t>
            </a:r>
            <a:endParaRPr lang="en-GB" sz="2000" dirty="0"/>
          </a:p>
          <a:p>
            <a:pPr marL="0" indent="0">
              <a:lnSpc>
                <a:spcPct val="100000"/>
              </a:lnSpc>
              <a:buNone/>
            </a:pPr>
            <a:r>
              <a:rPr lang="en-GB" sz="2000" dirty="0">
                <a:latin typeface="Arial"/>
                <a:cs typeface="Arial"/>
              </a:rPr>
              <a:t>If the soil lacks any of these, food crops and grassland may not grow well. However, these less fertile soils can be improved</a:t>
            </a:r>
            <a:r>
              <a:rPr lang="en-GB" sz="2000" dirty="0">
                <a:solidFill>
                  <a:schemeClr val="accent1"/>
                </a:solidFill>
                <a:latin typeface="Arial"/>
                <a:cs typeface="Arial"/>
              </a:rPr>
              <a:t> </a:t>
            </a:r>
            <a:r>
              <a:rPr lang="en-GB" sz="2000" dirty="0">
                <a:latin typeface="Arial"/>
                <a:cs typeface="Arial"/>
              </a:rPr>
              <a:t>with addition of livestock, organic manures or fertilisers. </a:t>
            </a:r>
            <a:r>
              <a:rPr lang="en-GB" sz="2000" dirty="0">
                <a:solidFill>
                  <a:srgbClr val="000000"/>
                </a:solidFill>
                <a:latin typeface="Arial" panose="020B0604020202020204" pitchFamily="34" charset="0"/>
                <a:cs typeface="Arial"/>
              </a:rPr>
              <a:t>H</a:t>
            </a:r>
            <a:r>
              <a:rPr lang="en-GB" sz="2000" dirty="0">
                <a:solidFill>
                  <a:srgbClr val="000000"/>
                </a:solidFill>
                <a:effectLst/>
                <a:latin typeface="Arial" panose="020B0604020202020204" pitchFamily="34" charset="0"/>
                <a:ea typeface="Times New Roman" panose="02020603050405020304" pitchFamily="18" charset="0"/>
              </a:rPr>
              <a:t>ealthy soils are good at cycling carbon.</a:t>
            </a:r>
            <a:endParaRPr lang="en-GB" sz="2000" dirty="0">
              <a:latin typeface="Arial"/>
              <a:cs typeface="Arial"/>
            </a:endParaRPr>
          </a:p>
          <a:p>
            <a:pPr marL="0" indent="0">
              <a:lnSpc>
                <a:spcPct val="100000"/>
              </a:lnSpc>
              <a:buNone/>
            </a:pPr>
            <a:endParaRPr lang="en-GB" sz="2000" dirty="0"/>
          </a:p>
          <a:p>
            <a:pPr marL="0" indent="0">
              <a:lnSpc>
                <a:spcPct val="100000"/>
              </a:lnSpc>
              <a:buNone/>
            </a:pPr>
            <a:endParaRPr lang="en-GB" sz="2000" dirty="0"/>
          </a:p>
        </p:txBody>
      </p:sp>
      <p:pic>
        <p:nvPicPr>
          <p:cNvPr id="5" name="Picture 4" descr="A person holding a worm in the dirt&#10;&#10;Description automatically generated">
            <a:extLst>
              <a:ext uri="{FF2B5EF4-FFF2-40B4-BE49-F238E27FC236}">
                <a16:creationId xmlns:a16="http://schemas.microsoft.com/office/drawing/2014/main" id="{84E5AF31-A7F3-845F-825C-91C50A6D5A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2771" y="2446499"/>
            <a:ext cx="3900995" cy="2601963"/>
          </a:xfrm>
          <a:prstGeom prst="rect">
            <a:avLst/>
          </a:prstGeom>
        </p:spPr>
      </p:pic>
    </p:spTree>
    <p:extLst>
      <p:ext uri="{BB962C8B-B14F-4D97-AF65-F5344CB8AC3E}">
        <p14:creationId xmlns:p14="http://schemas.microsoft.com/office/powerpoint/2010/main" val="315504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Biodiversity</a:t>
            </a:r>
          </a:p>
        </p:txBody>
      </p:sp>
      <p:sp>
        <p:nvSpPr>
          <p:cNvPr id="4" name="Subtitle 2"/>
          <p:cNvSpPr>
            <a:spLocks noGrp="1"/>
          </p:cNvSpPr>
          <p:nvPr>
            <p:ph type="subTitle" idx="1"/>
          </p:nvPr>
        </p:nvSpPr>
        <p:spPr>
          <a:xfrm>
            <a:off x="1169273" y="2283798"/>
            <a:ext cx="5922832" cy="3931594"/>
          </a:xfrm>
        </p:spPr>
        <p:txBody>
          <a:bodyPr/>
          <a:lstStyle/>
          <a:p>
            <a:pPr marL="0" indent="0">
              <a:lnSpc>
                <a:spcPct val="100000"/>
              </a:lnSpc>
              <a:buNone/>
            </a:pPr>
            <a:r>
              <a:rPr lang="en-GB" dirty="0">
                <a:latin typeface="Arial"/>
                <a:cs typeface="Arial"/>
              </a:rPr>
              <a:t>Biodiversity is a measure of how many different species live in an ecosystem.*</a:t>
            </a:r>
          </a:p>
          <a:p>
            <a:pPr marL="0" indent="0">
              <a:lnSpc>
                <a:spcPct val="100000"/>
              </a:lnSpc>
              <a:buNone/>
            </a:pPr>
            <a:r>
              <a:rPr lang="en-GB" dirty="0">
                <a:latin typeface="Arial"/>
                <a:cs typeface="Arial"/>
              </a:rPr>
              <a:t>If biodiversity is lowered, e.g. one or more species goes extinct, this can have knock-on effects on other plants and animals in the area.</a:t>
            </a:r>
          </a:p>
          <a:p>
            <a:pPr marL="0" indent="0">
              <a:lnSpc>
                <a:spcPct val="100000"/>
              </a:lnSpc>
              <a:buNone/>
            </a:pPr>
            <a:r>
              <a:rPr lang="en-GB" dirty="0">
                <a:latin typeface="Arial"/>
                <a:cs typeface="Arial"/>
              </a:rPr>
              <a:t>Biodiversity is important in food production to promote a healthy and balanced ecosystem (e.g. encouraging insects and birds to live on or near fields can help to keep pests under control and help to pollinate some crops).</a:t>
            </a:r>
          </a:p>
          <a:p>
            <a:pPr marL="0" indent="0">
              <a:lnSpc>
                <a:spcPct val="100000"/>
              </a:lnSpc>
              <a:buNone/>
            </a:pPr>
            <a:r>
              <a:rPr lang="en-GB" dirty="0">
                <a:latin typeface="Arial"/>
                <a:cs typeface="Arial"/>
              </a:rPr>
              <a:t>The process of protecting and reintroducing species to increase or maintain biodiversity is known as conservation.</a:t>
            </a:r>
          </a:p>
        </p:txBody>
      </p:sp>
      <p:grpSp>
        <p:nvGrpSpPr>
          <p:cNvPr id="11" name="Group 10">
            <a:extLst>
              <a:ext uri="{FF2B5EF4-FFF2-40B4-BE49-F238E27FC236}">
                <a16:creationId xmlns:a16="http://schemas.microsoft.com/office/drawing/2014/main" id="{A2910086-737C-4D43-7CA4-924E6BDE0E2D}"/>
              </a:ext>
            </a:extLst>
          </p:cNvPr>
          <p:cNvGrpSpPr/>
          <p:nvPr/>
        </p:nvGrpSpPr>
        <p:grpSpPr>
          <a:xfrm>
            <a:off x="8419381" y="1662212"/>
            <a:ext cx="3562808" cy="1545389"/>
            <a:chOff x="7272829" y="2213336"/>
            <a:chExt cx="4609772" cy="2989520"/>
          </a:xfrm>
        </p:grpSpPr>
        <p:pic>
          <p:nvPicPr>
            <p:cNvPr id="5" name="Picture 4" descr="A picture containing outdoor, nature, landscape, tree&#10;&#10;Description automatically generated">
              <a:extLst>
                <a:ext uri="{FF2B5EF4-FFF2-40B4-BE49-F238E27FC236}">
                  <a16:creationId xmlns:a16="http://schemas.microsoft.com/office/drawing/2014/main" id="{800AACB2-A7BB-D810-1D81-FD39E099EF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2829" y="2213336"/>
              <a:ext cx="4488769" cy="2989520"/>
            </a:xfrm>
            <a:prstGeom prst="rect">
              <a:avLst/>
            </a:prstGeom>
          </p:spPr>
        </p:pic>
        <p:sp>
          <p:nvSpPr>
            <p:cNvPr id="6" name="Rectangle 5">
              <a:extLst>
                <a:ext uri="{FF2B5EF4-FFF2-40B4-BE49-F238E27FC236}">
                  <a16:creationId xmlns:a16="http://schemas.microsoft.com/office/drawing/2014/main" id="{22A2B774-908B-830A-181A-3BE7271387CB}"/>
                </a:ext>
              </a:extLst>
            </p:cNvPr>
            <p:cNvSpPr/>
            <p:nvPr/>
          </p:nvSpPr>
          <p:spPr>
            <a:xfrm>
              <a:off x="7272830" y="2213336"/>
              <a:ext cx="4488768" cy="57393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2190BEEA-2C49-93CA-EBEA-27763CBC7EF8}"/>
                </a:ext>
              </a:extLst>
            </p:cNvPr>
            <p:cNvCxnSpPr>
              <a:cxnSpLocks/>
            </p:cNvCxnSpPr>
            <p:nvPr/>
          </p:nvCxnSpPr>
          <p:spPr>
            <a:xfrm>
              <a:off x="7590648" y="2282343"/>
              <a:ext cx="0" cy="4359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5EF3AB-9AE9-2F22-5B31-F39B5B18613B}"/>
                </a:ext>
              </a:extLst>
            </p:cNvPr>
            <p:cNvSpPr txBox="1"/>
            <p:nvPr/>
          </p:nvSpPr>
          <p:spPr>
            <a:xfrm>
              <a:off x="7714550" y="2331025"/>
              <a:ext cx="1828801" cy="338554"/>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Low biodiversity</a:t>
              </a:r>
            </a:p>
          </p:txBody>
        </p:sp>
        <p:sp>
          <p:nvSpPr>
            <p:cNvPr id="9" name="TextBox 8">
              <a:extLst>
                <a:ext uri="{FF2B5EF4-FFF2-40B4-BE49-F238E27FC236}">
                  <a16:creationId xmlns:a16="http://schemas.microsoft.com/office/drawing/2014/main" id="{F1DB46C5-B76E-5367-7752-D97B339EC836}"/>
                </a:ext>
              </a:extLst>
            </p:cNvPr>
            <p:cNvSpPr txBox="1"/>
            <p:nvPr/>
          </p:nvSpPr>
          <p:spPr>
            <a:xfrm>
              <a:off x="9960098" y="2331025"/>
              <a:ext cx="1922503" cy="338554"/>
            </a:xfrm>
            <a:prstGeom prst="rect">
              <a:avLst/>
            </a:prstGeom>
            <a:noFill/>
          </p:spPr>
          <p:txBody>
            <a:bodyPr wrap="square" rtlCol="0">
              <a:spAutoFit/>
            </a:bodyPr>
            <a:lstStyle/>
            <a:p>
              <a:r>
                <a:rPr lang="en-GB" sz="1600" b="1">
                  <a:solidFill>
                    <a:srgbClr val="00B050"/>
                  </a:solidFill>
                  <a:latin typeface="Arial" panose="020B0604020202020204" pitchFamily="34" charset="0"/>
                  <a:cs typeface="Arial" panose="020B0604020202020204" pitchFamily="34" charset="0"/>
                </a:rPr>
                <a:t>High biodiversity</a:t>
              </a:r>
            </a:p>
          </p:txBody>
        </p:sp>
        <p:cxnSp>
          <p:nvCxnSpPr>
            <p:cNvPr id="10" name="Straight Arrow Connector 9">
              <a:extLst>
                <a:ext uri="{FF2B5EF4-FFF2-40B4-BE49-F238E27FC236}">
                  <a16:creationId xmlns:a16="http://schemas.microsoft.com/office/drawing/2014/main" id="{AA467B22-74F9-7533-7BC9-B8011DE859B9}"/>
                </a:ext>
              </a:extLst>
            </p:cNvPr>
            <p:cNvCxnSpPr>
              <a:cxnSpLocks/>
            </p:cNvCxnSpPr>
            <p:nvPr/>
          </p:nvCxnSpPr>
          <p:spPr>
            <a:xfrm flipV="1">
              <a:off x="9843016" y="2282343"/>
              <a:ext cx="0" cy="4359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E018AB6-D77D-3AC5-67A4-2C344DF5B9CA}"/>
              </a:ext>
            </a:extLst>
          </p:cNvPr>
          <p:cNvSpPr txBox="1"/>
          <p:nvPr/>
        </p:nvSpPr>
        <p:spPr>
          <a:xfrm>
            <a:off x="7384614" y="3243273"/>
            <a:ext cx="4807386" cy="1015663"/>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This image above shows an area of ‘deforestation’ in Borneo, where trees have been cut down (left). This area has low biodiversity as there are no plants and no habitats for animals. The remaining forest (right) has higher biodiversity because the plants form a habitat for other animals to live in.</a:t>
            </a:r>
          </a:p>
        </p:txBody>
      </p:sp>
      <p:sp>
        <p:nvSpPr>
          <p:cNvPr id="13" name="TextBox 12">
            <a:extLst>
              <a:ext uri="{FF2B5EF4-FFF2-40B4-BE49-F238E27FC236}">
                <a16:creationId xmlns:a16="http://schemas.microsoft.com/office/drawing/2014/main" id="{65AEAC38-DD4F-C3FF-3451-7BE8CEAB0347}"/>
              </a:ext>
            </a:extLst>
          </p:cNvPr>
          <p:cNvSpPr txBox="1"/>
          <p:nvPr/>
        </p:nvSpPr>
        <p:spPr>
          <a:xfrm>
            <a:off x="160516" y="6465298"/>
            <a:ext cx="6913384" cy="276999"/>
          </a:xfrm>
          <a:prstGeom prst="rect">
            <a:avLst/>
          </a:prstGeom>
          <a:noFill/>
        </p:spPr>
        <p:txBody>
          <a:bodyPr wrap="square">
            <a:spAutoFit/>
          </a:bodyPr>
          <a:lstStyle/>
          <a:p>
            <a:pPr algn="l" fontAlgn="base"/>
            <a:r>
              <a:rPr lang="en-GB" sz="1200" i="0">
                <a:effectLst/>
                <a:latin typeface="Arial" panose="020B0604020202020204" pitchFamily="34" charset="0"/>
                <a:cs typeface="Arial" panose="020B0604020202020204" pitchFamily="34" charset="0"/>
              </a:rPr>
              <a:t>*</a:t>
            </a:r>
            <a:r>
              <a:rPr lang="en-GB" sz="1200" i="0">
                <a:effectLst/>
                <a:latin typeface="Arial" panose="020B0604020202020204" pitchFamily="34" charset="0"/>
                <a:cs typeface="Arial" panose="020B0604020202020204" pitchFamily="34" charset="0"/>
                <a:hlinkClick r:id="rId3"/>
              </a:rPr>
              <a:t>Biodiversity and the effect of human interaction on ecosystems – AQA, BBC Bitesize, 2023</a:t>
            </a:r>
            <a:endParaRPr lang="en-GB" sz="1200" i="0">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4554A5F-EC4A-50AB-29C1-C5E6FB3D6E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3338" y="4249595"/>
            <a:ext cx="2345917" cy="2163397"/>
          </a:xfrm>
          <a:prstGeom prst="rect">
            <a:avLst/>
          </a:prstGeom>
        </p:spPr>
      </p:pic>
    </p:spTree>
    <p:extLst>
      <p:ext uri="{BB962C8B-B14F-4D97-AF65-F5344CB8AC3E}">
        <p14:creationId xmlns:p14="http://schemas.microsoft.com/office/powerpoint/2010/main" val="283584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Sustainable farming in the UK</a:t>
            </a:r>
          </a:p>
        </p:txBody>
      </p:sp>
      <p:sp>
        <p:nvSpPr>
          <p:cNvPr id="4" name="Subtitle 2"/>
          <p:cNvSpPr>
            <a:spLocks noGrp="1"/>
          </p:cNvSpPr>
          <p:nvPr>
            <p:ph type="subTitle" idx="1"/>
          </p:nvPr>
        </p:nvSpPr>
        <p:spPr>
          <a:xfrm>
            <a:off x="1169275" y="2463108"/>
            <a:ext cx="6714792" cy="3600000"/>
          </a:xfrm>
        </p:spPr>
        <p:txBody>
          <a:bodyPr/>
          <a:lstStyle/>
          <a:p>
            <a:pPr marL="0" indent="0">
              <a:lnSpc>
                <a:spcPct val="100000"/>
              </a:lnSpc>
              <a:buNone/>
            </a:pPr>
            <a:r>
              <a:rPr lang="en-GB" sz="2000" dirty="0">
                <a:latin typeface="Arial"/>
                <a:cs typeface="Arial"/>
              </a:rPr>
              <a:t>In the UK, greenhouse gas emissions from agriculture have fallen over the last 20 years.</a:t>
            </a:r>
          </a:p>
          <a:p>
            <a:pPr marL="0" indent="0">
              <a:lnSpc>
                <a:spcPct val="100000"/>
              </a:lnSpc>
              <a:buNone/>
            </a:pPr>
            <a:r>
              <a:rPr lang="en-GB" sz="2000" dirty="0">
                <a:latin typeface="Arial"/>
                <a:cs typeface="Arial"/>
              </a:rPr>
              <a:t>UK emissions from agriculture are well below the global average. However, more work still needs to be done to reduce emissions in the sector.</a:t>
            </a:r>
          </a:p>
          <a:p>
            <a:pPr marL="0" indent="0">
              <a:lnSpc>
                <a:spcPct val="100000"/>
              </a:lnSpc>
              <a:buNone/>
            </a:pPr>
            <a:r>
              <a:rPr lang="en-GB" sz="2000" dirty="0">
                <a:latin typeface="Arial"/>
                <a:cs typeface="Arial"/>
              </a:rPr>
              <a:t>UK agriculture has committed to a ‘net zero’* carbon emissions target by 2050.  </a:t>
            </a:r>
          </a:p>
          <a:p>
            <a:pPr marL="0" indent="0">
              <a:lnSpc>
                <a:spcPct val="100000"/>
              </a:lnSpc>
              <a:buNone/>
            </a:pPr>
            <a:r>
              <a:rPr lang="en-GB" sz="2000" dirty="0">
                <a:latin typeface="Arial"/>
                <a:cs typeface="Arial"/>
              </a:rPr>
              <a:t>Innovative measures are being introduced, such as altering animal feed to reduce methane production and increasing renewable energy methods (wind and solar) on farms.</a:t>
            </a:r>
          </a:p>
        </p:txBody>
      </p:sp>
      <p:pic>
        <p:nvPicPr>
          <p:cNvPr id="3" name="Picture 2" descr="A windmills in a field&#10;&#10;Description automatically generated">
            <a:extLst>
              <a:ext uri="{FF2B5EF4-FFF2-40B4-BE49-F238E27FC236}">
                <a16:creationId xmlns:a16="http://schemas.microsoft.com/office/drawing/2014/main" id="{DC938949-5E21-4A68-D4C1-BC013F16E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2758" y="2779829"/>
            <a:ext cx="3707427" cy="2083574"/>
          </a:xfrm>
          <a:prstGeom prst="rect">
            <a:avLst/>
          </a:prstGeom>
        </p:spPr>
      </p:pic>
      <p:sp>
        <p:nvSpPr>
          <p:cNvPr id="5" name="TextBox 4">
            <a:extLst>
              <a:ext uri="{FF2B5EF4-FFF2-40B4-BE49-F238E27FC236}">
                <a16:creationId xmlns:a16="http://schemas.microsoft.com/office/drawing/2014/main" id="{03020794-99C6-C650-BE12-5E74471A8499}"/>
              </a:ext>
            </a:extLst>
          </p:cNvPr>
          <p:cNvSpPr txBox="1"/>
          <p:nvPr/>
        </p:nvSpPr>
        <p:spPr>
          <a:xfrm>
            <a:off x="8349370" y="5155334"/>
            <a:ext cx="3354204"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*Net zero means that the amount of emissions created are equal to the amount removed.</a:t>
            </a:r>
          </a:p>
        </p:txBody>
      </p:sp>
    </p:spTree>
    <p:extLst>
      <p:ext uri="{BB962C8B-B14F-4D97-AF65-F5344CB8AC3E}">
        <p14:creationId xmlns:p14="http://schemas.microsoft.com/office/powerpoint/2010/main" val="320443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720000" cy="720000"/>
          </a:xfrm>
        </p:spPr>
        <p:txBody>
          <a:bodyPr/>
          <a:lstStyle/>
          <a:p>
            <a:r>
              <a:rPr lang="en-GB"/>
              <a:t> What</a:t>
            </a:r>
            <a:r>
              <a:rPr lang="en-GB">
                <a:solidFill>
                  <a:schemeClr val="accent5"/>
                </a:solidFill>
              </a:rPr>
              <a:t> </a:t>
            </a:r>
            <a:r>
              <a:rPr lang="en-GB"/>
              <a:t>are farmers and food producers doing? </a:t>
            </a:r>
          </a:p>
        </p:txBody>
      </p:sp>
      <p:sp>
        <p:nvSpPr>
          <p:cNvPr id="4" name="Subtitle 2"/>
          <p:cNvSpPr>
            <a:spLocks noGrp="1"/>
          </p:cNvSpPr>
          <p:nvPr>
            <p:ph type="subTitle" idx="1"/>
          </p:nvPr>
        </p:nvSpPr>
        <p:spPr>
          <a:xfrm>
            <a:off x="1302726" y="2073486"/>
            <a:ext cx="6358008" cy="4546770"/>
          </a:xfrm>
        </p:spPr>
        <p:txBody>
          <a:bodyPr/>
          <a:lstStyle/>
          <a:p>
            <a:pPr marL="0" indent="0">
              <a:lnSpc>
                <a:spcPct val="100000"/>
              </a:lnSpc>
              <a:buNone/>
            </a:pPr>
            <a:r>
              <a:rPr lang="en-GB" dirty="0">
                <a:latin typeface="Arial"/>
                <a:cs typeface="Arial"/>
              </a:rPr>
              <a:t>Switching to more sustainable methods of farming can help to reduce its impact on the environment. </a:t>
            </a:r>
          </a:p>
          <a:p>
            <a:pPr marL="0" indent="0">
              <a:lnSpc>
                <a:spcPct val="100000"/>
              </a:lnSpc>
              <a:buNone/>
            </a:pPr>
            <a:endParaRPr lang="en-GB" dirty="0">
              <a:latin typeface="Arial"/>
              <a:cs typeface="Arial"/>
            </a:endParaRPr>
          </a:p>
          <a:p>
            <a:pPr marL="0" indent="0">
              <a:lnSpc>
                <a:spcPct val="100000"/>
              </a:lnSpc>
              <a:buNone/>
            </a:pPr>
            <a:r>
              <a:rPr lang="en-GB" dirty="0">
                <a:latin typeface="Arial"/>
                <a:cs typeface="Arial"/>
              </a:rPr>
              <a:t>Sustainable methods can include: </a:t>
            </a:r>
            <a:endParaRPr lang="en-GB" dirty="0"/>
          </a:p>
          <a:p>
            <a:pPr>
              <a:lnSpc>
                <a:spcPct val="100000"/>
              </a:lnSpc>
              <a:spcBef>
                <a:spcPts val="600"/>
              </a:spcBef>
            </a:pPr>
            <a:r>
              <a:rPr lang="en-GB" dirty="0">
                <a:latin typeface="Arial"/>
                <a:cs typeface="Arial"/>
              </a:rPr>
              <a:t>enhancing soil health - protecting and improving soil health through practices such as using organic fertiliser like manure and integrating livestock into arable rotations to reduce synthetic fertiliser usage;</a:t>
            </a:r>
          </a:p>
          <a:p>
            <a:pPr>
              <a:lnSpc>
                <a:spcPct val="100000"/>
              </a:lnSpc>
              <a:spcBef>
                <a:spcPts val="600"/>
              </a:spcBef>
            </a:pPr>
            <a:endParaRPr lang="en-GB" dirty="0"/>
          </a:p>
          <a:p>
            <a:pPr>
              <a:lnSpc>
                <a:spcPct val="100000"/>
              </a:lnSpc>
              <a:spcBef>
                <a:spcPts val="600"/>
              </a:spcBef>
            </a:pPr>
            <a:r>
              <a:rPr lang="en-GB" dirty="0">
                <a:latin typeface="Arial"/>
                <a:cs typeface="Arial"/>
              </a:rPr>
              <a:t>promoting biodiversity - creating field margins and planting trees and hedgerows to enhance biodiversity and capture carbon;</a:t>
            </a:r>
          </a:p>
          <a:p>
            <a:pPr marL="0" indent="0">
              <a:lnSpc>
                <a:spcPct val="100000"/>
              </a:lnSpc>
              <a:spcBef>
                <a:spcPts val="600"/>
              </a:spcBef>
              <a:buNone/>
            </a:pPr>
            <a:r>
              <a:rPr lang="en-GB" sz="1600" dirty="0">
                <a:latin typeface="Arial"/>
                <a:cs typeface="Arial"/>
              </a:rPr>
              <a:t> </a:t>
            </a:r>
          </a:p>
          <a:p>
            <a:pPr>
              <a:lnSpc>
                <a:spcPct val="100000"/>
              </a:lnSpc>
            </a:pPr>
            <a:endParaRPr lang="en-GB" sz="1600" dirty="0"/>
          </a:p>
          <a:p>
            <a:pPr>
              <a:lnSpc>
                <a:spcPct val="100000"/>
              </a:lnSpc>
            </a:pPr>
            <a:endParaRPr lang="en-GB" sz="1600" dirty="0"/>
          </a:p>
          <a:p>
            <a:pPr marL="0" indent="0">
              <a:lnSpc>
                <a:spcPct val="100000"/>
              </a:lnSpc>
              <a:buNone/>
            </a:pPr>
            <a:endParaRPr lang="en-GB" dirty="0"/>
          </a:p>
        </p:txBody>
      </p:sp>
      <p:pic>
        <p:nvPicPr>
          <p:cNvPr id="7" name="Picture 6" descr="A path through a field of flowers&#10;&#10;Description automatically generated">
            <a:extLst>
              <a:ext uri="{FF2B5EF4-FFF2-40B4-BE49-F238E27FC236}">
                <a16:creationId xmlns:a16="http://schemas.microsoft.com/office/drawing/2014/main" id="{1291A0C4-0323-EEC0-0854-CC565FDEFC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7661" y="3199972"/>
            <a:ext cx="3754289" cy="2504110"/>
          </a:xfrm>
          <a:prstGeom prst="rect">
            <a:avLst/>
          </a:prstGeom>
        </p:spPr>
      </p:pic>
    </p:spTree>
    <p:extLst>
      <p:ext uri="{BB962C8B-B14F-4D97-AF65-F5344CB8AC3E}">
        <p14:creationId xmlns:p14="http://schemas.microsoft.com/office/powerpoint/2010/main" val="155348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EB9D-448B-F1DB-06E5-C7ABAF552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A30D9-2EE1-F005-A38F-94714DE3C82D}"/>
              </a:ext>
            </a:extLst>
          </p:cNvPr>
          <p:cNvSpPr>
            <a:spLocks noGrp="1"/>
          </p:cNvSpPr>
          <p:nvPr>
            <p:ph type="ctrTitle"/>
          </p:nvPr>
        </p:nvSpPr>
        <p:spPr>
          <a:xfrm>
            <a:off x="1169274" y="1563798"/>
            <a:ext cx="9720000" cy="720000"/>
          </a:xfrm>
        </p:spPr>
        <p:txBody>
          <a:bodyPr/>
          <a:lstStyle/>
          <a:p>
            <a:r>
              <a:rPr lang="en-GB"/>
              <a:t> What</a:t>
            </a:r>
            <a:r>
              <a:rPr lang="en-GB">
                <a:solidFill>
                  <a:schemeClr val="accent5"/>
                </a:solidFill>
              </a:rPr>
              <a:t> </a:t>
            </a:r>
            <a:r>
              <a:rPr lang="en-GB"/>
              <a:t>are farmers and food producers doing? </a:t>
            </a:r>
          </a:p>
        </p:txBody>
      </p:sp>
      <p:sp>
        <p:nvSpPr>
          <p:cNvPr id="4" name="Subtitle 2">
            <a:extLst>
              <a:ext uri="{FF2B5EF4-FFF2-40B4-BE49-F238E27FC236}">
                <a16:creationId xmlns:a16="http://schemas.microsoft.com/office/drawing/2014/main" id="{62D15783-98FC-9534-59E4-943D2E1E74C5}"/>
              </a:ext>
            </a:extLst>
          </p:cNvPr>
          <p:cNvSpPr>
            <a:spLocks noGrp="1"/>
          </p:cNvSpPr>
          <p:nvPr>
            <p:ph type="subTitle" idx="1"/>
          </p:nvPr>
        </p:nvSpPr>
        <p:spPr>
          <a:xfrm>
            <a:off x="1302726" y="2073486"/>
            <a:ext cx="6358008" cy="4546770"/>
          </a:xfrm>
        </p:spPr>
        <p:txBody>
          <a:bodyPr/>
          <a:lstStyle/>
          <a:p>
            <a:pPr marL="0" indent="0">
              <a:lnSpc>
                <a:spcPct val="100000"/>
              </a:lnSpc>
              <a:buNone/>
            </a:pPr>
            <a:r>
              <a:rPr lang="en-GB" dirty="0">
                <a:latin typeface="Arial"/>
                <a:cs typeface="Arial"/>
              </a:rPr>
              <a:t>Other sustainable methods can include: </a:t>
            </a:r>
          </a:p>
          <a:p>
            <a:pPr marL="0" indent="0">
              <a:lnSpc>
                <a:spcPct val="100000"/>
              </a:lnSpc>
              <a:buNone/>
            </a:pPr>
            <a:endParaRPr lang="en-GB" dirty="0"/>
          </a:p>
          <a:p>
            <a:pPr>
              <a:lnSpc>
                <a:spcPct val="100000"/>
              </a:lnSpc>
              <a:spcBef>
                <a:spcPts val="600"/>
              </a:spcBef>
            </a:pPr>
            <a:r>
              <a:rPr lang="en-GB" dirty="0">
                <a:latin typeface="Arial"/>
                <a:cs typeface="Arial"/>
              </a:rPr>
              <a:t>implementing crop rotation - rotating different crops and practising rotational grazing to maintain soil fertility and improve ecosystem health;</a:t>
            </a:r>
          </a:p>
          <a:p>
            <a:pPr>
              <a:lnSpc>
                <a:spcPct val="100000"/>
              </a:lnSpc>
              <a:spcBef>
                <a:spcPts val="600"/>
              </a:spcBef>
            </a:pPr>
            <a:endParaRPr lang="en-GB" dirty="0">
              <a:latin typeface="Arial"/>
              <a:cs typeface="Arial"/>
            </a:endParaRPr>
          </a:p>
          <a:p>
            <a:pPr>
              <a:lnSpc>
                <a:spcPct val="100000"/>
              </a:lnSpc>
              <a:spcBef>
                <a:spcPts val="600"/>
              </a:spcBef>
            </a:pPr>
            <a:r>
              <a:rPr lang="en-GB" dirty="0">
                <a:latin typeface="Arial"/>
                <a:cs typeface="Arial"/>
              </a:rPr>
              <a:t>improving efficiency - ensuring farms are run efficiently, as greater efficiency correlates with sustainability, minimising resource use and waste;</a:t>
            </a:r>
          </a:p>
          <a:p>
            <a:pPr>
              <a:lnSpc>
                <a:spcPct val="100000"/>
              </a:lnSpc>
              <a:spcBef>
                <a:spcPts val="600"/>
              </a:spcBef>
            </a:pPr>
            <a:endParaRPr lang="en-GB" dirty="0"/>
          </a:p>
          <a:p>
            <a:pPr>
              <a:lnSpc>
                <a:spcPct val="100000"/>
              </a:lnSpc>
              <a:spcBef>
                <a:spcPts val="600"/>
              </a:spcBef>
            </a:pPr>
            <a:r>
              <a:rPr lang="en-GB" dirty="0">
                <a:latin typeface="Arial"/>
                <a:cs typeface="Arial"/>
              </a:rPr>
              <a:t>utilising genetics - using genetic advancements to improve the  environmental efficiency of livestock, reducing their overall impact. </a:t>
            </a:r>
          </a:p>
          <a:p>
            <a:pPr>
              <a:lnSpc>
                <a:spcPct val="100000"/>
              </a:lnSpc>
            </a:pPr>
            <a:endParaRPr lang="en-GB" sz="1600" dirty="0"/>
          </a:p>
          <a:p>
            <a:pPr>
              <a:lnSpc>
                <a:spcPct val="100000"/>
              </a:lnSpc>
            </a:pPr>
            <a:endParaRPr lang="en-GB" sz="1600" dirty="0"/>
          </a:p>
          <a:p>
            <a:pPr marL="0" indent="0">
              <a:lnSpc>
                <a:spcPct val="100000"/>
              </a:lnSpc>
              <a:buNone/>
            </a:pPr>
            <a:endParaRPr lang="en-GB" dirty="0"/>
          </a:p>
        </p:txBody>
      </p:sp>
      <p:pic>
        <p:nvPicPr>
          <p:cNvPr id="5" name="Picture 4" descr="Rows of green plants growing in a field&#10;&#10;AI-generated content may be incorrect.">
            <a:extLst>
              <a:ext uri="{FF2B5EF4-FFF2-40B4-BE49-F238E27FC236}">
                <a16:creationId xmlns:a16="http://schemas.microsoft.com/office/drawing/2014/main" id="{BF7323BB-44D6-32BA-E3F7-83541D9A58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7172" y="2894498"/>
            <a:ext cx="3738661" cy="2490239"/>
          </a:xfrm>
          <a:prstGeom prst="rect">
            <a:avLst/>
          </a:prstGeom>
        </p:spPr>
      </p:pic>
    </p:spTree>
    <p:extLst>
      <p:ext uri="{BB962C8B-B14F-4D97-AF65-F5344CB8AC3E}">
        <p14:creationId xmlns:p14="http://schemas.microsoft.com/office/powerpoint/2010/main" val="170535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Food loss and food waste</a:t>
            </a:r>
          </a:p>
        </p:txBody>
      </p:sp>
      <p:sp>
        <p:nvSpPr>
          <p:cNvPr id="4" name="Subtitle 2"/>
          <p:cNvSpPr>
            <a:spLocks noGrp="1"/>
          </p:cNvSpPr>
          <p:nvPr>
            <p:ph type="subTitle" idx="1"/>
          </p:nvPr>
        </p:nvSpPr>
        <p:spPr>
          <a:xfrm>
            <a:off x="1198581" y="2089035"/>
            <a:ext cx="6798257" cy="3600000"/>
          </a:xfrm>
        </p:spPr>
        <p:txBody>
          <a:bodyPr/>
          <a:lstStyle/>
          <a:p>
            <a:pPr marL="0" indent="0">
              <a:buNone/>
            </a:pPr>
            <a:r>
              <a:rPr lang="en-GB" dirty="0">
                <a:latin typeface="Arial"/>
                <a:cs typeface="Arial"/>
              </a:rPr>
              <a:t>About one third of all food is lost or wasted.</a:t>
            </a:r>
          </a:p>
          <a:p>
            <a:pPr marL="0" indent="0">
              <a:buNone/>
            </a:pPr>
            <a:r>
              <a:rPr lang="en-GB" dirty="0">
                <a:latin typeface="Arial"/>
                <a:cs typeface="Arial"/>
              </a:rPr>
              <a:t>This waste also contributes to greenhouse gas emissions (approximately 10% globally).</a:t>
            </a:r>
          </a:p>
          <a:p>
            <a:pPr marL="0" indent="0">
              <a:buNone/>
            </a:pPr>
            <a:r>
              <a:rPr lang="en-GB" dirty="0">
                <a:latin typeface="Arial"/>
                <a:cs typeface="Arial"/>
              </a:rPr>
              <a:t>WRAP UK estimates that:</a:t>
            </a:r>
          </a:p>
          <a:p>
            <a:r>
              <a:rPr lang="en-GB" dirty="0">
                <a:latin typeface="Arial"/>
                <a:cs typeface="Arial"/>
              </a:rPr>
              <a:t>70% of food is wasted at home;</a:t>
            </a:r>
          </a:p>
          <a:p>
            <a:r>
              <a:rPr lang="en-GB" dirty="0">
                <a:latin typeface="Arial"/>
                <a:cs typeface="Arial"/>
              </a:rPr>
              <a:t>30% is lost in the supply chain.</a:t>
            </a:r>
          </a:p>
          <a:p>
            <a:pPr marL="0" indent="0">
              <a:buNone/>
            </a:pPr>
            <a:r>
              <a:rPr lang="en-GB" dirty="0">
                <a:latin typeface="Arial"/>
                <a:cs typeface="Arial"/>
              </a:rPr>
              <a:t>Finding ways to reduce food waste at home doesn’t only have environmental benefits but could also save money, because less food would need to be bought.</a:t>
            </a:r>
          </a:p>
          <a:p>
            <a:pPr marL="0" indent="0">
              <a:buNone/>
            </a:pPr>
            <a:r>
              <a:rPr lang="en-GB" dirty="0">
                <a:latin typeface="Arial"/>
                <a:cs typeface="Arial"/>
              </a:rPr>
              <a:t>Farmers and retailers are trying to find ways to reduce food that is lost and wasted, e.g. selling ‘wonky veg’ that would otherwise be thrown away and taking by-products from the milling and malting industry that are inedible to humans and using this as animal feed. </a:t>
            </a:r>
          </a:p>
        </p:txBody>
      </p:sp>
      <p:pic>
        <p:nvPicPr>
          <p:cNvPr id="5" name="Picture 4" descr="A container full of vegetables&#10;&#10;Description automatically generated">
            <a:extLst>
              <a:ext uri="{FF2B5EF4-FFF2-40B4-BE49-F238E27FC236}">
                <a16:creationId xmlns:a16="http://schemas.microsoft.com/office/drawing/2014/main" id="{3EAF652F-9DBD-3A05-7A49-545FD55F66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44213" y="4683188"/>
            <a:ext cx="2971948" cy="1673206"/>
          </a:xfrm>
          <a:prstGeom prst="rect">
            <a:avLst/>
          </a:prstGeom>
          <a:ln w="57150">
            <a:solidFill>
              <a:schemeClr val="accent2"/>
            </a:solidFill>
          </a:ln>
        </p:spPr>
      </p:pic>
      <p:pic>
        <p:nvPicPr>
          <p:cNvPr id="7" name="Picture 6" descr="Watermelons lying on the ground in a field&#10;&#10;Description automatically generated">
            <a:extLst>
              <a:ext uri="{FF2B5EF4-FFF2-40B4-BE49-F238E27FC236}">
                <a16:creationId xmlns:a16="http://schemas.microsoft.com/office/drawing/2014/main" id="{495825B3-57F4-8BA8-226F-452348671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9531" y="1727669"/>
            <a:ext cx="2837118" cy="1892356"/>
          </a:xfrm>
          <a:prstGeom prst="rect">
            <a:avLst/>
          </a:prstGeom>
          <a:ln w="57150">
            <a:solidFill>
              <a:schemeClr val="accent5"/>
            </a:solidFill>
          </a:ln>
        </p:spPr>
      </p:pic>
      <p:sp>
        <p:nvSpPr>
          <p:cNvPr id="8" name="TextBox 7">
            <a:extLst>
              <a:ext uri="{FF2B5EF4-FFF2-40B4-BE49-F238E27FC236}">
                <a16:creationId xmlns:a16="http://schemas.microsoft.com/office/drawing/2014/main" id="{4E05B333-0FE2-FF3C-F801-C7127B20AA06}"/>
              </a:ext>
            </a:extLst>
          </p:cNvPr>
          <p:cNvSpPr txBox="1"/>
          <p:nvPr/>
        </p:nvSpPr>
        <p:spPr>
          <a:xfrm>
            <a:off x="8108645" y="3736108"/>
            <a:ext cx="3643085" cy="830997"/>
          </a:xfrm>
          <a:prstGeom prst="rect">
            <a:avLst/>
          </a:prstGeom>
          <a:noFill/>
        </p:spPr>
        <p:txBody>
          <a:bodyPr wrap="square" rtlCol="0">
            <a:spAutoFit/>
          </a:bodyPr>
          <a:lstStyle/>
          <a:p>
            <a:pPr algn="ctr"/>
            <a:r>
              <a:rPr lang="en-GB" sz="1600" b="1">
                <a:solidFill>
                  <a:schemeClr val="accent5"/>
                </a:solidFill>
                <a:latin typeface="Arial" panose="020B0604020202020204" pitchFamily="34" charset="0"/>
                <a:cs typeface="Arial" panose="020B0604020202020204" pitchFamily="34" charset="0"/>
              </a:rPr>
              <a:t>Food loss </a:t>
            </a:r>
            <a:r>
              <a:rPr lang="en-GB" sz="1600">
                <a:latin typeface="Arial" panose="020B0604020202020204" pitchFamily="34" charset="0"/>
                <a:cs typeface="Arial" panose="020B0604020202020204" pitchFamily="34" charset="0"/>
              </a:rPr>
              <a:t>is food that is lost before it makes it to stores. </a:t>
            </a:r>
            <a:r>
              <a:rPr lang="en-GB" sz="1600" b="1">
                <a:solidFill>
                  <a:schemeClr val="accent2"/>
                </a:solidFill>
                <a:latin typeface="Arial" panose="020B0604020202020204" pitchFamily="34" charset="0"/>
                <a:cs typeface="Arial" panose="020B0604020202020204" pitchFamily="34" charset="0"/>
              </a:rPr>
              <a:t>Food waste </a:t>
            </a:r>
            <a:r>
              <a:rPr lang="en-GB" sz="1600">
                <a:latin typeface="Arial" panose="020B0604020202020204" pitchFamily="34" charset="0"/>
                <a:cs typeface="Arial" panose="020B0604020202020204" pitchFamily="34" charset="0"/>
              </a:rPr>
              <a:t>is food we waste at home or in stores. </a:t>
            </a:r>
          </a:p>
        </p:txBody>
      </p:sp>
      <p:sp>
        <p:nvSpPr>
          <p:cNvPr id="6" name="TextBox 5">
            <a:extLst>
              <a:ext uri="{FF2B5EF4-FFF2-40B4-BE49-F238E27FC236}">
                <a16:creationId xmlns:a16="http://schemas.microsoft.com/office/drawing/2014/main" id="{E2B496DC-330C-7A4F-395F-3507CDF20D6C}"/>
              </a:ext>
            </a:extLst>
          </p:cNvPr>
          <p:cNvSpPr txBox="1"/>
          <p:nvPr/>
        </p:nvSpPr>
        <p:spPr>
          <a:xfrm>
            <a:off x="153909" y="6500388"/>
            <a:ext cx="4250140" cy="261610"/>
          </a:xfrm>
          <a:prstGeom prst="rect">
            <a:avLst/>
          </a:prstGeom>
          <a:noFill/>
        </p:spPr>
        <p:txBody>
          <a:bodyPr wrap="square" rtlCol="0">
            <a:spAutoFit/>
          </a:bodyPr>
          <a:lstStyle/>
          <a:p>
            <a:r>
              <a:rPr lang="en-GB" sz="1100"/>
              <a:t>Source: </a:t>
            </a:r>
            <a:r>
              <a:rPr lang="en-GB" sz="1100">
                <a:hlinkClick r:id="rId4"/>
              </a:rPr>
              <a:t>Food Waste – 2024 Facts &amp; Statistics</a:t>
            </a:r>
            <a:endParaRPr lang="en-GB" sz="1100"/>
          </a:p>
        </p:txBody>
      </p:sp>
    </p:spTree>
    <p:extLst>
      <p:ext uri="{BB962C8B-B14F-4D97-AF65-F5344CB8AC3E}">
        <p14:creationId xmlns:p14="http://schemas.microsoft.com/office/powerpoint/2010/main" val="238174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Questions – Environmental impact</a:t>
            </a:r>
          </a:p>
        </p:txBody>
      </p:sp>
      <p:sp>
        <p:nvSpPr>
          <p:cNvPr id="4" name="Subtitle 2"/>
          <p:cNvSpPr>
            <a:spLocks noGrp="1"/>
          </p:cNvSpPr>
          <p:nvPr>
            <p:ph type="subTitle" idx="1"/>
          </p:nvPr>
        </p:nvSpPr>
        <p:spPr>
          <a:xfrm>
            <a:off x="1169274" y="2456668"/>
            <a:ext cx="6548955" cy="3600000"/>
          </a:xfrm>
        </p:spPr>
        <p:txBody>
          <a:bodyPr/>
          <a:lstStyle/>
          <a:p>
            <a:pPr marL="457200" indent="-457200">
              <a:buFont typeface="+mj-lt"/>
              <a:buAutoNum type="arabicPeriod"/>
            </a:pPr>
            <a:r>
              <a:rPr lang="en-GB" sz="2000" dirty="0">
                <a:latin typeface="Arial"/>
                <a:cs typeface="Arial"/>
              </a:rPr>
              <a:t>Describe how farmers and food producers in the UK can reduce the environmental impact of their farming.</a:t>
            </a:r>
          </a:p>
          <a:p>
            <a:pPr marL="457200" indent="-457200">
              <a:buFont typeface="+mj-lt"/>
              <a:buAutoNum type="arabicPeriod"/>
            </a:pPr>
            <a:r>
              <a:rPr lang="en-GB" sz="2000" dirty="0">
                <a:latin typeface="Arial"/>
                <a:cs typeface="Arial"/>
              </a:rPr>
              <a:t>Define ‘The Greenhouse Effect’.</a:t>
            </a:r>
          </a:p>
          <a:p>
            <a:pPr marL="457200" indent="-457200">
              <a:buFont typeface="+mj-lt"/>
              <a:buAutoNum type="arabicPeriod"/>
            </a:pPr>
            <a:r>
              <a:rPr lang="en-GB" sz="2000" dirty="0">
                <a:latin typeface="Arial"/>
                <a:cs typeface="Arial"/>
              </a:rPr>
              <a:t>Explain how carbon sequestration can remove some carbon from the atmosphere.</a:t>
            </a:r>
          </a:p>
          <a:p>
            <a:pPr marL="457200" indent="-457200">
              <a:buFont typeface="+mj-lt"/>
              <a:buAutoNum type="arabicPeriod"/>
            </a:pPr>
            <a:r>
              <a:rPr lang="en-GB" sz="2000" dirty="0">
                <a:latin typeface="Arial"/>
                <a:cs typeface="Arial"/>
              </a:rPr>
              <a:t>Name three benefits of healthy soil.</a:t>
            </a:r>
          </a:p>
          <a:p>
            <a:pPr marL="457200" indent="-457200">
              <a:buFont typeface="+mj-lt"/>
              <a:buAutoNum type="arabicPeriod"/>
            </a:pPr>
            <a:r>
              <a:rPr lang="en-GB" sz="2000" dirty="0">
                <a:latin typeface="Arial"/>
                <a:cs typeface="Arial"/>
              </a:rPr>
              <a:t>True or false? All land can be used to grow crops.</a:t>
            </a:r>
          </a:p>
          <a:p>
            <a:pPr marL="457200" indent="-457200">
              <a:buFont typeface="+mj-lt"/>
              <a:buAutoNum type="arabicPeriod"/>
            </a:pPr>
            <a:endParaRPr lang="en-GB" sz="2000" dirty="0">
              <a:latin typeface="Arial"/>
              <a:cs typeface="Arial"/>
            </a:endParaRPr>
          </a:p>
          <a:p>
            <a:pPr marL="457200" indent="-457200">
              <a:buFont typeface="+mj-lt"/>
              <a:buAutoNum type="arabicPeriod"/>
            </a:pPr>
            <a:endParaRPr lang="en-GB" sz="2000" dirty="0">
              <a:latin typeface="Arial"/>
              <a:cs typeface="Arial"/>
            </a:endParaRPr>
          </a:p>
          <a:p>
            <a:pPr marL="457200" indent="-457200">
              <a:buFont typeface="+mj-lt"/>
              <a:buAutoNum type="arabicPeriod"/>
            </a:pPr>
            <a:endParaRPr lang="en-GB" sz="2000" dirty="0">
              <a:latin typeface="Arial"/>
              <a:cs typeface="Arial"/>
            </a:endParaRPr>
          </a:p>
          <a:p>
            <a:pPr marL="457200" indent="-457200">
              <a:buFont typeface="+mj-lt"/>
              <a:buAutoNum type="arabicPeriod"/>
            </a:pPr>
            <a:endParaRPr lang="en-GB" sz="2000" dirty="0">
              <a:latin typeface="Arial"/>
              <a:cs typeface="Arial"/>
            </a:endParaRPr>
          </a:p>
        </p:txBody>
      </p:sp>
    </p:spTree>
    <p:extLst>
      <p:ext uri="{BB962C8B-B14F-4D97-AF65-F5344CB8AC3E}">
        <p14:creationId xmlns:p14="http://schemas.microsoft.com/office/powerpoint/2010/main" val="140552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4BA81-0178-55C1-3998-CE9461D9C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E49BF-9CAF-F17C-E5E2-F153B96D112E}"/>
              </a:ext>
            </a:extLst>
          </p:cNvPr>
          <p:cNvSpPr>
            <a:spLocks noGrp="1"/>
          </p:cNvSpPr>
          <p:nvPr>
            <p:ph type="ctrTitle"/>
          </p:nvPr>
        </p:nvSpPr>
        <p:spPr/>
        <p:txBody>
          <a:bodyPr/>
          <a:lstStyle/>
          <a:p>
            <a:r>
              <a:rPr lang="en-GB" dirty="0"/>
              <a:t>Answers – Environmental impact</a:t>
            </a:r>
          </a:p>
        </p:txBody>
      </p:sp>
      <p:sp>
        <p:nvSpPr>
          <p:cNvPr id="4" name="Subtitle 2">
            <a:extLst>
              <a:ext uri="{FF2B5EF4-FFF2-40B4-BE49-F238E27FC236}">
                <a16:creationId xmlns:a16="http://schemas.microsoft.com/office/drawing/2014/main" id="{5DDFB66E-1F11-E807-687E-CF19AD6ABB61}"/>
              </a:ext>
            </a:extLst>
          </p:cNvPr>
          <p:cNvSpPr>
            <a:spLocks noGrp="1"/>
          </p:cNvSpPr>
          <p:nvPr>
            <p:ph type="subTitle" idx="1"/>
          </p:nvPr>
        </p:nvSpPr>
        <p:spPr>
          <a:xfrm>
            <a:off x="1169274" y="2102729"/>
            <a:ext cx="10251582" cy="4174152"/>
          </a:xfrm>
        </p:spPr>
        <p:txBody>
          <a:bodyPr/>
          <a:lstStyle/>
          <a:p>
            <a:pPr marL="457200" indent="-457200">
              <a:buFont typeface="+mj-lt"/>
              <a:buAutoNum type="arabicPeriod"/>
            </a:pPr>
            <a:r>
              <a:rPr lang="en-GB" dirty="0">
                <a:latin typeface="Arial"/>
                <a:cs typeface="Arial"/>
              </a:rPr>
              <a:t>Describe how farmers and food producers in the UK can reduce the environmental impact of their farming.</a:t>
            </a:r>
          </a:p>
          <a:p>
            <a:pPr indent="160338">
              <a:buFont typeface="Arial" panose="020B0604020202020204" pitchFamily="34" charset="0"/>
              <a:buChar char="•"/>
            </a:pPr>
            <a:r>
              <a:rPr lang="en-GB" b="1" dirty="0">
                <a:latin typeface="Arial"/>
                <a:cs typeface="Arial"/>
              </a:rPr>
              <a:t>Reduce carbon emissions by farming more efficiently</a:t>
            </a:r>
          </a:p>
          <a:p>
            <a:pPr indent="160338">
              <a:buFont typeface="Arial" panose="020B0604020202020204" pitchFamily="34" charset="0"/>
              <a:buChar char="•"/>
            </a:pPr>
            <a:r>
              <a:rPr lang="en-GB" b="1" dirty="0">
                <a:latin typeface="Arial"/>
                <a:cs typeface="Arial"/>
              </a:rPr>
              <a:t>Switch to renewable energy sources</a:t>
            </a:r>
          </a:p>
          <a:p>
            <a:pPr indent="160338">
              <a:buFont typeface="Arial" panose="020B0604020202020204" pitchFamily="34" charset="0"/>
              <a:buChar char="•"/>
            </a:pPr>
            <a:r>
              <a:rPr lang="en-GB" b="1" dirty="0">
                <a:latin typeface="Arial"/>
                <a:cs typeface="Arial"/>
              </a:rPr>
              <a:t>Reduce fertiliser usage or use different ones</a:t>
            </a:r>
          </a:p>
          <a:p>
            <a:pPr indent="160338">
              <a:buFont typeface="Arial" panose="020B0604020202020204" pitchFamily="34" charset="0"/>
              <a:buChar char="•"/>
            </a:pPr>
            <a:r>
              <a:rPr lang="en-GB" b="1" dirty="0">
                <a:latin typeface="Arial"/>
                <a:cs typeface="Arial"/>
              </a:rPr>
              <a:t>Soil management </a:t>
            </a:r>
          </a:p>
          <a:p>
            <a:pPr indent="160338">
              <a:buFont typeface="Arial" panose="020B0604020202020204" pitchFamily="34" charset="0"/>
              <a:buChar char="•"/>
            </a:pPr>
            <a:r>
              <a:rPr lang="en-GB" b="1" dirty="0">
                <a:latin typeface="Arial"/>
                <a:cs typeface="Arial"/>
              </a:rPr>
              <a:t>Capture carbon</a:t>
            </a:r>
          </a:p>
          <a:p>
            <a:pPr indent="160338">
              <a:buFont typeface="Arial" panose="020B0604020202020204" pitchFamily="34" charset="0"/>
              <a:buChar char="•"/>
            </a:pPr>
            <a:r>
              <a:rPr lang="en-GB" b="1" dirty="0">
                <a:latin typeface="Arial"/>
                <a:cs typeface="Arial"/>
              </a:rPr>
              <a:t>Rotate animals and crops</a:t>
            </a:r>
          </a:p>
          <a:p>
            <a:pPr indent="160338">
              <a:buFont typeface="Arial" panose="020B0604020202020204" pitchFamily="34" charset="0"/>
              <a:buChar char="•"/>
            </a:pPr>
            <a:r>
              <a:rPr lang="en-GB" b="1" dirty="0">
                <a:latin typeface="Arial"/>
                <a:cs typeface="Arial"/>
              </a:rPr>
              <a:t>Promoting biodiversity</a:t>
            </a:r>
          </a:p>
          <a:p>
            <a:pPr indent="160338">
              <a:buFont typeface="Arial" panose="020B0604020202020204" pitchFamily="34" charset="0"/>
              <a:buChar char="•"/>
            </a:pPr>
            <a:r>
              <a:rPr lang="en-GB" b="1" dirty="0">
                <a:latin typeface="Arial"/>
                <a:cs typeface="Arial"/>
              </a:rPr>
              <a:t>Water conservation</a:t>
            </a:r>
          </a:p>
          <a:p>
            <a:pPr marL="342900" indent="-342900">
              <a:buFont typeface="+mj-lt"/>
              <a:buAutoNum type="arabicPeriod" startAt="2"/>
            </a:pPr>
            <a:r>
              <a:rPr lang="en-GB" dirty="0">
                <a:latin typeface="Arial"/>
                <a:cs typeface="Arial"/>
              </a:rPr>
              <a:t>Define ‘The Greenhouse Effect’.</a:t>
            </a:r>
            <a:br>
              <a:rPr lang="en-GB" dirty="0">
                <a:latin typeface="Arial"/>
                <a:cs typeface="Arial"/>
              </a:rPr>
            </a:br>
            <a:r>
              <a:rPr lang="en-GB" b="1" dirty="0">
                <a:latin typeface="Arial"/>
                <a:cs typeface="Arial"/>
              </a:rPr>
              <a:t>The Greenhouse Effect is caused by greenhouse gases which trap the sun’s heat.</a:t>
            </a:r>
            <a:br>
              <a:rPr lang="en-GB" b="1" dirty="0">
                <a:latin typeface="Arial"/>
                <a:cs typeface="Arial"/>
              </a:rPr>
            </a:br>
            <a:r>
              <a:rPr lang="en-GB" b="1" dirty="0">
                <a:latin typeface="Arial"/>
                <a:cs typeface="Arial"/>
              </a:rPr>
              <a:t>Human actions have increased the amount of greenhouse gases released, resulting in more warming.</a:t>
            </a:r>
            <a:endParaRPr lang="en-GB" dirty="0">
              <a:latin typeface="Arial"/>
              <a:cs typeface="Arial"/>
            </a:endParaRPr>
          </a:p>
          <a:p>
            <a:pPr marL="0" indent="0">
              <a:buNone/>
            </a:pPr>
            <a:endParaRPr lang="en-GB" sz="1100" dirty="0">
              <a:latin typeface="Arial"/>
              <a:cs typeface="Arial"/>
            </a:endParaRPr>
          </a:p>
          <a:p>
            <a:pPr marL="457200" indent="-457200">
              <a:buFont typeface="+mj-lt"/>
              <a:buAutoNum type="arabicPeriod"/>
            </a:pPr>
            <a:endParaRPr lang="en-GB" sz="1100" dirty="0">
              <a:latin typeface="Arial"/>
              <a:cs typeface="Arial"/>
            </a:endParaRPr>
          </a:p>
        </p:txBody>
      </p:sp>
    </p:spTree>
    <p:extLst>
      <p:ext uri="{BB962C8B-B14F-4D97-AF65-F5344CB8AC3E}">
        <p14:creationId xmlns:p14="http://schemas.microsoft.com/office/powerpoint/2010/main" val="321838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6000" y="1195807"/>
            <a:ext cx="9720000" cy="720000"/>
          </a:xfrm>
        </p:spPr>
        <p:txBody>
          <a:bodyPr/>
          <a:lstStyle/>
          <a:p>
            <a:r>
              <a:rPr lang="en-GB" dirty="0"/>
              <a:t>Answers – Environmental impact</a:t>
            </a:r>
          </a:p>
        </p:txBody>
      </p:sp>
      <p:sp>
        <p:nvSpPr>
          <p:cNvPr id="4" name="Subtitle 2"/>
          <p:cNvSpPr>
            <a:spLocks noGrp="1"/>
          </p:cNvSpPr>
          <p:nvPr>
            <p:ph type="subTitle" idx="1"/>
          </p:nvPr>
        </p:nvSpPr>
        <p:spPr>
          <a:xfrm>
            <a:off x="1124669" y="1759690"/>
            <a:ext cx="10251582" cy="3581743"/>
          </a:xfrm>
        </p:spPr>
        <p:txBody>
          <a:bodyPr/>
          <a:lstStyle/>
          <a:p>
            <a:pPr marL="457200" indent="-457200">
              <a:buFont typeface="+mj-lt"/>
              <a:buAutoNum type="arabicPeriod" startAt="3"/>
            </a:pPr>
            <a:r>
              <a:rPr lang="en-GB" dirty="0">
                <a:latin typeface="Arial"/>
                <a:cs typeface="Arial"/>
              </a:rPr>
              <a:t>Explain how carbon sequestration can remove some carbon from the atmosphere.</a:t>
            </a:r>
          </a:p>
          <a:p>
            <a:pPr indent="160338">
              <a:buFont typeface="Arial" panose="020B0604020202020204" pitchFamily="34" charset="0"/>
              <a:buChar char="•"/>
            </a:pPr>
            <a:r>
              <a:rPr lang="en-GB" b="1" dirty="0">
                <a:latin typeface="Arial"/>
                <a:cs typeface="Arial"/>
              </a:rPr>
              <a:t>Carbon sequestration is the process involved in capturing and storing of carbon dioxide.</a:t>
            </a:r>
          </a:p>
          <a:p>
            <a:pPr indent="160338">
              <a:buFont typeface="Arial" panose="020B0604020202020204" pitchFamily="34" charset="0"/>
              <a:buChar char="•"/>
            </a:pPr>
            <a:r>
              <a:rPr lang="en-GB" b="1" dirty="0">
                <a:latin typeface="Arial"/>
                <a:cs typeface="Arial"/>
              </a:rPr>
              <a:t>Carbon can be stored in the soil and by plants.</a:t>
            </a:r>
            <a:endParaRPr lang="en-GB" dirty="0">
              <a:latin typeface="Arial"/>
              <a:cs typeface="Arial"/>
            </a:endParaRPr>
          </a:p>
          <a:p>
            <a:pPr marL="457200" indent="-457200">
              <a:buFont typeface="+mj-lt"/>
              <a:buAutoNum type="arabicPeriod" startAt="4"/>
            </a:pPr>
            <a:r>
              <a:rPr lang="en-GB" dirty="0">
                <a:latin typeface="Arial"/>
                <a:cs typeface="Arial"/>
              </a:rPr>
              <a:t>Name three benefits of healthy soil.</a:t>
            </a:r>
          </a:p>
          <a:p>
            <a:pPr indent="160338">
              <a:buNone/>
            </a:pPr>
            <a:r>
              <a:rPr lang="en-GB" b="1" dirty="0">
                <a:latin typeface="Arial"/>
                <a:cs typeface="Arial"/>
              </a:rPr>
              <a:t>Any of:</a:t>
            </a:r>
          </a:p>
          <a:p>
            <a:pPr indent="160338">
              <a:buFont typeface="Arial" panose="020B0604020202020204" pitchFamily="34" charset="0"/>
              <a:buChar char="•"/>
            </a:pPr>
            <a:r>
              <a:rPr lang="en-GB" b="1" dirty="0">
                <a:latin typeface="Arial"/>
                <a:cs typeface="Arial"/>
              </a:rPr>
              <a:t>Can store carbon</a:t>
            </a:r>
          </a:p>
          <a:p>
            <a:pPr indent="160338">
              <a:buFont typeface="Arial" panose="020B0604020202020204" pitchFamily="34" charset="0"/>
              <a:buChar char="•"/>
            </a:pPr>
            <a:r>
              <a:rPr lang="en-GB" b="1" dirty="0">
                <a:latin typeface="Arial"/>
                <a:cs typeface="Arial"/>
              </a:rPr>
              <a:t>Regulates the flow of water</a:t>
            </a:r>
          </a:p>
          <a:p>
            <a:pPr indent="160338">
              <a:buFont typeface="Arial" panose="020B0604020202020204" pitchFamily="34" charset="0"/>
              <a:buChar char="•"/>
            </a:pPr>
            <a:r>
              <a:rPr lang="en-GB" b="1" dirty="0">
                <a:latin typeface="Arial"/>
                <a:cs typeface="Arial"/>
              </a:rPr>
              <a:t>Breaks down organic materials</a:t>
            </a:r>
          </a:p>
          <a:p>
            <a:pPr indent="160338">
              <a:buFont typeface="Arial" panose="020B0604020202020204" pitchFamily="34" charset="0"/>
              <a:buChar char="•"/>
            </a:pPr>
            <a:r>
              <a:rPr lang="en-GB" b="1" dirty="0">
                <a:latin typeface="Arial"/>
                <a:cs typeface="Arial"/>
              </a:rPr>
              <a:t>Provides nutrients and minerals for plant growth </a:t>
            </a:r>
          </a:p>
          <a:p>
            <a:pPr indent="160338">
              <a:buFont typeface="Arial" panose="020B0604020202020204" pitchFamily="34" charset="0"/>
              <a:buChar char="•"/>
            </a:pPr>
            <a:r>
              <a:rPr lang="en-GB" b="1" dirty="0">
                <a:latin typeface="Arial"/>
                <a:cs typeface="Arial"/>
              </a:rPr>
              <a:t>Contains mycorrhizae (fungi) that can help plants to grow better</a:t>
            </a:r>
            <a:endParaRPr lang="en-GB" dirty="0">
              <a:latin typeface="Arial"/>
              <a:cs typeface="Arial"/>
            </a:endParaRPr>
          </a:p>
          <a:p>
            <a:pPr indent="160338">
              <a:buFont typeface="Arial" panose="020B0604020202020204" pitchFamily="34" charset="0"/>
              <a:buChar char="•"/>
            </a:pPr>
            <a:r>
              <a:rPr lang="en-GB" b="1" dirty="0">
                <a:latin typeface="Arial"/>
                <a:cs typeface="Arial"/>
              </a:rPr>
              <a:t>Increases biodiversity</a:t>
            </a:r>
          </a:p>
          <a:p>
            <a:pPr marL="457200" indent="-457200">
              <a:buFont typeface="+mj-lt"/>
              <a:buAutoNum type="arabicPeriod" startAt="5"/>
            </a:pPr>
            <a:r>
              <a:rPr lang="en-GB" dirty="0">
                <a:latin typeface="Arial"/>
                <a:cs typeface="Arial"/>
              </a:rPr>
              <a:t>True or false? All land can be used to grow crops.</a:t>
            </a:r>
            <a:br>
              <a:rPr lang="en-GB" dirty="0">
                <a:latin typeface="Arial"/>
                <a:cs typeface="Arial"/>
              </a:rPr>
            </a:br>
            <a:r>
              <a:rPr lang="en-GB" b="1" dirty="0">
                <a:latin typeface="Arial"/>
                <a:cs typeface="Arial"/>
              </a:rPr>
              <a:t>False</a:t>
            </a:r>
            <a:endParaRPr lang="en-GB" dirty="0">
              <a:latin typeface="Arial"/>
              <a:cs typeface="Arial"/>
            </a:endParaRPr>
          </a:p>
          <a:p>
            <a:pPr marL="457200" indent="-457200">
              <a:buFont typeface="+mj-lt"/>
              <a:buAutoNum type="arabicPeriod" startAt="5"/>
            </a:pPr>
            <a:endParaRPr lang="en-GB" dirty="0">
              <a:latin typeface="Arial"/>
              <a:cs typeface="Arial"/>
            </a:endParaRPr>
          </a:p>
          <a:p>
            <a:pPr marL="457200" indent="-457200">
              <a:buFont typeface="+mj-lt"/>
              <a:buAutoNum type="arabicPeriod" startAt="5"/>
            </a:pPr>
            <a:endParaRPr lang="en-GB" dirty="0">
              <a:latin typeface="Arial"/>
              <a:cs typeface="Arial"/>
            </a:endParaRPr>
          </a:p>
          <a:p>
            <a:pPr marL="457200" indent="-457200">
              <a:buFont typeface="+mj-lt"/>
              <a:buAutoNum type="arabicPeriod" startAt="5"/>
            </a:pPr>
            <a:endParaRPr lang="en-GB" sz="1100" dirty="0">
              <a:latin typeface="Arial"/>
              <a:cs typeface="Arial"/>
            </a:endParaRPr>
          </a:p>
          <a:p>
            <a:pPr marL="457200" indent="-457200">
              <a:buFont typeface="+mj-lt"/>
              <a:buAutoNum type="arabicPeriod" startAt="5"/>
            </a:pPr>
            <a:endParaRPr lang="en-GB" sz="1100" dirty="0">
              <a:latin typeface="Arial"/>
              <a:cs typeface="Arial"/>
            </a:endParaRPr>
          </a:p>
        </p:txBody>
      </p:sp>
    </p:spTree>
    <p:extLst>
      <p:ext uri="{BB962C8B-B14F-4D97-AF65-F5344CB8AC3E}">
        <p14:creationId xmlns:p14="http://schemas.microsoft.com/office/powerpoint/2010/main" val="694112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24D82-654E-28D7-76E8-B4B88DD6563A}"/>
              </a:ext>
            </a:extLst>
          </p:cNvPr>
          <p:cNvSpPr>
            <a:spLocks noGrp="1"/>
          </p:cNvSpPr>
          <p:nvPr>
            <p:ph type="subTitle" idx="1"/>
          </p:nvPr>
        </p:nvSpPr>
        <p:spPr>
          <a:xfrm>
            <a:off x="1153512" y="3176200"/>
            <a:ext cx="10512264" cy="3087973"/>
          </a:xfrm>
        </p:spPr>
        <p:txBody>
          <a:bodyPr/>
          <a:lstStyle/>
          <a:p>
            <a:pPr marL="0" indent="0">
              <a:buNone/>
            </a:pPr>
            <a:r>
              <a:rPr lang="en-GB" sz="2000" i="1"/>
              <a:t>Sustainable, healthy diets are dietary patterns that promote all dimensions of a person’s health and wellbeing. </a:t>
            </a:r>
          </a:p>
          <a:p>
            <a:pPr marL="0" indent="0">
              <a:buNone/>
            </a:pPr>
            <a:endParaRPr lang="en-GB" sz="2000"/>
          </a:p>
          <a:p>
            <a:pPr marL="0" indent="0">
              <a:buNone/>
            </a:pPr>
            <a:r>
              <a:rPr lang="en-GB" sz="2000"/>
              <a:t>The human impacts of sustainable, healthy diets are important to consider. </a:t>
            </a:r>
            <a:br>
              <a:rPr lang="en-GB" sz="2000"/>
            </a:br>
            <a:r>
              <a:rPr lang="en-GB" sz="2000"/>
              <a:t>Ideally, sustainably produced foods should also provide benefits to our health.</a:t>
            </a:r>
          </a:p>
          <a:p>
            <a:pPr marL="0" indent="0">
              <a:buNone/>
            </a:pPr>
            <a:endParaRPr lang="en-GB" sz="2000"/>
          </a:p>
        </p:txBody>
      </p:sp>
      <p:sp>
        <p:nvSpPr>
          <p:cNvPr id="6" name="Title 1">
            <a:extLst>
              <a:ext uri="{FF2B5EF4-FFF2-40B4-BE49-F238E27FC236}">
                <a16:creationId xmlns:a16="http://schemas.microsoft.com/office/drawing/2014/main" id="{2A075BD2-132A-CA16-9C99-0D449160425C}"/>
              </a:ext>
            </a:extLst>
          </p:cNvPr>
          <p:cNvSpPr txBox="1">
            <a:spLocks/>
          </p:cNvSpPr>
          <p:nvPr/>
        </p:nvSpPr>
        <p:spPr>
          <a:xfrm>
            <a:off x="1153512" y="839341"/>
            <a:ext cx="9144000" cy="635491"/>
          </a:xfrm>
          <a:prstGeom prst="rect">
            <a:avLst/>
          </a:prstGeom>
        </p:spPr>
        <p:txBody>
          <a:bodyPr lIns="0" tIns="0" rIns="0" bIns="0" anchor="t"/>
          <a:lstStyle>
            <a:lvl1pPr algn="l" defTabSz="914400" rtl="0" eaLnBrk="1" latinLnBrk="0" hangingPunct="1">
              <a:lnSpc>
                <a:spcPct val="90000"/>
              </a:lnSpc>
              <a:spcBef>
                <a:spcPct val="0"/>
              </a:spcBef>
              <a:buNone/>
              <a:defRPr sz="4000" b="1" i="0" kern="1200">
                <a:solidFill>
                  <a:srgbClr val="EF9F3F"/>
                </a:solidFill>
                <a:latin typeface="Arial" charset="0"/>
                <a:ea typeface="Arial" charset="0"/>
                <a:cs typeface="Arial" charset="0"/>
              </a:defRPr>
            </a:lvl1pPr>
          </a:lstStyle>
          <a:p>
            <a:r>
              <a:rPr lang="en-GB" sz="3400">
                <a:solidFill>
                  <a:srgbClr val="263B83"/>
                </a:solidFill>
              </a:rPr>
              <a:t>Sustainable healthy food </a:t>
            </a:r>
            <a:br>
              <a:rPr lang="en-GB" sz="3400">
                <a:solidFill>
                  <a:srgbClr val="263B83"/>
                </a:solidFill>
              </a:rPr>
            </a:br>
            <a:r>
              <a:rPr lang="en-GB" sz="3400">
                <a:solidFill>
                  <a:srgbClr val="263B83"/>
                </a:solidFill>
              </a:rPr>
              <a:t>Key fact</a:t>
            </a:r>
          </a:p>
        </p:txBody>
      </p:sp>
    </p:spTree>
    <p:extLst>
      <p:ext uri="{BB962C8B-B14F-4D97-AF65-F5344CB8AC3E}">
        <p14:creationId xmlns:p14="http://schemas.microsoft.com/office/powerpoint/2010/main" val="12343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185" y="1140800"/>
            <a:ext cx="8336701" cy="546927"/>
          </a:xfrm>
        </p:spPr>
        <p:txBody>
          <a:bodyPr/>
          <a:lstStyle/>
          <a:p>
            <a:r>
              <a:rPr lang="en-US" dirty="0">
                <a:latin typeface="Arial"/>
                <a:cs typeface="Arial"/>
              </a:rPr>
              <a:t>Sustainable, healthy diets Key facts</a:t>
            </a:r>
          </a:p>
        </p:txBody>
      </p:sp>
      <p:sp>
        <p:nvSpPr>
          <p:cNvPr id="3" name="Subtitle 2"/>
          <p:cNvSpPr>
            <a:spLocks noGrp="1"/>
          </p:cNvSpPr>
          <p:nvPr>
            <p:ph type="subTitle" idx="1"/>
          </p:nvPr>
        </p:nvSpPr>
        <p:spPr>
          <a:xfrm>
            <a:off x="1199185" y="2265636"/>
            <a:ext cx="4022540" cy="3236287"/>
          </a:xfrm>
        </p:spPr>
        <p:txBody>
          <a:bodyPr/>
          <a:lstStyle/>
          <a:p>
            <a:pPr marL="0" indent="0">
              <a:lnSpc>
                <a:spcPct val="100000"/>
              </a:lnSpc>
              <a:buNone/>
            </a:pPr>
            <a:r>
              <a:rPr lang="en-US" sz="2000"/>
              <a:t>Each section is based on one of the </a:t>
            </a:r>
            <a:r>
              <a:rPr lang="en-US" sz="2000" i="1"/>
              <a:t>Food – a fact of life </a:t>
            </a:r>
            <a:r>
              <a:rPr lang="en-US" sz="2000"/>
              <a:t>Key facts, which progress through the age phases.</a:t>
            </a:r>
          </a:p>
          <a:p>
            <a:pPr marL="0" indent="0">
              <a:lnSpc>
                <a:spcPct val="100000"/>
              </a:lnSpc>
              <a:buNone/>
            </a:pPr>
            <a:r>
              <a:rPr lang="en-US" sz="2000"/>
              <a:t>The Key facts cover the core competences for children and young people aged 5-16 years and indicate what a pupil should know at each stage of their learning journey.</a:t>
            </a:r>
          </a:p>
        </p:txBody>
      </p:sp>
      <p:pic>
        <p:nvPicPr>
          <p:cNvPr id="4" name="Picture 2">
            <a:extLst>
              <a:ext uri="{FF2B5EF4-FFF2-40B4-BE49-F238E27FC236}">
                <a16:creationId xmlns:a16="http://schemas.microsoft.com/office/drawing/2014/main" id="{0CF7F0F4-DA66-BCAA-7351-520A3A7936E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1725" y="2011680"/>
            <a:ext cx="6713777" cy="38816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61E5AD-1B79-BA1D-88C6-235DF30D73CD}"/>
              </a:ext>
            </a:extLst>
          </p:cNvPr>
          <p:cNvSpPr txBox="1"/>
          <p:nvPr/>
        </p:nvSpPr>
        <p:spPr>
          <a:xfrm>
            <a:off x="370113" y="6217260"/>
            <a:ext cx="7326087"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See our </a:t>
            </a:r>
            <a:r>
              <a:rPr lang="en-GB">
                <a:latin typeface="Arial" panose="020B0604020202020204" pitchFamily="34" charset="0"/>
                <a:cs typeface="Arial" panose="020B0604020202020204" pitchFamily="34" charset="0"/>
                <a:hlinkClick r:id="rId4"/>
              </a:rPr>
              <a:t>Curriculum roadmaps </a:t>
            </a:r>
            <a:r>
              <a:rPr lang="en-GB">
                <a:latin typeface="Arial" panose="020B0604020202020204" pitchFamily="34" charset="0"/>
                <a:cs typeface="Arial" panose="020B0604020202020204" pitchFamily="34" charset="0"/>
              </a:rPr>
              <a:t>to find out more about the Key facts </a:t>
            </a:r>
          </a:p>
        </p:txBody>
      </p:sp>
    </p:spTree>
    <p:extLst>
      <p:ext uri="{BB962C8B-B14F-4D97-AF65-F5344CB8AC3E}">
        <p14:creationId xmlns:p14="http://schemas.microsoft.com/office/powerpoint/2010/main" val="268191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Eatwell Guide</a:t>
            </a:r>
          </a:p>
        </p:txBody>
      </p:sp>
      <p:sp>
        <p:nvSpPr>
          <p:cNvPr id="4" name="Subtitle 2"/>
          <p:cNvSpPr>
            <a:spLocks noGrp="1"/>
          </p:cNvSpPr>
          <p:nvPr>
            <p:ph type="subTitle" idx="1"/>
          </p:nvPr>
        </p:nvSpPr>
        <p:spPr>
          <a:xfrm>
            <a:off x="1169273" y="2322402"/>
            <a:ext cx="6100659" cy="3600000"/>
          </a:xfrm>
        </p:spPr>
        <p:txBody>
          <a:bodyPr/>
          <a:lstStyle/>
          <a:p>
            <a:pPr marL="0" indent="0">
              <a:lnSpc>
                <a:spcPct val="100000"/>
              </a:lnSpc>
              <a:buNone/>
              <a:defRPr/>
            </a:pPr>
            <a:r>
              <a:rPr lang="en-GB" sz="2000">
                <a:latin typeface="Arial" panose="020B0604020202020204" pitchFamily="34" charset="0"/>
                <a:cs typeface="Arial" panose="020B0604020202020204" pitchFamily="34" charset="0"/>
              </a:rPr>
              <a:t>The </a:t>
            </a:r>
            <a:r>
              <a:rPr lang="en-GB" sz="2000" b="1">
                <a:latin typeface="Arial" panose="020B0604020202020204" pitchFamily="34" charset="0"/>
                <a:cs typeface="Arial" panose="020B0604020202020204" pitchFamily="34" charset="0"/>
              </a:rPr>
              <a:t>Eatwell Guide </a:t>
            </a:r>
            <a:r>
              <a:rPr lang="en-GB" sz="200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lnSpc>
                <a:spcPct val="100000"/>
              </a:lnSpc>
              <a:buNone/>
              <a:defRPr/>
            </a:pPr>
            <a:r>
              <a:rPr lang="en-GB" sz="2000">
                <a:latin typeface="Arial" panose="020B0604020202020204" pitchFamily="34" charset="0"/>
                <a:cs typeface="Arial" panose="020B0604020202020204" pitchFamily="34" charset="0"/>
              </a:rPr>
              <a:t>The proportions shown are representative of food eaten over a day or more, not necessarily at each mealtime.</a:t>
            </a:r>
          </a:p>
          <a:p>
            <a:pPr marL="0" indent="0">
              <a:lnSpc>
                <a:spcPct val="100000"/>
              </a:lnSpc>
              <a:buNone/>
              <a:defRPr/>
            </a:pPr>
            <a:r>
              <a:rPr lang="en-GB" sz="2000">
                <a:latin typeface="Arial" panose="020B0604020202020204" pitchFamily="34" charset="0"/>
                <a:cs typeface="Arial" panose="020B0604020202020204" pitchFamily="34" charset="0"/>
              </a:rPr>
              <a:t>People should choose a variety of different foods from each food group to help get the wide range of nutrients the body needs to stay healthy.</a:t>
            </a:r>
          </a:p>
          <a:p>
            <a:pPr marL="0" indent="0">
              <a:lnSpc>
                <a:spcPct val="100000"/>
              </a:lnSpc>
              <a:buNone/>
            </a:pPr>
            <a:r>
              <a:rPr lang="en-GB" sz="2000"/>
              <a:t>If everyone in the UK followed the Eatwell Guide, our diets would have a much lower environmental impact than they currently do.*</a:t>
            </a:r>
          </a:p>
          <a:p>
            <a:pPr marL="0" indent="0">
              <a:lnSpc>
                <a:spcPct val="100000"/>
              </a:lnSpc>
              <a:buNone/>
            </a:pPr>
            <a:endParaRPr lang="en-GB" sz="2000"/>
          </a:p>
        </p:txBody>
      </p:sp>
      <p:pic>
        <p:nvPicPr>
          <p:cNvPr id="5" name="Picture 4" descr="A diagram of food items and products&#10;&#10;Description automatically generated">
            <a:extLst>
              <a:ext uri="{FF2B5EF4-FFF2-40B4-BE49-F238E27FC236}">
                <a16:creationId xmlns:a16="http://schemas.microsoft.com/office/drawing/2014/main" id="{C8F9C951-62EC-17C6-1244-8612F196F1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8760" y="2525917"/>
            <a:ext cx="4205810" cy="3014062"/>
          </a:xfrm>
          <a:prstGeom prst="rect">
            <a:avLst/>
          </a:prstGeom>
        </p:spPr>
      </p:pic>
      <p:sp>
        <p:nvSpPr>
          <p:cNvPr id="3" name="TextBox 2">
            <a:extLst>
              <a:ext uri="{FF2B5EF4-FFF2-40B4-BE49-F238E27FC236}">
                <a16:creationId xmlns:a16="http://schemas.microsoft.com/office/drawing/2014/main" id="{0E76A7E5-6C47-6CEB-9195-DAC3399628AF}"/>
              </a:ext>
            </a:extLst>
          </p:cNvPr>
          <p:cNvSpPr txBox="1"/>
          <p:nvPr/>
        </p:nvSpPr>
        <p:spPr>
          <a:xfrm>
            <a:off x="190122" y="6455120"/>
            <a:ext cx="3259247" cy="261610"/>
          </a:xfrm>
          <a:prstGeom prst="rect">
            <a:avLst/>
          </a:prstGeom>
          <a:noFill/>
        </p:spPr>
        <p:txBody>
          <a:bodyPr wrap="square" rtlCol="0">
            <a:spAutoFit/>
          </a:bodyPr>
          <a:lstStyle/>
          <a:p>
            <a:r>
              <a:rPr lang="en-GB" sz="1100"/>
              <a:t>*Source: </a:t>
            </a:r>
            <a:r>
              <a:rPr lang="en-GB" sz="1100">
                <a:hlinkClick r:id="rId3"/>
              </a:rPr>
              <a:t>The Carbon Trust</a:t>
            </a:r>
            <a:endParaRPr lang="en-GB" sz="1100"/>
          </a:p>
        </p:txBody>
      </p:sp>
    </p:spTree>
    <p:extLst>
      <p:ext uri="{BB962C8B-B14F-4D97-AF65-F5344CB8AC3E}">
        <p14:creationId xmlns:p14="http://schemas.microsoft.com/office/powerpoint/2010/main" val="674449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Nutrients</a:t>
            </a:r>
          </a:p>
        </p:txBody>
      </p:sp>
      <p:sp>
        <p:nvSpPr>
          <p:cNvPr id="4" name="Subtitle 2"/>
          <p:cNvSpPr>
            <a:spLocks noGrp="1"/>
          </p:cNvSpPr>
          <p:nvPr>
            <p:ph type="subTitle" idx="1"/>
          </p:nvPr>
        </p:nvSpPr>
        <p:spPr>
          <a:xfrm>
            <a:off x="1169274" y="2401871"/>
            <a:ext cx="5584611" cy="3600000"/>
          </a:xfrm>
        </p:spPr>
        <p:txBody>
          <a:bodyPr/>
          <a:lstStyle/>
          <a:p>
            <a:pPr marL="0" indent="0">
              <a:lnSpc>
                <a:spcPct val="100000"/>
              </a:lnSpc>
              <a:buNone/>
            </a:pPr>
            <a:r>
              <a:rPr lang="en-GB" sz="2000"/>
              <a:t>There are a wide variety of nutrients that we need to consume to stay healthy.</a:t>
            </a:r>
          </a:p>
          <a:p>
            <a:pPr marL="0" indent="0">
              <a:lnSpc>
                <a:spcPct val="100000"/>
              </a:lnSpc>
              <a:buNone/>
            </a:pPr>
            <a:r>
              <a:rPr lang="en-GB" sz="2000"/>
              <a:t>Having a varied and balanced diet that follows the principles of the Eatwell Guide helps to ensure that a diverse range of nutrients are also consumed.</a:t>
            </a:r>
          </a:p>
          <a:p>
            <a:pPr marL="0" indent="0">
              <a:lnSpc>
                <a:spcPct val="100000"/>
              </a:lnSpc>
              <a:buNone/>
            </a:pPr>
            <a:r>
              <a:rPr lang="en-GB" sz="2000"/>
              <a:t>A lack of access to, or an increased cost of some foods found in the Eatwell Guide, may result in lower intake of key nutrients and have a negative impact on health.</a:t>
            </a:r>
          </a:p>
          <a:p>
            <a:pPr marL="0" indent="0">
              <a:lnSpc>
                <a:spcPct val="100000"/>
              </a:lnSpc>
              <a:buNone/>
            </a:pPr>
            <a:endParaRPr lang="en-GB" sz="2000"/>
          </a:p>
        </p:txBody>
      </p:sp>
      <p:pic>
        <p:nvPicPr>
          <p:cNvPr id="3" name="Picture 2" descr="A group of meats and vegetables&#10;&#10;Description automatically generated">
            <a:extLst>
              <a:ext uri="{FF2B5EF4-FFF2-40B4-BE49-F238E27FC236}">
                <a16:creationId xmlns:a16="http://schemas.microsoft.com/office/drawing/2014/main" id="{2B52179E-7339-5274-C1C1-C48B255441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9539" y="2747413"/>
            <a:ext cx="4298040" cy="2439805"/>
          </a:xfrm>
          <a:prstGeom prst="rect">
            <a:avLst/>
          </a:prstGeom>
        </p:spPr>
      </p:pic>
    </p:spTree>
    <p:extLst>
      <p:ext uri="{BB962C8B-B14F-4D97-AF65-F5344CB8AC3E}">
        <p14:creationId xmlns:p14="http://schemas.microsoft.com/office/powerpoint/2010/main" val="4157622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Energy</a:t>
            </a:r>
          </a:p>
        </p:txBody>
      </p:sp>
      <p:sp>
        <p:nvSpPr>
          <p:cNvPr id="4" name="Subtitle 2"/>
          <p:cNvSpPr>
            <a:spLocks noGrp="1"/>
          </p:cNvSpPr>
          <p:nvPr>
            <p:ph type="subTitle" idx="1"/>
          </p:nvPr>
        </p:nvSpPr>
        <p:spPr>
          <a:xfrm>
            <a:off x="1169274" y="2258367"/>
            <a:ext cx="6082552" cy="3600000"/>
          </a:xfrm>
        </p:spPr>
        <p:txBody>
          <a:bodyPr/>
          <a:lstStyle/>
          <a:p>
            <a:pPr marL="0" indent="0">
              <a:lnSpc>
                <a:spcPct val="100000"/>
              </a:lnSpc>
              <a:spcBef>
                <a:spcPts val="0"/>
              </a:spcBef>
              <a:buNone/>
            </a:pPr>
            <a:r>
              <a:rPr lang="en-GB" sz="2000">
                <a:latin typeface="Arial"/>
                <a:cs typeface="Arial"/>
              </a:rPr>
              <a:t>Energy is essential for life, and is required to fuel many different body processes, growth and activities.</a:t>
            </a:r>
          </a:p>
          <a:p>
            <a:pPr marL="0" indent="0">
              <a:lnSpc>
                <a:spcPct val="100000"/>
              </a:lnSpc>
              <a:spcBef>
                <a:spcPts val="0"/>
              </a:spcBef>
              <a:buNone/>
            </a:pPr>
            <a:endParaRPr lang="en-GB" sz="2000"/>
          </a:p>
          <a:p>
            <a:pPr marL="0" indent="0">
              <a:lnSpc>
                <a:spcPct val="100000"/>
              </a:lnSpc>
              <a:spcBef>
                <a:spcPts val="0"/>
              </a:spcBef>
              <a:buNone/>
            </a:pPr>
            <a:r>
              <a:rPr lang="en-GB" altLang="en-US" sz="2000">
                <a:latin typeface="Arial"/>
                <a:cs typeface="Arial"/>
              </a:rPr>
              <a:t>To maintain weight, it is necessary to balance energy intake (from food and drink) with energy expenditure (from activity).</a:t>
            </a:r>
          </a:p>
          <a:p>
            <a:pPr marL="0" indent="0">
              <a:lnSpc>
                <a:spcPct val="100000"/>
              </a:lnSpc>
              <a:spcBef>
                <a:spcPts val="0"/>
              </a:spcBef>
              <a:buNone/>
            </a:pPr>
            <a:endParaRPr lang="en-GB" altLang="en-US" sz="2000"/>
          </a:p>
          <a:p>
            <a:pPr marL="0" indent="0">
              <a:lnSpc>
                <a:spcPct val="100000"/>
              </a:lnSpc>
              <a:spcBef>
                <a:spcPts val="0"/>
              </a:spcBef>
              <a:buNone/>
            </a:pPr>
            <a:r>
              <a:rPr lang="en-GB" altLang="en-US" sz="2000">
                <a:latin typeface="Arial"/>
                <a:cs typeface="Arial"/>
              </a:rPr>
              <a:t>Activities such as cycling or walking not only count as physical activity. They can also reduce emissions when they replace journeys that would otherwise be taken by car.</a:t>
            </a:r>
          </a:p>
        </p:txBody>
      </p:sp>
      <p:pic>
        <p:nvPicPr>
          <p:cNvPr id="5" name="Picture 4" descr="A child holding a football ball&#10;&#10;Description automatically generated">
            <a:extLst>
              <a:ext uri="{FF2B5EF4-FFF2-40B4-BE49-F238E27FC236}">
                <a16:creationId xmlns:a16="http://schemas.microsoft.com/office/drawing/2014/main" id="{B7DADAA1-8621-AAE5-700A-145724F368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485" y="2482379"/>
            <a:ext cx="4195156" cy="2798169"/>
          </a:xfrm>
          <a:prstGeom prst="rect">
            <a:avLst/>
          </a:prstGeom>
        </p:spPr>
      </p:pic>
    </p:spTree>
    <p:extLst>
      <p:ext uri="{BB962C8B-B14F-4D97-AF65-F5344CB8AC3E}">
        <p14:creationId xmlns:p14="http://schemas.microsoft.com/office/powerpoint/2010/main" val="383226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5 A DAY</a:t>
            </a:r>
          </a:p>
        </p:txBody>
      </p:sp>
      <p:sp>
        <p:nvSpPr>
          <p:cNvPr id="4" name="Subtitle 2"/>
          <p:cNvSpPr>
            <a:spLocks noGrp="1"/>
          </p:cNvSpPr>
          <p:nvPr>
            <p:ph type="subTitle" idx="1"/>
          </p:nvPr>
        </p:nvSpPr>
        <p:spPr>
          <a:xfrm>
            <a:off x="1169274" y="2338434"/>
            <a:ext cx="6724424" cy="3600000"/>
          </a:xfrm>
        </p:spPr>
        <p:txBody>
          <a:bodyPr/>
          <a:lstStyle/>
          <a:p>
            <a:pPr marL="0" indent="0">
              <a:buNone/>
            </a:pPr>
            <a:r>
              <a:rPr lang="en-GB" sz="2000"/>
              <a:t>We should eat </a:t>
            </a:r>
            <a:r>
              <a:rPr lang="en-GB" sz="2000" b="1"/>
              <a:t>at least</a:t>
            </a:r>
            <a:r>
              <a:rPr lang="en-GB" sz="2000"/>
              <a:t> 5 portions of vegetables and fruit per day.</a:t>
            </a:r>
          </a:p>
          <a:p>
            <a:pPr marL="0" indent="0">
              <a:buNone/>
            </a:pPr>
            <a:r>
              <a:rPr lang="en-GB" sz="2000"/>
              <a:t>Variety is important, because different vegetables and fruits contain different nutrients and in different amounts.</a:t>
            </a:r>
          </a:p>
          <a:p>
            <a:pPr marL="0" indent="0">
              <a:buNone/>
            </a:pPr>
            <a:r>
              <a:rPr lang="en-GB" sz="2000"/>
              <a:t>As a nation, we are eating far less than 5 portions per day</a:t>
            </a:r>
            <a:r>
              <a:rPr lang="en-GB" sz="2000" baseline="30000"/>
              <a:t>1</a:t>
            </a:r>
            <a:r>
              <a:rPr lang="en-GB" sz="2000"/>
              <a:t>.</a:t>
            </a:r>
          </a:p>
          <a:p>
            <a:pPr marL="0" indent="0">
              <a:buNone/>
            </a:pPr>
            <a:endParaRPr lang="en-GB" sz="2000"/>
          </a:p>
          <a:p>
            <a:pPr marL="0" indent="0">
              <a:buNone/>
            </a:pPr>
            <a:r>
              <a:rPr lang="en-GB" sz="2000"/>
              <a:t>Buying local produce, where available, can reduce the distance it has to travel (the ‘food miles’) and therefore be more sustainable. Fresh produce can be cheaper when it is in season (e.g. strawberries in June/July), because more of it is available.</a:t>
            </a:r>
          </a:p>
          <a:p>
            <a:pPr marL="0" indent="0">
              <a:buNone/>
            </a:pPr>
            <a:endParaRPr lang="en-GB" sz="2000"/>
          </a:p>
        </p:txBody>
      </p:sp>
      <p:sp>
        <p:nvSpPr>
          <p:cNvPr id="3" name="TextBox 2">
            <a:extLst>
              <a:ext uri="{FF2B5EF4-FFF2-40B4-BE49-F238E27FC236}">
                <a16:creationId xmlns:a16="http://schemas.microsoft.com/office/drawing/2014/main" id="{C1113658-13B5-3281-5FC3-5F9139280A97}"/>
              </a:ext>
            </a:extLst>
          </p:cNvPr>
          <p:cNvSpPr txBox="1"/>
          <p:nvPr/>
        </p:nvSpPr>
        <p:spPr>
          <a:xfrm>
            <a:off x="1030514" y="6337905"/>
            <a:ext cx="4838096"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hlinkClick r:id="rId2"/>
              </a:rPr>
              <a:t>1. National Diet and Nutrition Survey, 2020</a:t>
            </a:r>
            <a:endParaRPr lang="en-GB" sz="1200">
              <a:latin typeface="Arial" panose="020B0604020202020204" pitchFamily="34" charset="0"/>
              <a:cs typeface="Arial" panose="020B0604020202020204" pitchFamily="34" charset="0"/>
            </a:endParaRPr>
          </a:p>
        </p:txBody>
      </p:sp>
      <p:pic>
        <p:nvPicPr>
          <p:cNvPr id="6" name="Picture 5" descr="A fruit stand with a white tent&#10;&#10;Description automatically generated with medium confidence">
            <a:extLst>
              <a:ext uri="{FF2B5EF4-FFF2-40B4-BE49-F238E27FC236}">
                <a16:creationId xmlns:a16="http://schemas.microsoft.com/office/drawing/2014/main" id="{1FCB7F18-A332-6047-19C2-ABA456BDD6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3637" y="3022645"/>
            <a:ext cx="3724958" cy="2097151"/>
          </a:xfrm>
          <a:prstGeom prst="rect">
            <a:avLst/>
          </a:prstGeom>
        </p:spPr>
      </p:pic>
    </p:spTree>
    <p:extLst>
      <p:ext uri="{BB962C8B-B14F-4D97-AF65-F5344CB8AC3E}">
        <p14:creationId xmlns:p14="http://schemas.microsoft.com/office/powerpoint/2010/main" val="1184328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Fibre</a:t>
            </a:r>
          </a:p>
        </p:txBody>
      </p:sp>
      <p:sp>
        <p:nvSpPr>
          <p:cNvPr id="4" name="Subtitle 2"/>
          <p:cNvSpPr>
            <a:spLocks noGrp="1"/>
          </p:cNvSpPr>
          <p:nvPr>
            <p:ph type="subTitle" idx="1"/>
          </p:nvPr>
        </p:nvSpPr>
        <p:spPr>
          <a:xfrm>
            <a:off x="1169274" y="2283798"/>
            <a:ext cx="5657039" cy="3600000"/>
          </a:xfrm>
        </p:spPr>
        <p:txBody>
          <a:bodyPr/>
          <a:lstStyle/>
          <a:p>
            <a:pPr marL="0" indent="0">
              <a:lnSpc>
                <a:spcPct val="100000"/>
              </a:lnSpc>
              <a:buNone/>
            </a:pPr>
            <a:r>
              <a:rPr lang="en-GB" sz="2000"/>
              <a:t>Dietary fibre is important for our digestive health and can help to reduce constipation.</a:t>
            </a:r>
          </a:p>
          <a:p>
            <a:pPr marL="0" indent="0">
              <a:lnSpc>
                <a:spcPct val="100000"/>
              </a:lnSpc>
              <a:buNone/>
            </a:pPr>
            <a:endParaRPr lang="en-GB" sz="2000"/>
          </a:p>
          <a:p>
            <a:pPr marL="0" indent="0">
              <a:lnSpc>
                <a:spcPct val="100000"/>
              </a:lnSpc>
              <a:buNone/>
            </a:pPr>
            <a:r>
              <a:rPr lang="en-GB" sz="2000"/>
              <a:t>It may also reduce the risk of cardiovascular disease, colorectal cancer and type 2 diabetes.</a:t>
            </a:r>
          </a:p>
          <a:p>
            <a:pPr marL="0" indent="0">
              <a:lnSpc>
                <a:spcPct val="100000"/>
              </a:lnSpc>
              <a:buNone/>
            </a:pPr>
            <a:endParaRPr lang="en-GB" sz="2000"/>
          </a:p>
          <a:p>
            <a:pPr marL="0" indent="0">
              <a:lnSpc>
                <a:spcPct val="100000"/>
              </a:lnSpc>
              <a:buNone/>
            </a:pPr>
            <a:r>
              <a:rPr lang="en-GB" sz="2000"/>
              <a:t>High-fibre foods provide a low amount of energy (calories) per gram. They may be able to keep people feeling fuller for longer, reducing overall energy (calorie) intake. </a:t>
            </a:r>
          </a:p>
          <a:p>
            <a:pPr marL="0" indent="0">
              <a:lnSpc>
                <a:spcPct val="100000"/>
              </a:lnSpc>
              <a:buNone/>
            </a:pPr>
            <a:endParaRPr lang="en-GB" sz="2000"/>
          </a:p>
        </p:txBody>
      </p:sp>
      <p:pic>
        <p:nvPicPr>
          <p:cNvPr id="5" name="Picture 4" descr="A group of bowls of food&#10;&#10;Description automatically generated">
            <a:extLst>
              <a:ext uri="{FF2B5EF4-FFF2-40B4-BE49-F238E27FC236}">
                <a16:creationId xmlns:a16="http://schemas.microsoft.com/office/drawing/2014/main" id="{B98B6F76-FCC0-6F19-9BFC-99CC2083D7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3472" y="2434030"/>
            <a:ext cx="4221076" cy="2815457"/>
          </a:xfrm>
          <a:prstGeom prst="rect">
            <a:avLst/>
          </a:prstGeom>
        </p:spPr>
      </p:pic>
    </p:spTree>
    <p:extLst>
      <p:ext uri="{BB962C8B-B14F-4D97-AF65-F5344CB8AC3E}">
        <p14:creationId xmlns:p14="http://schemas.microsoft.com/office/powerpoint/2010/main" val="11948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10545910" cy="720000"/>
          </a:xfrm>
        </p:spPr>
        <p:txBody>
          <a:bodyPr/>
          <a:lstStyle/>
          <a:p>
            <a:r>
              <a:rPr lang="en-GB"/>
              <a:t>Beans, pulses, fish, eggs, meat and other proteins</a:t>
            </a:r>
          </a:p>
        </p:txBody>
      </p:sp>
      <p:sp>
        <p:nvSpPr>
          <p:cNvPr id="4" name="Subtitle 2"/>
          <p:cNvSpPr>
            <a:spLocks noGrp="1"/>
          </p:cNvSpPr>
          <p:nvPr>
            <p:ph type="subTitle" idx="1"/>
          </p:nvPr>
        </p:nvSpPr>
        <p:spPr>
          <a:xfrm>
            <a:off x="1169276" y="2571092"/>
            <a:ext cx="6971834" cy="3600000"/>
          </a:xfrm>
          <a:ln>
            <a:noFill/>
          </a:ln>
        </p:spPr>
        <p:txBody>
          <a:bodyPr/>
          <a:lstStyle/>
          <a:p>
            <a:pPr marL="0" indent="0">
              <a:spcBef>
                <a:spcPts val="600"/>
              </a:spcBef>
              <a:spcAft>
                <a:spcPts val="600"/>
              </a:spcAft>
              <a:buNone/>
              <a:defRPr/>
            </a:pPr>
            <a:r>
              <a:rPr lang="en-GB" sz="2000">
                <a:latin typeface="Arial"/>
                <a:cs typeface="Arial"/>
              </a:rPr>
              <a:t>These foods are sources of protein, vitamins and minerals.</a:t>
            </a:r>
          </a:p>
          <a:p>
            <a:pPr marL="0" indent="0">
              <a:spcBef>
                <a:spcPts val="600"/>
              </a:spcBef>
              <a:spcAft>
                <a:spcPts val="600"/>
              </a:spcAft>
              <a:buNone/>
              <a:defRPr/>
            </a:pPr>
            <a:r>
              <a:rPr lang="en-GB" sz="2000">
                <a:latin typeface="Arial"/>
                <a:cs typeface="Arial"/>
              </a:rPr>
              <a:t>Aim for at least two portions (2 x 140g) of sustainably sourced fish a week, including a portion of oily fish.</a:t>
            </a:r>
            <a:endParaRPr lang="en-US" altLang="en-US" sz="2000">
              <a:latin typeface="Arial"/>
              <a:cs typeface="Arial"/>
            </a:endParaRPr>
          </a:p>
          <a:p>
            <a:pPr marL="0" indent="0">
              <a:spcBef>
                <a:spcPts val="600"/>
              </a:spcBef>
              <a:spcAft>
                <a:spcPts val="600"/>
              </a:spcAft>
              <a:buNone/>
              <a:defRPr/>
            </a:pPr>
            <a:r>
              <a:rPr lang="en-GB" altLang="en-US" sz="2000">
                <a:latin typeface="Arial"/>
                <a:cs typeface="Arial"/>
              </a:rPr>
              <a:t>If you eat more than 90g of red and processed meat per day, try to cut down to no more than 70g per day</a:t>
            </a:r>
            <a:r>
              <a:rPr lang="en-GB" sz="2000">
                <a:latin typeface="Arial"/>
                <a:cs typeface="Arial"/>
              </a:rPr>
              <a:t>. This may reduce the risk of certain diseases, such as colorectal cancer, and reduce environmental impact.</a:t>
            </a:r>
          </a:p>
          <a:p>
            <a:pPr marL="0" indent="0">
              <a:spcBef>
                <a:spcPts val="600"/>
              </a:spcBef>
              <a:spcAft>
                <a:spcPts val="600"/>
              </a:spcAft>
              <a:buNone/>
              <a:defRPr/>
            </a:pPr>
            <a:r>
              <a:rPr lang="en-GB" sz="2000" dirty="0">
                <a:latin typeface="Arial"/>
                <a:cs typeface="Arial"/>
              </a:rPr>
              <a:t>It is recommended that you do not eat too much red meat, processed meat or meat that is high in saturated fats as this can lead to health problems. However, some nutrients, such </a:t>
            </a:r>
            <a:r>
              <a:rPr lang="en-GB" sz="2000">
                <a:latin typeface="Arial"/>
                <a:cs typeface="Arial"/>
              </a:rPr>
              <a:t>as B12</a:t>
            </a:r>
            <a:r>
              <a:rPr lang="en-GB" sz="2000" dirty="0">
                <a:latin typeface="Arial"/>
                <a:cs typeface="Arial"/>
              </a:rPr>
              <a:t> are mostly found in animal products.</a:t>
            </a:r>
            <a:endParaRPr lang="en-GB" sz="2000" dirty="0">
              <a:latin typeface="Arial"/>
              <a:cs typeface="Arial" panose="020B0604020202020204" pitchFamily="34" charset="0"/>
            </a:endParaRPr>
          </a:p>
          <a:p>
            <a:pPr marL="0" indent="0">
              <a:spcBef>
                <a:spcPts val="600"/>
              </a:spcBef>
              <a:spcAft>
                <a:spcPts val="600"/>
              </a:spcAft>
              <a:buNone/>
              <a:defRPr/>
            </a:pPr>
            <a:endParaRPr lang="en-GB" sz="2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2CD20EB-1EF9-2414-DA4F-32FE49FFA579}"/>
              </a:ext>
            </a:extLst>
          </p:cNvPr>
          <p:cNvSpPr txBox="1"/>
          <p:nvPr/>
        </p:nvSpPr>
        <p:spPr>
          <a:xfrm>
            <a:off x="256810" y="6458386"/>
            <a:ext cx="11084076" cy="261610"/>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hlinkClick r:id="rId2"/>
              </a:rPr>
              <a:t>Net zero carbon UK livestock report October 2020, CIEL, 2020 </a:t>
            </a:r>
            <a:r>
              <a:rPr lang="en-GB" sz="1100">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hlinkClick r:id="rId3"/>
              </a:rPr>
              <a:t>British Nutrition Foundation, 2023</a:t>
            </a:r>
            <a:r>
              <a:rPr lang="en-GB" sz="1100">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hlinkClick r:id="rId4"/>
              </a:rPr>
              <a:t>Marine Stewardship Council, 2024</a:t>
            </a:r>
            <a:endParaRPr lang="en-GB" sz="1100">
              <a:latin typeface="Arial" panose="020B0604020202020204" pitchFamily="34" charset="0"/>
              <a:cs typeface="Arial" panose="020B0604020202020204" pitchFamily="34" charset="0"/>
            </a:endParaRPr>
          </a:p>
        </p:txBody>
      </p:sp>
      <p:pic>
        <p:nvPicPr>
          <p:cNvPr id="6" name="Picture 5" descr="A pyramid of food items&#10;&#10;Description automatically generated">
            <a:extLst>
              <a:ext uri="{FF2B5EF4-FFF2-40B4-BE49-F238E27FC236}">
                <a16:creationId xmlns:a16="http://schemas.microsoft.com/office/drawing/2014/main" id="{E86F342D-20FD-63F8-667A-848749E9CC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2981" y="2463705"/>
            <a:ext cx="3581826" cy="3471888"/>
          </a:xfrm>
          <a:prstGeom prst="rect">
            <a:avLst/>
          </a:prstGeom>
        </p:spPr>
      </p:pic>
    </p:spTree>
    <p:extLst>
      <p:ext uri="{BB962C8B-B14F-4D97-AF65-F5344CB8AC3E}">
        <p14:creationId xmlns:p14="http://schemas.microsoft.com/office/powerpoint/2010/main" val="1101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10545910" cy="720000"/>
          </a:xfrm>
        </p:spPr>
        <p:txBody>
          <a:bodyPr/>
          <a:lstStyle/>
          <a:p>
            <a:r>
              <a:rPr lang="en-GB"/>
              <a:t>Plant-rich diets</a:t>
            </a:r>
          </a:p>
        </p:txBody>
      </p:sp>
      <p:sp>
        <p:nvSpPr>
          <p:cNvPr id="4" name="Subtitle 2"/>
          <p:cNvSpPr>
            <a:spLocks noGrp="1"/>
          </p:cNvSpPr>
          <p:nvPr>
            <p:ph type="subTitle" idx="1"/>
          </p:nvPr>
        </p:nvSpPr>
        <p:spPr>
          <a:xfrm>
            <a:off x="1169276" y="2571092"/>
            <a:ext cx="6624709" cy="3600000"/>
          </a:xfrm>
          <a:ln>
            <a:noFill/>
          </a:ln>
        </p:spPr>
        <p:txBody>
          <a:bodyPr/>
          <a:lstStyle/>
          <a:p>
            <a:pPr marL="0" indent="0">
              <a:spcBef>
                <a:spcPts val="600"/>
              </a:spcBef>
              <a:spcAft>
                <a:spcPts val="600"/>
              </a:spcAft>
              <a:buNone/>
              <a:defRPr/>
            </a:pPr>
            <a:r>
              <a:rPr lang="en-GB" sz="2000">
                <a:latin typeface="Arial"/>
                <a:cs typeface="Arial"/>
              </a:rPr>
              <a:t>Generally, plant-rich diets (those that contain mostly plant foods) are more sustainable than those that contain high amounts of meat and dairy.</a:t>
            </a:r>
          </a:p>
          <a:p>
            <a:pPr marL="0" indent="0">
              <a:spcBef>
                <a:spcPts val="600"/>
              </a:spcBef>
              <a:spcAft>
                <a:spcPts val="600"/>
              </a:spcAft>
              <a:buNone/>
              <a:defRPr/>
            </a:pPr>
            <a:r>
              <a:rPr lang="en-GB" sz="2000">
                <a:latin typeface="Arial"/>
                <a:cs typeface="Arial"/>
              </a:rPr>
              <a:t>Beans, peas and lentils are plant-based protein sources. They’re naturally low in fat, and they’re high in fibre, protein, vitamins and minerals. </a:t>
            </a:r>
            <a:endParaRPr lang="en-GB" sz="2000">
              <a:latin typeface="Arial"/>
              <a:cs typeface="Arial" panose="020B0604020202020204" pitchFamily="34" charset="0"/>
            </a:endParaRPr>
          </a:p>
          <a:p>
            <a:pPr marL="0" indent="0">
              <a:spcBef>
                <a:spcPts val="600"/>
              </a:spcBef>
              <a:spcAft>
                <a:spcPts val="600"/>
              </a:spcAft>
              <a:buNone/>
              <a:defRPr/>
            </a:pPr>
            <a:r>
              <a:rPr lang="en-GB" sz="2000">
                <a:latin typeface="Arial"/>
                <a:cs typeface="Arial"/>
              </a:rPr>
              <a:t>Plant protein sources are often more sustainable options. However, UK meat and dairy production is more sustainable than many other countries.*</a:t>
            </a:r>
          </a:p>
        </p:txBody>
      </p:sp>
      <p:sp>
        <p:nvSpPr>
          <p:cNvPr id="3" name="TextBox 2">
            <a:extLst>
              <a:ext uri="{FF2B5EF4-FFF2-40B4-BE49-F238E27FC236}">
                <a16:creationId xmlns:a16="http://schemas.microsoft.com/office/drawing/2014/main" id="{22CD20EB-1EF9-2414-DA4F-32FE49FFA579}"/>
              </a:ext>
            </a:extLst>
          </p:cNvPr>
          <p:cNvSpPr txBox="1"/>
          <p:nvPr/>
        </p:nvSpPr>
        <p:spPr>
          <a:xfrm>
            <a:off x="256810" y="6458386"/>
            <a:ext cx="11084076" cy="261610"/>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a:t>
            </a:r>
            <a:r>
              <a:rPr lang="en-GB" sz="1100">
                <a:latin typeface="Arial" panose="020B0604020202020204" pitchFamily="34" charset="0"/>
                <a:cs typeface="Arial" panose="020B0604020202020204" pitchFamily="34" charset="0"/>
                <a:hlinkClick r:id="rId2"/>
              </a:rPr>
              <a:t>Net zero carbon UK livestock report October 2020, CIEL, 2020 </a:t>
            </a:r>
            <a:r>
              <a:rPr lang="en-GB" sz="1100">
                <a:latin typeface="Arial" panose="020B0604020202020204" pitchFamily="34" charset="0"/>
                <a:cs typeface="Arial" panose="020B0604020202020204" pitchFamily="34" charset="0"/>
              </a:rPr>
              <a:t>&amp; </a:t>
            </a:r>
            <a:r>
              <a:rPr lang="en-GB" sz="1100">
                <a:latin typeface="Arial" panose="020B0604020202020204" pitchFamily="34" charset="0"/>
                <a:cs typeface="Arial" panose="020B0604020202020204" pitchFamily="34" charset="0"/>
                <a:hlinkClick r:id="rId3"/>
              </a:rPr>
              <a:t>British Nutrition Foundation, 2023</a:t>
            </a:r>
            <a:endParaRPr lang="en-GB" sz="1100">
              <a:latin typeface="Arial" panose="020B0604020202020204" pitchFamily="34" charset="0"/>
              <a:cs typeface="Arial" panose="020B0604020202020204" pitchFamily="34" charset="0"/>
            </a:endParaRPr>
          </a:p>
        </p:txBody>
      </p:sp>
      <p:pic>
        <p:nvPicPr>
          <p:cNvPr id="6" name="Picture 5" descr="A person and children eating at a table&#10;&#10;Description automatically generated">
            <a:extLst>
              <a:ext uri="{FF2B5EF4-FFF2-40B4-BE49-F238E27FC236}">
                <a16:creationId xmlns:a16="http://schemas.microsoft.com/office/drawing/2014/main" id="{4E3109D1-2D02-3740-29FE-01C76FC1D0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3985" y="2949001"/>
            <a:ext cx="3951078" cy="2635369"/>
          </a:xfrm>
          <a:prstGeom prst="rect">
            <a:avLst/>
          </a:prstGeom>
        </p:spPr>
      </p:pic>
    </p:spTree>
    <p:extLst>
      <p:ext uri="{BB962C8B-B14F-4D97-AF65-F5344CB8AC3E}">
        <p14:creationId xmlns:p14="http://schemas.microsoft.com/office/powerpoint/2010/main" val="962494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61F7-0A6A-A842-185C-7A51C29D2F68}"/>
              </a:ext>
            </a:extLst>
          </p:cNvPr>
          <p:cNvSpPr>
            <a:spLocks noGrp="1"/>
          </p:cNvSpPr>
          <p:nvPr>
            <p:ph type="ctrTitle"/>
          </p:nvPr>
        </p:nvSpPr>
        <p:spPr/>
        <p:txBody>
          <a:bodyPr/>
          <a:lstStyle/>
          <a:p>
            <a:r>
              <a:rPr lang="en-GB"/>
              <a:t>Foods high in fat, salt and sugar</a:t>
            </a:r>
          </a:p>
        </p:txBody>
      </p:sp>
      <p:sp>
        <p:nvSpPr>
          <p:cNvPr id="3" name="Subtitle 2">
            <a:extLst>
              <a:ext uri="{FF2B5EF4-FFF2-40B4-BE49-F238E27FC236}">
                <a16:creationId xmlns:a16="http://schemas.microsoft.com/office/drawing/2014/main" id="{1D8230C5-B296-A6B1-832F-473216CFFB95}"/>
              </a:ext>
            </a:extLst>
          </p:cNvPr>
          <p:cNvSpPr>
            <a:spLocks noGrp="1"/>
          </p:cNvSpPr>
          <p:nvPr>
            <p:ph type="subTitle" idx="1"/>
          </p:nvPr>
        </p:nvSpPr>
        <p:spPr>
          <a:xfrm>
            <a:off x="1169277" y="2571092"/>
            <a:ext cx="5348255" cy="3600000"/>
          </a:xfrm>
        </p:spPr>
        <p:txBody>
          <a:bodyPr/>
          <a:lstStyle/>
          <a:p>
            <a:pPr marL="0" indent="0">
              <a:buNone/>
            </a:pPr>
            <a:r>
              <a:rPr lang="en-GB" sz="2000" dirty="0"/>
              <a:t>Foods that are high in fat, salt and sugar (HFSS) are generally less sustainable options than those that are not.</a:t>
            </a:r>
          </a:p>
          <a:p>
            <a:pPr marL="0" indent="0">
              <a:buNone/>
            </a:pPr>
            <a:endParaRPr lang="en-GB" sz="2000" dirty="0"/>
          </a:p>
          <a:p>
            <a:pPr marL="0" indent="0">
              <a:buNone/>
            </a:pPr>
            <a:r>
              <a:rPr lang="en-GB" sz="2000" dirty="0"/>
              <a:t>This is because of the higher amount of energy required to process these foods and produce and transport the individual ingredients.</a:t>
            </a:r>
          </a:p>
          <a:p>
            <a:pPr marL="0" indent="0">
              <a:buNone/>
            </a:pPr>
            <a:endParaRPr lang="en-GB" sz="2000" dirty="0"/>
          </a:p>
          <a:p>
            <a:pPr marL="0" indent="0">
              <a:buNone/>
            </a:pPr>
            <a:r>
              <a:rPr lang="en-GB" sz="2000" dirty="0"/>
              <a:t>These foods are less healthy options and sit outside the Eatwell Guide. They should be eaten infrequently and in small amounts.</a:t>
            </a:r>
          </a:p>
          <a:p>
            <a:pPr marL="0" indent="0">
              <a:buNone/>
            </a:pPr>
            <a:endParaRPr lang="en-GB" sz="2000" dirty="0"/>
          </a:p>
        </p:txBody>
      </p:sp>
      <p:pic>
        <p:nvPicPr>
          <p:cNvPr id="5" name="Picture 4" descr="A group of bowls of snacks&#10;&#10;Description automatically generated">
            <a:extLst>
              <a:ext uri="{FF2B5EF4-FFF2-40B4-BE49-F238E27FC236}">
                <a16:creationId xmlns:a16="http://schemas.microsoft.com/office/drawing/2014/main" id="{3C008316-8432-BE29-77FD-6A4F45B999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3299" y="2844287"/>
            <a:ext cx="3756312" cy="2505460"/>
          </a:xfrm>
          <a:prstGeom prst="rect">
            <a:avLst/>
          </a:prstGeom>
        </p:spPr>
      </p:pic>
      <p:sp>
        <p:nvSpPr>
          <p:cNvPr id="4" name="TextBox 3">
            <a:extLst>
              <a:ext uri="{FF2B5EF4-FFF2-40B4-BE49-F238E27FC236}">
                <a16:creationId xmlns:a16="http://schemas.microsoft.com/office/drawing/2014/main" id="{65D0B862-59F0-EEF0-9A96-BC83CA85B5E6}"/>
              </a:ext>
            </a:extLst>
          </p:cNvPr>
          <p:cNvSpPr txBox="1"/>
          <p:nvPr/>
        </p:nvSpPr>
        <p:spPr>
          <a:xfrm>
            <a:off x="1023394" y="6319886"/>
            <a:ext cx="4469314" cy="276999"/>
          </a:xfrm>
          <a:prstGeom prst="rect">
            <a:avLst/>
          </a:prstGeom>
          <a:noFill/>
        </p:spPr>
        <p:txBody>
          <a:bodyPr wrap="square" rtlCol="0">
            <a:spAutoFit/>
          </a:bodyPr>
          <a:lstStyle/>
          <a:p>
            <a:r>
              <a:rPr lang="en-GB" sz="1200">
                <a:hlinkClick r:id="rId3"/>
              </a:rPr>
              <a:t>A healthy, sustainable diet. British Nutrition Foundation, 2023</a:t>
            </a:r>
            <a:endParaRPr lang="en-GB" sz="1200"/>
          </a:p>
        </p:txBody>
      </p:sp>
    </p:spTree>
    <p:extLst>
      <p:ext uri="{BB962C8B-B14F-4D97-AF65-F5344CB8AC3E}">
        <p14:creationId xmlns:p14="http://schemas.microsoft.com/office/powerpoint/2010/main" val="82665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Hydration</a:t>
            </a:r>
          </a:p>
        </p:txBody>
      </p:sp>
      <p:sp>
        <p:nvSpPr>
          <p:cNvPr id="4" name="Subtitle 2"/>
          <p:cNvSpPr>
            <a:spLocks noGrp="1"/>
          </p:cNvSpPr>
          <p:nvPr>
            <p:ph type="subTitle" idx="1"/>
          </p:nvPr>
        </p:nvSpPr>
        <p:spPr>
          <a:xfrm>
            <a:off x="1169273" y="2310866"/>
            <a:ext cx="6786427" cy="3600000"/>
          </a:xfrm>
        </p:spPr>
        <p:txBody>
          <a:bodyPr/>
          <a:lstStyle/>
          <a:p>
            <a:pPr marL="0" indent="0">
              <a:buNone/>
            </a:pPr>
            <a:r>
              <a:rPr lang="en-GB"/>
              <a:t>Our body is nearly two-thirds water, so drinking enough fluid to stay hydrated is important.</a:t>
            </a:r>
          </a:p>
          <a:p>
            <a:pPr marL="0" indent="0">
              <a:buNone/>
            </a:pPr>
            <a:r>
              <a:rPr lang="en-GB"/>
              <a:t>Water is essential for life, and it is important to get the right amount of fluid to be healthy.</a:t>
            </a:r>
          </a:p>
          <a:p>
            <a:pPr marL="0" indent="0">
              <a:buNone/>
            </a:pPr>
            <a:r>
              <a:rPr lang="en-GB"/>
              <a:t>The body loses water all the time, when we go to the toilet, from sweat and also evaporation from skin. If we do not consume enough water, we become dehydrated.</a:t>
            </a:r>
          </a:p>
          <a:p>
            <a:pPr marL="0" indent="0">
              <a:buNone/>
            </a:pPr>
            <a:r>
              <a:rPr lang="en-GB"/>
              <a:t>To be more sustainable, we should try to limit the amount of water we waste, e.g. turning taps off when they are not in use or using a bowl when washing the dishes.</a:t>
            </a:r>
          </a:p>
          <a:p>
            <a:pPr marL="0" indent="0">
              <a:buNone/>
            </a:pPr>
            <a:r>
              <a:rPr lang="en-GB"/>
              <a:t>Choosing tap water (where safe) is more sustainable than bottled water. Soft drinks will usually have an even bigger environmental impact, due to additional energy used to transport ingredients and make the final product.</a:t>
            </a:r>
          </a:p>
          <a:p>
            <a:pPr marL="0" indent="0">
              <a:buNone/>
            </a:pPr>
            <a:endParaRPr lang="en-GB"/>
          </a:p>
          <a:p>
            <a:pPr marL="0" indent="0">
              <a:buNone/>
            </a:pPr>
            <a:endParaRPr lang="en-GB"/>
          </a:p>
        </p:txBody>
      </p:sp>
      <p:pic>
        <p:nvPicPr>
          <p:cNvPr id="5" name="Picture 4" descr="A child holding a thermos&#10;&#10;Description automatically generated">
            <a:extLst>
              <a:ext uri="{FF2B5EF4-FFF2-40B4-BE49-F238E27FC236}">
                <a16:creationId xmlns:a16="http://schemas.microsoft.com/office/drawing/2014/main" id="{16CFCF29-2AFF-885B-CF80-6D34D31D3D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4286" y="2913428"/>
            <a:ext cx="3569376" cy="2380774"/>
          </a:xfrm>
          <a:prstGeom prst="rect">
            <a:avLst/>
          </a:prstGeom>
        </p:spPr>
      </p:pic>
    </p:spTree>
    <p:extLst>
      <p:ext uri="{BB962C8B-B14F-4D97-AF65-F5344CB8AC3E}">
        <p14:creationId xmlns:p14="http://schemas.microsoft.com/office/powerpoint/2010/main" val="3673923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Health conditions</a:t>
            </a:r>
            <a:br>
              <a:rPr lang="en-GB"/>
            </a:br>
            <a:endParaRPr lang="en-GB"/>
          </a:p>
        </p:txBody>
      </p:sp>
      <p:sp>
        <p:nvSpPr>
          <p:cNvPr id="4" name="Subtitle 2"/>
          <p:cNvSpPr>
            <a:spLocks noGrp="1"/>
          </p:cNvSpPr>
          <p:nvPr>
            <p:ph type="subTitle" idx="1"/>
          </p:nvPr>
        </p:nvSpPr>
        <p:spPr>
          <a:xfrm>
            <a:off x="1169274" y="2362863"/>
            <a:ext cx="5430702" cy="3600000"/>
          </a:xfrm>
        </p:spPr>
        <p:txBody>
          <a:bodyPr/>
          <a:lstStyle/>
          <a:p>
            <a:pPr marL="0" indent="0">
              <a:lnSpc>
                <a:spcPct val="100000"/>
              </a:lnSpc>
              <a:buNone/>
            </a:pPr>
            <a:r>
              <a:rPr lang="en-GB" sz="2000" dirty="0">
                <a:latin typeface="Arial"/>
                <a:cs typeface="Arial"/>
              </a:rPr>
              <a:t>Access to a healthy, balanced diet is important to reduce the risk of certain health conditions.</a:t>
            </a:r>
          </a:p>
          <a:p>
            <a:pPr marL="0" indent="0">
              <a:lnSpc>
                <a:spcPct val="100000"/>
              </a:lnSpc>
              <a:buNone/>
            </a:pPr>
            <a:r>
              <a:rPr lang="en-GB" sz="2000" dirty="0">
                <a:latin typeface="Arial"/>
                <a:cs typeface="Arial"/>
              </a:rPr>
              <a:t>In the UK, increased food costs (and other factors) have resulted in increased levels of malnutrition over the last decade or so.</a:t>
            </a:r>
          </a:p>
          <a:p>
            <a:pPr marL="0" indent="0">
              <a:lnSpc>
                <a:spcPct val="100000"/>
              </a:lnSpc>
              <a:buNone/>
            </a:pPr>
            <a:r>
              <a:rPr lang="en-GB" sz="2000" dirty="0">
                <a:latin typeface="Arial"/>
                <a:cs typeface="Arial"/>
              </a:rPr>
              <a:t>Rare deficiency-related conditions, such as rickets and scurvy, although still uncommon, have also seen an increase in recent years.</a:t>
            </a:r>
          </a:p>
          <a:p>
            <a:pPr marL="0" indent="0">
              <a:lnSpc>
                <a:spcPct val="100000"/>
              </a:lnSpc>
              <a:buNone/>
            </a:pPr>
            <a:r>
              <a:rPr lang="en-GB" sz="2000" dirty="0">
                <a:latin typeface="Arial"/>
                <a:cs typeface="Arial"/>
              </a:rPr>
              <a:t>Having access to affordable, healthy food is a key consideration when we talk about sustainable healthy diets.</a:t>
            </a:r>
          </a:p>
          <a:p>
            <a:pPr marL="0" indent="0">
              <a:lnSpc>
                <a:spcPct val="100000"/>
              </a:lnSpc>
              <a:buNone/>
            </a:pPr>
            <a:endParaRPr lang="en-GB" sz="2000" dirty="0"/>
          </a:p>
        </p:txBody>
      </p:sp>
      <p:pic>
        <p:nvPicPr>
          <p:cNvPr id="5" name="Picture 4" descr="X-ray of a human leg&#10;&#10;Description automatically generated">
            <a:extLst>
              <a:ext uri="{FF2B5EF4-FFF2-40B4-BE49-F238E27FC236}">
                <a16:creationId xmlns:a16="http://schemas.microsoft.com/office/drawing/2014/main" id="{6A33B3A8-7956-CF60-8CD2-15B9968836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5982" y="2283798"/>
            <a:ext cx="4300006" cy="2790704"/>
          </a:xfrm>
          <a:prstGeom prst="rect">
            <a:avLst/>
          </a:prstGeom>
        </p:spPr>
      </p:pic>
      <p:sp>
        <p:nvSpPr>
          <p:cNvPr id="3" name="TextBox 2">
            <a:extLst>
              <a:ext uri="{FF2B5EF4-FFF2-40B4-BE49-F238E27FC236}">
                <a16:creationId xmlns:a16="http://schemas.microsoft.com/office/drawing/2014/main" id="{CD5F1FD2-6D9D-FF5D-0BAA-C9B46EFEE348}"/>
              </a:ext>
            </a:extLst>
          </p:cNvPr>
          <p:cNvSpPr txBox="1"/>
          <p:nvPr/>
        </p:nvSpPr>
        <p:spPr>
          <a:xfrm>
            <a:off x="7225982" y="5224199"/>
            <a:ext cx="4300006" cy="738664"/>
          </a:xfrm>
          <a:prstGeom prst="rect">
            <a:avLst/>
          </a:prstGeom>
          <a:noFill/>
        </p:spPr>
        <p:txBody>
          <a:bodyPr wrap="square" rtlCol="0">
            <a:spAutoFit/>
          </a:bodyPr>
          <a:lstStyle/>
          <a:p>
            <a:pPr algn="ctr"/>
            <a:r>
              <a:rPr lang="en-GB" sz="1400"/>
              <a:t>Rickets is a condition that results from a prolonged vitamin D deficiency. This prevents calcium from being properly absorbed and leads to a softening of bones.</a:t>
            </a:r>
          </a:p>
        </p:txBody>
      </p:sp>
      <p:sp>
        <p:nvSpPr>
          <p:cNvPr id="6" name="TextBox 5">
            <a:extLst>
              <a:ext uri="{FF2B5EF4-FFF2-40B4-BE49-F238E27FC236}">
                <a16:creationId xmlns:a16="http://schemas.microsoft.com/office/drawing/2014/main" id="{2C6B5D26-0225-F1FA-FC8B-95A0201EB88A}"/>
              </a:ext>
            </a:extLst>
          </p:cNvPr>
          <p:cNvSpPr txBox="1"/>
          <p:nvPr/>
        </p:nvSpPr>
        <p:spPr>
          <a:xfrm>
            <a:off x="153909" y="6500388"/>
            <a:ext cx="3141552" cy="261610"/>
          </a:xfrm>
          <a:prstGeom prst="rect">
            <a:avLst/>
          </a:prstGeom>
          <a:noFill/>
        </p:spPr>
        <p:txBody>
          <a:bodyPr wrap="square" rtlCol="0">
            <a:spAutoFit/>
          </a:bodyPr>
          <a:lstStyle/>
          <a:p>
            <a:r>
              <a:rPr lang="en-GB" sz="1100"/>
              <a:t>Source: </a:t>
            </a:r>
            <a:r>
              <a:rPr lang="en-GB" sz="1100">
                <a:hlinkClick r:id="rId3"/>
              </a:rPr>
              <a:t>NHS digital</a:t>
            </a:r>
            <a:endParaRPr lang="en-GB" sz="1100"/>
          </a:p>
        </p:txBody>
      </p:sp>
    </p:spTree>
    <p:extLst>
      <p:ext uri="{BB962C8B-B14F-4D97-AF65-F5344CB8AC3E}">
        <p14:creationId xmlns:p14="http://schemas.microsoft.com/office/powerpoint/2010/main" val="160736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80000"/>
              </a:lnSpc>
            </a:pPr>
            <a:r>
              <a:rPr lang="en-US" sz="4000" dirty="0"/>
              <a:t>Sustainable healthy diets</a:t>
            </a:r>
            <a:br>
              <a:rPr lang="en-US" dirty="0"/>
            </a:br>
            <a:br>
              <a:rPr lang="en-US" dirty="0"/>
            </a:br>
            <a:r>
              <a:rPr lang="en-US" dirty="0" err="1"/>
              <a:t>Summarised</a:t>
            </a:r>
            <a:r>
              <a:rPr lang="en-US" dirty="0"/>
              <a:t> Key Fact:</a:t>
            </a:r>
          </a:p>
        </p:txBody>
      </p:sp>
      <p:sp>
        <p:nvSpPr>
          <p:cNvPr id="3" name="Subtitle 2"/>
          <p:cNvSpPr>
            <a:spLocks noGrp="1"/>
          </p:cNvSpPr>
          <p:nvPr>
            <p:ph type="subTitle" idx="1"/>
          </p:nvPr>
        </p:nvSpPr>
        <p:spPr>
          <a:xfrm>
            <a:off x="1169274" y="3185530"/>
            <a:ext cx="9720000" cy="3600000"/>
          </a:xfrm>
        </p:spPr>
        <p:txBody>
          <a:bodyPr/>
          <a:lstStyle/>
          <a:p>
            <a:pPr marL="0" indent="0">
              <a:buNone/>
            </a:pPr>
            <a:r>
              <a:rPr lang="en-GB" sz="2000" i="1"/>
              <a:t>Sustainable healthy diets are good for the planet and human health. They should balance nutrition and environmental sustainability with socio-economic factors, e.g. affordability, accessibility and cultural acceptability.</a:t>
            </a:r>
          </a:p>
          <a:p>
            <a:pPr marL="0" indent="0">
              <a:buNone/>
            </a:pPr>
            <a:endParaRPr lang="en-GB" sz="2000" i="1"/>
          </a:p>
          <a:p>
            <a:pPr marL="0" indent="0">
              <a:buNone/>
            </a:pPr>
            <a:r>
              <a:rPr lang="en-US" sz="2000"/>
              <a:t>Sustainability is a complex topic and must consider both the planet and people.</a:t>
            </a:r>
          </a:p>
          <a:p>
            <a:pPr marL="0" indent="0">
              <a:buNone/>
            </a:pPr>
            <a:r>
              <a:rPr lang="en-US" sz="2000"/>
              <a:t>Balance is important to consider. For example, a food might be </a:t>
            </a:r>
            <a:r>
              <a:rPr lang="en-US" sz="2000" b="1"/>
              <a:t>affordable</a:t>
            </a:r>
            <a:r>
              <a:rPr lang="en-US" sz="2000"/>
              <a:t>, but not </a:t>
            </a:r>
            <a:r>
              <a:rPr lang="en-US" sz="2000" b="1"/>
              <a:t>nutritious</a:t>
            </a:r>
            <a:r>
              <a:rPr lang="en-US" sz="2000"/>
              <a:t> or </a:t>
            </a:r>
            <a:r>
              <a:rPr lang="en-US" sz="2000" b="1"/>
              <a:t>produced with care for the environment</a:t>
            </a:r>
            <a:r>
              <a:rPr lang="en-US" sz="2000"/>
              <a:t>.</a:t>
            </a:r>
          </a:p>
          <a:p>
            <a:pPr marL="0" indent="0">
              <a:buNone/>
            </a:pPr>
            <a:r>
              <a:rPr lang="en-US" sz="2000"/>
              <a:t>Another food might be </a:t>
            </a:r>
            <a:r>
              <a:rPr lang="en-US" sz="2000" b="1"/>
              <a:t>produced with care for the environment</a:t>
            </a:r>
            <a:r>
              <a:rPr lang="en-US" sz="2000"/>
              <a:t> and </a:t>
            </a:r>
            <a:r>
              <a:rPr lang="en-US" sz="2000" b="1"/>
              <a:t>nutritious</a:t>
            </a:r>
            <a:r>
              <a:rPr lang="en-US" sz="2000"/>
              <a:t>, but not be </a:t>
            </a:r>
            <a:r>
              <a:rPr lang="en-US" sz="2000" b="1"/>
              <a:t>affordable</a:t>
            </a:r>
            <a:r>
              <a:rPr lang="en-US" sz="2000"/>
              <a:t> or </a:t>
            </a:r>
            <a:r>
              <a:rPr lang="en-US" sz="2000" b="1"/>
              <a:t>accessible</a:t>
            </a:r>
            <a:r>
              <a:rPr lang="en-US" sz="2000"/>
              <a:t>.</a:t>
            </a:r>
          </a:p>
        </p:txBody>
      </p:sp>
    </p:spTree>
    <p:extLst>
      <p:ext uri="{BB962C8B-B14F-4D97-AF65-F5344CB8AC3E}">
        <p14:creationId xmlns:p14="http://schemas.microsoft.com/office/powerpoint/2010/main" val="1740713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Questions – Nutrition and health</a:t>
            </a:r>
          </a:p>
        </p:txBody>
      </p:sp>
      <p:sp>
        <p:nvSpPr>
          <p:cNvPr id="6" name="Subtitle 2">
            <a:extLst>
              <a:ext uri="{FF2B5EF4-FFF2-40B4-BE49-F238E27FC236}">
                <a16:creationId xmlns:a16="http://schemas.microsoft.com/office/drawing/2014/main" id="{0ECBC3C0-7877-6BDD-7C3F-526B1F006C64}"/>
              </a:ext>
            </a:extLst>
          </p:cNvPr>
          <p:cNvSpPr txBox="1">
            <a:spLocks/>
          </p:cNvSpPr>
          <p:nvPr/>
        </p:nvSpPr>
        <p:spPr>
          <a:xfrm>
            <a:off x="1169274" y="2456668"/>
            <a:ext cx="6548955"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57200" indent="-457200">
              <a:buFont typeface="+mj-lt"/>
              <a:buAutoNum type="arabicPeriod"/>
            </a:pPr>
            <a:r>
              <a:rPr lang="en-GB" sz="2000" dirty="0">
                <a:latin typeface="Arial"/>
                <a:cs typeface="Arial"/>
              </a:rPr>
              <a:t>Explain why the Eatwell Guide recommends no more than 70g of red and processed meat per day.</a:t>
            </a:r>
          </a:p>
          <a:p>
            <a:pPr marL="457200" indent="-457200">
              <a:buFont typeface="+mj-lt"/>
              <a:buAutoNum type="arabicPeriod"/>
            </a:pPr>
            <a:r>
              <a:rPr lang="en-GB" sz="2000" dirty="0">
                <a:latin typeface="Arial"/>
                <a:cs typeface="Arial"/>
              </a:rPr>
              <a:t>Describe the link between dietary fibre and health.</a:t>
            </a:r>
          </a:p>
          <a:p>
            <a:pPr marL="457200" indent="-457200">
              <a:buFont typeface="+mj-lt"/>
              <a:buAutoNum type="arabicPeriod"/>
            </a:pPr>
            <a:r>
              <a:rPr lang="en-GB" sz="2000" dirty="0">
                <a:latin typeface="Arial"/>
                <a:cs typeface="Arial"/>
              </a:rPr>
              <a:t>True or false? Animal products are the main source of vitamin B</a:t>
            </a:r>
            <a:r>
              <a:rPr lang="en-GB" sz="2000" baseline="-25000" dirty="0">
                <a:latin typeface="Arial"/>
                <a:cs typeface="Arial"/>
              </a:rPr>
              <a:t>12</a:t>
            </a:r>
            <a:r>
              <a:rPr lang="en-GB" sz="2000" dirty="0">
                <a:latin typeface="Arial"/>
                <a:cs typeface="Arial"/>
              </a:rPr>
              <a:t> in the diet.</a:t>
            </a:r>
          </a:p>
          <a:p>
            <a:pPr marL="457200" indent="-457200">
              <a:buFont typeface="+mj-lt"/>
              <a:buAutoNum type="arabicPeriod"/>
            </a:pPr>
            <a:r>
              <a:rPr lang="en-GB" sz="2000" dirty="0">
                <a:latin typeface="Arial"/>
                <a:cs typeface="Arial"/>
              </a:rPr>
              <a:t>Explain why buying local produce that is in season may be more sustainable.</a:t>
            </a:r>
          </a:p>
          <a:p>
            <a:pPr marL="457200" indent="-457200">
              <a:buFont typeface="+mj-lt"/>
              <a:buAutoNum type="arabicPeriod"/>
            </a:pPr>
            <a:r>
              <a:rPr lang="en-GB" sz="2000" dirty="0">
                <a:latin typeface="Arial"/>
                <a:cs typeface="Arial"/>
              </a:rPr>
              <a:t>Explain why f</a:t>
            </a:r>
            <a:r>
              <a:rPr lang="en-GB" sz="2000" dirty="0"/>
              <a:t>oods that are high in fat, salt and sugar (HFSS) are generally less sustainable options than those that are not.</a:t>
            </a:r>
            <a:endParaRPr lang="en-GB" sz="2000" dirty="0">
              <a:latin typeface="Arial"/>
              <a:cs typeface="Arial"/>
            </a:endParaRPr>
          </a:p>
          <a:p>
            <a:pPr marL="457200" indent="-457200">
              <a:buFont typeface="+mj-lt"/>
              <a:buAutoNum type="arabicPeriod"/>
            </a:pPr>
            <a:endParaRPr lang="en-GB" sz="2000" dirty="0">
              <a:latin typeface="Arial"/>
              <a:cs typeface="Arial"/>
            </a:endParaRPr>
          </a:p>
          <a:p>
            <a:pPr marL="457200" indent="-457200">
              <a:buFont typeface="+mj-lt"/>
              <a:buAutoNum type="arabicPeriod"/>
            </a:pPr>
            <a:endParaRPr lang="en-GB" sz="2000" dirty="0">
              <a:latin typeface="Arial"/>
              <a:cs typeface="Arial"/>
            </a:endParaRPr>
          </a:p>
        </p:txBody>
      </p:sp>
    </p:spTree>
    <p:extLst>
      <p:ext uri="{BB962C8B-B14F-4D97-AF65-F5344CB8AC3E}">
        <p14:creationId xmlns:p14="http://schemas.microsoft.com/office/powerpoint/2010/main" val="129694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6000" y="1050843"/>
            <a:ext cx="9720000" cy="720000"/>
          </a:xfrm>
        </p:spPr>
        <p:txBody>
          <a:bodyPr/>
          <a:lstStyle/>
          <a:p>
            <a:r>
              <a:rPr lang="en-GB" dirty="0"/>
              <a:t>Answers – Nutrition and health</a:t>
            </a:r>
          </a:p>
        </p:txBody>
      </p:sp>
      <p:sp>
        <p:nvSpPr>
          <p:cNvPr id="6" name="Subtitle 2">
            <a:extLst>
              <a:ext uri="{FF2B5EF4-FFF2-40B4-BE49-F238E27FC236}">
                <a16:creationId xmlns:a16="http://schemas.microsoft.com/office/drawing/2014/main" id="{0ECBC3C0-7877-6BDD-7C3F-526B1F006C64}"/>
              </a:ext>
            </a:extLst>
          </p:cNvPr>
          <p:cNvSpPr txBox="1">
            <a:spLocks/>
          </p:cNvSpPr>
          <p:nvPr/>
        </p:nvSpPr>
        <p:spPr>
          <a:xfrm>
            <a:off x="1102548" y="1629000"/>
            <a:ext cx="10494720" cy="3600000"/>
          </a:xfrm>
          <a:prstGeom prst="rect">
            <a:avLst/>
          </a:prstGeom>
        </p:spPr>
        <p:txBody>
          <a:bodyPr lIns="0" tIns="0" rIns="0" bIns="0" numCol="1" anchor="t"/>
          <a:lstStyle>
            <a:lvl1pPr marL="457200" indent="-457200">
              <a:lnSpc>
                <a:spcPct val="90000"/>
              </a:lnSpc>
              <a:spcBef>
                <a:spcPts val="1000"/>
              </a:spcBef>
              <a:buSzPct val="90000"/>
              <a:buFont typeface="+mj-lt"/>
              <a:buAutoNum type="arabicPeriod"/>
              <a:defRPr sz="1200" b="0" i="0">
                <a:latin typeface="Arial"/>
                <a:ea typeface="Arial" charset="0"/>
                <a:cs typeface="Arial"/>
              </a:defRPr>
            </a:lvl1pPr>
            <a:lvl2pPr indent="0" algn="ctr">
              <a:lnSpc>
                <a:spcPct val="90000"/>
              </a:lnSpc>
              <a:spcBef>
                <a:spcPts val="500"/>
              </a:spcBef>
              <a:buFont typeface="Arial"/>
              <a:buNone/>
              <a:defRPr sz="2000"/>
            </a:lvl2pPr>
            <a:lvl3pPr indent="0" algn="ctr">
              <a:lnSpc>
                <a:spcPct val="90000"/>
              </a:lnSpc>
              <a:spcBef>
                <a:spcPts val="500"/>
              </a:spcBef>
              <a:buFont typeface="Arial"/>
              <a:buNone/>
            </a:lvl3pPr>
            <a:lvl4pPr indent="0" algn="ctr">
              <a:lnSpc>
                <a:spcPct val="90000"/>
              </a:lnSpc>
              <a:spcBef>
                <a:spcPts val="500"/>
              </a:spcBef>
              <a:buFont typeface="Arial"/>
              <a:buNone/>
              <a:defRPr sz="1600"/>
            </a:lvl4pPr>
            <a:lvl5pPr indent="0" algn="ctr">
              <a:lnSpc>
                <a:spcPct val="90000"/>
              </a:lnSpc>
              <a:spcBef>
                <a:spcPts val="500"/>
              </a:spcBef>
              <a:buFont typeface="Arial"/>
              <a:buNone/>
              <a:defRPr sz="1600"/>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r>
              <a:rPr lang="en-GB" sz="1800" dirty="0"/>
              <a:t>Explain why the Eatwell Guide recommends no more than 70g of red and processed meat per day.</a:t>
            </a:r>
            <a:br>
              <a:rPr lang="en-GB" sz="1800" dirty="0"/>
            </a:br>
            <a:r>
              <a:rPr lang="en-GB" sz="1800" b="1" dirty="0"/>
              <a:t>This may reduce the risk of certain diseases, such as colorectal cancer, and reduce environmental impact.</a:t>
            </a:r>
          </a:p>
          <a:p>
            <a:r>
              <a:rPr lang="en-GB" sz="1800" dirty="0"/>
              <a:t>Describe the link between dietary fibre and health.</a:t>
            </a:r>
            <a:br>
              <a:rPr lang="en-GB" sz="1800" dirty="0"/>
            </a:br>
            <a:r>
              <a:rPr lang="en-GB" sz="1800" b="1" dirty="0"/>
              <a:t>Dietary fibre is important for our digestive health and can help to reduce constipation.</a:t>
            </a:r>
            <a:br>
              <a:rPr lang="en-GB" sz="1800" b="1" dirty="0"/>
            </a:br>
            <a:r>
              <a:rPr lang="en-GB" sz="1800" b="1" dirty="0"/>
              <a:t>It may also reduce the risk of cardiovascular disease, colorectal cancer and type 2 diabetes.</a:t>
            </a:r>
          </a:p>
          <a:p>
            <a:r>
              <a:rPr lang="en-GB" sz="1800" dirty="0"/>
              <a:t>True or false? Animal products are the main source of vitamin B12 in the diet.</a:t>
            </a:r>
            <a:br>
              <a:rPr lang="en-GB" sz="1800" dirty="0"/>
            </a:br>
            <a:r>
              <a:rPr lang="en-GB" sz="1800" b="1" dirty="0"/>
              <a:t>True</a:t>
            </a:r>
            <a:endParaRPr lang="en-GB" sz="1800" dirty="0"/>
          </a:p>
          <a:p>
            <a:r>
              <a:rPr lang="en-GB" sz="1800" dirty="0"/>
              <a:t>Explain why buying local produce that is in season may be more sustainable.</a:t>
            </a:r>
          </a:p>
          <a:p>
            <a:pPr marL="446088" indent="88900">
              <a:buFont typeface="Arial" panose="020B0604020202020204" pitchFamily="34" charset="0"/>
              <a:buChar char="•"/>
            </a:pPr>
            <a:r>
              <a:rPr lang="en-GB" sz="1800" b="1" dirty="0"/>
              <a:t> Food that is in season is more abundant</a:t>
            </a:r>
          </a:p>
          <a:p>
            <a:pPr marL="623888" indent="-177800">
              <a:buFont typeface="Arial" panose="020B0604020202020204" pitchFamily="34" charset="0"/>
              <a:buChar char="•"/>
            </a:pPr>
            <a:r>
              <a:rPr lang="en-GB" sz="1800" b="1" dirty="0"/>
              <a:t>Foods that are not in season are less abundant and may be grown further away, increasing prices</a:t>
            </a:r>
          </a:p>
          <a:p>
            <a:pPr>
              <a:buFont typeface="+mj-lt"/>
              <a:buAutoNum type="arabicPeriod" startAt="5"/>
            </a:pPr>
            <a:r>
              <a:rPr lang="en-GB" sz="1800" dirty="0"/>
              <a:t>Explain why foods that are high in fat, salt and sugar (HFSS) are generally less sustainable options than those that are not.</a:t>
            </a:r>
            <a:br>
              <a:rPr lang="en-GB" sz="1800" dirty="0"/>
            </a:br>
            <a:r>
              <a:rPr lang="en-GB" sz="1800" b="1" dirty="0"/>
              <a:t>Because of the higher amount of energy required to process these foods and produce and transport the individual ingredients.</a:t>
            </a:r>
            <a:endParaRPr lang="en-GB" sz="1800" dirty="0"/>
          </a:p>
          <a:p>
            <a:pPr>
              <a:buAutoNum type="arabicPeriod" startAt="5"/>
            </a:pPr>
            <a:endParaRPr lang="en-GB" sz="1800" dirty="0"/>
          </a:p>
          <a:p>
            <a:pPr>
              <a:buAutoNum type="arabicPeriod" startAt="5"/>
            </a:pPr>
            <a:endParaRPr lang="en-GB" dirty="0"/>
          </a:p>
        </p:txBody>
      </p:sp>
    </p:spTree>
    <p:extLst>
      <p:ext uri="{BB962C8B-B14F-4D97-AF65-F5344CB8AC3E}">
        <p14:creationId xmlns:p14="http://schemas.microsoft.com/office/powerpoint/2010/main" val="142884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CCC861-2B7B-5810-C3F9-0331711BC1D8}"/>
              </a:ext>
            </a:extLst>
          </p:cNvPr>
          <p:cNvSpPr>
            <a:spLocks noGrp="1"/>
          </p:cNvSpPr>
          <p:nvPr>
            <p:ph type="subTitle" idx="1"/>
          </p:nvPr>
        </p:nvSpPr>
        <p:spPr>
          <a:xfrm>
            <a:off x="1153512" y="3225405"/>
            <a:ext cx="9144000" cy="3087973"/>
          </a:xfrm>
        </p:spPr>
        <p:txBody>
          <a:bodyPr/>
          <a:lstStyle/>
          <a:p>
            <a:pPr marL="0" indent="0">
              <a:buNone/>
            </a:pPr>
            <a:r>
              <a:rPr lang="en-GB" sz="2000" i="1"/>
              <a:t>Sustainable healthy diets are accessible, affordable, culturally acceptable and safe.</a:t>
            </a:r>
          </a:p>
          <a:p>
            <a:pPr marL="0" indent="0">
              <a:buNone/>
            </a:pPr>
            <a:endParaRPr lang="en-GB" sz="2000" i="1"/>
          </a:p>
          <a:p>
            <a:pPr marL="0" indent="0">
              <a:buNone/>
            </a:pPr>
            <a:r>
              <a:rPr lang="en-GB" sz="2000"/>
              <a:t>If a food is produced with care for the environment and is nutritious, but is not accessible, affordable or safe, then many individuals cannot obtain the benefits.</a:t>
            </a:r>
          </a:p>
          <a:p>
            <a:pPr marL="0" indent="0">
              <a:buNone/>
            </a:pPr>
            <a:r>
              <a:rPr lang="en-GB" sz="2000"/>
              <a:t>Therefore, ensuring that everybody has access to these foods is a key component of sustainability.</a:t>
            </a:r>
          </a:p>
          <a:p>
            <a:pPr marL="0" indent="0">
              <a:buNone/>
            </a:pPr>
            <a:endParaRPr lang="en-GB"/>
          </a:p>
        </p:txBody>
      </p:sp>
      <p:sp>
        <p:nvSpPr>
          <p:cNvPr id="6" name="Title 1">
            <a:extLst>
              <a:ext uri="{FF2B5EF4-FFF2-40B4-BE49-F238E27FC236}">
                <a16:creationId xmlns:a16="http://schemas.microsoft.com/office/drawing/2014/main" id="{DA9BACE0-CD9D-23A2-876F-212C56981B0C}"/>
              </a:ext>
            </a:extLst>
          </p:cNvPr>
          <p:cNvSpPr>
            <a:spLocks noGrp="1"/>
          </p:cNvSpPr>
          <p:nvPr>
            <p:ph type="ctrTitle"/>
          </p:nvPr>
        </p:nvSpPr>
        <p:spPr>
          <a:xfrm>
            <a:off x="1153512" y="839341"/>
            <a:ext cx="9144000" cy="635491"/>
          </a:xfrm>
        </p:spPr>
        <p:txBody>
          <a:bodyPr/>
          <a:lstStyle/>
          <a:p>
            <a:r>
              <a:rPr lang="en-GB"/>
              <a:t>Sustainable healthy food </a:t>
            </a:r>
            <a:br>
              <a:rPr lang="en-GB"/>
            </a:br>
            <a:r>
              <a:rPr lang="en-GB"/>
              <a:t>Key fact</a:t>
            </a:r>
          </a:p>
        </p:txBody>
      </p:sp>
    </p:spTree>
    <p:extLst>
      <p:ext uri="{BB962C8B-B14F-4D97-AF65-F5344CB8AC3E}">
        <p14:creationId xmlns:p14="http://schemas.microsoft.com/office/powerpoint/2010/main" val="59927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Food security</a:t>
            </a:r>
          </a:p>
        </p:txBody>
      </p:sp>
      <p:sp>
        <p:nvSpPr>
          <p:cNvPr id="4" name="Subtitle 2"/>
          <p:cNvSpPr>
            <a:spLocks noGrp="1"/>
          </p:cNvSpPr>
          <p:nvPr>
            <p:ph type="subTitle" idx="1"/>
          </p:nvPr>
        </p:nvSpPr>
        <p:spPr>
          <a:xfrm>
            <a:off x="1169274" y="2214428"/>
            <a:ext cx="6862274" cy="3600000"/>
          </a:xfrm>
        </p:spPr>
        <p:txBody>
          <a:bodyPr/>
          <a:lstStyle/>
          <a:p>
            <a:pPr marL="0" indent="0">
              <a:buNone/>
            </a:pPr>
            <a:r>
              <a:rPr lang="en-GB" sz="2000"/>
              <a:t>Food security means having access to enough safe and nutritious food.</a:t>
            </a:r>
          </a:p>
          <a:p>
            <a:pPr marL="0" indent="0">
              <a:buNone/>
            </a:pPr>
            <a:r>
              <a:rPr lang="en-GB" sz="2000"/>
              <a:t>The food should also meet the need for an active and healthy life.</a:t>
            </a:r>
          </a:p>
          <a:p>
            <a:pPr marL="0" indent="0">
              <a:buNone/>
            </a:pPr>
            <a:r>
              <a:rPr lang="en-GB" sz="2000"/>
              <a:t>Food security may be affected by:</a:t>
            </a:r>
          </a:p>
          <a:p>
            <a:r>
              <a:rPr lang="en-GB" sz="2000"/>
              <a:t>economic factors, e.g. the price of food rising;</a:t>
            </a:r>
          </a:p>
          <a:p>
            <a:r>
              <a:rPr lang="en-GB" sz="2000"/>
              <a:t>physical factors, e.g. droughts and flooding destroying crops;</a:t>
            </a:r>
          </a:p>
          <a:p>
            <a:r>
              <a:rPr lang="en-GB" sz="2000"/>
              <a:t>social factors, e.g. wars and conflict.</a:t>
            </a:r>
          </a:p>
          <a:p>
            <a:pPr marL="0" indent="0">
              <a:buNone/>
            </a:pPr>
            <a:r>
              <a:rPr lang="en-GB" sz="2000"/>
              <a:t>Food security is an increasing concern in the UK. The percentage of people in food insecure houses went from 7% in 2022, to 11% one year later.</a:t>
            </a:r>
          </a:p>
          <a:p>
            <a:pPr marL="0" indent="0">
              <a:buNone/>
            </a:pPr>
            <a:endParaRPr lang="en-GB" sz="2000"/>
          </a:p>
          <a:p>
            <a:pPr marL="0" indent="0">
              <a:buNone/>
            </a:pPr>
            <a:endParaRPr lang="en-GB" sz="2000"/>
          </a:p>
          <a:p>
            <a:pPr marL="0" indent="0">
              <a:buNone/>
            </a:pPr>
            <a:endParaRPr lang="en-GB" sz="2000"/>
          </a:p>
        </p:txBody>
      </p:sp>
      <p:pic>
        <p:nvPicPr>
          <p:cNvPr id="5" name="Picture 4" descr="A hand holding a square piece of yellow square&#10;&#10;Description automatically generated">
            <a:extLst>
              <a:ext uri="{FF2B5EF4-FFF2-40B4-BE49-F238E27FC236}">
                <a16:creationId xmlns:a16="http://schemas.microsoft.com/office/drawing/2014/main" id="{2DDE4009-6E88-3B6B-301C-940397D5B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0167" y="2959900"/>
            <a:ext cx="3499703" cy="2334302"/>
          </a:xfrm>
          <a:prstGeom prst="rect">
            <a:avLst/>
          </a:prstGeom>
        </p:spPr>
      </p:pic>
      <p:sp>
        <p:nvSpPr>
          <p:cNvPr id="6" name="TextBox 5">
            <a:extLst>
              <a:ext uri="{FF2B5EF4-FFF2-40B4-BE49-F238E27FC236}">
                <a16:creationId xmlns:a16="http://schemas.microsoft.com/office/drawing/2014/main" id="{92AC758B-39F3-8DFF-B7C7-F3771830DD31}"/>
              </a:ext>
            </a:extLst>
          </p:cNvPr>
          <p:cNvSpPr txBox="1"/>
          <p:nvPr/>
        </p:nvSpPr>
        <p:spPr>
          <a:xfrm>
            <a:off x="162335" y="6428753"/>
            <a:ext cx="5766515" cy="600164"/>
          </a:xfrm>
          <a:prstGeom prst="rect">
            <a:avLst/>
          </a:prstGeom>
          <a:noFill/>
        </p:spPr>
        <p:txBody>
          <a:bodyPr wrap="square" rtlCol="0">
            <a:spAutoFit/>
          </a:bodyPr>
          <a:lstStyle/>
          <a:p>
            <a:r>
              <a:rPr lang="en-GB" sz="1100"/>
              <a:t>Sources: UN Committee on World Food Security</a:t>
            </a:r>
            <a:br>
              <a:rPr lang="en-GB" sz="1100"/>
            </a:br>
            <a:r>
              <a:rPr lang="en-GB" sz="1100"/>
              <a:t>                House of Commons, Who is experiencing food insecurity in the UK? (2024)</a:t>
            </a:r>
          </a:p>
          <a:p>
            <a:r>
              <a:rPr lang="en-GB" sz="1100"/>
              <a:t>                 </a:t>
            </a:r>
          </a:p>
        </p:txBody>
      </p:sp>
    </p:spTree>
    <p:extLst>
      <p:ext uri="{BB962C8B-B14F-4D97-AF65-F5344CB8AC3E}">
        <p14:creationId xmlns:p14="http://schemas.microsoft.com/office/powerpoint/2010/main" val="347517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Food hygiene and safety</a:t>
            </a:r>
          </a:p>
        </p:txBody>
      </p:sp>
      <p:sp>
        <p:nvSpPr>
          <p:cNvPr id="4" name="Subtitle 2"/>
          <p:cNvSpPr>
            <a:spLocks noGrp="1"/>
          </p:cNvSpPr>
          <p:nvPr>
            <p:ph type="subTitle" idx="1"/>
          </p:nvPr>
        </p:nvSpPr>
        <p:spPr>
          <a:xfrm>
            <a:off x="1169276" y="2571092"/>
            <a:ext cx="5133553" cy="3600000"/>
          </a:xfrm>
        </p:spPr>
        <p:txBody>
          <a:bodyPr/>
          <a:lstStyle/>
          <a:p>
            <a:pPr marL="0" indent="0">
              <a:lnSpc>
                <a:spcPct val="100000"/>
              </a:lnSpc>
              <a:buNone/>
            </a:pPr>
            <a:r>
              <a:rPr lang="en-GB" sz="2000"/>
              <a:t>Sustainably produced foods should also be safe to eat.</a:t>
            </a:r>
          </a:p>
          <a:p>
            <a:pPr marL="0" indent="0">
              <a:lnSpc>
                <a:spcPct val="100000"/>
              </a:lnSpc>
              <a:buNone/>
            </a:pPr>
            <a:r>
              <a:rPr lang="en-GB" sz="2000"/>
              <a:t>Good food hygiene, production and storage practices can ensure that food poses little risk to health.</a:t>
            </a:r>
          </a:p>
          <a:p>
            <a:pPr marL="0" indent="0">
              <a:lnSpc>
                <a:spcPct val="100000"/>
              </a:lnSpc>
              <a:buNone/>
            </a:pPr>
            <a:r>
              <a:rPr lang="en-GB" sz="2000"/>
              <a:t>Many countries with low food security may also have reduced access to safe and hygienically produced foods.</a:t>
            </a:r>
          </a:p>
        </p:txBody>
      </p:sp>
      <p:pic>
        <p:nvPicPr>
          <p:cNvPr id="7" name="Picture 6" descr="A person in a white suit mopping the floor&#10;&#10;Description automatically generated">
            <a:extLst>
              <a:ext uri="{FF2B5EF4-FFF2-40B4-BE49-F238E27FC236}">
                <a16:creationId xmlns:a16="http://schemas.microsoft.com/office/drawing/2014/main" id="{2EDF06FA-CE89-2863-E0F9-778E5FBD79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6230" y="2525471"/>
            <a:ext cx="4391446" cy="2929094"/>
          </a:xfrm>
          <a:prstGeom prst="rect">
            <a:avLst/>
          </a:prstGeom>
        </p:spPr>
      </p:pic>
    </p:spTree>
    <p:extLst>
      <p:ext uri="{BB962C8B-B14F-4D97-AF65-F5344CB8AC3E}">
        <p14:creationId xmlns:p14="http://schemas.microsoft.com/office/powerpoint/2010/main" val="122577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Cultural considerations</a:t>
            </a:r>
          </a:p>
        </p:txBody>
      </p:sp>
      <p:sp>
        <p:nvSpPr>
          <p:cNvPr id="4" name="Subtitle 2"/>
          <p:cNvSpPr>
            <a:spLocks noGrp="1"/>
          </p:cNvSpPr>
          <p:nvPr>
            <p:ph type="subTitle" idx="1"/>
          </p:nvPr>
        </p:nvSpPr>
        <p:spPr>
          <a:xfrm>
            <a:off x="1169274" y="2235471"/>
            <a:ext cx="6522953" cy="3600000"/>
          </a:xfrm>
        </p:spPr>
        <p:txBody>
          <a:bodyPr/>
          <a:lstStyle/>
          <a:p>
            <a:pPr marL="0" indent="0">
              <a:buNone/>
            </a:pPr>
            <a:r>
              <a:rPr lang="en-GB" sz="2000">
                <a:latin typeface="Arial"/>
                <a:cs typeface="Arial"/>
              </a:rPr>
              <a:t>Food security also takes into account the food preferences of people.</a:t>
            </a:r>
          </a:p>
          <a:p>
            <a:pPr marL="0" indent="0">
              <a:buNone/>
            </a:pPr>
            <a:r>
              <a:rPr lang="en-GB" sz="2000">
                <a:latin typeface="Arial"/>
                <a:cs typeface="Arial"/>
              </a:rPr>
              <a:t>Some foods may not be culturally or religiously acceptable to all groups. </a:t>
            </a:r>
            <a:endParaRPr lang="en-GB" sz="2000"/>
          </a:p>
          <a:p>
            <a:pPr marL="0" indent="0">
              <a:buNone/>
            </a:pPr>
            <a:r>
              <a:rPr lang="en-GB" sz="2000">
                <a:latin typeface="Arial"/>
                <a:cs typeface="Arial"/>
              </a:rPr>
              <a:t>For example, foods in Islamic cultures must be ‘halal’, whilst those in Jewish cultures should be ‘kosher’ and meet certain requirements.</a:t>
            </a:r>
          </a:p>
          <a:p>
            <a:pPr marL="0" indent="0">
              <a:buNone/>
            </a:pPr>
            <a:r>
              <a:rPr lang="en-GB" sz="2000">
                <a:latin typeface="Arial"/>
                <a:cs typeface="Arial"/>
              </a:rPr>
              <a:t>Some people may also be vegetarian or vegan, have allergies or another reason why they don’t eat certain foods. These people still need access to a healthy diet that fulfils their needs.</a:t>
            </a:r>
          </a:p>
          <a:p>
            <a:pPr marL="0" indent="0">
              <a:buNone/>
            </a:pPr>
            <a:r>
              <a:rPr lang="en-GB" sz="2000">
                <a:latin typeface="Arial"/>
                <a:cs typeface="Arial"/>
              </a:rPr>
              <a:t>Food traditions are recognised as an important part of culture by organisations like the Food and Agriculture Organization of the United Nations. </a:t>
            </a:r>
          </a:p>
          <a:p>
            <a:pPr marL="0" indent="0">
              <a:buNone/>
            </a:pPr>
            <a:endParaRPr lang="en-GB" sz="2000"/>
          </a:p>
          <a:p>
            <a:pPr marL="0" indent="0">
              <a:buNone/>
            </a:pPr>
            <a:endParaRPr lang="en-GB" sz="2000"/>
          </a:p>
        </p:txBody>
      </p:sp>
      <p:pic>
        <p:nvPicPr>
          <p:cNvPr id="5" name="Picture 4" descr="A group of people eating food&#10;&#10;Description automatically generated">
            <a:extLst>
              <a:ext uri="{FF2B5EF4-FFF2-40B4-BE49-F238E27FC236}">
                <a16:creationId xmlns:a16="http://schemas.microsoft.com/office/drawing/2014/main" id="{FA824F7F-A92B-D758-106A-3E9E1C0A1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1566" y="2914824"/>
            <a:ext cx="4066821" cy="2289620"/>
          </a:xfrm>
          <a:prstGeom prst="rect">
            <a:avLst/>
          </a:prstGeom>
        </p:spPr>
      </p:pic>
    </p:spTree>
    <p:extLst>
      <p:ext uri="{BB962C8B-B14F-4D97-AF65-F5344CB8AC3E}">
        <p14:creationId xmlns:p14="http://schemas.microsoft.com/office/powerpoint/2010/main" val="429563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alking in a field&#10;&#10;Description automatically generated">
            <a:extLst>
              <a:ext uri="{FF2B5EF4-FFF2-40B4-BE49-F238E27FC236}">
                <a16:creationId xmlns:a16="http://schemas.microsoft.com/office/drawing/2014/main" id="{E41859B9-798A-AFAC-53BB-3A6FBF9A54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7227" y="3487784"/>
            <a:ext cx="3696495" cy="2465562"/>
          </a:xfrm>
          <a:prstGeom prst="rect">
            <a:avLst/>
          </a:prstGeom>
          <a:ln w="28575">
            <a:solidFill>
              <a:srgbClr val="0092D4"/>
            </a:solidFill>
          </a:ln>
        </p:spPr>
      </p:pic>
      <p:sp>
        <p:nvSpPr>
          <p:cNvPr id="2" name="Title 1"/>
          <p:cNvSpPr>
            <a:spLocks noGrp="1"/>
          </p:cNvSpPr>
          <p:nvPr>
            <p:ph type="ctrTitle"/>
          </p:nvPr>
        </p:nvSpPr>
        <p:spPr/>
        <p:txBody>
          <a:bodyPr/>
          <a:lstStyle/>
          <a:p>
            <a:r>
              <a:rPr lang="en-GB"/>
              <a:t>Social considerations</a:t>
            </a:r>
          </a:p>
        </p:txBody>
      </p:sp>
      <p:sp>
        <p:nvSpPr>
          <p:cNvPr id="4" name="Subtitle 2"/>
          <p:cNvSpPr>
            <a:spLocks noGrp="1"/>
          </p:cNvSpPr>
          <p:nvPr>
            <p:ph type="subTitle" idx="1"/>
          </p:nvPr>
        </p:nvSpPr>
        <p:spPr>
          <a:xfrm>
            <a:off x="1169276" y="2571092"/>
            <a:ext cx="5485021" cy="3600000"/>
          </a:xfrm>
        </p:spPr>
        <p:txBody>
          <a:bodyPr/>
          <a:lstStyle/>
          <a:p>
            <a:pPr marL="0" indent="0">
              <a:buNone/>
            </a:pPr>
            <a:r>
              <a:rPr lang="en-GB" sz="2000"/>
              <a:t>Social considerations in food production include:</a:t>
            </a:r>
          </a:p>
          <a:p>
            <a:r>
              <a:rPr lang="en-GB" sz="2000"/>
              <a:t>ensuring that farmers and growers are paid fairly;</a:t>
            </a:r>
          </a:p>
          <a:p>
            <a:r>
              <a:rPr lang="en-GB" sz="2000"/>
              <a:t>ensuring safe labour practices;</a:t>
            </a:r>
          </a:p>
          <a:p>
            <a:r>
              <a:rPr lang="en-GB" sz="2000"/>
              <a:t>ensuring animal welfare;</a:t>
            </a:r>
          </a:p>
          <a:p>
            <a:r>
              <a:rPr lang="en-GB" sz="2000"/>
              <a:t>ensuring that people living near areas where food is produced are not negatively affected;</a:t>
            </a:r>
          </a:p>
          <a:p>
            <a:r>
              <a:rPr lang="en-GB" sz="2000"/>
              <a:t>ensuring that countries or areas that grow food are not exploited.</a:t>
            </a:r>
          </a:p>
          <a:p>
            <a:pPr marL="0" indent="0">
              <a:buNone/>
            </a:pPr>
            <a:endParaRPr lang="en-GB" sz="2000"/>
          </a:p>
        </p:txBody>
      </p:sp>
      <p:pic>
        <p:nvPicPr>
          <p:cNvPr id="5" name="Picture 4" descr="A person cutting a vegetable&#10;&#10;Description automatically generated">
            <a:extLst>
              <a:ext uri="{FF2B5EF4-FFF2-40B4-BE49-F238E27FC236}">
                <a16:creationId xmlns:a16="http://schemas.microsoft.com/office/drawing/2014/main" id="{501A9FEC-2E3E-6C70-FAA3-CFB4F7B111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3517" y="1824446"/>
            <a:ext cx="3363855" cy="2243692"/>
          </a:xfrm>
          <a:prstGeom prst="rect">
            <a:avLst/>
          </a:prstGeom>
          <a:ln w="28575">
            <a:solidFill>
              <a:srgbClr val="0092D4"/>
            </a:solidFill>
          </a:ln>
        </p:spPr>
      </p:pic>
    </p:spTree>
    <p:extLst>
      <p:ext uri="{BB962C8B-B14F-4D97-AF65-F5344CB8AC3E}">
        <p14:creationId xmlns:p14="http://schemas.microsoft.com/office/powerpoint/2010/main" val="272991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Economic considerations</a:t>
            </a:r>
          </a:p>
        </p:txBody>
      </p:sp>
      <p:sp>
        <p:nvSpPr>
          <p:cNvPr id="4" name="Subtitle 2"/>
          <p:cNvSpPr>
            <a:spLocks noGrp="1"/>
          </p:cNvSpPr>
          <p:nvPr>
            <p:ph type="subTitle" idx="1"/>
          </p:nvPr>
        </p:nvSpPr>
        <p:spPr>
          <a:xfrm>
            <a:off x="1169276" y="2571092"/>
            <a:ext cx="6058838" cy="3600000"/>
          </a:xfrm>
        </p:spPr>
        <p:txBody>
          <a:bodyPr/>
          <a:lstStyle/>
          <a:p>
            <a:pPr marL="0" indent="0">
              <a:buNone/>
            </a:pPr>
            <a:r>
              <a:rPr lang="en-GB" sz="2000"/>
              <a:t>A truly sustainable food should also be affordable.</a:t>
            </a:r>
          </a:p>
          <a:p>
            <a:pPr marL="0" indent="0">
              <a:buNone/>
            </a:pPr>
            <a:r>
              <a:rPr lang="en-GB" sz="2000"/>
              <a:t>Many more niche or novel products can be healthy and be produced sustainably but might cost more money than less sustainable alternatives.</a:t>
            </a:r>
          </a:p>
          <a:p>
            <a:pPr marL="0" indent="0">
              <a:buNone/>
            </a:pPr>
            <a:r>
              <a:rPr lang="en-GB" sz="2000"/>
              <a:t>For most consumers, price and taste are the first considerations when buying food, so if more sustainable foods are more expensive, then they may be bought less often.</a:t>
            </a:r>
          </a:p>
          <a:p>
            <a:pPr marL="0" indent="0">
              <a:buNone/>
            </a:pPr>
            <a:r>
              <a:rPr lang="en-GB" sz="2000"/>
              <a:t>Some foods that are produced with more care for the environment are more expensive to grow, which can increase costs for producers. This may also make these foods more expensive for producers and consumers.</a:t>
            </a:r>
          </a:p>
        </p:txBody>
      </p:sp>
      <p:pic>
        <p:nvPicPr>
          <p:cNvPr id="5" name="Picture 4" descr="A person holding a receipt in front of a shelf of food&#10;&#10;Description automatically generated">
            <a:extLst>
              <a:ext uri="{FF2B5EF4-FFF2-40B4-BE49-F238E27FC236}">
                <a16:creationId xmlns:a16="http://schemas.microsoft.com/office/drawing/2014/main" id="{AC871397-BC85-9B63-931B-F72C28F78C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1213" y="2815770"/>
            <a:ext cx="4042356" cy="2696251"/>
          </a:xfrm>
          <a:prstGeom prst="rect">
            <a:avLst/>
          </a:prstGeom>
        </p:spPr>
      </p:pic>
    </p:spTree>
    <p:extLst>
      <p:ext uri="{BB962C8B-B14F-4D97-AF65-F5344CB8AC3E}">
        <p14:creationId xmlns:p14="http://schemas.microsoft.com/office/powerpoint/2010/main" val="359914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Questions – Affordability, acceptability and accessibility</a:t>
            </a:r>
          </a:p>
        </p:txBody>
      </p:sp>
      <p:sp>
        <p:nvSpPr>
          <p:cNvPr id="3" name="Subtitle 2">
            <a:extLst>
              <a:ext uri="{FF2B5EF4-FFF2-40B4-BE49-F238E27FC236}">
                <a16:creationId xmlns:a16="http://schemas.microsoft.com/office/drawing/2014/main" id="{97AF8EA4-713D-0E28-E7F9-FDD4853A261E}"/>
              </a:ext>
            </a:extLst>
          </p:cNvPr>
          <p:cNvSpPr txBox="1">
            <a:spLocks/>
          </p:cNvSpPr>
          <p:nvPr/>
        </p:nvSpPr>
        <p:spPr>
          <a:xfrm>
            <a:off x="1169274" y="2606649"/>
            <a:ext cx="5512136"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57200" indent="-457200">
              <a:buFont typeface="+mj-lt"/>
              <a:buAutoNum type="arabicPeriod"/>
            </a:pPr>
            <a:r>
              <a:rPr lang="en-GB" sz="2000">
                <a:latin typeface="Arial"/>
                <a:cs typeface="Arial"/>
              </a:rPr>
              <a:t>Describe a cultural consideration when discussing food security.</a:t>
            </a:r>
          </a:p>
          <a:p>
            <a:pPr marL="457200" indent="-457200">
              <a:buFont typeface="+mj-lt"/>
              <a:buAutoNum type="arabicPeriod"/>
            </a:pPr>
            <a:r>
              <a:rPr lang="en-GB" sz="2000">
                <a:latin typeface="Arial"/>
                <a:cs typeface="Arial"/>
              </a:rPr>
              <a:t>Name two of the three factors that affect food security.</a:t>
            </a:r>
          </a:p>
          <a:p>
            <a:pPr marL="457200" indent="-457200">
              <a:buFont typeface="+mj-lt"/>
              <a:buAutoNum type="arabicPeriod"/>
            </a:pPr>
            <a:r>
              <a:rPr lang="en-GB" sz="2000">
                <a:latin typeface="Arial"/>
                <a:cs typeface="Arial"/>
              </a:rPr>
              <a:t>Discuss what you think can be done to ensure that food producers are treated fairly.</a:t>
            </a:r>
          </a:p>
          <a:p>
            <a:pPr marL="457200" indent="-457200">
              <a:buFont typeface="+mj-lt"/>
              <a:buAutoNum type="arabicPeriod"/>
            </a:pPr>
            <a:endParaRPr lang="en-GB" sz="2000">
              <a:latin typeface="Arial"/>
              <a:cs typeface="Arial"/>
            </a:endParaRPr>
          </a:p>
          <a:p>
            <a:pPr marL="457200" indent="-457200">
              <a:buFont typeface="+mj-lt"/>
              <a:buAutoNum type="arabicPeriod"/>
            </a:pPr>
            <a:endParaRPr lang="en-GB" sz="2000">
              <a:latin typeface="Arial"/>
              <a:cs typeface="Arial"/>
            </a:endParaRPr>
          </a:p>
        </p:txBody>
      </p:sp>
    </p:spTree>
    <p:extLst>
      <p:ext uri="{BB962C8B-B14F-4D97-AF65-F5344CB8AC3E}">
        <p14:creationId xmlns:p14="http://schemas.microsoft.com/office/powerpoint/2010/main" val="741039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771" y="1262715"/>
            <a:ext cx="9720000" cy="720000"/>
          </a:xfrm>
        </p:spPr>
        <p:txBody>
          <a:bodyPr/>
          <a:lstStyle/>
          <a:p>
            <a:r>
              <a:rPr lang="en-GB" sz="2800" dirty="0"/>
              <a:t>Answers – Affordability, acceptability and accessibility</a:t>
            </a:r>
          </a:p>
        </p:txBody>
      </p:sp>
      <p:sp>
        <p:nvSpPr>
          <p:cNvPr id="3" name="Subtitle 2">
            <a:extLst>
              <a:ext uri="{FF2B5EF4-FFF2-40B4-BE49-F238E27FC236}">
                <a16:creationId xmlns:a16="http://schemas.microsoft.com/office/drawing/2014/main" id="{97AF8EA4-713D-0E28-E7F9-FDD4853A261E}"/>
              </a:ext>
            </a:extLst>
          </p:cNvPr>
          <p:cNvSpPr txBox="1">
            <a:spLocks/>
          </p:cNvSpPr>
          <p:nvPr/>
        </p:nvSpPr>
        <p:spPr>
          <a:xfrm>
            <a:off x="689771" y="1982715"/>
            <a:ext cx="9986406" cy="3600000"/>
          </a:xfrm>
          <a:prstGeom prst="rect">
            <a:avLst/>
          </a:prstGeom>
        </p:spPr>
        <p:txBody>
          <a:bodyPr lIns="0" tIns="0" rIns="0" bIns="0" numCol="1" anchor="t"/>
          <a:lstStyle>
            <a:lvl1pPr marL="457200" indent="-457200">
              <a:lnSpc>
                <a:spcPct val="90000"/>
              </a:lnSpc>
              <a:spcBef>
                <a:spcPts val="1000"/>
              </a:spcBef>
              <a:buSzPct val="90000"/>
              <a:buFont typeface="+mj-lt"/>
              <a:buAutoNum type="arabicPeriod"/>
              <a:defRPr sz="1200" b="0" i="0">
                <a:latin typeface="Arial"/>
                <a:ea typeface="Arial" charset="0"/>
                <a:cs typeface="Arial"/>
              </a:defRPr>
            </a:lvl1pPr>
            <a:lvl2pPr indent="0" algn="ctr">
              <a:lnSpc>
                <a:spcPct val="90000"/>
              </a:lnSpc>
              <a:spcBef>
                <a:spcPts val="500"/>
              </a:spcBef>
              <a:buFont typeface="Arial"/>
              <a:buNone/>
              <a:defRPr sz="2000"/>
            </a:lvl2pPr>
            <a:lvl3pPr indent="0" algn="ctr">
              <a:lnSpc>
                <a:spcPct val="90000"/>
              </a:lnSpc>
              <a:spcBef>
                <a:spcPts val="500"/>
              </a:spcBef>
              <a:buFont typeface="Arial"/>
              <a:buNone/>
            </a:lvl3pPr>
            <a:lvl4pPr indent="0" algn="ctr">
              <a:lnSpc>
                <a:spcPct val="90000"/>
              </a:lnSpc>
              <a:spcBef>
                <a:spcPts val="500"/>
              </a:spcBef>
              <a:buFont typeface="Arial"/>
              <a:buNone/>
              <a:defRPr sz="1600"/>
            </a:lvl4pPr>
            <a:lvl5pPr indent="0" algn="ctr">
              <a:lnSpc>
                <a:spcPct val="90000"/>
              </a:lnSpc>
              <a:spcBef>
                <a:spcPts val="500"/>
              </a:spcBef>
              <a:buFont typeface="Arial"/>
              <a:buNone/>
              <a:defRPr sz="1600"/>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r>
              <a:rPr lang="en-GB" sz="1800" dirty="0"/>
              <a:t>Describe a cultural consideration when discussing food security.</a:t>
            </a:r>
          </a:p>
          <a:p>
            <a:pPr marL="446088" indent="0">
              <a:buNone/>
            </a:pPr>
            <a:r>
              <a:rPr lang="en-GB" sz="1800" b="1" dirty="0"/>
              <a:t>Any of:</a:t>
            </a:r>
          </a:p>
          <a:p>
            <a:pPr marL="731838" indent="-285750">
              <a:buFont typeface="Arial" panose="020B0604020202020204" pitchFamily="34" charset="0"/>
              <a:buChar char="•"/>
            </a:pPr>
            <a:r>
              <a:rPr lang="en-GB" sz="1800" b="1" dirty="0"/>
              <a:t>Vegan or vegetarian</a:t>
            </a:r>
          </a:p>
          <a:p>
            <a:pPr marL="731838" indent="-285750">
              <a:buFont typeface="Arial" panose="020B0604020202020204" pitchFamily="34" charset="0"/>
              <a:buChar char="•"/>
            </a:pPr>
            <a:r>
              <a:rPr lang="en-GB" sz="1800" b="1" dirty="0"/>
              <a:t>Religiously acceptable</a:t>
            </a:r>
          </a:p>
          <a:p>
            <a:pPr marL="731838" indent="-285750">
              <a:buFont typeface="Arial" panose="020B0604020202020204" pitchFamily="34" charset="0"/>
              <a:buChar char="•"/>
            </a:pPr>
            <a:r>
              <a:rPr lang="en-GB" sz="1800" b="1" dirty="0"/>
              <a:t>Culturally acceptable (traditional foods)</a:t>
            </a:r>
          </a:p>
          <a:p>
            <a:pPr marL="731838" indent="-285750">
              <a:buFont typeface="Arial" panose="020B0604020202020204" pitchFamily="34" charset="0"/>
              <a:buChar char="•"/>
            </a:pPr>
            <a:r>
              <a:rPr lang="en-GB" sz="1800" b="1" dirty="0"/>
              <a:t>Allergy requirements</a:t>
            </a:r>
            <a:endParaRPr lang="en-GB" sz="1800" dirty="0"/>
          </a:p>
          <a:p>
            <a:pPr>
              <a:buFont typeface="+mj-lt"/>
              <a:buAutoNum type="arabicPeriod" startAt="2"/>
            </a:pPr>
            <a:r>
              <a:rPr lang="en-GB" sz="1800" dirty="0"/>
              <a:t>Name two of the three factors that affect food security.</a:t>
            </a:r>
          </a:p>
          <a:p>
            <a:pPr marL="0" indent="446088">
              <a:buNone/>
            </a:pPr>
            <a:r>
              <a:rPr lang="en-GB" sz="1800" b="1" dirty="0"/>
              <a:t>Any of:</a:t>
            </a:r>
          </a:p>
          <a:p>
            <a:pPr marL="742950" indent="-285750">
              <a:buFont typeface="Arial" panose="020B0604020202020204" pitchFamily="34" charset="0"/>
              <a:buChar char="•"/>
            </a:pPr>
            <a:r>
              <a:rPr lang="en-GB" sz="1800" b="1" dirty="0"/>
              <a:t>economic factors, e.g. the price of food rising;</a:t>
            </a:r>
          </a:p>
          <a:p>
            <a:pPr marL="742950" indent="-285750">
              <a:buFont typeface="Arial" panose="020B0604020202020204" pitchFamily="34" charset="0"/>
              <a:buChar char="•"/>
            </a:pPr>
            <a:r>
              <a:rPr lang="en-GB" sz="1800" b="1" dirty="0"/>
              <a:t>physical factors, e.g. droughts and flooding destroying crops;</a:t>
            </a:r>
          </a:p>
          <a:p>
            <a:pPr marL="742950" indent="-285750">
              <a:buFont typeface="Arial" panose="020B0604020202020204" pitchFamily="34" charset="0"/>
              <a:buChar char="•"/>
            </a:pPr>
            <a:r>
              <a:rPr lang="en-GB" sz="1800" b="1" dirty="0"/>
              <a:t>social factors, e.g. wars and conflict.</a:t>
            </a:r>
            <a:endParaRPr lang="en-GB" sz="1800" dirty="0"/>
          </a:p>
          <a:p>
            <a:pPr marL="742950" indent="-285750">
              <a:buFont typeface="Arial" panose="020B0604020202020204" pitchFamily="34" charset="0"/>
              <a:buChar char="•"/>
            </a:pPr>
            <a:endParaRPr lang="en-GB" sz="1800" dirty="0"/>
          </a:p>
          <a:p>
            <a:endParaRPr lang="en-GB" dirty="0"/>
          </a:p>
          <a:p>
            <a:endParaRPr lang="en-GB" dirty="0"/>
          </a:p>
        </p:txBody>
      </p:sp>
    </p:spTree>
    <p:extLst>
      <p:ext uri="{BB962C8B-B14F-4D97-AF65-F5344CB8AC3E}">
        <p14:creationId xmlns:p14="http://schemas.microsoft.com/office/powerpoint/2010/main" val="335600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185" y="1140800"/>
            <a:ext cx="5596455" cy="431551"/>
          </a:xfrm>
        </p:spPr>
        <p:txBody>
          <a:bodyPr/>
          <a:lstStyle/>
          <a:p>
            <a:r>
              <a:rPr lang="en-US"/>
              <a:t>Contents</a:t>
            </a:r>
          </a:p>
        </p:txBody>
      </p:sp>
      <p:sp>
        <p:nvSpPr>
          <p:cNvPr id="3" name="Subtitle 2"/>
          <p:cNvSpPr>
            <a:spLocks noGrp="1"/>
          </p:cNvSpPr>
          <p:nvPr>
            <p:ph type="subTitle" idx="1"/>
          </p:nvPr>
        </p:nvSpPr>
        <p:spPr>
          <a:xfrm>
            <a:off x="1199185" y="1965386"/>
            <a:ext cx="9841854" cy="3302651"/>
          </a:xfrm>
        </p:spPr>
        <p:txBody>
          <a:bodyPr/>
          <a:lstStyle/>
          <a:p>
            <a:pPr>
              <a:lnSpc>
                <a:spcPct val="100000"/>
              </a:lnSpc>
            </a:pPr>
            <a:r>
              <a:rPr lang="en-US" sz="2000" dirty="0">
                <a:hlinkClick r:id="rId3" action="ppaction://hlinksldjump"/>
              </a:rPr>
              <a:t>Environmental impact</a:t>
            </a:r>
            <a:endParaRPr lang="en-US" sz="2000" dirty="0"/>
          </a:p>
          <a:p>
            <a:pPr>
              <a:lnSpc>
                <a:spcPct val="100000"/>
              </a:lnSpc>
            </a:pPr>
            <a:r>
              <a:rPr lang="en-US" sz="2000" dirty="0">
                <a:hlinkClick r:id="rId4" action="ppaction://hlinksldjump"/>
              </a:rPr>
              <a:t>The greenhouse effect</a:t>
            </a:r>
            <a:endParaRPr lang="en-US" sz="2000" dirty="0"/>
          </a:p>
          <a:p>
            <a:pPr>
              <a:lnSpc>
                <a:spcPct val="100000"/>
              </a:lnSpc>
            </a:pPr>
            <a:r>
              <a:rPr lang="en-US" sz="2000" dirty="0">
                <a:hlinkClick r:id="rId5" action="ppaction://hlinksldjump"/>
              </a:rPr>
              <a:t>Climate change and food production</a:t>
            </a:r>
            <a:endParaRPr lang="en-US" sz="2000" dirty="0"/>
          </a:p>
          <a:p>
            <a:pPr>
              <a:lnSpc>
                <a:spcPct val="100000"/>
              </a:lnSpc>
            </a:pPr>
            <a:r>
              <a:rPr lang="en-US" sz="2000" dirty="0">
                <a:hlinkClick r:id="rId6" action="ppaction://hlinksldjump"/>
              </a:rPr>
              <a:t>Biodiversity</a:t>
            </a:r>
            <a:endParaRPr lang="en-US" sz="2000" dirty="0"/>
          </a:p>
          <a:p>
            <a:pPr>
              <a:lnSpc>
                <a:spcPct val="100000"/>
              </a:lnSpc>
            </a:pPr>
            <a:r>
              <a:rPr lang="en-US" sz="2000" dirty="0">
                <a:hlinkClick r:id="rId7" action="ppaction://hlinksldjump"/>
              </a:rPr>
              <a:t>Sustainable farming in the UK</a:t>
            </a:r>
            <a:endParaRPr lang="en-US" sz="2000" dirty="0"/>
          </a:p>
          <a:p>
            <a:pPr>
              <a:lnSpc>
                <a:spcPct val="100000"/>
              </a:lnSpc>
            </a:pPr>
            <a:r>
              <a:rPr lang="en-US" sz="2000" dirty="0">
                <a:hlinkClick r:id="rId8" action="ppaction://hlinksldjump"/>
              </a:rPr>
              <a:t>Nutrition and health</a:t>
            </a:r>
            <a:endParaRPr lang="en-US" sz="2000" dirty="0"/>
          </a:p>
          <a:p>
            <a:pPr>
              <a:lnSpc>
                <a:spcPct val="100000"/>
              </a:lnSpc>
            </a:pPr>
            <a:r>
              <a:rPr lang="en-US" sz="2000" dirty="0">
                <a:hlinkClick r:id="rId9" action="ppaction://hlinksldjump"/>
              </a:rPr>
              <a:t>Affordability, acceptability and accessibility</a:t>
            </a:r>
            <a:endParaRPr lang="en-US" sz="2000" dirty="0"/>
          </a:p>
          <a:p>
            <a:pPr marL="0" indent="0">
              <a:lnSpc>
                <a:spcPct val="100000"/>
              </a:lnSpc>
              <a:buNone/>
            </a:pPr>
            <a:br>
              <a:rPr lang="en-US" sz="2000" dirty="0"/>
            </a:br>
            <a:r>
              <a:rPr lang="en-US" sz="2000" dirty="0"/>
              <a:t>The presentation can be used in its entirety, or you can use the hyperlinks above to choose the slides most relevant to the particular focus of your teaching and learning around sustainable healthy food. There are a few short questions at the end of each section, with answers on the next slide.</a:t>
            </a:r>
          </a:p>
        </p:txBody>
      </p:sp>
    </p:spTree>
    <p:extLst>
      <p:ext uri="{BB962C8B-B14F-4D97-AF65-F5344CB8AC3E}">
        <p14:creationId xmlns:p14="http://schemas.microsoft.com/office/powerpoint/2010/main" val="782705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1792-0CC1-13B0-0154-50B672AB0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563F2-9C54-7625-D391-B34E3F2B5034}"/>
              </a:ext>
            </a:extLst>
          </p:cNvPr>
          <p:cNvSpPr>
            <a:spLocks noGrp="1"/>
          </p:cNvSpPr>
          <p:nvPr>
            <p:ph type="ctrTitle"/>
          </p:nvPr>
        </p:nvSpPr>
        <p:spPr>
          <a:xfrm>
            <a:off x="689771" y="1240412"/>
            <a:ext cx="9720000" cy="720000"/>
          </a:xfrm>
        </p:spPr>
        <p:txBody>
          <a:bodyPr/>
          <a:lstStyle/>
          <a:p>
            <a:r>
              <a:rPr lang="en-GB" sz="2800" dirty="0"/>
              <a:t>Answers – Affordability, acceptability and accessibility</a:t>
            </a:r>
          </a:p>
        </p:txBody>
      </p:sp>
      <p:sp>
        <p:nvSpPr>
          <p:cNvPr id="3" name="Subtitle 2">
            <a:extLst>
              <a:ext uri="{FF2B5EF4-FFF2-40B4-BE49-F238E27FC236}">
                <a16:creationId xmlns:a16="http://schemas.microsoft.com/office/drawing/2014/main" id="{D60F1D3F-EBF1-EE0B-11B6-49F47B444537}"/>
              </a:ext>
            </a:extLst>
          </p:cNvPr>
          <p:cNvSpPr txBox="1">
            <a:spLocks/>
          </p:cNvSpPr>
          <p:nvPr/>
        </p:nvSpPr>
        <p:spPr>
          <a:xfrm>
            <a:off x="689771" y="1960412"/>
            <a:ext cx="9986406" cy="3600000"/>
          </a:xfrm>
          <a:prstGeom prst="rect">
            <a:avLst/>
          </a:prstGeom>
        </p:spPr>
        <p:txBody>
          <a:bodyPr lIns="0" tIns="0" rIns="0" bIns="0" numCol="1" anchor="t"/>
          <a:lstStyle>
            <a:lvl1pPr marL="457200" indent="-457200">
              <a:lnSpc>
                <a:spcPct val="90000"/>
              </a:lnSpc>
              <a:spcBef>
                <a:spcPts val="1000"/>
              </a:spcBef>
              <a:buSzPct val="90000"/>
              <a:buFont typeface="+mj-lt"/>
              <a:buAutoNum type="arabicPeriod"/>
              <a:defRPr sz="1200" b="0" i="0">
                <a:latin typeface="Arial"/>
                <a:ea typeface="Arial" charset="0"/>
                <a:cs typeface="Arial"/>
              </a:defRPr>
            </a:lvl1pPr>
            <a:lvl2pPr indent="0" algn="ctr">
              <a:lnSpc>
                <a:spcPct val="90000"/>
              </a:lnSpc>
              <a:spcBef>
                <a:spcPts val="500"/>
              </a:spcBef>
              <a:buFont typeface="Arial"/>
              <a:buNone/>
              <a:defRPr sz="2000"/>
            </a:lvl2pPr>
            <a:lvl3pPr indent="0" algn="ctr">
              <a:lnSpc>
                <a:spcPct val="90000"/>
              </a:lnSpc>
              <a:spcBef>
                <a:spcPts val="500"/>
              </a:spcBef>
              <a:buFont typeface="Arial"/>
              <a:buNone/>
            </a:lvl3pPr>
            <a:lvl4pPr indent="0" algn="ctr">
              <a:lnSpc>
                <a:spcPct val="90000"/>
              </a:lnSpc>
              <a:spcBef>
                <a:spcPts val="500"/>
              </a:spcBef>
              <a:buFont typeface="Arial"/>
              <a:buNone/>
              <a:defRPr sz="1600"/>
            </a:lvl4pPr>
            <a:lvl5pPr indent="0" algn="ctr">
              <a:lnSpc>
                <a:spcPct val="90000"/>
              </a:lnSpc>
              <a:spcBef>
                <a:spcPts val="500"/>
              </a:spcBef>
              <a:buFont typeface="Arial"/>
              <a:buNone/>
              <a:defRPr sz="1600"/>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pPr>
              <a:buFont typeface="+mj-lt"/>
              <a:buAutoNum type="arabicPeriod" startAt="3"/>
            </a:pPr>
            <a:r>
              <a:rPr lang="en-GB" sz="1800" dirty="0"/>
              <a:t>Discuss what you think can be done to ensure that food producers are treated fairly.</a:t>
            </a:r>
          </a:p>
          <a:p>
            <a:pPr marL="446088" indent="0">
              <a:buNone/>
            </a:pPr>
            <a:r>
              <a:rPr lang="en-GB" sz="1800" b="1" dirty="0"/>
              <a:t>Discussion around:</a:t>
            </a:r>
          </a:p>
          <a:p>
            <a:pPr marL="731838" indent="-285750">
              <a:buFont typeface="Arial" panose="020B0604020202020204" pitchFamily="34" charset="0"/>
              <a:buChar char="•"/>
            </a:pPr>
            <a:r>
              <a:rPr lang="en-GB" sz="1800" b="1" dirty="0"/>
              <a:t>ensuring that farmers and growers are paid fairly;</a:t>
            </a:r>
          </a:p>
          <a:p>
            <a:pPr marL="731838" indent="-285750">
              <a:buFont typeface="Arial" panose="020B0604020202020204" pitchFamily="34" charset="0"/>
              <a:buChar char="•"/>
            </a:pPr>
            <a:r>
              <a:rPr lang="en-GB" sz="1800" b="1" dirty="0"/>
              <a:t>ensuring safe labour practices;</a:t>
            </a:r>
          </a:p>
          <a:p>
            <a:pPr marL="731838" indent="-285750">
              <a:buFont typeface="Arial" panose="020B0604020202020204" pitchFamily="34" charset="0"/>
              <a:buChar char="•"/>
            </a:pPr>
            <a:r>
              <a:rPr lang="en-GB" sz="1800" b="1" dirty="0"/>
              <a:t>ensuring animal welfare;</a:t>
            </a:r>
          </a:p>
          <a:p>
            <a:pPr marL="731838" indent="-285750">
              <a:buFont typeface="Arial" panose="020B0604020202020204" pitchFamily="34" charset="0"/>
              <a:buChar char="•"/>
            </a:pPr>
            <a:r>
              <a:rPr lang="en-GB" sz="1800" b="1" dirty="0"/>
              <a:t>ensuring that people living near areas where food is produced are not negatively affected;</a:t>
            </a:r>
          </a:p>
          <a:p>
            <a:pPr marL="731838" indent="-285750">
              <a:buFont typeface="Arial" panose="020B0604020202020204" pitchFamily="34" charset="0"/>
              <a:buChar char="•"/>
            </a:pPr>
            <a:r>
              <a:rPr lang="en-GB" sz="1800" b="1" dirty="0"/>
              <a:t>ensuring that countries or areas that grow food are not exploited.</a:t>
            </a:r>
          </a:p>
          <a:p>
            <a:pPr>
              <a:buAutoNum type="arabicPeriod" startAt="3"/>
            </a:pPr>
            <a:endParaRPr lang="en-GB" sz="1800" dirty="0"/>
          </a:p>
          <a:p>
            <a:pPr>
              <a:buAutoNum type="arabicPeriod" startAt="3"/>
            </a:pPr>
            <a:endParaRPr lang="en-GB" dirty="0"/>
          </a:p>
          <a:p>
            <a:pPr>
              <a:buAutoNum type="arabicPeriod" startAt="3"/>
            </a:pPr>
            <a:endParaRPr lang="en-GB" dirty="0"/>
          </a:p>
        </p:txBody>
      </p:sp>
    </p:spTree>
    <p:extLst>
      <p:ext uri="{BB962C8B-B14F-4D97-AF65-F5344CB8AC3E}">
        <p14:creationId xmlns:p14="http://schemas.microsoft.com/office/powerpoint/2010/main" val="492551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51E0-319A-7CB0-BEED-AC47CB1C84D3}"/>
              </a:ext>
            </a:extLst>
          </p:cNvPr>
          <p:cNvSpPr>
            <a:spLocks noGrp="1"/>
          </p:cNvSpPr>
          <p:nvPr>
            <p:ph type="ctrTitle"/>
          </p:nvPr>
        </p:nvSpPr>
        <p:spPr/>
        <p:txBody>
          <a:bodyPr/>
          <a:lstStyle/>
          <a:p>
            <a:r>
              <a:rPr lang="en-US"/>
              <a:t>Conclusion</a:t>
            </a:r>
            <a:endParaRPr lang="en-GB"/>
          </a:p>
        </p:txBody>
      </p:sp>
      <p:sp>
        <p:nvSpPr>
          <p:cNvPr id="3" name="Subtitle 2">
            <a:extLst>
              <a:ext uri="{FF2B5EF4-FFF2-40B4-BE49-F238E27FC236}">
                <a16:creationId xmlns:a16="http://schemas.microsoft.com/office/drawing/2014/main" id="{CFDA4DE1-A442-FD1C-0FE9-897192AE20AE}"/>
              </a:ext>
            </a:extLst>
          </p:cNvPr>
          <p:cNvSpPr>
            <a:spLocks noGrp="1"/>
          </p:cNvSpPr>
          <p:nvPr>
            <p:ph type="subTitle" idx="1"/>
          </p:nvPr>
        </p:nvSpPr>
        <p:spPr>
          <a:xfrm>
            <a:off x="1169275" y="2571092"/>
            <a:ext cx="9934153" cy="3600000"/>
          </a:xfrm>
        </p:spPr>
        <p:txBody>
          <a:bodyPr/>
          <a:lstStyle/>
          <a:p>
            <a:pPr marL="0" indent="0">
              <a:buNone/>
            </a:pPr>
            <a:r>
              <a:rPr lang="en-US" sz="2000"/>
              <a:t>Balance is the key consideration when deciding whether food is sustainable. It is important that the following are balanced:</a:t>
            </a:r>
          </a:p>
          <a:p>
            <a:r>
              <a:rPr lang="en-US" sz="2000"/>
              <a:t>environmental factors</a:t>
            </a:r>
          </a:p>
          <a:p>
            <a:r>
              <a:rPr lang="en-US" sz="2000"/>
              <a:t>nutritional and health factors </a:t>
            </a:r>
          </a:p>
          <a:p>
            <a:r>
              <a:rPr lang="en-US" sz="2000"/>
              <a:t>socioeconomic factors</a:t>
            </a:r>
          </a:p>
          <a:p>
            <a:pPr marL="0" indent="0">
              <a:buNone/>
            </a:pPr>
            <a:r>
              <a:rPr lang="en-US" sz="2000"/>
              <a:t>The origins of the foods we eat can be complicated and not all foods may balance all of these factors perfectly.</a:t>
            </a:r>
          </a:p>
          <a:p>
            <a:pPr marL="0" indent="0">
              <a:buNone/>
            </a:pPr>
            <a:r>
              <a:rPr lang="en-GB" sz="2000"/>
              <a:t>However, as a society, we should aim to grow, sell, promote, and purchase foods that meet as many of these criteria as possible. We should also try to minimise the loss and waste of food as much as we can.</a:t>
            </a:r>
          </a:p>
        </p:txBody>
      </p:sp>
    </p:spTree>
    <p:extLst>
      <p:ext uri="{BB962C8B-B14F-4D97-AF65-F5344CB8AC3E}">
        <p14:creationId xmlns:p14="http://schemas.microsoft.com/office/powerpoint/2010/main" val="4161721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Sustainable healthy diets</a:t>
            </a:r>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4">
            <a:extLst>
              <a:ext uri="{FF2B5EF4-FFF2-40B4-BE49-F238E27FC236}">
                <a16:creationId xmlns:a16="http://schemas.microsoft.com/office/drawing/2014/main" id="{DE3FCC61-28EF-4945-9E4B-95DD3C3DFE79}"/>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21A5-BD46-D48C-EF86-83BBC9445F7A}"/>
              </a:ext>
            </a:extLst>
          </p:cNvPr>
          <p:cNvSpPr>
            <a:spLocks noGrp="1"/>
          </p:cNvSpPr>
          <p:nvPr>
            <p:ph type="ctrTitle"/>
          </p:nvPr>
        </p:nvSpPr>
        <p:spPr/>
        <p:txBody>
          <a:bodyPr/>
          <a:lstStyle/>
          <a:p>
            <a:r>
              <a:rPr lang="en-GB"/>
              <a:t>Environmental impact</a:t>
            </a:r>
          </a:p>
        </p:txBody>
      </p:sp>
    </p:spTree>
    <p:extLst>
      <p:ext uri="{BB962C8B-B14F-4D97-AF65-F5344CB8AC3E}">
        <p14:creationId xmlns:p14="http://schemas.microsoft.com/office/powerpoint/2010/main" val="99296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5361-B101-1D63-3C30-E91F8BAFE05F}"/>
              </a:ext>
            </a:extLst>
          </p:cNvPr>
          <p:cNvSpPr>
            <a:spLocks noGrp="1"/>
          </p:cNvSpPr>
          <p:nvPr>
            <p:ph type="ctrTitle"/>
          </p:nvPr>
        </p:nvSpPr>
        <p:spPr>
          <a:xfrm>
            <a:off x="1153512" y="839341"/>
            <a:ext cx="9144000" cy="635491"/>
          </a:xfrm>
        </p:spPr>
        <p:txBody>
          <a:bodyPr/>
          <a:lstStyle/>
          <a:p>
            <a:r>
              <a:rPr lang="en-GB" dirty="0"/>
              <a:t>Sustainable healthy diets </a:t>
            </a:r>
            <a:br>
              <a:rPr lang="en-GB" dirty="0"/>
            </a:br>
            <a:r>
              <a:rPr lang="en-GB" dirty="0"/>
              <a:t>Key fact</a:t>
            </a:r>
          </a:p>
        </p:txBody>
      </p:sp>
      <p:sp>
        <p:nvSpPr>
          <p:cNvPr id="3" name="Subtitle 2">
            <a:extLst>
              <a:ext uri="{FF2B5EF4-FFF2-40B4-BE49-F238E27FC236}">
                <a16:creationId xmlns:a16="http://schemas.microsoft.com/office/drawing/2014/main" id="{8A2E9E72-8A14-34A7-946F-4765BD10E9B7}"/>
              </a:ext>
            </a:extLst>
          </p:cNvPr>
          <p:cNvSpPr>
            <a:spLocks noGrp="1"/>
          </p:cNvSpPr>
          <p:nvPr>
            <p:ph type="subTitle" idx="1"/>
          </p:nvPr>
        </p:nvSpPr>
        <p:spPr/>
        <p:txBody>
          <a:bodyPr/>
          <a:lstStyle/>
          <a:p>
            <a:pPr marL="0" indent="0">
              <a:buNone/>
            </a:pPr>
            <a:r>
              <a:rPr lang="en-GB" sz="2000" i="1"/>
              <a:t>Sustainable food is produced and processed with low or zero environmental pressure. Environmental factors to be considered include carbon emissions, land and water usage, and impact on biodiversity.  </a:t>
            </a:r>
          </a:p>
          <a:p>
            <a:pPr marL="0" indent="0">
              <a:buNone/>
            </a:pPr>
            <a:r>
              <a:rPr lang="en-GB" sz="2000" i="1"/>
              <a:t>Reducing food loss or waste is an economic, social and environmental priority for individuals and supply chain businesses at local and global levels. </a:t>
            </a:r>
          </a:p>
          <a:p>
            <a:pPr marL="0" indent="0">
              <a:buNone/>
            </a:pPr>
            <a:endParaRPr lang="en-GB" sz="2000"/>
          </a:p>
          <a:p>
            <a:pPr marL="0" indent="0">
              <a:buNone/>
            </a:pPr>
            <a:r>
              <a:rPr lang="en-GB" sz="2000"/>
              <a:t>When we think about the environment, we are considering more than just greenhouse gases. For example, we should also consider water and land used to produce the foods that we eat, the impact on biodiversity (positive or negative), and any food lost and/or wasted before it is eaten.</a:t>
            </a:r>
          </a:p>
          <a:p>
            <a:pPr marL="0" indent="0">
              <a:buNone/>
            </a:pPr>
            <a:endParaRPr lang="en-GB" sz="2000"/>
          </a:p>
        </p:txBody>
      </p:sp>
    </p:spTree>
    <p:extLst>
      <p:ext uri="{BB962C8B-B14F-4D97-AF65-F5344CB8AC3E}">
        <p14:creationId xmlns:p14="http://schemas.microsoft.com/office/powerpoint/2010/main" val="125341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04F6-431F-DEB0-E6BC-8D3B4EF13670}"/>
              </a:ext>
            </a:extLst>
          </p:cNvPr>
          <p:cNvSpPr>
            <a:spLocks noGrp="1"/>
          </p:cNvSpPr>
          <p:nvPr>
            <p:ph type="ctrTitle"/>
          </p:nvPr>
        </p:nvSpPr>
        <p:spPr/>
        <p:txBody>
          <a:bodyPr/>
          <a:lstStyle/>
          <a:p>
            <a:r>
              <a:rPr lang="en-GB"/>
              <a:t>Impact of the changing environment</a:t>
            </a:r>
          </a:p>
        </p:txBody>
      </p:sp>
      <p:sp>
        <p:nvSpPr>
          <p:cNvPr id="8" name="TextBox 7">
            <a:extLst>
              <a:ext uri="{FF2B5EF4-FFF2-40B4-BE49-F238E27FC236}">
                <a16:creationId xmlns:a16="http://schemas.microsoft.com/office/drawing/2014/main" id="{EFEC97BA-6700-3B53-16E4-7A64A1ED4F55}"/>
              </a:ext>
            </a:extLst>
          </p:cNvPr>
          <p:cNvSpPr txBox="1"/>
          <p:nvPr/>
        </p:nvSpPr>
        <p:spPr>
          <a:xfrm>
            <a:off x="828899" y="5294202"/>
            <a:ext cx="3344400"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An increase in global temperatures.</a:t>
            </a:r>
          </a:p>
        </p:txBody>
      </p:sp>
      <p:sp>
        <p:nvSpPr>
          <p:cNvPr id="9" name="TextBox 8">
            <a:extLst>
              <a:ext uri="{FF2B5EF4-FFF2-40B4-BE49-F238E27FC236}">
                <a16:creationId xmlns:a16="http://schemas.microsoft.com/office/drawing/2014/main" id="{F2B1E92A-71B7-22A6-6DC5-F5286E542945}"/>
              </a:ext>
            </a:extLst>
          </p:cNvPr>
          <p:cNvSpPr txBox="1"/>
          <p:nvPr/>
        </p:nvSpPr>
        <p:spPr>
          <a:xfrm>
            <a:off x="4434918" y="5294202"/>
            <a:ext cx="3480780" cy="1200329"/>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An increase in extreme weather events, such as hurricanes and flooding.</a:t>
            </a:r>
          </a:p>
        </p:txBody>
      </p:sp>
      <p:sp>
        <p:nvSpPr>
          <p:cNvPr id="10" name="TextBox 9">
            <a:extLst>
              <a:ext uri="{FF2B5EF4-FFF2-40B4-BE49-F238E27FC236}">
                <a16:creationId xmlns:a16="http://schemas.microsoft.com/office/drawing/2014/main" id="{3F135EF1-CA55-251E-1298-716ED7405BB8}"/>
              </a:ext>
            </a:extLst>
          </p:cNvPr>
          <p:cNvSpPr txBox="1"/>
          <p:nvPr/>
        </p:nvSpPr>
        <p:spPr>
          <a:xfrm>
            <a:off x="8178216" y="5294202"/>
            <a:ext cx="3344400"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 change in the climate of an area.</a:t>
            </a:r>
          </a:p>
        </p:txBody>
      </p:sp>
      <p:pic>
        <p:nvPicPr>
          <p:cNvPr id="4" name="Picture 3">
            <a:extLst>
              <a:ext uri="{FF2B5EF4-FFF2-40B4-BE49-F238E27FC236}">
                <a16:creationId xmlns:a16="http://schemas.microsoft.com/office/drawing/2014/main" id="{34C11B57-0B71-86A4-B43A-24F992B670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002" y="2545111"/>
            <a:ext cx="3615295" cy="2413039"/>
          </a:xfrm>
          <a:prstGeom prst="rect">
            <a:avLst/>
          </a:prstGeom>
        </p:spPr>
      </p:pic>
      <p:pic>
        <p:nvPicPr>
          <p:cNvPr id="12" name="Picture 11">
            <a:extLst>
              <a:ext uri="{FF2B5EF4-FFF2-40B4-BE49-F238E27FC236}">
                <a16:creationId xmlns:a16="http://schemas.microsoft.com/office/drawing/2014/main" id="{3A1FD7CA-15B8-8834-2C72-8686283A23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320" y="2545111"/>
            <a:ext cx="3616192" cy="2412000"/>
          </a:xfrm>
          <a:prstGeom prst="rect">
            <a:avLst/>
          </a:prstGeom>
        </p:spPr>
      </p:pic>
      <p:pic>
        <p:nvPicPr>
          <p:cNvPr id="14" name="Picture 13">
            <a:extLst>
              <a:ext uri="{FF2B5EF4-FFF2-40B4-BE49-F238E27FC236}">
                <a16:creationId xmlns:a16="http://schemas.microsoft.com/office/drawing/2014/main" id="{00C5C154-6A56-7349-502B-4038E4EC5F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7661" y="2545111"/>
            <a:ext cx="3615295" cy="2411401"/>
          </a:xfrm>
          <a:prstGeom prst="rect">
            <a:avLst/>
          </a:prstGeom>
        </p:spPr>
      </p:pic>
    </p:spTree>
    <p:extLst>
      <p:ext uri="{BB962C8B-B14F-4D97-AF65-F5344CB8AC3E}">
        <p14:creationId xmlns:p14="http://schemas.microsoft.com/office/powerpoint/2010/main" val="21391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6058-5B42-7355-541A-639FD9EB84CC}"/>
              </a:ext>
            </a:extLst>
          </p:cNvPr>
          <p:cNvSpPr>
            <a:spLocks noGrp="1"/>
          </p:cNvSpPr>
          <p:nvPr>
            <p:ph type="ctrTitle"/>
          </p:nvPr>
        </p:nvSpPr>
        <p:spPr>
          <a:xfrm>
            <a:off x="1169274" y="1247762"/>
            <a:ext cx="9720000" cy="720000"/>
          </a:xfrm>
        </p:spPr>
        <p:txBody>
          <a:bodyPr/>
          <a:lstStyle/>
          <a:p>
            <a:r>
              <a:rPr lang="en-GB"/>
              <a:t>Impact of the changing environment</a:t>
            </a:r>
          </a:p>
        </p:txBody>
      </p:sp>
      <p:sp>
        <p:nvSpPr>
          <p:cNvPr id="5" name="TextBox 4">
            <a:extLst>
              <a:ext uri="{FF2B5EF4-FFF2-40B4-BE49-F238E27FC236}">
                <a16:creationId xmlns:a16="http://schemas.microsoft.com/office/drawing/2014/main" id="{894005B7-12DC-25A7-4ED3-A60757BA0213}"/>
              </a:ext>
            </a:extLst>
          </p:cNvPr>
          <p:cNvSpPr txBox="1"/>
          <p:nvPr/>
        </p:nvSpPr>
        <p:spPr>
          <a:xfrm>
            <a:off x="4427024" y="5303744"/>
            <a:ext cx="3615295"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An increase in fires.</a:t>
            </a:r>
          </a:p>
        </p:txBody>
      </p:sp>
      <p:sp>
        <p:nvSpPr>
          <p:cNvPr id="6" name="TextBox 5">
            <a:extLst>
              <a:ext uri="{FF2B5EF4-FFF2-40B4-BE49-F238E27FC236}">
                <a16:creationId xmlns:a16="http://schemas.microsoft.com/office/drawing/2014/main" id="{59724ECC-165B-6273-F9FC-F5F1EDFA18C0}"/>
              </a:ext>
            </a:extLst>
          </p:cNvPr>
          <p:cNvSpPr txBox="1"/>
          <p:nvPr/>
        </p:nvSpPr>
        <p:spPr>
          <a:xfrm>
            <a:off x="8105104" y="5303744"/>
            <a:ext cx="3603196" cy="1200329"/>
          </a:xfrm>
          <a:prstGeom prst="rect">
            <a:avLst/>
          </a:prstGeom>
          <a:noFill/>
        </p:spPr>
        <p:txBody>
          <a:bodyPr wrap="square" lIns="91440" tIns="45720" rIns="91440" bIns="45720" rtlCol="0" anchor="t">
            <a:spAutoFit/>
          </a:bodyPr>
          <a:lstStyle/>
          <a:p>
            <a:pPr algn="ctr"/>
            <a:r>
              <a:rPr lang="en-GB" sz="2400" dirty="0">
                <a:latin typeface="Arial"/>
                <a:cs typeface="Arial"/>
              </a:rPr>
              <a:t>Changes to the water cycle (e.g. polar ice caps melting).</a:t>
            </a:r>
          </a:p>
        </p:txBody>
      </p:sp>
      <p:sp>
        <p:nvSpPr>
          <p:cNvPr id="7" name="TextBox 6">
            <a:extLst>
              <a:ext uri="{FF2B5EF4-FFF2-40B4-BE49-F238E27FC236}">
                <a16:creationId xmlns:a16="http://schemas.microsoft.com/office/drawing/2014/main" id="{74C34E39-BA97-0752-4168-9C0301DA79C7}"/>
              </a:ext>
            </a:extLst>
          </p:cNvPr>
          <p:cNvSpPr txBox="1"/>
          <p:nvPr/>
        </p:nvSpPr>
        <p:spPr>
          <a:xfrm>
            <a:off x="637998" y="5303744"/>
            <a:ext cx="3962758"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Conditions changing so it can be harder to grow food.</a:t>
            </a:r>
          </a:p>
        </p:txBody>
      </p:sp>
      <p:sp>
        <p:nvSpPr>
          <p:cNvPr id="3" name="TextBox 2">
            <a:extLst>
              <a:ext uri="{FF2B5EF4-FFF2-40B4-BE49-F238E27FC236}">
                <a16:creationId xmlns:a16="http://schemas.microsoft.com/office/drawing/2014/main" id="{57992C2D-754F-2058-281D-196355478202}"/>
              </a:ext>
            </a:extLst>
          </p:cNvPr>
          <p:cNvSpPr txBox="1"/>
          <p:nvPr/>
        </p:nvSpPr>
        <p:spPr>
          <a:xfrm>
            <a:off x="1047592" y="1858926"/>
            <a:ext cx="8859110"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Climate change can cause extreme or unusual weather, which can affect food production and impact on national and global food security. This can result in:</a:t>
            </a:r>
            <a:endParaRPr lang="en-GB" sz="2000">
              <a:latin typeface="Arial" panose="020B0604020202020204" pitchFamily="34" charset="0"/>
              <a:cs typeface="Arial" panose="020B0604020202020204" pitchFamily="34" charset="0"/>
            </a:endParaRPr>
          </a:p>
        </p:txBody>
      </p:sp>
      <p:pic>
        <p:nvPicPr>
          <p:cNvPr id="11" name="Picture 10" descr="A forest fire with smoke and trees&#10;&#10;Description automatically generated">
            <a:extLst>
              <a:ext uri="{FF2B5EF4-FFF2-40B4-BE49-F238E27FC236}">
                <a16:creationId xmlns:a16="http://schemas.microsoft.com/office/drawing/2014/main" id="{609EA7BB-2BCC-2E71-C059-DDC5ABE814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7342" y="2680140"/>
            <a:ext cx="3615295" cy="2411401"/>
          </a:xfrm>
          <a:prstGeom prst="rect">
            <a:avLst/>
          </a:prstGeom>
        </p:spPr>
      </p:pic>
      <p:pic>
        <p:nvPicPr>
          <p:cNvPr id="13" name="Picture 12" descr="A field of wheat with a sunset in the background&#10;&#10;Description automatically generated">
            <a:extLst>
              <a:ext uri="{FF2B5EF4-FFF2-40B4-BE49-F238E27FC236}">
                <a16:creationId xmlns:a16="http://schemas.microsoft.com/office/drawing/2014/main" id="{E00E063F-8204-76CA-7407-E623FA605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366" y="2682869"/>
            <a:ext cx="3615295" cy="2411401"/>
          </a:xfrm>
          <a:prstGeom prst="rect">
            <a:avLst/>
          </a:prstGeom>
        </p:spPr>
      </p:pic>
      <p:pic>
        <p:nvPicPr>
          <p:cNvPr id="15" name="Picture 14" descr="An icebergs and water from above&#10;&#10;Description automatically generated">
            <a:extLst>
              <a:ext uri="{FF2B5EF4-FFF2-40B4-BE49-F238E27FC236}">
                <a16:creationId xmlns:a16="http://schemas.microsoft.com/office/drawing/2014/main" id="{569059CF-FF68-D262-4B6E-21FA9935AD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2319" y="2682270"/>
            <a:ext cx="3603196" cy="2412000"/>
          </a:xfrm>
          <a:prstGeom prst="rect">
            <a:avLst/>
          </a:prstGeom>
        </p:spPr>
      </p:pic>
    </p:spTree>
    <p:extLst>
      <p:ext uri="{BB962C8B-B14F-4D97-AF65-F5344CB8AC3E}">
        <p14:creationId xmlns:p14="http://schemas.microsoft.com/office/powerpoint/2010/main" val="34060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lcf76f155ced4ddcb4097134ff3c332f xmlns="c53071f4-7f44-43fd-895c-8e7b6a3746b0">
      <Terms xmlns="http://schemas.microsoft.com/office/infopath/2007/PartnerControls"/>
    </lcf76f155ced4ddcb4097134ff3c332f>
    <SharedWithUsers xmlns="ead97cfe-a968-427f-b02b-893e6ba0355a">
      <UserInfo>
        <DisplayName>Claire Theobald</DisplayName>
        <AccountId>23</AccountId>
        <AccountType/>
      </UserInfo>
    </SharedWithUsers>
    <_Flow_SignoffStatus xmlns="c53071f4-7f44-43fd-895c-8e7b6a3746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20" ma:contentTypeDescription="Create a new document." ma:contentTypeScope="" ma:versionID="a13c795925103be68affe49d1e80d3f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045a55742d4ecf4119cd049c9c3d495"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A450B94B-FD7E-4C98-ADD1-B1B8328EC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12ce54b-3d3d-4346-95ef-ff13ca5dd47d}" enabled="0" method="" siteId="{a12ce54b-3d3d-4346-95ef-ff13ca5dd47d}" removed="1"/>
</clbl:labelList>
</file>

<file path=docProps/app.xml><?xml version="1.0" encoding="utf-8"?>
<Properties xmlns="http://schemas.openxmlformats.org/officeDocument/2006/extended-properties" xmlns:vt="http://schemas.openxmlformats.org/officeDocument/2006/docPropsVTypes">
  <TotalTime>1334</TotalTime>
  <Words>4825</Words>
  <Application>Microsoft Office PowerPoint</Application>
  <PresentationFormat>Widescreen</PresentationFormat>
  <Paragraphs>352</Paragraphs>
  <Slides>52</Slides>
  <Notes>4</Notes>
  <HiddenSlides>0</HiddenSlides>
  <MMClips>1</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52</vt:i4>
      </vt:variant>
    </vt:vector>
  </HeadingPairs>
  <TitlesOfParts>
    <vt:vector size="58" baseType="lpstr">
      <vt:lpstr>Arial</vt:lpstr>
      <vt:lpstr>Calibri</vt:lpstr>
      <vt:lpstr>Office Theme</vt:lpstr>
      <vt:lpstr>Custom Design</vt:lpstr>
      <vt:lpstr>1_Custom Design</vt:lpstr>
      <vt:lpstr>3_Custom Design</vt:lpstr>
      <vt:lpstr>Sustainable healthy diets</vt:lpstr>
      <vt:lpstr>Introduction: Sustainable healthy diets</vt:lpstr>
      <vt:lpstr>Sustainable, healthy diets Key facts</vt:lpstr>
      <vt:lpstr>Sustainable healthy diets  Summarised Key Fact:</vt:lpstr>
      <vt:lpstr>Contents</vt:lpstr>
      <vt:lpstr>Environmental impact</vt:lpstr>
      <vt:lpstr>Sustainable healthy diets  Key fact</vt:lpstr>
      <vt:lpstr>Impact of the changing environment</vt:lpstr>
      <vt:lpstr>Impact of the changing environment</vt:lpstr>
      <vt:lpstr>The greenhouse effect</vt:lpstr>
      <vt:lpstr>Climate change and food production</vt:lpstr>
      <vt:lpstr>Combatting climate change</vt:lpstr>
      <vt:lpstr>Carbon sequestration</vt:lpstr>
      <vt:lpstr>Combatting climate change in food production</vt:lpstr>
      <vt:lpstr>Food production adapting to climate change</vt:lpstr>
      <vt:lpstr>Water usage</vt:lpstr>
      <vt:lpstr>Water usage</vt:lpstr>
      <vt:lpstr>Land usage</vt:lpstr>
      <vt:lpstr>What does soil do and why is it important for food production?</vt:lpstr>
      <vt:lpstr>Soil health</vt:lpstr>
      <vt:lpstr>Biodiversity</vt:lpstr>
      <vt:lpstr>Sustainable farming in the UK</vt:lpstr>
      <vt:lpstr> What are farmers and food producers doing? </vt:lpstr>
      <vt:lpstr> What are farmers and food producers doing? </vt:lpstr>
      <vt:lpstr>Food loss and food waste</vt:lpstr>
      <vt:lpstr>Questions – Environmental impact</vt:lpstr>
      <vt:lpstr>Answers – Environmental impact</vt:lpstr>
      <vt:lpstr>Answers – Environmental impact</vt:lpstr>
      <vt:lpstr>PowerPoint Presentation</vt:lpstr>
      <vt:lpstr>The Eatwell Guide</vt:lpstr>
      <vt:lpstr>Nutrients</vt:lpstr>
      <vt:lpstr>Energy</vt:lpstr>
      <vt:lpstr>5 A DAY</vt:lpstr>
      <vt:lpstr>Fibre</vt:lpstr>
      <vt:lpstr>Beans, pulses, fish, eggs, meat and other proteins</vt:lpstr>
      <vt:lpstr>Plant-rich diets</vt:lpstr>
      <vt:lpstr>Foods high in fat, salt and sugar</vt:lpstr>
      <vt:lpstr>Hydration</vt:lpstr>
      <vt:lpstr>Health conditions </vt:lpstr>
      <vt:lpstr>Questions – Nutrition and health</vt:lpstr>
      <vt:lpstr>Answers – Nutrition and health</vt:lpstr>
      <vt:lpstr>Sustainable healthy food  Key fact</vt:lpstr>
      <vt:lpstr>Food security</vt:lpstr>
      <vt:lpstr>Food hygiene and safety</vt:lpstr>
      <vt:lpstr>Cultural considerations</vt:lpstr>
      <vt:lpstr>Social considerations</vt:lpstr>
      <vt:lpstr>Economic considerations</vt:lpstr>
      <vt:lpstr>Questions – Affordability, acceptability and accessibility</vt:lpstr>
      <vt:lpstr>Answers – Affordability, acceptability and accessibility</vt:lpstr>
      <vt:lpstr>Answers – Affordability, acceptability and accessibility</vt:lpstr>
      <vt:lpstr>Conclusion</vt:lpstr>
      <vt:lpstr>Sustainable healthy diets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6</cp:revision>
  <cp:lastPrinted>2023-11-08T08:06:07Z</cp:lastPrinted>
  <dcterms:created xsi:type="dcterms:W3CDTF">2018-10-10T09:22:08Z</dcterms:created>
  <dcterms:modified xsi:type="dcterms:W3CDTF">2025-03-17T12:34:52Z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y fmtid="{D5CDD505-2E9C-101B-9397-08002B2CF9AE}" pid="4" name="ahdbFunction">
    <vt:lpwstr/>
  </property>
  <property fmtid="{D5CDD505-2E9C-101B-9397-08002B2CF9AE}" pid="5" name="ahdbBrand">
    <vt:lpwstr/>
  </property>
  <property fmtid="{D5CDD505-2E9C-101B-9397-08002B2CF9AE}" pid="6" name="ahdbSectorClassification">
    <vt:lpwstr/>
  </property>
  <property fmtid="{D5CDD505-2E9C-101B-9397-08002B2CF9AE}" pid="7" name="ahdbContentType">
    <vt:lpwstr/>
  </property>
  <property fmtid="{D5CDD505-2E9C-101B-9397-08002B2CF9AE}" pid="8" name="ahdbTopic">
    <vt:lpwstr/>
  </property>
</Properties>
</file>