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50" r:id="rId4"/>
    <p:sldMasterId id="2147483652" r:id="rId5"/>
    <p:sldMasterId id="2147483656" r:id="rId6"/>
  </p:sldMasterIdLst>
  <p:sldIdLst>
    <p:sldId id="256" r:id="rId7"/>
    <p:sldId id="259" r:id="rId8"/>
    <p:sldId id="262" r:id="rId9"/>
    <p:sldId id="263" r:id="rId10"/>
    <p:sldId id="264" r:id="rId11"/>
    <p:sldId id="273" r:id="rId12"/>
    <p:sldId id="272" r:id="rId13"/>
    <p:sldId id="265" r:id="rId14"/>
    <p:sldId id="266" r:id="rId15"/>
    <p:sldId id="267" r:id="rId16"/>
    <p:sldId id="268" r:id="rId17"/>
    <p:sldId id="269" r:id="rId18"/>
    <p:sldId id="270" r:id="rId19"/>
    <p:sldId id="271"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89" d="100"/>
          <a:sy n="89" d="100"/>
        </p:scale>
        <p:origin x="75"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1.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play.kahoot.it/#/?quizId=0e69d208-8a9d-4230-8431-a17c3b4fef83" TargetMode="External"/><Relationship Id="rId2" Type="http://schemas.openxmlformats.org/officeDocument/2006/relationships/hyperlink" Target="https://play.kahoot.it/#/?quizId=6c7b9601-18ab-4b28-85e9-561f80f0620f"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nutrition.org.uk/health-conditions/cancer-risk/" TargetMode="External"/><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Diet and cancer</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Energy balance</a:t>
            </a:r>
            <a:br>
              <a:rPr lang="en-US" dirty="0"/>
            </a:br>
            <a:endParaRPr lang="en-US" dirty="0"/>
          </a:p>
        </p:txBody>
      </p:sp>
      <p:sp>
        <p:nvSpPr>
          <p:cNvPr id="3" name="Subtitle 2"/>
          <p:cNvSpPr>
            <a:spLocks noGrp="1"/>
          </p:cNvSpPr>
          <p:nvPr>
            <p:ph type="subTitle" idx="1"/>
          </p:nvPr>
        </p:nvSpPr>
        <p:spPr>
          <a:xfrm>
            <a:off x="1169276" y="2571092"/>
            <a:ext cx="6586499" cy="3600000"/>
          </a:xfrm>
        </p:spPr>
        <p:txBody>
          <a:bodyPr/>
          <a:lstStyle/>
          <a:p>
            <a:pPr marL="0" indent="0">
              <a:buNone/>
            </a:pPr>
            <a:r>
              <a:rPr lang="en-GB" sz="2000" dirty="0"/>
              <a:t>Physical inactivity, overweight and obesity have been strongly linked to an increased risk of some cancers, such as those in the colon, pancreas, kidney and breast.</a:t>
            </a:r>
          </a:p>
          <a:p>
            <a:pPr marL="0" indent="0">
              <a:buNone/>
            </a:pPr>
            <a:endParaRPr lang="en-GB" sz="2000" dirty="0"/>
          </a:p>
          <a:p>
            <a:pPr marL="0" indent="0">
              <a:buNone/>
            </a:pPr>
            <a:r>
              <a:rPr lang="en-GB" sz="2000" dirty="0"/>
              <a:t>It is important to balance the energy from food with the energy used through activity.</a:t>
            </a:r>
          </a:p>
          <a:p>
            <a:endParaRPr lang="en-US" sz="2000" dirty="0"/>
          </a:p>
        </p:txBody>
      </p:sp>
      <p:pic>
        <p:nvPicPr>
          <p:cNvPr id="3074" name="Picture 2" descr="C:\Users\AWhite\Downloads\shutterstock_7206008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3665" y="2856098"/>
            <a:ext cx="3881166" cy="258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157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Healthy weight</a:t>
            </a:r>
            <a:br>
              <a:rPr lang="en-US" dirty="0"/>
            </a:br>
            <a:endParaRPr lang="en-US" dirty="0"/>
          </a:p>
        </p:txBody>
      </p:sp>
      <p:sp>
        <p:nvSpPr>
          <p:cNvPr id="3" name="Subtitle 2"/>
          <p:cNvSpPr>
            <a:spLocks noGrp="1"/>
          </p:cNvSpPr>
          <p:nvPr>
            <p:ph type="subTitle" idx="1"/>
          </p:nvPr>
        </p:nvSpPr>
        <p:spPr>
          <a:xfrm>
            <a:off x="1169276" y="2571092"/>
            <a:ext cx="6727815" cy="3600000"/>
          </a:xfrm>
        </p:spPr>
        <p:txBody>
          <a:bodyPr/>
          <a:lstStyle/>
          <a:p>
            <a:pPr marL="0" indent="0">
              <a:buNone/>
            </a:pPr>
            <a:r>
              <a:rPr lang="en-GB" sz="2000" dirty="0"/>
              <a:t>Being overweight and obese increases the risk of some cancers, as well as other diseases, such as hypertension, heart disease, stroke and diabetes. </a:t>
            </a:r>
          </a:p>
          <a:p>
            <a:pPr marL="0" indent="0">
              <a:buNone/>
            </a:pPr>
            <a:endParaRPr lang="en-GB" sz="2000" dirty="0"/>
          </a:p>
          <a:p>
            <a:pPr marL="0" indent="0">
              <a:buNone/>
            </a:pPr>
            <a:r>
              <a:rPr lang="en-GB" sz="2000" dirty="0"/>
              <a:t>It is important to keep a healthy weight to maintain health. </a:t>
            </a:r>
          </a:p>
          <a:p>
            <a:endParaRPr lang="en-US" sz="2000" dirty="0"/>
          </a:p>
        </p:txBody>
      </p:sp>
      <p:pic>
        <p:nvPicPr>
          <p:cNvPr id="4098" name="Picture 2" descr="C:\Users\AWhite\Downloads\shutterstock_614649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220" y="2754668"/>
            <a:ext cx="3881586" cy="258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157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Body Mass Index</a:t>
            </a:r>
            <a:br>
              <a:rPr lang="en-US" dirty="0"/>
            </a:br>
            <a:endParaRPr lang="en-US" dirty="0"/>
          </a:p>
        </p:txBody>
      </p:sp>
      <p:sp>
        <p:nvSpPr>
          <p:cNvPr id="3" name="Subtitle 2"/>
          <p:cNvSpPr>
            <a:spLocks noGrp="1"/>
          </p:cNvSpPr>
          <p:nvPr>
            <p:ph type="subTitle" idx="1"/>
          </p:nvPr>
        </p:nvSpPr>
        <p:spPr/>
        <p:txBody>
          <a:bodyPr/>
          <a:lstStyle/>
          <a:p>
            <a:pPr marL="0" indent="0">
              <a:buNone/>
            </a:pPr>
            <a:r>
              <a:rPr lang="en-GB" sz="2000" dirty="0"/>
              <a:t>The Body Mass Index (BMI) is a good indicator for adults to see if they are underweight, overweight or a healthy weight. To calculate BMI (kg/m2), divide weight (kg) by height (m) x height (m).</a:t>
            </a:r>
          </a:p>
          <a:p>
            <a:pPr marL="0" indent="0">
              <a:buNone/>
            </a:pPr>
            <a:endParaRPr lang="en-GB" sz="2000" dirty="0"/>
          </a:p>
          <a:p>
            <a:pPr marL="0" indent="0">
              <a:buNone/>
            </a:pPr>
            <a:r>
              <a:rPr lang="en-GB" sz="3200" dirty="0"/>
              <a:t>BMI = 	 </a:t>
            </a:r>
            <a:r>
              <a:rPr lang="en-GB" sz="3200" u="sng" dirty="0"/>
              <a:t>weight (kg)</a:t>
            </a:r>
          </a:p>
          <a:p>
            <a:pPr marL="0" indent="0">
              <a:buNone/>
            </a:pPr>
            <a:r>
              <a:rPr lang="en-GB" sz="3200" dirty="0"/>
              <a:t>	        (height in m)</a:t>
            </a:r>
            <a:r>
              <a:rPr lang="en-GB" altLang="en-US" sz="3200" baseline="30000" dirty="0"/>
              <a:t> 2</a:t>
            </a:r>
            <a:r>
              <a:rPr lang="en-GB" sz="3200" dirty="0"/>
              <a:t> </a:t>
            </a:r>
          </a:p>
          <a:p>
            <a:pPr marL="0" indent="0">
              <a:buNone/>
            </a:pP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3571493231"/>
              </p:ext>
            </p:extLst>
          </p:nvPr>
        </p:nvGraphicFramePr>
        <p:xfrm>
          <a:off x="6395093" y="3988417"/>
          <a:ext cx="5382953" cy="2377440"/>
        </p:xfrm>
        <a:graphic>
          <a:graphicData uri="http://schemas.openxmlformats.org/drawingml/2006/table">
            <a:tbl>
              <a:tblPr firstRow="1" bandRow="1">
                <a:tableStyleId>{5C22544A-7EE6-4342-B048-85BDC9FD1C3A}</a:tableStyleId>
              </a:tblPr>
              <a:tblGrid>
                <a:gridCol w="2001480">
                  <a:extLst>
                    <a:ext uri="{9D8B030D-6E8A-4147-A177-3AD203B41FA5}">
                      <a16:colId xmlns:a16="http://schemas.microsoft.com/office/drawing/2014/main" val="3936102952"/>
                    </a:ext>
                  </a:extLst>
                </a:gridCol>
                <a:gridCol w="3381473">
                  <a:extLst>
                    <a:ext uri="{9D8B030D-6E8A-4147-A177-3AD203B41FA5}">
                      <a16:colId xmlns:a16="http://schemas.microsoft.com/office/drawing/2014/main" val="1832257363"/>
                    </a:ext>
                  </a:extLst>
                </a:gridCol>
              </a:tblGrid>
              <a:tr h="370840">
                <a:tc gridSpan="2">
                  <a:txBody>
                    <a:bodyPr/>
                    <a:lstStyle/>
                    <a:p>
                      <a:r>
                        <a:rPr lang="en-GB" sz="2000" dirty="0">
                          <a:latin typeface="Arial" panose="020B0604020202020204" pitchFamily="34" charset="0"/>
                          <a:cs typeface="Arial" panose="020B0604020202020204" pitchFamily="34" charset="0"/>
                        </a:rPr>
                        <a:t>Recommended BMI range</a:t>
                      </a:r>
                    </a:p>
                  </a:txBody>
                  <a:tcPr/>
                </a:tc>
                <a:tc hMerge="1">
                  <a:txBody>
                    <a:bodyPr/>
                    <a:lstStyle/>
                    <a:p>
                      <a:endParaRPr lang="en-GB" dirty="0"/>
                    </a:p>
                  </a:txBody>
                  <a:tcPr/>
                </a:tc>
                <a:extLst>
                  <a:ext uri="{0D108BD9-81ED-4DB2-BD59-A6C34878D82A}">
                    <a16:rowId xmlns:a16="http://schemas.microsoft.com/office/drawing/2014/main" val="2483291637"/>
                  </a:ext>
                </a:extLst>
              </a:tr>
              <a:tr h="370840">
                <a:tc>
                  <a:txBody>
                    <a:bodyPr/>
                    <a:lstStyle/>
                    <a:p>
                      <a:r>
                        <a:rPr lang="en-GB" sz="2000" dirty="0">
                          <a:latin typeface="Arial" panose="020B0604020202020204" pitchFamily="34" charset="0"/>
                          <a:cs typeface="Arial" panose="020B0604020202020204" pitchFamily="34" charset="0"/>
                        </a:rPr>
                        <a:t>Underweight</a:t>
                      </a:r>
                    </a:p>
                  </a:txBody>
                  <a:tcPr/>
                </a:tc>
                <a:tc>
                  <a:txBody>
                    <a:bodyPr/>
                    <a:lstStyle/>
                    <a:p>
                      <a:r>
                        <a:rPr lang="en-GB" sz="2000" dirty="0">
                          <a:latin typeface="Arial" panose="020B0604020202020204" pitchFamily="34" charset="0"/>
                          <a:cs typeface="Arial" panose="020B0604020202020204" pitchFamily="34" charset="0"/>
                        </a:rPr>
                        <a:t>Less</a:t>
                      </a:r>
                      <a:r>
                        <a:rPr lang="en-GB" sz="2000" baseline="0" dirty="0">
                          <a:latin typeface="Arial" panose="020B0604020202020204" pitchFamily="34" charset="0"/>
                          <a:cs typeface="Arial" panose="020B0604020202020204" pitchFamily="34" charset="0"/>
                        </a:rPr>
                        <a:t> than </a:t>
                      </a:r>
                      <a:r>
                        <a:rPr lang="en-GB" sz="2000" dirty="0">
                          <a:latin typeface="Arial" panose="020B0604020202020204" pitchFamily="34" charset="0"/>
                          <a:cs typeface="Arial" panose="020B0604020202020204" pitchFamily="34" charset="0"/>
                        </a:rPr>
                        <a:t>18.5</a:t>
                      </a:r>
                    </a:p>
                  </a:txBody>
                  <a:tcPr/>
                </a:tc>
                <a:extLst>
                  <a:ext uri="{0D108BD9-81ED-4DB2-BD59-A6C34878D82A}">
                    <a16:rowId xmlns:a16="http://schemas.microsoft.com/office/drawing/2014/main" val="4272585493"/>
                  </a:ext>
                </a:extLst>
              </a:tr>
              <a:tr h="370840">
                <a:tc>
                  <a:txBody>
                    <a:bodyPr/>
                    <a:lstStyle/>
                    <a:p>
                      <a:r>
                        <a:rPr lang="en-GB" sz="2000" dirty="0">
                          <a:latin typeface="Arial" panose="020B0604020202020204" pitchFamily="34" charset="0"/>
                          <a:cs typeface="Arial" panose="020B0604020202020204" pitchFamily="34" charset="0"/>
                        </a:rPr>
                        <a:t>Normal</a:t>
                      </a:r>
                    </a:p>
                  </a:txBody>
                  <a:tcPr/>
                </a:tc>
                <a:tc>
                  <a:txBody>
                    <a:bodyPr/>
                    <a:lstStyle/>
                    <a:p>
                      <a:r>
                        <a:rPr lang="en-GB" sz="2000" dirty="0">
                          <a:latin typeface="Arial" panose="020B0604020202020204" pitchFamily="34" charset="0"/>
                          <a:cs typeface="Arial" panose="020B0604020202020204" pitchFamily="34" charset="0"/>
                        </a:rPr>
                        <a:t>18.5</a:t>
                      </a:r>
                      <a:r>
                        <a:rPr lang="en-GB" sz="2000" baseline="0" dirty="0">
                          <a:latin typeface="Arial" panose="020B0604020202020204" pitchFamily="34" charset="0"/>
                          <a:cs typeface="Arial" panose="020B0604020202020204" pitchFamily="34" charset="0"/>
                        </a:rPr>
                        <a:t> – less than 25</a:t>
                      </a:r>
                      <a:endParaRPr lang="en-GB"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37240050"/>
                  </a:ext>
                </a:extLst>
              </a:tr>
              <a:tr h="370840">
                <a:tc>
                  <a:txBody>
                    <a:bodyPr/>
                    <a:lstStyle/>
                    <a:p>
                      <a:r>
                        <a:rPr lang="en-GB" sz="2000" dirty="0">
                          <a:latin typeface="Arial" panose="020B0604020202020204" pitchFamily="34" charset="0"/>
                          <a:cs typeface="Arial" panose="020B0604020202020204" pitchFamily="34" charset="0"/>
                        </a:rPr>
                        <a:t>Overweight</a:t>
                      </a:r>
                    </a:p>
                  </a:txBody>
                  <a:tcPr/>
                </a:tc>
                <a:tc>
                  <a:txBody>
                    <a:bodyPr/>
                    <a:lstStyle/>
                    <a:p>
                      <a:r>
                        <a:rPr lang="en-GB" sz="2000" dirty="0">
                          <a:latin typeface="Arial" panose="020B0604020202020204" pitchFamily="34" charset="0"/>
                          <a:cs typeface="Arial" panose="020B0604020202020204" pitchFamily="34" charset="0"/>
                        </a:rPr>
                        <a:t>25 – less than 30</a:t>
                      </a:r>
                    </a:p>
                  </a:txBody>
                  <a:tcPr/>
                </a:tc>
                <a:extLst>
                  <a:ext uri="{0D108BD9-81ED-4DB2-BD59-A6C34878D82A}">
                    <a16:rowId xmlns:a16="http://schemas.microsoft.com/office/drawing/2014/main" val="4013176876"/>
                  </a:ext>
                </a:extLst>
              </a:tr>
              <a:tr h="370840">
                <a:tc>
                  <a:txBody>
                    <a:bodyPr/>
                    <a:lstStyle/>
                    <a:p>
                      <a:r>
                        <a:rPr lang="en-GB" sz="2000" dirty="0">
                          <a:latin typeface="Arial" panose="020B0604020202020204" pitchFamily="34" charset="0"/>
                          <a:cs typeface="Arial" panose="020B0604020202020204" pitchFamily="34" charset="0"/>
                        </a:rPr>
                        <a:t>Obese</a:t>
                      </a:r>
                    </a:p>
                  </a:txBody>
                  <a:tcPr/>
                </a:tc>
                <a:tc>
                  <a:txBody>
                    <a:bodyPr/>
                    <a:lstStyle/>
                    <a:p>
                      <a:r>
                        <a:rPr lang="en-GB" sz="2000" dirty="0">
                          <a:latin typeface="Arial" panose="020B0604020202020204" pitchFamily="34" charset="0"/>
                          <a:cs typeface="Arial" panose="020B0604020202020204" pitchFamily="34" charset="0"/>
                        </a:rPr>
                        <a:t>30-40</a:t>
                      </a:r>
                    </a:p>
                  </a:txBody>
                  <a:tcPr/>
                </a:tc>
                <a:extLst>
                  <a:ext uri="{0D108BD9-81ED-4DB2-BD59-A6C34878D82A}">
                    <a16:rowId xmlns:a16="http://schemas.microsoft.com/office/drawing/2014/main" val="2719509673"/>
                  </a:ext>
                </a:extLst>
              </a:tr>
              <a:tr h="370840">
                <a:tc>
                  <a:txBody>
                    <a:bodyPr/>
                    <a:lstStyle/>
                    <a:p>
                      <a:r>
                        <a:rPr lang="en-GB" sz="2000" dirty="0">
                          <a:latin typeface="Arial" panose="020B0604020202020204" pitchFamily="34" charset="0"/>
                          <a:cs typeface="Arial" panose="020B0604020202020204" pitchFamily="34" charset="0"/>
                        </a:rPr>
                        <a:t>Very obese</a:t>
                      </a:r>
                    </a:p>
                  </a:txBody>
                  <a:tcPr/>
                </a:tc>
                <a:tc>
                  <a:txBody>
                    <a:bodyPr/>
                    <a:lstStyle/>
                    <a:p>
                      <a:r>
                        <a:rPr lang="en-GB" sz="2000" dirty="0">
                          <a:latin typeface="Arial" panose="020B0604020202020204" pitchFamily="34" charset="0"/>
                          <a:cs typeface="Arial" panose="020B0604020202020204" pitchFamily="34" charset="0"/>
                        </a:rPr>
                        <a:t>Over 40</a:t>
                      </a:r>
                    </a:p>
                  </a:txBody>
                  <a:tcPr/>
                </a:tc>
                <a:extLst>
                  <a:ext uri="{0D108BD9-81ED-4DB2-BD59-A6C34878D82A}">
                    <a16:rowId xmlns:a16="http://schemas.microsoft.com/office/drawing/2014/main" val="2356910049"/>
                  </a:ext>
                </a:extLst>
              </a:tr>
            </a:tbl>
          </a:graphicData>
        </a:graphic>
      </p:graphicFrame>
    </p:spTree>
    <p:extLst>
      <p:ext uri="{BB962C8B-B14F-4D97-AF65-F5344CB8AC3E}">
        <p14:creationId xmlns:p14="http://schemas.microsoft.com/office/powerpoint/2010/main" val="1734157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Cancer prevention</a:t>
            </a:r>
            <a:br>
              <a:rPr lang="en-US" dirty="0"/>
            </a:br>
            <a:endParaRPr lang="en-US" dirty="0"/>
          </a:p>
        </p:txBody>
      </p:sp>
      <p:sp>
        <p:nvSpPr>
          <p:cNvPr id="3" name="Subtitle 2"/>
          <p:cNvSpPr>
            <a:spLocks noGrp="1"/>
          </p:cNvSpPr>
          <p:nvPr>
            <p:ph type="subTitle" idx="1"/>
          </p:nvPr>
        </p:nvSpPr>
        <p:spPr>
          <a:xfrm>
            <a:off x="1169275" y="2571092"/>
            <a:ext cx="10239459" cy="3600000"/>
          </a:xfrm>
        </p:spPr>
        <p:txBody>
          <a:bodyPr/>
          <a:lstStyle/>
          <a:p>
            <a:pPr marL="0" indent="0">
              <a:buNone/>
              <a:defRPr/>
            </a:pPr>
            <a:r>
              <a:rPr lang="en-GB" altLang="en-US" sz="2000" dirty="0"/>
              <a:t>The World Cancer Research Fund has released nine cancer prevention recommendations.</a:t>
            </a:r>
            <a:endParaRPr lang="en-GB" altLang="en-US" sz="1100" dirty="0"/>
          </a:p>
          <a:p>
            <a:pPr marL="457200" indent="-457200">
              <a:buFontTx/>
              <a:buAutoNum type="arabicPeriod"/>
              <a:defRPr/>
            </a:pPr>
            <a:r>
              <a:rPr lang="en-GB" altLang="en-US" sz="2000" dirty="0"/>
              <a:t>Be a healthy weight.</a:t>
            </a:r>
          </a:p>
          <a:p>
            <a:pPr marL="457200" indent="-457200">
              <a:buFontTx/>
              <a:buAutoNum type="arabicPeriod"/>
              <a:defRPr/>
            </a:pPr>
            <a:r>
              <a:rPr lang="en-GB" altLang="en-US" sz="2000" dirty="0"/>
              <a:t>Move more.</a:t>
            </a:r>
          </a:p>
          <a:p>
            <a:pPr marL="457200" indent="-457200">
              <a:buFontTx/>
              <a:buAutoNum type="arabicPeriod"/>
              <a:defRPr/>
            </a:pPr>
            <a:r>
              <a:rPr lang="en-GB" altLang="en-US" sz="2000" dirty="0"/>
              <a:t>Avoid high-calorie foods and drinks.</a:t>
            </a:r>
          </a:p>
          <a:p>
            <a:pPr marL="457200" indent="-457200">
              <a:buFontTx/>
              <a:buAutoNum type="arabicPeriod"/>
              <a:defRPr/>
            </a:pPr>
            <a:r>
              <a:rPr lang="en-GB" altLang="en-US" sz="2000" dirty="0"/>
              <a:t>Enjoy more grains, veg, fruit and barley.</a:t>
            </a:r>
          </a:p>
          <a:p>
            <a:pPr marL="457200" indent="-457200">
              <a:buFontTx/>
              <a:buAutoNum type="arabicPeriod"/>
              <a:defRPr/>
            </a:pPr>
            <a:r>
              <a:rPr lang="en-GB" altLang="en-US" sz="2000" dirty="0"/>
              <a:t>Limit intake of red meat and avoid processed meat.</a:t>
            </a:r>
          </a:p>
          <a:p>
            <a:pPr marL="457200" indent="-457200">
              <a:buFontTx/>
              <a:buAutoNum type="arabicPeriod"/>
              <a:defRPr/>
            </a:pPr>
            <a:r>
              <a:rPr lang="en-GB" altLang="en-US" sz="2000" dirty="0"/>
              <a:t>Don’t drink alcohol.</a:t>
            </a:r>
          </a:p>
          <a:p>
            <a:pPr marL="457200" indent="-457200">
              <a:buFontTx/>
              <a:buAutoNum type="arabicPeriod"/>
              <a:defRPr/>
            </a:pPr>
            <a:r>
              <a:rPr lang="en-GB" altLang="en-US" sz="2000" dirty="0"/>
              <a:t>Eat less salt.</a:t>
            </a:r>
          </a:p>
          <a:p>
            <a:pPr marL="457200" indent="-457200">
              <a:buFontTx/>
              <a:buAutoNum type="arabicPeriod"/>
              <a:defRPr/>
            </a:pPr>
            <a:r>
              <a:rPr lang="en-GB" altLang="en-US" sz="2000" dirty="0"/>
              <a:t>Don’t rely on supplements.</a:t>
            </a:r>
          </a:p>
          <a:p>
            <a:pPr marL="457200" indent="-457200">
              <a:buFontTx/>
              <a:buAutoNum type="arabicPeriod"/>
              <a:defRPr/>
            </a:pPr>
            <a:r>
              <a:rPr lang="en-GB" altLang="en-US" sz="2000" dirty="0"/>
              <a:t>Breastfeed your baby.</a:t>
            </a:r>
          </a:p>
          <a:p>
            <a:pPr marL="0" indent="0">
              <a:buNone/>
            </a:pPr>
            <a:endParaRPr lang="en-US" sz="2000" dirty="0"/>
          </a:p>
        </p:txBody>
      </p:sp>
    </p:spTree>
    <p:extLst>
      <p:ext uri="{BB962C8B-B14F-4D97-AF65-F5344CB8AC3E}">
        <p14:creationId xmlns:p14="http://schemas.microsoft.com/office/powerpoint/2010/main" val="3069904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Quiz- Kahoot</a:t>
            </a:r>
            <a:br>
              <a:rPr lang="en-US" dirty="0"/>
            </a:br>
            <a:endParaRPr lang="en-US" dirty="0"/>
          </a:p>
        </p:txBody>
      </p:sp>
      <p:sp>
        <p:nvSpPr>
          <p:cNvPr id="3" name="Subtitle 2"/>
          <p:cNvSpPr>
            <a:spLocks noGrp="1"/>
          </p:cNvSpPr>
          <p:nvPr>
            <p:ph type="subTitle" idx="1"/>
          </p:nvPr>
        </p:nvSpPr>
        <p:spPr/>
        <p:txBody>
          <a:bodyPr/>
          <a:lstStyle/>
          <a:p>
            <a:pPr marL="0" indent="0">
              <a:spcBef>
                <a:spcPct val="0"/>
              </a:spcBef>
              <a:buNone/>
            </a:pPr>
            <a:r>
              <a:rPr lang="en-US" altLang="en-US" sz="2000" dirty="0"/>
              <a:t>Open the link below on the main screen and get students to log onto kahoot.it on their tablets or smartphones. They can then enter the code (that will come up on the main screen when you start the game) and their own nickname. They can then play along with the quiz choosing the multiple choice answers that correspond with the questions on the main screen. There will then be a leaderboard of the scores after each question and at the end. </a:t>
            </a:r>
          </a:p>
          <a:p>
            <a:pPr marL="0" indent="0">
              <a:spcBef>
                <a:spcPct val="0"/>
              </a:spcBef>
              <a:buNone/>
            </a:pPr>
            <a:endParaRPr lang="en-US" altLang="en-US" sz="2000" dirty="0">
              <a:hlinkClick r:id="rId2"/>
            </a:endParaRPr>
          </a:p>
          <a:p>
            <a:pPr marL="0" indent="0">
              <a:spcBef>
                <a:spcPct val="0"/>
              </a:spcBef>
              <a:buNone/>
            </a:pPr>
            <a:r>
              <a:rPr lang="en-US" altLang="en-US" sz="2000" b="1" dirty="0">
                <a:hlinkClick r:id="rId3"/>
              </a:rPr>
              <a:t>https://play.kahoot.it/#/?quizId=0e69d208-8a9d-4230-8431-a17c3b4fef83</a:t>
            </a:r>
            <a:r>
              <a:rPr lang="en-US" altLang="en-US" sz="2000" b="1" dirty="0"/>
              <a:t> </a:t>
            </a:r>
            <a:endParaRPr lang="en-US" altLang="en-US" sz="2000" b="1" dirty="0">
              <a:hlinkClick r:id="rId2"/>
            </a:endParaRPr>
          </a:p>
          <a:p>
            <a:pPr marL="0" indent="0">
              <a:buNone/>
            </a:pPr>
            <a:endParaRPr lang="en-US" sz="2000" dirty="0"/>
          </a:p>
        </p:txBody>
      </p:sp>
    </p:spTree>
    <p:extLst>
      <p:ext uri="{BB962C8B-B14F-4D97-AF65-F5344CB8AC3E}">
        <p14:creationId xmlns:p14="http://schemas.microsoft.com/office/powerpoint/2010/main" val="3069904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Diet and cancer</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5DF99BA7-74A8-E0DF-1A11-2DF2AE843D13}"/>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cancer?</a:t>
            </a:r>
            <a:br>
              <a:rPr lang="en-US" dirty="0"/>
            </a:br>
            <a:endParaRPr lang="en-US" dirty="0"/>
          </a:p>
        </p:txBody>
      </p:sp>
      <p:sp>
        <p:nvSpPr>
          <p:cNvPr id="3" name="Subtitle 2"/>
          <p:cNvSpPr>
            <a:spLocks noGrp="1"/>
          </p:cNvSpPr>
          <p:nvPr>
            <p:ph type="subTitle" idx="1"/>
          </p:nvPr>
        </p:nvSpPr>
        <p:spPr>
          <a:xfrm>
            <a:off x="1169276" y="2571092"/>
            <a:ext cx="4763438" cy="3600000"/>
          </a:xfrm>
        </p:spPr>
        <p:txBody>
          <a:bodyPr/>
          <a:lstStyle/>
          <a:p>
            <a:pPr marL="0" indent="0">
              <a:buNone/>
            </a:pPr>
            <a:r>
              <a:rPr lang="en-GB" sz="2000" dirty="0"/>
              <a:t>Cancer occurs when abnormal cells in the body develop and increase rapidly. </a:t>
            </a:r>
          </a:p>
          <a:p>
            <a:endParaRPr lang="en-GB" sz="2000" dirty="0"/>
          </a:p>
          <a:p>
            <a:pPr marL="0" indent="0">
              <a:buNone/>
            </a:pPr>
            <a:r>
              <a:rPr lang="en-GB" sz="2000" dirty="0"/>
              <a:t>The abnormal cells can also spread to other parts of the body and multiply.</a:t>
            </a:r>
          </a:p>
          <a:p>
            <a:endParaRPr lang="en-GB" sz="2000" dirty="0"/>
          </a:p>
          <a:p>
            <a:pPr marL="0" indent="0">
              <a:buNone/>
            </a:pPr>
            <a:r>
              <a:rPr lang="en-GB" sz="2000" dirty="0"/>
              <a:t>Cancer can occur in different parts of the body.</a:t>
            </a:r>
          </a:p>
          <a:p>
            <a:endParaRPr lang="en-US" sz="2000" dirty="0"/>
          </a:p>
        </p:txBody>
      </p:sp>
      <p:pic>
        <p:nvPicPr>
          <p:cNvPr id="1026" name="Picture 2" descr="Free Cigarettes Ashtray photo and picture">
            <a:extLst>
              <a:ext uri="{FF2B5EF4-FFF2-40B4-BE49-F238E27FC236}">
                <a16:creationId xmlns:a16="http://schemas.microsoft.com/office/drawing/2014/main" id="{67D45942-FF38-D566-88F2-833F4E925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8458" y="2628900"/>
            <a:ext cx="5111567" cy="316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1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Cancer in the UK</a:t>
            </a:r>
            <a:br>
              <a:rPr lang="en-US" dirty="0"/>
            </a:br>
            <a:endParaRPr lang="en-US" dirty="0"/>
          </a:p>
        </p:txBody>
      </p:sp>
      <p:sp>
        <p:nvSpPr>
          <p:cNvPr id="3" name="Subtitle 2"/>
          <p:cNvSpPr>
            <a:spLocks noGrp="1"/>
          </p:cNvSpPr>
          <p:nvPr>
            <p:ph type="subTitle" idx="1"/>
          </p:nvPr>
        </p:nvSpPr>
        <p:spPr>
          <a:xfrm>
            <a:off x="1169277" y="2571092"/>
            <a:ext cx="6145924" cy="3600000"/>
          </a:xfrm>
        </p:spPr>
        <p:txBody>
          <a:bodyPr/>
          <a:lstStyle/>
          <a:p>
            <a:pPr algn="l"/>
            <a:r>
              <a:rPr lang="en-GB" sz="2000" b="0" i="0" dirty="0">
                <a:solidFill>
                  <a:srgbClr val="263143"/>
                </a:solidFill>
                <a:effectLst/>
                <a:latin typeface="Helvetica" panose="020B0604020202020204" pitchFamily="34" charset="0"/>
              </a:rPr>
              <a:t>It is estimated that healthier diets could help prevent 1 in 10 cancers in the UK. The strongest dietary links are with cancers of the digestive tract – mouth, food pipe (gullet or oesophagus), stomach and bowel (colon).</a:t>
            </a:r>
          </a:p>
          <a:p>
            <a:pPr algn="l"/>
            <a:endParaRPr lang="en-GB" sz="2000" b="0" i="0" dirty="0">
              <a:solidFill>
                <a:srgbClr val="263143"/>
              </a:solidFill>
              <a:effectLst/>
              <a:latin typeface="Helvetica" panose="020B0604020202020204" pitchFamily="34" charset="0"/>
            </a:endParaRPr>
          </a:p>
          <a:p>
            <a:pPr algn="l"/>
            <a:r>
              <a:rPr lang="en-GB" sz="2000" b="0" i="0" dirty="0">
                <a:solidFill>
                  <a:srgbClr val="263143"/>
                </a:solidFill>
                <a:effectLst/>
                <a:latin typeface="Helvetica" panose="020B0604020202020204" pitchFamily="34" charset="0"/>
              </a:rPr>
              <a:t>Each year in the UK, more than 331,000 people are diagnosed with cancer. The four most common cancers are breast, prostate, lung and bowel (colorectal) which make up over half of all these cases. It is estimated that 1 in 2 people will develop cancer at some point in their lives.</a:t>
            </a:r>
          </a:p>
          <a:p>
            <a:pPr marL="0" indent="0">
              <a:buNone/>
            </a:pP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72014" y="2707426"/>
            <a:ext cx="4467068" cy="2964031"/>
          </a:xfrm>
          <a:prstGeom prst="rect">
            <a:avLst/>
          </a:prstGeom>
          <a:ln>
            <a:noFill/>
          </a:ln>
          <a:effectLst>
            <a:softEdge rad="112500"/>
          </a:effectLst>
        </p:spPr>
      </p:pic>
      <p:sp>
        <p:nvSpPr>
          <p:cNvPr id="6" name="TextBox 5">
            <a:extLst>
              <a:ext uri="{FF2B5EF4-FFF2-40B4-BE49-F238E27FC236}">
                <a16:creationId xmlns:a16="http://schemas.microsoft.com/office/drawing/2014/main" id="{07B56C68-5831-DCB7-5334-EC80C029CBF7}"/>
              </a:ext>
            </a:extLst>
          </p:cNvPr>
          <p:cNvSpPr txBox="1"/>
          <p:nvPr/>
        </p:nvSpPr>
        <p:spPr>
          <a:xfrm>
            <a:off x="522514" y="6084630"/>
            <a:ext cx="609600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3"/>
              </a:rPr>
              <a:t>Cancer risk - British Nutrition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15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Risk factors for cancer</a:t>
            </a:r>
            <a:br>
              <a:rPr lang="en-US" dirty="0"/>
            </a:br>
            <a:endParaRPr lang="en-US" dirty="0"/>
          </a:p>
        </p:txBody>
      </p:sp>
      <p:sp>
        <p:nvSpPr>
          <p:cNvPr id="3" name="Subtitle 2"/>
          <p:cNvSpPr>
            <a:spLocks noGrp="1"/>
          </p:cNvSpPr>
          <p:nvPr>
            <p:ph type="subTitle" idx="1"/>
          </p:nvPr>
        </p:nvSpPr>
        <p:spPr/>
        <p:txBody>
          <a:bodyPr/>
          <a:lstStyle/>
          <a:p>
            <a:pPr>
              <a:spcBef>
                <a:spcPct val="0"/>
              </a:spcBef>
            </a:pPr>
            <a:r>
              <a:rPr lang="en-GB" altLang="en-US" sz="2000" b="1" dirty="0"/>
              <a:t>Age</a:t>
            </a:r>
            <a:r>
              <a:rPr lang="en-GB" altLang="en-US" sz="2000" dirty="0"/>
              <a:t>: Cells are more likely to become damaged as the body ages.</a:t>
            </a:r>
          </a:p>
          <a:p>
            <a:pPr>
              <a:spcBef>
                <a:spcPct val="0"/>
              </a:spcBef>
            </a:pPr>
            <a:endParaRPr lang="en-GB" altLang="en-US" sz="2000" dirty="0"/>
          </a:p>
          <a:p>
            <a:pPr>
              <a:spcBef>
                <a:spcPct val="0"/>
              </a:spcBef>
            </a:pPr>
            <a:r>
              <a:rPr lang="en-GB" altLang="en-US" sz="2000" b="1" dirty="0"/>
              <a:t>Genetics</a:t>
            </a:r>
            <a:r>
              <a:rPr lang="en-GB" altLang="en-US" sz="2000" dirty="0"/>
              <a:t>: People with a family history of a particular cancer are more likely to develop it themselves.</a:t>
            </a:r>
          </a:p>
          <a:p>
            <a:pPr>
              <a:spcBef>
                <a:spcPct val="0"/>
              </a:spcBef>
            </a:pPr>
            <a:endParaRPr lang="en-GB" altLang="en-US" sz="2000" dirty="0"/>
          </a:p>
          <a:p>
            <a:pPr>
              <a:spcBef>
                <a:spcPct val="0"/>
              </a:spcBef>
            </a:pPr>
            <a:r>
              <a:rPr lang="en-GB" altLang="en-US" sz="2000" b="1" dirty="0"/>
              <a:t>Environment</a:t>
            </a:r>
            <a:r>
              <a:rPr lang="en-GB" altLang="en-US" sz="2000" dirty="0"/>
              <a:t>: Tobacco smoke, diet, alcohol, radiation are some lifestyle factors which may influence the risk of developing some cancers.</a:t>
            </a:r>
          </a:p>
          <a:p>
            <a:pPr>
              <a:spcBef>
                <a:spcPct val="0"/>
              </a:spcBef>
            </a:pPr>
            <a:endParaRPr lang="en-GB" altLang="en-US" sz="2000" dirty="0"/>
          </a:p>
          <a:p>
            <a:pPr>
              <a:spcBef>
                <a:spcPct val="0"/>
              </a:spcBef>
            </a:pPr>
            <a:r>
              <a:rPr lang="en-GB" altLang="en-US" sz="2000" b="1" dirty="0"/>
              <a:t>Hormones</a:t>
            </a:r>
            <a:r>
              <a:rPr lang="en-GB" altLang="en-US" sz="2000" dirty="0"/>
              <a:t>: The risk of some cancers is linked to levels of certain hormones in the body.</a:t>
            </a:r>
          </a:p>
          <a:p>
            <a:pPr>
              <a:spcBef>
                <a:spcPct val="0"/>
              </a:spcBef>
            </a:pPr>
            <a:endParaRPr lang="en-GB" altLang="en-US" sz="2000" dirty="0"/>
          </a:p>
          <a:p>
            <a:pPr>
              <a:spcBef>
                <a:spcPct val="0"/>
              </a:spcBef>
            </a:pPr>
            <a:r>
              <a:rPr lang="en-GB" altLang="en-US" sz="2000" b="1" dirty="0"/>
              <a:t>Infection</a:t>
            </a:r>
            <a:r>
              <a:rPr lang="en-GB" altLang="en-US" sz="2000" dirty="0"/>
              <a:t>: Certain cancers are linked to viral infection.</a:t>
            </a:r>
          </a:p>
          <a:p>
            <a:endParaRPr lang="en-US" sz="2000" dirty="0"/>
          </a:p>
        </p:txBody>
      </p:sp>
    </p:spTree>
    <p:extLst>
      <p:ext uri="{BB962C8B-B14F-4D97-AF65-F5344CB8AC3E}">
        <p14:creationId xmlns:p14="http://schemas.microsoft.com/office/powerpoint/2010/main" val="173415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Diet and cancer</a:t>
            </a:r>
            <a:br>
              <a:rPr lang="en-US" dirty="0"/>
            </a:br>
            <a:endParaRPr lang="en-US" dirty="0"/>
          </a:p>
        </p:txBody>
      </p:sp>
      <p:sp>
        <p:nvSpPr>
          <p:cNvPr id="3" name="Subtitle 2"/>
          <p:cNvSpPr>
            <a:spLocks noGrp="1"/>
          </p:cNvSpPr>
          <p:nvPr>
            <p:ph type="subTitle" idx="1"/>
          </p:nvPr>
        </p:nvSpPr>
        <p:spPr>
          <a:xfrm>
            <a:off x="1169276" y="2571092"/>
            <a:ext cx="6536622" cy="3600000"/>
          </a:xfrm>
        </p:spPr>
        <p:txBody>
          <a:bodyPr/>
          <a:lstStyle/>
          <a:p>
            <a:pPr marL="0" indent="0">
              <a:buNone/>
            </a:pPr>
            <a:r>
              <a:rPr lang="en-GB" sz="2000" dirty="0"/>
              <a:t>Dietary factors may protect against or increase the risk of cancer.</a:t>
            </a:r>
          </a:p>
          <a:p>
            <a:pPr marL="0" indent="0">
              <a:buNone/>
            </a:pPr>
            <a:r>
              <a:rPr lang="en-GB" sz="2000" dirty="0"/>
              <a:t>High intakes of fruit and vegetables have shown to reduce the risk of some cancers, e.g. lung cancer and stomach cancer.</a:t>
            </a:r>
          </a:p>
          <a:p>
            <a:pPr marL="0" indent="0">
              <a:buNone/>
            </a:pPr>
            <a:r>
              <a:rPr lang="en-GB" sz="2000" dirty="0"/>
              <a:t>Extra energy from the diet, if not used through activity, increases the risk of different cancers, such as in the oesophagus, pancreas, colon and breast.</a:t>
            </a:r>
          </a:p>
          <a:p>
            <a:pPr marL="0" indent="0">
              <a:buNone/>
            </a:pPr>
            <a:r>
              <a:rPr lang="en-GB" sz="2000" dirty="0"/>
              <a:t>Alcohol may also increase the risk of certain types of cancer, e.g. breast cancer and cancers in the mouth and oesophagus.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017" y="4073236"/>
            <a:ext cx="4240539" cy="2247486"/>
          </a:xfrm>
          <a:prstGeom prst="rect">
            <a:avLst/>
          </a:prstGeom>
        </p:spPr>
      </p:pic>
    </p:spTree>
    <p:extLst>
      <p:ext uri="{BB962C8B-B14F-4D97-AF65-F5344CB8AC3E}">
        <p14:creationId xmlns:p14="http://schemas.microsoft.com/office/powerpoint/2010/main" val="173415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and processed meat</a:t>
            </a:r>
          </a:p>
        </p:txBody>
      </p:sp>
      <p:sp>
        <p:nvSpPr>
          <p:cNvPr id="3" name="Subtitle 2"/>
          <p:cNvSpPr>
            <a:spLocks noGrp="1"/>
          </p:cNvSpPr>
          <p:nvPr>
            <p:ph type="subTitle" idx="1"/>
          </p:nvPr>
        </p:nvSpPr>
        <p:spPr>
          <a:xfrm>
            <a:off x="1169276" y="2571092"/>
            <a:ext cx="7384520" cy="3600000"/>
          </a:xfrm>
        </p:spPr>
        <p:txBody>
          <a:bodyPr/>
          <a:lstStyle/>
          <a:p>
            <a:r>
              <a:rPr lang="en-GB" sz="2000" b="0" i="0" dirty="0">
                <a:solidFill>
                  <a:srgbClr val="263143"/>
                </a:solidFill>
                <a:effectLst/>
                <a:latin typeface="Helvetica" panose="020B0604020202020204" pitchFamily="34" charset="0"/>
              </a:rPr>
              <a:t>Meat is a good source of protein, and vitamins and minerals, such as iron and zinc and can be enjoyed as part of a healthy, balanced diet. However, evidence suggests that a high consumption of red and/or processed meat is linked with an increased risk of bowel cancer – the evidence is stronger for processed meat. </a:t>
            </a:r>
          </a:p>
          <a:p>
            <a:endParaRPr lang="en-GB" sz="2000" dirty="0">
              <a:solidFill>
                <a:srgbClr val="263143"/>
              </a:solidFill>
              <a:latin typeface="Helvetica" panose="020B0604020202020204" pitchFamily="34" charset="0"/>
            </a:endParaRPr>
          </a:p>
          <a:p>
            <a:pPr algn="l"/>
            <a:r>
              <a:rPr lang="en-GB" sz="2000" b="0" i="0" dirty="0">
                <a:solidFill>
                  <a:srgbClr val="263143"/>
                </a:solidFill>
                <a:effectLst/>
                <a:latin typeface="Helvetica" panose="020B0604020202020204" pitchFamily="34" charset="0"/>
              </a:rPr>
              <a:t>'Red meat' refers to beef, pork and lamb. 'Processed meat' refers to meat preserved by smoking, curing or salting, or addition of chemical preservatives, and includes bacon, sausages, salami and ham.</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3796" y="4098175"/>
            <a:ext cx="3244618" cy="2167405"/>
          </a:xfrm>
          <a:prstGeom prst="rect">
            <a:avLst/>
          </a:prstGeom>
        </p:spPr>
      </p:pic>
    </p:spTree>
    <p:extLst>
      <p:ext uri="{BB962C8B-B14F-4D97-AF65-F5344CB8AC3E}">
        <p14:creationId xmlns:p14="http://schemas.microsoft.com/office/powerpoint/2010/main" val="370155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and processed meat</a:t>
            </a:r>
          </a:p>
        </p:txBody>
      </p:sp>
      <p:sp>
        <p:nvSpPr>
          <p:cNvPr id="3" name="Subtitle 2"/>
          <p:cNvSpPr>
            <a:spLocks noGrp="1"/>
          </p:cNvSpPr>
          <p:nvPr>
            <p:ph type="subTitle" idx="1"/>
          </p:nvPr>
        </p:nvSpPr>
        <p:spPr>
          <a:xfrm>
            <a:off x="1169276" y="2571092"/>
            <a:ext cx="6069724" cy="3600000"/>
          </a:xfrm>
        </p:spPr>
        <p:txBody>
          <a:bodyPr/>
          <a:lstStyle/>
          <a:p>
            <a:r>
              <a:rPr lang="en-GB" sz="2000" dirty="0">
                <a:solidFill>
                  <a:srgbClr val="263143"/>
                </a:solidFill>
                <a:latin typeface="Helvetica" panose="020B0604020202020204" pitchFamily="34" charset="0"/>
              </a:rPr>
              <a:t>T</a:t>
            </a:r>
            <a:r>
              <a:rPr lang="en-GB" sz="2000" b="0" i="0" dirty="0">
                <a:solidFill>
                  <a:srgbClr val="263143"/>
                </a:solidFill>
                <a:effectLst/>
                <a:latin typeface="Helvetica" panose="020B0604020202020204" pitchFamily="34" charset="0"/>
              </a:rPr>
              <a:t>o put it into perspective, the overall risks of developing bowel cancer because of your consumption of red and/or processed meat are small compared to other factors linked to cancer such as smoking.</a:t>
            </a:r>
          </a:p>
          <a:p>
            <a:endParaRPr lang="en-GB" sz="2000" dirty="0">
              <a:solidFill>
                <a:srgbClr val="263143"/>
              </a:solidFill>
              <a:latin typeface="Helvetica" panose="020B0604020202020204" pitchFamily="34" charset="0"/>
            </a:endParaRPr>
          </a:p>
          <a:p>
            <a:r>
              <a:rPr lang="en-GB" sz="2000" b="0" i="0" dirty="0">
                <a:solidFill>
                  <a:srgbClr val="263143"/>
                </a:solidFill>
                <a:effectLst/>
                <a:latin typeface="Helvetica" panose="020B0604020202020204" pitchFamily="34" charset="0"/>
              </a:rPr>
              <a:t>The Department of Health recommends people who eat more than 90g (cooked weight) of red and processed meat a day to cut down to 70g (100g raw weight), the equivalent of 500g a week (700g raw weight).</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078" y="2567424"/>
            <a:ext cx="4409336" cy="2945437"/>
          </a:xfrm>
          <a:prstGeom prst="rect">
            <a:avLst/>
          </a:prstGeom>
        </p:spPr>
      </p:pic>
    </p:spTree>
    <p:extLst>
      <p:ext uri="{BB962C8B-B14F-4D97-AF65-F5344CB8AC3E}">
        <p14:creationId xmlns:p14="http://schemas.microsoft.com/office/powerpoint/2010/main" val="316999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Fruit and vegetables</a:t>
            </a:r>
            <a:br>
              <a:rPr lang="en-US" dirty="0"/>
            </a:br>
            <a:endParaRPr lang="en-US" dirty="0"/>
          </a:p>
        </p:txBody>
      </p:sp>
      <p:sp>
        <p:nvSpPr>
          <p:cNvPr id="3" name="Subtitle 2"/>
          <p:cNvSpPr>
            <a:spLocks noGrp="1"/>
          </p:cNvSpPr>
          <p:nvPr>
            <p:ph type="subTitle" idx="1"/>
          </p:nvPr>
        </p:nvSpPr>
        <p:spPr>
          <a:xfrm>
            <a:off x="1169276" y="2571092"/>
            <a:ext cx="6295554" cy="3600000"/>
          </a:xfrm>
        </p:spPr>
        <p:txBody>
          <a:bodyPr/>
          <a:lstStyle/>
          <a:p>
            <a:pPr marL="0" indent="0">
              <a:buNone/>
            </a:pPr>
            <a:r>
              <a:rPr lang="en-GB" sz="2000" dirty="0"/>
              <a:t>Fruit and vegetables provide large amounts of antioxidants, which can protect cells from damage and becoming abnormal. </a:t>
            </a:r>
          </a:p>
          <a:p>
            <a:pPr marL="0" indent="0">
              <a:buNone/>
            </a:pPr>
            <a:r>
              <a:rPr lang="en-GB" sz="2000" dirty="0"/>
              <a:t>Examples of antioxidants include carotene in carrots, vitamin E in nuts, seeds and vegetable oil and vitamin C in oranges.</a:t>
            </a:r>
          </a:p>
          <a:p>
            <a:pPr marL="0" indent="0">
              <a:buNone/>
            </a:pPr>
            <a:r>
              <a:rPr lang="en-GB" sz="2000" dirty="0"/>
              <a:t>Fruit and vegetables are also rich sources of fibre, which may reduce the risk of colorectal (bowel) cancer.</a:t>
            </a:r>
          </a:p>
          <a:p>
            <a:endParaRPr lang="en-US" sz="2000" dirty="0"/>
          </a:p>
        </p:txBody>
      </p:sp>
      <p:pic>
        <p:nvPicPr>
          <p:cNvPr id="1027" name="Picture 3" descr="\\BNFUKSRV01\Company\Shared\EDUCATION TEAM FILES\AHDB Education\Website\Website - Main images for pages\HERO IMAGE IDEAS\fruit and vegetables banner.jpg"/>
          <p:cNvPicPr>
            <a:picLocks noChangeAspect="1" noChangeArrowheads="1"/>
          </p:cNvPicPr>
          <p:nvPr/>
        </p:nvPicPr>
        <p:blipFill rotWithShape="1">
          <a:blip r:embed="rId2">
            <a:extLst>
              <a:ext uri="{28A0092B-C50C-407E-A947-70E740481C1C}">
                <a14:useLocalDpi xmlns:a14="http://schemas.microsoft.com/office/drawing/2010/main" val="0"/>
              </a:ext>
            </a:extLst>
          </a:blip>
          <a:srcRect l="29665" r="17787"/>
          <a:stretch/>
        </p:blipFill>
        <p:spPr bwMode="auto">
          <a:xfrm>
            <a:off x="7656022" y="3541223"/>
            <a:ext cx="4235448" cy="256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157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Carcinogens</a:t>
            </a:r>
            <a:br>
              <a:rPr lang="en-US" dirty="0"/>
            </a:br>
            <a:endParaRPr lang="en-US" dirty="0"/>
          </a:p>
        </p:txBody>
      </p:sp>
      <p:sp>
        <p:nvSpPr>
          <p:cNvPr id="3" name="Subtitle 2"/>
          <p:cNvSpPr>
            <a:spLocks noGrp="1"/>
          </p:cNvSpPr>
          <p:nvPr>
            <p:ph type="subTitle" idx="1"/>
          </p:nvPr>
        </p:nvSpPr>
        <p:spPr>
          <a:xfrm>
            <a:off x="1169276" y="2571092"/>
            <a:ext cx="6262882" cy="3600000"/>
          </a:xfrm>
        </p:spPr>
        <p:txBody>
          <a:bodyPr/>
          <a:lstStyle/>
          <a:p>
            <a:pPr marL="0" indent="0">
              <a:buNone/>
            </a:pPr>
            <a:r>
              <a:rPr lang="en-GB" sz="2000" dirty="0"/>
              <a:t>Carcinogens are substances which can start the process of cancer.</a:t>
            </a:r>
          </a:p>
          <a:p>
            <a:pPr marL="0" indent="0">
              <a:buNone/>
            </a:pPr>
            <a:r>
              <a:rPr lang="en-GB" sz="2000" dirty="0"/>
              <a:t>Tobacco smoke contains carcinogens which cause lung cancer.</a:t>
            </a:r>
          </a:p>
          <a:p>
            <a:pPr marL="0" indent="0">
              <a:buNone/>
            </a:pPr>
            <a:r>
              <a:rPr lang="en-GB" sz="2000" dirty="0"/>
              <a:t>Carcinogens can also be present in food, but usually in smaller amounts, so the risk is relatively low.</a:t>
            </a:r>
          </a:p>
          <a:p>
            <a:pPr marL="0" indent="0">
              <a:buNone/>
            </a:pPr>
            <a:r>
              <a:rPr lang="en-GB" sz="2000" dirty="0"/>
              <a:t>Carcinogens found in foods may be substances that are formed naturally, due to contamination (e.g. aflatoxins in mouldy peanuts).</a:t>
            </a:r>
            <a:endParaRPr lang="en-US" sz="2000" dirty="0"/>
          </a:p>
        </p:txBody>
      </p:sp>
      <p:pic>
        <p:nvPicPr>
          <p:cNvPr id="2050" name="Picture 2" descr="C:\Users\AWhite\Downloads\shutterstock_2329647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274" y="3402419"/>
            <a:ext cx="4150934" cy="276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157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767BAA-1856-4B12-92A1-C753C7E443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5EB251-2B05-4F5D-9A89-0061D2BBE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1067</Words>
  <Application>Microsoft Office PowerPoint</Application>
  <PresentationFormat>Widescreen</PresentationFormat>
  <Paragraphs>87</Paragraphs>
  <Slides>15</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15</vt:i4>
      </vt:variant>
    </vt:vector>
  </HeadingPairs>
  <TitlesOfParts>
    <vt:vector size="22" baseType="lpstr">
      <vt:lpstr>Arial</vt:lpstr>
      <vt:lpstr>Calibri</vt:lpstr>
      <vt:lpstr>Helvetica</vt:lpstr>
      <vt:lpstr>Office Theme</vt:lpstr>
      <vt:lpstr>Custom Design</vt:lpstr>
      <vt:lpstr>1_Custom Design</vt:lpstr>
      <vt:lpstr>3_Custom Design</vt:lpstr>
      <vt:lpstr>Diet and cancer</vt:lpstr>
      <vt:lpstr>What is cancer? </vt:lpstr>
      <vt:lpstr>Cancer in the UK </vt:lpstr>
      <vt:lpstr>Risk factors for cancer </vt:lpstr>
      <vt:lpstr>Diet and cancer </vt:lpstr>
      <vt:lpstr>Red and processed meat</vt:lpstr>
      <vt:lpstr>Red and processed meat</vt:lpstr>
      <vt:lpstr>Fruit and vegetables </vt:lpstr>
      <vt:lpstr>Carcinogens </vt:lpstr>
      <vt:lpstr>Energy balance </vt:lpstr>
      <vt:lpstr>Healthy weight </vt:lpstr>
      <vt:lpstr>Body Mass Index </vt:lpstr>
      <vt:lpstr>Cancer prevention </vt:lpstr>
      <vt:lpstr>Quiz- Kahoot </vt:lpstr>
      <vt:lpstr>Diet and cancer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35</cp:revision>
  <dcterms:created xsi:type="dcterms:W3CDTF">2018-10-10T09:22:08Z</dcterms:created>
  <dcterms:modified xsi:type="dcterms:W3CDTF">2023-10-20T14:33:57Z</dcterms:modified>
</cp:coreProperties>
</file>