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63" r:id="rId6"/>
    <p:sldId id="264" r:id="rId7"/>
    <p:sldId id="265" r:id="rId8"/>
    <p:sldId id="267" r:id="rId9"/>
    <p:sldId id="269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9F3F"/>
    <a:srgbClr val="FCE3C2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700E20-C718-4253-B37A-3DE9BD8FEEC8}" v="1" dt="2024-05-21T10:49:01.1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89" d="100"/>
          <a:sy n="89" d="100"/>
        </p:scale>
        <p:origin x="75" y="14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Relationship Id="rId3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White" userId="3da70261-e0e7-408d-aace-eb577feade9e" providerId="ADAL" clId="{AE700E20-C718-4253-B37A-3DE9BD8FEEC8}"/>
    <pc:docChg chg="modSld modMainMaster">
      <pc:chgData name="Alexander White" userId="3da70261-e0e7-408d-aace-eb577feade9e" providerId="ADAL" clId="{AE700E20-C718-4253-B37A-3DE9BD8FEEC8}" dt="2024-05-21T10:49:23.834" v="16" actId="20577"/>
      <pc:docMkLst>
        <pc:docMk/>
      </pc:docMkLst>
      <pc:sldChg chg="addSp modSp">
        <pc:chgData name="Alexander White" userId="3da70261-e0e7-408d-aace-eb577feade9e" providerId="ADAL" clId="{AE700E20-C718-4253-B37A-3DE9BD8FEEC8}" dt="2024-05-21T10:49:01.156" v="0"/>
        <pc:sldMkLst>
          <pc:docMk/>
          <pc:sldMk cId="2302005153" sldId="261"/>
        </pc:sldMkLst>
        <pc:spChg chg="add mod">
          <ac:chgData name="Alexander White" userId="3da70261-e0e7-408d-aace-eb577feade9e" providerId="ADAL" clId="{AE700E20-C718-4253-B37A-3DE9BD8FEEC8}" dt="2024-05-21T10:49:01.156" v="0"/>
          <ac:spMkLst>
            <pc:docMk/>
            <pc:sldMk cId="2302005153" sldId="261"/>
            <ac:spMk id="4" creationId="{E08BBCF8-9F7A-E7F1-CEC6-01E3434C17DC}"/>
          </ac:spMkLst>
        </pc:spChg>
      </pc:sldChg>
      <pc:sldMasterChg chg="modSp mod">
        <pc:chgData name="Alexander White" userId="3da70261-e0e7-408d-aace-eb577feade9e" providerId="ADAL" clId="{AE700E20-C718-4253-B37A-3DE9BD8FEEC8}" dt="2024-05-21T10:49:11.024" v="4" actId="20577"/>
        <pc:sldMasterMkLst>
          <pc:docMk/>
          <pc:sldMasterMk cId="1328885048" sldId="2147483648"/>
        </pc:sldMasterMkLst>
        <pc:spChg chg="mod">
          <ac:chgData name="Alexander White" userId="3da70261-e0e7-408d-aace-eb577feade9e" providerId="ADAL" clId="{AE700E20-C718-4253-B37A-3DE9BD8FEEC8}" dt="2024-05-21T10:49:11.024" v="4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AE700E20-C718-4253-B37A-3DE9BD8FEEC8}" dt="2024-05-21T10:49:15.648" v="8" actId="20577"/>
        <pc:sldMasterMkLst>
          <pc:docMk/>
          <pc:sldMasterMk cId="1498317190" sldId="2147483650"/>
        </pc:sldMasterMkLst>
        <pc:spChg chg="mod">
          <ac:chgData name="Alexander White" userId="3da70261-e0e7-408d-aace-eb577feade9e" providerId="ADAL" clId="{AE700E20-C718-4253-B37A-3DE9BD8FEEC8}" dt="2024-05-21T10:49:15.648" v="8" actId="20577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AE700E20-C718-4253-B37A-3DE9BD8FEEC8}" dt="2024-05-21T10:49:19.583" v="12" actId="20577"/>
        <pc:sldMasterMkLst>
          <pc:docMk/>
          <pc:sldMasterMk cId="1822393236" sldId="2147483652"/>
        </pc:sldMasterMkLst>
        <pc:spChg chg="mod">
          <ac:chgData name="Alexander White" userId="3da70261-e0e7-408d-aace-eb577feade9e" providerId="ADAL" clId="{AE700E20-C718-4253-B37A-3DE9BD8FEEC8}" dt="2024-05-21T10:49:19.583" v="12" actId="20577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AE700E20-C718-4253-B37A-3DE9BD8FEEC8}" dt="2024-05-21T10:49:23.834" v="16" actId="20577"/>
        <pc:sldMasterMkLst>
          <pc:docMk/>
          <pc:sldMasterMk cId="1788143608" sldId="2147483656"/>
        </pc:sldMasterMkLst>
        <pc:spChg chg="mod">
          <ac:chgData name="Alexander White" userId="3da70261-e0e7-408d-aace-eb577feade9e" providerId="ADAL" clId="{AE700E20-C718-4253-B37A-3DE9BD8FEEC8}" dt="2024-05-21T10:49:23.834" v="16" actId="20577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CE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xplorefood.foodafactoflife.org.uk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Nutritional analysis – why and how?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Preparation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It is important to remember that some foods change weight when they are prepared and cooked. For example:</a:t>
            </a:r>
          </a:p>
          <a:p>
            <a:pPr marL="0" indent="0">
              <a:buNone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vegetables are peeled and trimmed;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egg shells are removed;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fish is filleted;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meat is taken off the bone;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seafood and nuts are de-shelled.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40" y="3081354"/>
            <a:ext cx="2979839" cy="2184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197" y="4399290"/>
            <a:ext cx="1872343" cy="186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40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Cooking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10609068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Foods also change weight when they are cooked, so accounting for this is vital when providing information per 100g.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Foods can either lose weight (e.g. baked foods) or gain weight (e.g. fried or boiled foods) when cooked.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using a nutritional analysis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it is important that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correct weight for the type of ingredient is chosen otherwise this will affect the results (e.g. with boiled or raw rice).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" t="21829" r="17724" b="46548"/>
          <a:stretch/>
        </p:blipFill>
        <p:spPr bwMode="auto">
          <a:xfrm>
            <a:off x="4297420" y="4690226"/>
            <a:ext cx="5695666" cy="176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89714" y="5171739"/>
            <a:ext cx="1905000" cy="1143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307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Volume and weight are different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283798"/>
            <a:ext cx="9237467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100ml is not the same as 100g.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Weights vary depending on density.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 industry the weight of liquids is calculated using set formulas based on their ‘specific gravity’.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36452"/>
              </p:ext>
            </p:extLst>
          </p:nvPr>
        </p:nvGraphicFramePr>
        <p:xfrm>
          <a:off x="2383972" y="4873426"/>
          <a:ext cx="6096000" cy="1584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68580" marR="68580">
                    <a:solidFill>
                      <a:srgbClr val="EF9F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Volume</a:t>
                      </a:r>
                    </a:p>
                  </a:txBody>
                  <a:tcPr marL="68580" marR="68580">
                    <a:solidFill>
                      <a:srgbClr val="EF9F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Weight</a:t>
                      </a:r>
                    </a:p>
                  </a:txBody>
                  <a:tcPr marL="68580" marR="68580">
                    <a:solidFill>
                      <a:srgbClr val="EF9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Water</a:t>
                      </a:r>
                    </a:p>
                  </a:txBody>
                  <a:tcPr marL="68580" marR="68580">
                    <a:solidFill>
                      <a:srgbClr val="EF9F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100ml</a:t>
                      </a:r>
                    </a:p>
                  </a:txBody>
                  <a:tcPr marL="68580" marR="68580">
                    <a:solidFill>
                      <a:srgbClr val="EF9F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100g</a:t>
                      </a:r>
                    </a:p>
                  </a:txBody>
                  <a:tcPr marL="68580" marR="68580">
                    <a:solidFill>
                      <a:srgbClr val="EF9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Milk</a:t>
                      </a:r>
                    </a:p>
                  </a:txBody>
                  <a:tcPr marL="68580" marR="68580">
                    <a:solidFill>
                      <a:srgbClr val="EF9F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100ml</a:t>
                      </a:r>
                    </a:p>
                  </a:txBody>
                  <a:tcPr marL="68580" marR="68580">
                    <a:solidFill>
                      <a:srgbClr val="EF9F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103g</a:t>
                      </a:r>
                    </a:p>
                  </a:txBody>
                  <a:tcPr marL="68580" marR="68580">
                    <a:solidFill>
                      <a:srgbClr val="EF9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Vegetable</a:t>
                      </a:r>
                      <a:r>
                        <a:rPr lang="en-GB" sz="2000" baseline="0" dirty="0"/>
                        <a:t> </a:t>
                      </a:r>
                      <a:r>
                        <a:rPr lang="en-GB" sz="2000" dirty="0"/>
                        <a:t>Oil </a:t>
                      </a:r>
                    </a:p>
                  </a:txBody>
                  <a:tcPr marL="68580" marR="68580">
                    <a:solidFill>
                      <a:srgbClr val="EF9F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100ml</a:t>
                      </a:r>
                    </a:p>
                  </a:txBody>
                  <a:tcPr marL="68580" marR="68580">
                    <a:solidFill>
                      <a:srgbClr val="EF9F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91g</a:t>
                      </a:r>
                    </a:p>
                  </a:txBody>
                  <a:tcPr marL="68580" marR="68580">
                    <a:solidFill>
                      <a:srgbClr val="EF9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814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Ice cream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Ice cream is an example of how weight and volume are different. 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tub of ice cream may contain 900ml of ice cream, but only weighs around 500g.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100ml = 119kcal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100g = 210kcal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4" descr="Scooped Chocolate Ice Cream in Black Contai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166" y="3784501"/>
            <a:ext cx="2139108" cy="267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314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Modifying Recipes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2283798"/>
            <a:ext cx="5932714" cy="419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59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Modifying recipes</a:t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1423" y="2433839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Ingredient choice – following government recommendations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170" y="2925468"/>
            <a:ext cx="4489658" cy="317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8129061" y="4485972"/>
            <a:ext cx="1565237" cy="701937"/>
          </a:xfrm>
          <a:prstGeom prst="wedgeRectCallout">
            <a:avLst>
              <a:gd name="adj1" fmla="val -144029"/>
              <a:gd name="adj2" fmla="val 32615"/>
            </a:avLst>
          </a:prstGeom>
          <a:solidFill>
            <a:srgbClr val="EF9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 meals on starchy carbohydrates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1314887" y="3882871"/>
            <a:ext cx="1565237" cy="701937"/>
          </a:xfrm>
          <a:prstGeom prst="wedgeRectCallout">
            <a:avLst>
              <a:gd name="adj1" fmla="val 135352"/>
              <a:gd name="adj2" fmla="val 71695"/>
            </a:avLst>
          </a:prstGeom>
          <a:solidFill>
            <a:srgbClr val="EF9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 lots of fruit and vegetables</a:t>
            </a:r>
            <a:endParaRPr lang="en-GB" sz="1350" dirty="0"/>
          </a:p>
        </p:txBody>
      </p:sp>
      <p:sp>
        <p:nvSpPr>
          <p:cNvPr id="7" name="Rectangular Callout 6"/>
          <p:cNvSpPr/>
          <p:nvPr/>
        </p:nvSpPr>
        <p:spPr>
          <a:xfrm>
            <a:off x="5712309" y="6179320"/>
            <a:ext cx="1565237" cy="701937"/>
          </a:xfrm>
          <a:prstGeom prst="wedgeRectCallout">
            <a:avLst>
              <a:gd name="adj1" fmla="val -111556"/>
              <a:gd name="adj2" fmla="val -147845"/>
            </a:avLst>
          </a:prstGeom>
          <a:solidFill>
            <a:srgbClr val="EF9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 more fish – including a portion of oily fish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1314887" y="5825097"/>
            <a:ext cx="1565237" cy="701937"/>
          </a:xfrm>
          <a:prstGeom prst="wedgeRectCallout">
            <a:avLst>
              <a:gd name="adj1" fmla="val 104940"/>
              <a:gd name="adj2" fmla="val -80029"/>
            </a:avLst>
          </a:prstGeom>
          <a:solidFill>
            <a:srgbClr val="EF9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 down on saturated fat and sugar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3523443" y="6190772"/>
            <a:ext cx="1015253" cy="418214"/>
          </a:xfrm>
          <a:prstGeom prst="wedgeRectCallout">
            <a:avLst>
              <a:gd name="adj1" fmla="val -18579"/>
              <a:gd name="adj2" fmla="val -209210"/>
            </a:avLst>
          </a:prstGeom>
          <a:solidFill>
            <a:srgbClr val="EF9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 less salt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11679" y="2177738"/>
            <a:ext cx="26463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These recommendations should be followed when developing and modifying recipes.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57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Easy recipe modifications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Top tips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Make sure meals are balanced.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Increase fruit and vegetables.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Choose fish, beans and vegetables canned in water with no added salt or sugar.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Choose fruit canned in juice.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Swap double cream for whipping cream or a cream alternative.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reduced fat varieties.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Season with herbs, chilli, lemon and pepper instead of salt.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Increase the number of servings (decrease portion size).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705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Nutritional analysis – why and how?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8BBCF8-9F7A-E7F1-CEC6-01E3434C17DC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0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is nutrient information important?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“A knowledge of the chemical composition of foods is the first essential in the dietary treatment of disease or in any quantitative study of human nutrition”</a:t>
            </a:r>
          </a:p>
          <a:p>
            <a:pPr marL="0" indent="0">
              <a:buNone/>
            </a:pPr>
            <a:r>
              <a:rPr lang="en-GB" sz="2000" dirty="0" err="1"/>
              <a:t>McCance</a:t>
            </a:r>
            <a:r>
              <a:rPr lang="en-GB" sz="2000" dirty="0"/>
              <a:t> &amp; </a:t>
            </a:r>
            <a:r>
              <a:rPr lang="en-GB" sz="2000" dirty="0" err="1"/>
              <a:t>Widdowson</a:t>
            </a:r>
            <a:r>
              <a:rPr lang="en-GB" sz="2000" dirty="0"/>
              <a:t>, 1940</a:t>
            </a:r>
          </a:p>
        </p:txBody>
      </p:sp>
    </p:spTree>
    <p:extLst>
      <p:ext uri="{BB962C8B-B14F-4D97-AF65-F5344CB8AC3E}">
        <p14:creationId xmlns:p14="http://schemas.microsoft.com/office/powerpoint/2010/main" val="4251374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McCance</a:t>
            </a:r>
            <a:r>
              <a:rPr lang="en-GB" dirty="0"/>
              <a:t> and </a:t>
            </a:r>
            <a:r>
              <a:rPr lang="en-GB" dirty="0" err="1"/>
              <a:t>Widdowson</a:t>
            </a:r>
            <a:r>
              <a:rPr lang="en-GB" dirty="0"/>
              <a:t>: The Composition of Food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Chemical Composition of Foods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 was first published in 1940 and even in its seventh edition it is very much the “bible” for nutritionists, food scientists, dietitians and many others.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Data on the composition UK foods.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First published in 1940.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edition published in 2015.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1180 foods and nearly 50 nutrients.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Standard equations used.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Integrated Dataset with more detailed information is available online.</a:t>
            </a:r>
          </a:p>
        </p:txBody>
      </p:sp>
      <p:pic>
        <p:nvPicPr>
          <p:cNvPr id="4" name="Picture 2" descr="Image result for mccance and widdowson's the composition of foo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694" y="3198714"/>
            <a:ext cx="2313180" cy="302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45167" y="5986041"/>
            <a:ext cx="7089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All information on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Explore food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has been taken from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McCance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Widdowson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: The Composition of Food.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374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Why is nutritional analysis important?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7084075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It lets consumers know what nutrients are provided by food.</a:t>
            </a:r>
          </a:p>
          <a:p>
            <a:pPr marL="0" indent="0">
              <a:buNone/>
            </a:pPr>
            <a:r>
              <a:rPr lang="en-GB" sz="2000" dirty="0"/>
              <a:t>It allows consumers to know if they are meeting the Dietary Reference Values (DRVs):</a:t>
            </a:r>
          </a:p>
          <a:p>
            <a:r>
              <a:rPr lang="en-GB" sz="2000" dirty="0"/>
              <a:t>In the UK, we have a set of Dietary reference values (DRVs) so people know how much of each nutrient they should be consuming.</a:t>
            </a:r>
          </a:p>
          <a:p>
            <a:r>
              <a:rPr lang="en-GB" sz="2000" dirty="0"/>
              <a:t>Analysing a recipe, or the diet over a day, allows comparisons to the DRVs so people can see whether they are meeting the recommendations.</a:t>
            </a:r>
          </a:p>
          <a:p>
            <a:r>
              <a:rPr lang="en-GB" sz="2000" dirty="0"/>
              <a:t>Knowing whether or not DRVs are being met enables you to determine whether the diet should be modified. 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3350" y="4121624"/>
            <a:ext cx="3665000" cy="2049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137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Nutrient information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262205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Nutrient information on packaging provides consumers with clear information.</a:t>
            </a:r>
          </a:p>
          <a:p>
            <a:pPr marL="0" indent="0">
              <a:buNone/>
            </a:pPr>
            <a:r>
              <a:rPr lang="en-GB" sz="2000" dirty="0"/>
              <a:t>The Food Information Regulation is an EU regulation that states the information that must be on the back of pack. </a:t>
            </a:r>
          </a:p>
          <a:p>
            <a:pPr marL="0" indent="0">
              <a:buNone/>
            </a:pPr>
            <a:r>
              <a:rPr lang="en-GB" sz="2000" dirty="0"/>
              <a:t>Some companies also include the nutrition information for the product made to the suggested recipe.</a:t>
            </a:r>
          </a:p>
          <a:p>
            <a:pPr marL="0" indent="0">
              <a:buNone/>
            </a:pPr>
            <a:r>
              <a:rPr lang="en-GB" sz="2000" dirty="0"/>
              <a:t>Nutrient information on the label allows food to be compared and helps consumers make informed choices.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310" y="1965278"/>
            <a:ext cx="3356844" cy="4475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1374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Important nutritional analysis tips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sz="2000" dirty="0"/>
              <a:t>The recipe</a:t>
            </a:r>
          </a:p>
          <a:p>
            <a:pPr marL="342900" indent="-342900">
              <a:buAutoNum type="arabicPeriod"/>
            </a:pPr>
            <a:r>
              <a:rPr lang="en-US" sz="2000" dirty="0"/>
              <a:t>Key watch outs</a:t>
            </a:r>
          </a:p>
          <a:p>
            <a:pPr marL="342900" indent="-342900">
              <a:buAutoNum type="arabicPeriod"/>
            </a:pPr>
            <a:r>
              <a:rPr lang="en-US" sz="2000" dirty="0"/>
              <a:t>Portion size</a:t>
            </a:r>
          </a:p>
          <a:p>
            <a:pPr marL="342900" indent="-342900">
              <a:buAutoNum type="arabicPeriod"/>
            </a:pPr>
            <a:r>
              <a:rPr lang="en-US" sz="2000" dirty="0"/>
              <a:t>Preparation</a:t>
            </a:r>
          </a:p>
          <a:p>
            <a:pPr marL="342900" indent="-342900">
              <a:buAutoNum type="arabicPeriod"/>
            </a:pPr>
            <a:r>
              <a:rPr lang="en-US" sz="2000" dirty="0"/>
              <a:t>Cooking</a:t>
            </a:r>
          </a:p>
          <a:p>
            <a:pPr marL="342900" indent="-342900">
              <a:buAutoNum type="arabicPeriod"/>
            </a:pPr>
            <a:r>
              <a:rPr lang="en-US" sz="2000" dirty="0"/>
              <a:t>Volume and weight are different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586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The recipe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283798"/>
            <a:ext cx="9720000" cy="388729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most important thing is to ensure the recipe is clear and contains all the information needed.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42499" y="2678543"/>
            <a:ext cx="3257666" cy="3785652"/>
          </a:xfrm>
          <a:prstGeom prst="rect">
            <a:avLst/>
          </a:prstGeom>
          <a:solidFill>
            <a:srgbClr val="EF9F3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u="sng" dirty="0"/>
              <a:t>Chilli Con Carne Recipe</a:t>
            </a:r>
          </a:p>
          <a:p>
            <a:r>
              <a:rPr lang="en-GB" sz="2000" dirty="0"/>
              <a:t>2 tins chopped tomatoes </a:t>
            </a:r>
          </a:p>
          <a:p>
            <a:r>
              <a:rPr lang="en-GB" sz="2000" dirty="0"/>
              <a:t>Onions</a:t>
            </a:r>
          </a:p>
          <a:p>
            <a:r>
              <a:rPr lang="en-GB" sz="2000" dirty="0"/>
              <a:t>2 Carrots</a:t>
            </a:r>
          </a:p>
          <a:p>
            <a:r>
              <a:rPr lang="en-GB" sz="2000" dirty="0"/>
              <a:t>1 pack minced beef</a:t>
            </a:r>
          </a:p>
          <a:p>
            <a:r>
              <a:rPr lang="en-GB" sz="2000" dirty="0"/>
              <a:t>1 bay leaf</a:t>
            </a:r>
          </a:p>
          <a:p>
            <a:r>
              <a:rPr lang="en-GB" sz="2000" dirty="0"/>
              <a:t>400g kidney beans</a:t>
            </a:r>
          </a:p>
          <a:p>
            <a:r>
              <a:rPr lang="en-GB" sz="2000" dirty="0"/>
              <a:t>Tsp chilli powder</a:t>
            </a:r>
          </a:p>
          <a:p>
            <a:r>
              <a:rPr lang="en-GB" sz="2000" dirty="0"/>
              <a:t>Salt and pepper to taste</a:t>
            </a:r>
          </a:p>
          <a:p>
            <a:endParaRPr lang="en-GB" sz="2000" b="1" dirty="0"/>
          </a:p>
          <a:p>
            <a:r>
              <a:rPr lang="en-GB" sz="2000" b="1" dirty="0"/>
              <a:t>Tip</a:t>
            </a:r>
            <a:r>
              <a:rPr lang="en-GB" sz="2000" dirty="0"/>
              <a:t>: Serve with rice and top with yogurt.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00054" y="2678543"/>
            <a:ext cx="176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How many does it serve?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60805" y="3482733"/>
            <a:ext cx="2328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What quantity?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304840" y="2838214"/>
            <a:ext cx="1195214" cy="1182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7191753" y="3395798"/>
            <a:ext cx="1308301" cy="3266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97387" y="4208155"/>
            <a:ext cx="19734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What pack? Standard, lean or extra lean?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609900" y="4117208"/>
            <a:ext cx="1544402" cy="4047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14099" y="5254003"/>
            <a:ext cx="176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Drained weight?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139042" y="4715986"/>
            <a:ext cx="2378091" cy="9039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1693" y="5779281"/>
            <a:ext cx="3492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Should a tip be included? White or brown rice? Type of yogurt?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31289" y="3269088"/>
            <a:ext cx="1563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How many?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831406" y="3505162"/>
            <a:ext cx="10621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81009" y="3611700"/>
            <a:ext cx="1209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What size?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927765" y="3828083"/>
            <a:ext cx="1746073" cy="1375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83788" y="4401613"/>
            <a:ext cx="1638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Will  be removed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546653" y="4447676"/>
            <a:ext cx="1261516" cy="2683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40458" y="5155562"/>
            <a:ext cx="1638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How much?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490510" y="5333108"/>
            <a:ext cx="12509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975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Key watch outs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Are the weights of ingredients given?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much is a pinch or dollop?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Are the ingredients described in detail?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Are they lean, or reduced fat, salt or sugar?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Are all the ingredients used?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They might be used only for flavour.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Are any ingredients removed or added?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many does it serve?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Consider drained weights.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55429" y="2571092"/>
            <a:ext cx="3588351" cy="3089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197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Portion size</a:t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4" y="2283798"/>
            <a:ext cx="747398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Often recipes simply state ‘four chicken breasts’ or ‘one large tomato’, but what does this mean?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If portion sizes are not specified in the recipe, then you can use the portion size worksheet to help.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It provides information on typical weights and portion sizes of foods eaten and provides average, small, regular and large portion sizes.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Note: there are no official portion size measures but a guide can be found on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Explore food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4" t="17770" r="19179" b="19823"/>
          <a:stretch/>
        </p:blipFill>
        <p:spPr bwMode="auto">
          <a:xfrm>
            <a:off x="9132960" y="1834071"/>
            <a:ext cx="2879323" cy="404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07890" y="5969405"/>
            <a:ext cx="4157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http://explorefood.foodafactoflife.org.uk/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8647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9" ma:contentTypeDescription="Create a new document." ma:contentTypeScope="" ma:versionID="d67e542ccfc98f8766c03bca3df5dec6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465a60b32c7e66e77d39dce70c70dd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22E927E-B073-4E85-A172-7693ACC63352}"/>
</file>

<file path=customXml/itemProps2.xml><?xml version="1.0" encoding="utf-8"?>
<ds:datastoreItem xmlns:ds="http://schemas.openxmlformats.org/officeDocument/2006/customXml" ds:itemID="{15C25EEC-1FE7-4A73-82D0-DDBAB54F22A1}"/>
</file>

<file path=customXml/itemProps3.xml><?xml version="1.0" encoding="utf-8"?>
<ds:datastoreItem xmlns:ds="http://schemas.openxmlformats.org/officeDocument/2006/customXml" ds:itemID="{A7A7AA32-11C9-4173-95DA-AB1F86F1B58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1005</Words>
  <Application>Microsoft Office PowerPoint</Application>
  <PresentationFormat>Widescreen</PresentationFormat>
  <Paragraphs>131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Courier New</vt:lpstr>
      <vt:lpstr>Office Theme</vt:lpstr>
      <vt:lpstr>Custom Design</vt:lpstr>
      <vt:lpstr>1_Custom Design</vt:lpstr>
      <vt:lpstr>3_Custom Design</vt:lpstr>
      <vt:lpstr>Nutritional analysis – why and how?</vt:lpstr>
      <vt:lpstr>Why is nutrient information important?</vt:lpstr>
      <vt:lpstr>McCance and Widdowson: The Composition of Food</vt:lpstr>
      <vt:lpstr>Why is nutritional analysis important?</vt:lpstr>
      <vt:lpstr>Nutrient information</vt:lpstr>
      <vt:lpstr>Important nutritional analysis tips</vt:lpstr>
      <vt:lpstr>The recipe</vt:lpstr>
      <vt:lpstr>Key watch outs</vt:lpstr>
      <vt:lpstr>Portion size </vt:lpstr>
      <vt:lpstr>Preparation</vt:lpstr>
      <vt:lpstr>Cooking</vt:lpstr>
      <vt:lpstr>Volume and weight are different</vt:lpstr>
      <vt:lpstr>Ice cream</vt:lpstr>
      <vt:lpstr>Modifying Recipes</vt:lpstr>
      <vt:lpstr>Modifying recipes </vt:lpstr>
      <vt:lpstr>Easy recipe modifications</vt:lpstr>
      <vt:lpstr>Nutritional analysis – why and how?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Alexander White</cp:lastModifiedBy>
  <cp:revision>31</cp:revision>
  <dcterms:created xsi:type="dcterms:W3CDTF">2018-10-10T09:22:08Z</dcterms:created>
  <dcterms:modified xsi:type="dcterms:W3CDTF">2024-05-21T10:49:26Z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