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50" r:id="rId5"/>
    <p:sldMasterId id="2147483652" r:id="rId6"/>
    <p:sldMasterId id="2147483656" r:id="rId7"/>
  </p:sldMasterIdLst>
  <p:sldIdLst>
    <p:sldId id="275" r:id="rId8"/>
    <p:sldId id="277" r:id="rId9"/>
    <p:sldId id="298" r:id="rId10"/>
    <p:sldId id="304" r:id="rId11"/>
    <p:sldId id="299" r:id="rId12"/>
    <p:sldId id="300" r:id="rId13"/>
    <p:sldId id="301" r:id="rId14"/>
    <p:sldId id="302" r:id="rId15"/>
    <p:sldId id="303" r:id="rId16"/>
    <p:sldId id="305" r:id="rId17"/>
    <p:sldId id="286" r:id="rId18"/>
    <p:sldId id="306" r:id="rId19"/>
    <p:sldId id="307" r:id="rId20"/>
    <p:sldId id="308" r:id="rId21"/>
    <p:sldId id="309" r:id="rId22"/>
    <p:sldId id="310" r:id="rId23"/>
    <p:sldId id="291" r:id="rId24"/>
    <p:sldId id="311" r:id="rId25"/>
    <p:sldId id="312" r:id="rId26"/>
    <p:sldId id="313" r:id="rId27"/>
    <p:sldId id="314" r:id="rId28"/>
    <p:sldId id="315" r:id="rId29"/>
    <p:sldId id="316" r:id="rId30"/>
    <p:sldId id="317" r:id="rId31"/>
    <p:sldId id="261"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wen Trafford" initials="ET" lastIdx="18" clrIdx="0">
    <p:extLst>
      <p:ext uri="{19B8F6BF-5375-455C-9EA6-DF929625EA0E}">
        <p15:presenceInfo xmlns:p15="http://schemas.microsoft.com/office/powerpoint/2012/main" userId="Ewen Traffor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3C4D9"/>
    <a:srgbClr val="B8B8D1"/>
    <a:srgbClr val="263B83"/>
    <a:srgbClr val="F9D4B6"/>
    <a:srgbClr val="EDAD80"/>
    <a:srgbClr val="E46B2F"/>
    <a:srgbClr val="ED6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9DD62EF-9EE3-4DC1-AB12-7519190A4291}" v="1" dt="2024-08-30T08:22:37.07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875"/>
    <p:restoredTop sz="94655"/>
  </p:normalViewPr>
  <p:slideViewPr>
    <p:cSldViewPr snapToGrid="0" snapToObjects="1">
      <p:cViewPr varScale="1">
        <p:scale>
          <a:sx n="79" d="100"/>
          <a:sy n="79" d="100"/>
        </p:scale>
        <p:origin x="826"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microsoft.com/office/2015/10/relationships/revisionInfo" Target="revisionInfo.xml"/><Relationship Id="rId21" Type="http://schemas.openxmlformats.org/officeDocument/2006/relationships/slide" Target="slides/slide14.xml"/><Relationship Id="rId34" Type="http://schemas.openxmlformats.org/officeDocument/2006/relationships/presProps" Target="presProps.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commentAuthors" Target="commentAuthors.xml"/><Relationship Id="rId38"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theme" Target="theme/theme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viewProps" Target="viewProps.xml"/><Relationship Id="rId8" Type="http://schemas.openxmlformats.org/officeDocument/2006/relationships/slide" Target="slides/slide1.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ander White" userId="3da70261-e0e7-408d-aace-eb577feade9e" providerId="ADAL" clId="{8188A022-4435-4E2E-AA9B-EAF861F77EAD}"/>
    <pc:docChg chg="custSel modSld modMainMaster">
      <pc:chgData name="Alexander White" userId="3da70261-e0e7-408d-aace-eb577feade9e" providerId="ADAL" clId="{8188A022-4435-4E2E-AA9B-EAF861F77EAD}" dt="2024-05-23T09:57:34.571" v="33" actId="20577"/>
      <pc:docMkLst>
        <pc:docMk/>
      </pc:docMkLst>
      <pc:sldChg chg="addSp modSp">
        <pc:chgData name="Alexander White" userId="3da70261-e0e7-408d-aace-eb577feade9e" providerId="ADAL" clId="{8188A022-4435-4E2E-AA9B-EAF861F77EAD}" dt="2024-05-20T13:38:33.143" v="0"/>
        <pc:sldMkLst>
          <pc:docMk/>
          <pc:sldMk cId="1219004254" sldId="261"/>
        </pc:sldMkLst>
        <pc:spChg chg="add mod">
          <ac:chgData name="Alexander White" userId="3da70261-e0e7-408d-aace-eb577feade9e" providerId="ADAL" clId="{8188A022-4435-4E2E-AA9B-EAF861F77EAD}" dt="2024-05-20T13:38:33.143" v="0"/>
          <ac:spMkLst>
            <pc:docMk/>
            <pc:sldMk cId="1219004254" sldId="261"/>
            <ac:spMk id="4" creationId="{7E9D23B7-B940-3557-1E6E-859762BC90D3}"/>
          </ac:spMkLst>
        </pc:spChg>
      </pc:sldChg>
      <pc:sldChg chg="addSp modSp mod">
        <pc:chgData name="Alexander White" userId="3da70261-e0e7-408d-aace-eb577feade9e" providerId="ADAL" clId="{8188A022-4435-4E2E-AA9B-EAF861F77EAD}" dt="2024-05-23T09:56:28.328" v="23" actId="1076"/>
        <pc:sldMkLst>
          <pc:docMk/>
          <pc:sldMk cId="3869415309" sldId="277"/>
        </pc:sldMkLst>
        <pc:spChg chg="mod">
          <ac:chgData name="Alexander White" userId="3da70261-e0e7-408d-aace-eb577feade9e" providerId="ADAL" clId="{8188A022-4435-4E2E-AA9B-EAF861F77EAD}" dt="2024-05-23T09:56:14.094" v="19" actId="14100"/>
          <ac:spMkLst>
            <pc:docMk/>
            <pc:sldMk cId="3869415309" sldId="277"/>
            <ac:spMk id="3" creationId="{00000000-0000-0000-0000-000000000000}"/>
          </ac:spMkLst>
        </pc:spChg>
        <pc:picChg chg="add mod">
          <ac:chgData name="Alexander White" userId="3da70261-e0e7-408d-aace-eb577feade9e" providerId="ADAL" clId="{8188A022-4435-4E2E-AA9B-EAF861F77EAD}" dt="2024-05-23T09:56:28.328" v="23" actId="1076"/>
          <ac:picMkLst>
            <pc:docMk/>
            <pc:sldMk cId="3869415309" sldId="277"/>
            <ac:picMk id="5" creationId="{00000000-0000-0000-0000-000000000000}"/>
          </ac:picMkLst>
        </pc:picChg>
      </pc:sldChg>
      <pc:sldChg chg="delSp modSp mod">
        <pc:chgData name="Alexander White" userId="3da70261-e0e7-408d-aace-eb577feade9e" providerId="ADAL" clId="{8188A022-4435-4E2E-AA9B-EAF861F77EAD}" dt="2024-05-23T09:57:10.095" v="27" actId="14100"/>
        <pc:sldMkLst>
          <pc:docMk/>
          <pc:sldMk cId="3458609700" sldId="303"/>
        </pc:sldMkLst>
        <pc:picChg chg="mod">
          <ac:chgData name="Alexander White" userId="3da70261-e0e7-408d-aace-eb577feade9e" providerId="ADAL" clId="{8188A022-4435-4E2E-AA9B-EAF861F77EAD}" dt="2024-05-23T09:57:10.095" v="27" actId="14100"/>
          <ac:picMkLst>
            <pc:docMk/>
            <pc:sldMk cId="3458609700" sldId="303"/>
            <ac:picMk id="4" creationId="{00000000-0000-0000-0000-000000000000}"/>
          </ac:picMkLst>
        </pc:picChg>
        <pc:picChg chg="del">
          <ac:chgData name="Alexander White" userId="3da70261-e0e7-408d-aace-eb577feade9e" providerId="ADAL" clId="{8188A022-4435-4E2E-AA9B-EAF861F77EAD}" dt="2024-05-23T09:56:20.677" v="20" actId="21"/>
          <ac:picMkLst>
            <pc:docMk/>
            <pc:sldMk cId="3458609700" sldId="303"/>
            <ac:picMk id="5" creationId="{00000000-0000-0000-0000-000000000000}"/>
          </ac:picMkLst>
        </pc:picChg>
      </pc:sldChg>
      <pc:sldChg chg="modSp mod">
        <pc:chgData name="Alexander White" userId="3da70261-e0e7-408d-aace-eb577feade9e" providerId="ADAL" clId="{8188A022-4435-4E2E-AA9B-EAF861F77EAD}" dt="2024-05-23T09:56:42.823" v="25" actId="404"/>
        <pc:sldMkLst>
          <pc:docMk/>
          <pc:sldMk cId="2739588476" sldId="304"/>
        </pc:sldMkLst>
        <pc:spChg chg="mod">
          <ac:chgData name="Alexander White" userId="3da70261-e0e7-408d-aace-eb577feade9e" providerId="ADAL" clId="{8188A022-4435-4E2E-AA9B-EAF861F77EAD}" dt="2024-05-23T09:56:42.823" v="25" actId="404"/>
          <ac:spMkLst>
            <pc:docMk/>
            <pc:sldMk cId="2739588476" sldId="304"/>
            <ac:spMk id="3" creationId="{00000000-0000-0000-0000-000000000000}"/>
          </ac:spMkLst>
        </pc:spChg>
      </pc:sldChg>
      <pc:sldChg chg="modSp mod">
        <pc:chgData name="Alexander White" userId="3da70261-e0e7-408d-aace-eb577feade9e" providerId="ADAL" clId="{8188A022-4435-4E2E-AA9B-EAF861F77EAD}" dt="2024-05-23T09:57:16.309" v="28" actId="1076"/>
        <pc:sldMkLst>
          <pc:docMk/>
          <pc:sldMk cId="1585300317" sldId="305"/>
        </pc:sldMkLst>
        <pc:spChg chg="mod">
          <ac:chgData name="Alexander White" userId="3da70261-e0e7-408d-aace-eb577feade9e" providerId="ADAL" clId="{8188A022-4435-4E2E-AA9B-EAF861F77EAD}" dt="2024-05-23T09:57:16.309" v="28" actId="1076"/>
          <ac:spMkLst>
            <pc:docMk/>
            <pc:sldMk cId="1585300317" sldId="305"/>
            <ac:spMk id="3" creationId="{00000000-0000-0000-0000-000000000000}"/>
          </ac:spMkLst>
        </pc:spChg>
      </pc:sldChg>
      <pc:sldChg chg="modSp mod">
        <pc:chgData name="Alexander White" userId="3da70261-e0e7-408d-aace-eb577feade9e" providerId="ADAL" clId="{8188A022-4435-4E2E-AA9B-EAF861F77EAD}" dt="2024-05-23T09:57:34.571" v="33" actId="20577"/>
        <pc:sldMkLst>
          <pc:docMk/>
          <pc:sldMk cId="1320329476" sldId="308"/>
        </pc:sldMkLst>
        <pc:spChg chg="mod">
          <ac:chgData name="Alexander White" userId="3da70261-e0e7-408d-aace-eb577feade9e" providerId="ADAL" clId="{8188A022-4435-4E2E-AA9B-EAF861F77EAD}" dt="2024-05-23T09:57:34.571" v="33" actId="20577"/>
          <ac:spMkLst>
            <pc:docMk/>
            <pc:sldMk cId="1320329476" sldId="308"/>
            <ac:spMk id="3" creationId="{00000000-0000-0000-0000-000000000000}"/>
          </ac:spMkLst>
        </pc:spChg>
      </pc:sldChg>
      <pc:sldMasterChg chg="modSp mod">
        <pc:chgData name="Alexander White" userId="3da70261-e0e7-408d-aace-eb577feade9e" providerId="ADAL" clId="{8188A022-4435-4E2E-AA9B-EAF861F77EAD}" dt="2024-05-20T13:38:49.228" v="6" actId="20577"/>
        <pc:sldMasterMkLst>
          <pc:docMk/>
          <pc:sldMasterMk cId="1328885048" sldId="2147483648"/>
        </pc:sldMasterMkLst>
        <pc:spChg chg="mod">
          <ac:chgData name="Alexander White" userId="3da70261-e0e7-408d-aace-eb577feade9e" providerId="ADAL" clId="{8188A022-4435-4E2E-AA9B-EAF861F77EAD}" dt="2024-05-20T13:38:49.228" v="6" actId="20577"/>
          <ac:spMkLst>
            <pc:docMk/>
            <pc:sldMasterMk cId="1328885048" sldId="2147483648"/>
            <ac:spMk id="9" creationId="{00000000-0000-0000-0000-000000000000}"/>
          </ac:spMkLst>
        </pc:spChg>
      </pc:sldMasterChg>
      <pc:sldMasterChg chg="modSp mod">
        <pc:chgData name="Alexander White" userId="3da70261-e0e7-408d-aace-eb577feade9e" providerId="ADAL" clId="{8188A022-4435-4E2E-AA9B-EAF861F77EAD}" dt="2024-05-20T13:38:54.955" v="10" actId="20577"/>
        <pc:sldMasterMkLst>
          <pc:docMk/>
          <pc:sldMasterMk cId="1498317190" sldId="2147483650"/>
        </pc:sldMasterMkLst>
        <pc:spChg chg="mod">
          <ac:chgData name="Alexander White" userId="3da70261-e0e7-408d-aace-eb577feade9e" providerId="ADAL" clId="{8188A022-4435-4E2E-AA9B-EAF861F77EAD}" dt="2024-05-20T13:38:54.955" v="10" actId="20577"/>
          <ac:spMkLst>
            <pc:docMk/>
            <pc:sldMasterMk cId="1498317190" sldId="2147483650"/>
            <ac:spMk id="9" creationId="{00000000-0000-0000-0000-000000000000}"/>
          </ac:spMkLst>
        </pc:spChg>
      </pc:sldMasterChg>
      <pc:sldMasterChg chg="modSp mod">
        <pc:chgData name="Alexander White" userId="3da70261-e0e7-408d-aace-eb577feade9e" providerId="ADAL" clId="{8188A022-4435-4E2E-AA9B-EAF861F77EAD}" dt="2024-05-20T13:38:59.548" v="14" actId="20577"/>
        <pc:sldMasterMkLst>
          <pc:docMk/>
          <pc:sldMasterMk cId="1822393236" sldId="2147483652"/>
        </pc:sldMasterMkLst>
        <pc:spChg chg="mod">
          <ac:chgData name="Alexander White" userId="3da70261-e0e7-408d-aace-eb577feade9e" providerId="ADAL" clId="{8188A022-4435-4E2E-AA9B-EAF861F77EAD}" dt="2024-05-20T13:38:59.548" v="14" actId="20577"/>
          <ac:spMkLst>
            <pc:docMk/>
            <pc:sldMasterMk cId="1822393236" sldId="2147483652"/>
            <ac:spMk id="9" creationId="{00000000-0000-0000-0000-000000000000}"/>
          </ac:spMkLst>
        </pc:spChg>
      </pc:sldMasterChg>
      <pc:sldMasterChg chg="modSp mod">
        <pc:chgData name="Alexander White" userId="3da70261-e0e7-408d-aace-eb577feade9e" providerId="ADAL" clId="{8188A022-4435-4E2E-AA9B-EAF861F77EAD}" dt="2024-05-20T13:39:04.070" v="18" actId="20577"/>
        <pc:sldMasterMkLst>
          <pc:docMk/>
          <pc:sldMasterMk cId="1788143608" sldId="2147483656"/>
        </pc:sldMasterMkLst>
        <pc:spChg chg="mod">
          <ac:chgData name="Alexander White" userId="3da70261-e0e7-408d-aace-eb577feade9e" providerId="ADAL" clId="{8188A022-4435-4E2E-AA9B-EAF861F77EAD}" dt="2024-05-20T13:39:04.070" v="18" actId="20577"/>
          <ac:spMkLst>
            <pc:docMk/>
            <pc:sldMasterMk cId="1788143608" sldId="2147483656"/>
            <ac:spMk id="8" creationId="{00000000-0000-0000-0000-000000000000}"/>
          </ac:spMkLst>
        </pc:sp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2452" y="3531477"/>
            <a:ext cx="9144000" cy="733096"/>
          </a:xfrm>
          <a:prstGeom prst="rect">
            <a:avLst/>
          </a:prstGeom>
        </p:spPr>
        <p:txBody>
          <a:bodyPr lIns="0" tIns="0" rIns="0" bIns="0" anchor="t"/>
          <a:lstStyle>
            <a:lvl1pPr algn="l">
              <a:defRPr sz="4400" b="1" i="0" baseline="0">
                <a:solidFill>
                  <a:schemeClr val="bg1"/>
                </a:solidFill>
                <a:latin typeface="Arial" charset="0"/>
                <a:ea typeface="Arial" charset="0"/>
                <a:cs typeface="Arial" charset="0"/>
              </a:defRPr>
            </a:lvl1pPr>
          </a:lstStyle>
          <a:p>
            <a:r>
              <a:rPr lang="en-US" dirty="0"/>
              <a:t>Title</a:t>
            </a:r>
          </a:p>
        </p:txBody>
      </p:sp>
    </p:spTree>
    <p:extLst>
      <p:ext uri="{BB962C8B-B14F-4D97-AF65-F5344CB8AC3E}">
        <p14:creationId xmlns:p14="http://schemas.microsoft.com/office/powerpoint/2010/main" val="7410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53512" y="587760"/>
            <a:ext cx="9144000" cy="635491"/>
          </a:xfrm>
          <a:prstGeom prst="rect">
            <a:avLst/>
          </a:prstGeom>
        </p:spPr>
        <p:txBody>
          <a:bodyPr lIns="0" tIns="0" rIns="0" bIns="0" anchor="t"/>
          <a:lstStyle>
            <a:lvl1pPr algn="l">
              <a:defRPr sz="4000" b="1" i="0">
                <a:solidFill>
                  <a:srgbClr val="263B83"/>
                </a:solidFill>
                <a:latin typeface="Arial" charset="0"/>
                <a:ea typeface="Arial" charset="0"/>
                <a:cs typeface="Arial" charset="0"/>
              </a:defRPr>
            </a:lvl1pPr>
          </a:lstStyle>
          <a:p>
            <a:r>
              <a:rPr lang="en-US" dirty="0"/>
              <a:t>Section Title</a:t>
            </a:r>
          </a:p>
        </p:txBody>
      </p:sp>
      <p:sp>
        <p:nvSpPr>
          <p:cNvPr id="3" name="Subtitle 2"/>
          <p:cNvSpPr>
            <a:spLocks noGrp="1"/>
          </p:cNvSpPr>
          <p:nvPr>
            <p:ph type="subTitle" idx="1" hasCustomPrompt="1"/>
          </p:nvPr>
        </p:nvSpPr>
        <p:spPr>
          <a:xfrm>
            <a:off x="1153512" y="3065488"/>
            <a:ext cx="9144000" cy="3087973"/>
          </a:xfrm>
          <a:prstGeom prst="rect">
            <a:avLst/>
          </a:prstGeom>
        </p:spPr>
        <p:txBody>
          <a:bodyPr lIns="0" tIns="0" rIns="0" bIns="0"/>
          <a:lstStyle>
            <a:lvl1pPr marL="285750" indent="-285750" algn="l">
              <a:buFont typeface="Arial" charset="0"/>
              <a:buChar char="•"/>
              <a:defRPr sz="18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a:t>
            </a:r>
          </a:p>
        </p:txBody>
      </p:sp>
    </p:spTree>
    <p:extLst>
      <p:ext uri="{BB962C8B-B14F-4D97-AF65-F5344CB8AC3E}">
        <p14:creationId xmlns:p14="http://schemas.microsoft.com/office/powerpoint/2010/main" val="82376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69274" y="1563798"/>
            <a:ext cx="9720000" cy="720000"/>
          </a:xfrm>
          <a:prstGeom prst="rect">
            <a:avLst/>
          </a:prstGeom>
        </p:spPr>
        <p:txBody>
          <a:bodyPr lIns="0" tIns="0" rIns="0" bIns="0" anchor="t"/>
          <a:lstStyle>
            <a:lvl1pPr algn="l">
              <a:defRPr sz="3400" b="1" i="0">
                <a:solidFill>
                  <a:srgbClr val="263B83"/>
                </a:solidFill>
                <a:latin typeface="Arial" charset="0"/>
                <a:ea typeface="Arial" charset="0"/>
                <a:cs typeface="Arial" charset="0"/>
              </a:defRPr>
            </a:lvl1pPr>
          </a:lstStyle>
          <a:p>
            <a:r>
              <a:rPr lang="en-US" dirty="0"/>
              <a:t>Heading</a:t>
            </a:r>
          </a:p>
        </p:txBody>
      </p:sp>
      <p:sp>
        <p:nvSpPr>
          <p:cNvPr id="3" name="Subtitle 2"/>
          <p:cNvSpPr>
            <a:spLocks noGrp="1"/>
          </p:cNvSpPr>
          <p:nvPr>
            <p:ph type="subTitle" idx="1" hasCustomPrompt="1"/>
          </p:nvPr>
        </p:nvSpPr>
        <p:spPr>
          <a:xfrm>
            <a:off x="1169276" y="2571092"/>
            <a:ext cx="9720000" cy="3600000"/>
          </a:xfrm>
          <a:prstGeom prst="rect">
            <a:avLst/>
          </a:prstGeom>
        </p:spPr>
        <p:txBody>
          <a:bodyPr lIns="0" tIns="0" rIns="0" bIns="0" numCol="1" anchor="t"/>
          <a:lstStyle>
            <a:lvl1pPr marL="285750" indent="-285750" algn="l">
              <a:buSzPct val="90000"/>
              <a:buFont typeface="Arial" charset="0"/>
              <a:buChar char="•"/>
              <a:defRPr sz="1800" b="0" i="0">
                <a:solidFill>
                  <a:schemeClr val="tx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 here</a:t>
            </a:r>
          </a:p>
        </p:txBody>
      </p:sp>
    </p:spTree>
    <p:extLst>
      <p:ext uri="{BB962C8B-B14F-4D97-AF65-F5344CB8AC3E}">
        <p14:creationId xmlns:p14="http://schemas.microsoft.com/office/powerpoint/2010/main" val="1551343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2" name="Rectangle 11"/>
          <p:cNvSpPr/>
          <p:nvPr userDrawn="1"/>
        </p:nvSpPr>
        <p:spPr>
          <a:xfrm>
            <a:off x="6209274" y="2571092"/>
            <a:ext cx="4680000" cy="3600000"/>
          </a:xfrm>
          <a:prstGeom prst="rect">
            <a:avLst/>
          </a:prstGeom>
          <a:solidFill>
            <a:srgbClr val="C3C4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ext Placeholder 2"/>
          <p:cNvSpPr>
            <a:spLocks noGrp="1"/>
          </p:cNvSpPr>
          <p:nvPr>
            <p:ph type="body" idx="1" hasCustomPrompt="1"/>
          </p:nvPr>
        </p:nvSpPr>
        <p:spPr>
          <a:xfrm>
            <a:off x="1169276" y="2571092"/>
            <a:ext cx="4680000" cy="3600000"/>
          </a:xfrm>
          <a:prstGeom prst="rect">
            <a:avLst/>
          </a:prstGeom>
        </p:spPr>
        <p:txBody>
          <a:bodyPr lIns="0" tIns="0" rIns="0" bIns="0" anchor="t">
            <a:normAutofit/>
          </a:bodyPr>
          <a:lstStyle>
            <a:lvl1pPr marL="285750" indent="-285750">
              <a:buSzPct val="90000"/>
              <a:buFont typeface="Arial" charset="0"/>
              <a:buChar char="•"/>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5" name="Text Placeholder 4"/>
          <p:cNvSpPr>
            <a:spLocks noGrp="1"/>
          </p:cNvSpPr>
          <p:nvPr>
            <p:ph type="body" sz="quarter" idx="3" hasCustomPrompt="1"/>
          </p:nvPr>
        </p:nvSpPr>
        <p:spPr>
          <a:xfrm>
            <a:off x="6398461" y="2760281"/>
            <a:ext cx="4320000" cy="3240000"/>
          </a:xfrm>
          <a:prstGeom prst="rect">
            <a:avLst/>
          </a:prstGeom>
        </p:spPr>
        <p:txBody>
          <a:bodyPr lIns="0" tIns="0" rIns="0" bIns="0" anchor="t">
            <a:normAutofit/>
          </a:bodyPr>
          <a:lstStyle>
            <a:lvl1pPr marL="0" indent="0">
              <a:buNone/>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13" name="Title 1"/>
          <p:cNvSpPr>
            <a:spLocks noGrp="1"/>
          </p:cNvSpPr>
          <p:nvPr>
            <p:ph type="title" hasCustomPrompt="1"/>
          </p:nvPr>
        </p:nvSpPr>
        <p:spPr>
          <a:xfrm>
            <a:off x="1169276" y="1563798"/>
            <a:ext cx="9720000" cy="720000"/>
          </a:xfrm>
          <a:prstGeom prst="rect">
            <a:avLst/>
          </a:prstGeom>
        </p:spPr>
        <p:txBody>
          <a:bodyPr lIns="0" tIns="0" rIns="0" bIns="0"/>
          <a:lstStyle>
            <a:lvl1pPr>
              <a:defRPr sz="3400" b="1" i="0">
                <a:solidFill>
                  <a:srgbClr val="263B83"/>
                </a:solidFill>
                <a:latin typeface="Arial" charset="0"/>
                <a:ea typeface="Arial" charset="0"/>
                <a:cs typeface="Arial" charset="0"/>
              </a:defRPr>
            </a:lvl1pPr>
          </a:lstStyle>
          <a:p>
            <a:r>
              <a:rPr lang="en-US" dirty="0"/>
              <a:t>Heading</a:t>
            </a:r>
          </a:p>
        </p:txBody>
      </p:sp>
    </p:spTree>
    <p:extLst>
      <p:ext uri="{BB962C8B-B14F-4D97-AF65-F5344CB8AC3E}">
        <p14:creationId xmlns:p14="http://schemas.microsoft.com/office/powerpoint/2010/main" val="2800079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http://www.foodafactoflife.org.uk/"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hyperlink" Target="http://www.foodafactoflife.org.uk/"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hyperlink" Target="http://www.foodafactoflife.org.uk/"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4.xml"/><Relationship Id="rId4" Type="http://schemas.openxmlformats.org/officeDocument/2006/relationships/hyperlink" Target="http://www.foodafactoflife.org.uk/"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8" name="Picture 7"/>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9439453" y="358589"/>
            <a:ext cx="2044335" cy="1435165"/>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5"/>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a:t>
            </a:r>
            <a:r>
              <a:rPr lang="en-US" sz="900" b="0" i="0" baseline="0" dirty="0">
                <a:solidFill>
                  <a:schemeClr val="tx1"/>
                </a:solidFill>
                <a:latin typeface="Arial" charset="0"/>
                <a:ea typeface="Arial" charset="0"/>
                <a:cs typeface="Arial" charset="0"/>
              </a:rPr>
              <a:t> Food – </a:t>
            </a:r>
            <a:r>
              <a:rPr lang="en-US" sz="900" b="0" i="0" dirty="0">
                <a:solidFill>
                  <a:schemeClr val="tx1"/>
                </a:solidFill>
                <a:latin typeface="Arial" charset="0"/>
                <a:ea typeface="Arial" charset="0"/>
                <a:cs typeface="Arial" charset="0"/>
              </a:rPr>
              <a:t>a fact of life 2024</a:t>
            </a:r>
          </a:p>
        </p:txBody>
      </p:sp>
    </p:spTree>
    <p:extLst>
      <p:ext uri="{BB962C8B-B14F-4D97-AF65-F5344CB8AC3E}">
        <p14:creationId xmlns:p14="http://schemas.microsoft.com/office/powerpoint/2010/main" val="132888504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498317190"/>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822393236"/>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8" name="TextBox 7"/>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a:t>
            </a:r>
            <a:r>
              <a:rPr lang="en-US" sz="900" b="0" i="0">
                <a:solidFill>
                  <a:schemeClr val="tx1"/>
                </a:solidFill>
                <a:latin typeface="Arial" charset="0"/>
                <a:ea typeface="Arial" charset="0"/>
                <a:cs typeface="Arial" charset="0"/>
              </a:rPr>
              <a:t>life 2024</a:t>
            </a:r>
            <a:endParaRPr lang="en-US" sz="900" b="0" i="0" dirty="0">
              <a:solidFill>
                <a:schemeClr val="tx1"/>
              </a:solidFill>
              <a:latin typeface="Arial" charset="0"/>
              <a:ea typeface="Arial" charset="0"/>
              <a:cs typeface="Arial" charset="0"/>
            </a:endParaRPr>
          </a:p>
        </p:txBody>
      </p:sp>
    </p:spTree>
    <p:extLst>
      <p:ext uri="{BB962C8B-B14F-4D97-AF65-F5344CB8AC3E}">
        <p14:creationId xmlns:p14="http://schemas.microsoft.com/office/powerpoint/2010/main" val="178814360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jpeg"/><Relationship Id="rId1" Type="http://schemas.openxmlformats.org/officeDocument/2006/relationships/slideLayout" Target="../slideLayouts/slideLayout3.xml"/><Relationship Id="rId4" Type="http://schemas.microsoft.com/office/2007/relationships/hdphoto" Target="../media/hdphoto1.wdp"/></Relationships>
</file>

<file path=ppt/slides/_rels/slide11.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2.jpe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image" Target="../media/image24.jpe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image" Target="../media/image26.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28.jpe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image" Target="../media/image29.jpe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32.jpeg"/><Relationship Id="rId2" Type="http://schemas.openxmlformats.org/officeDocument/2006/relationships/image" Target="../media/image31.jpe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33.jpe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35.jpeg"/><Relationship Id="rId2" Type="http://schemas.openxmlformats.org/officeDocument/2006/relationships/image" Target="../media/image34.jpe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hyperlink" Target="https://www.foodafactoflife.org.uk/whole-school/whole-school-approach/guidelines-for-school-education-resources-about-food/"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ltLang="en-US" dirty="0"/>
              <a:t>Functional properties overview</a:t>
            </a:r>
            <a:br>
              <a:rPr lang="en-US" altLang="en-US" dirty="0"/>
            </a:br>
            <a:endParaRPr lang="en-US" dirty="0"/>
          </a:p>
        </p:txBody>
      </p:sp>
    </p:spTree>
    <p:extLst>
      <p:ext uri="{BB962C8B-B14F-4D97-AF65-F5344CB8AC3E}">
        <p14:creationId xmlns:p14="http://schemas.microsoft.com/office/powerpoint/2010/main" val="38626170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Other characteristics of carbohydrates</a:t>
            </a:r>
            <a:br>
              <a:rPr lang="en-US" dirty="0"/>
            </a:br>
            <a:endParaRPr lang="en-US" dirty="0"/>
          </a:p>
        </p:txBody>
      </p:sp>
      <p:sp>
        <p:nvSpPr>
          <p:cNvPr id="3" name="Subtitle 2"/>
          <p:cNvSpPr>
            <a:spLocks noGrp="1"/>
          </p:cNvSpPr>
          <p:nvPr>
            <p:ph type="subTitle" idx="1"/>
          </p:nvPr>
        </p:nvSpPr>
        <p:spPr>
          <a:xfrm>
            <a:off x="1169274" y="2283798"/>
            <a:ext cx="8249044" cy="3600000"/>
          </a:xfrm>
        </p:spPr>
        <p:txBody>
          <a:bodyPr/>
          <a:lstStyle/>
          <a:p>
            <a:pPr marL="0" indent="0">
              <a:spcBef>
                <a:spcPct val="0"/>
              </a:spcBef>
              <a:buNone/>
            </a:pPr>
            <a:r>
              <a:rPr lang="en-GB" altLang="en-US" sz="2000" dirty="0"/>
              <a:t>Flavouring:</a:t>
            </a:r>
          </a:p>
          <a:p>
            <a:pPr>
              <a:spcBef>
                <a:spcPct val="0"/>
              </a:spcBef>
            </a:pPr>
            <a:r>
              <a:rPr lang="en-GB" altLang="en-US" sz="2000" dirty="0"/>
              <a:t>Sugar, e.g. sucrose, may be used to flavour many products such as drinks, cakes, tomato sauce and confectionery. It supplies sweetness and mouthfeel.</a:t>
            </a:r>
            <a:endParaRPr lang="en-US" altLang="en-US" sz="2000" dirty="0"/>
          </a:p>
          <a:p>
            <a:pPr>
              <a:spcBef>
                <a:spcPct val="0"/>
              </a:spcBef>
            </a:pPr>
            <a:endParaRPr lang="en-GB" altLang="en-US" sz="2000" dirty="0"/>
          </a:p>
          <a:p>
            <a:pPr marL="0" indent="0">
              <a:spcBef>
                <a:spcPct val="0"/>
              </a:spcBef>
              <a:buNone/>
            </a:pPr>
            <a:r>
              <a:rPr lang="en-GB" altLang="en-US" sz="2000" dirty="0"/>
              <a:t>Preservation:</a:t>
            </a:r>
          </a:p>
          <a:p>
            <a:pPr>
              <a:spcBef>
                <a:spcPct val="0"/>
              </a:spcBef>
            </a:pPr>
            <a:r>
              <a:rPr lang="en-GB" altLang="en-US" sz="2000" dirty="0"/>
              <a:t>High concentrations of sugar prevents the growth of microorganisms.  </a:t>
            </a:r>
          </a:p>
          <a:p>
            <a:pPr>
              <a:spcBef>
                <a:spcPct val="0"/>
              </a:spcBef>
            </a:pPr>
            <a:endParaRPr lang="en-GB" altLang="en-US" sz="2000" dirty="0"/>
          </a:p>
          <a:p>
            <a:pPr>
              <a:spcBef>
                <a:spcPct val="0"/>
              </a:spcBef>
            </a:pPr>
            <a:r>
              <a:rPr lang="en-GB" altLang="en-US" sz="2000" dirty="0"/>
              <a:t>It is used extensively in the production of jam, marmalade and some canned fruit. Sugar is an important ingredient in determining the shelf-life of a product.</a:t>
            </a:r>
          </a:p>
          <a:p>
            <a:pPr marL="0" indent="0">
              <a:spcBef>
                <a:spcPct val="0"/>
              </a:spcBef>
              <a:buNone/>
            </a:pPr>
            <a:endParaRPr lang="en-GB" altLang="en-US" sz="2000" dirty="0"/>
          </a:p>
          <a:p>
            <a:pPr marL="0" indent="0">
              <a:spcBef>
                <a:spcPct val="0"/>
              </a:spcBef>
              <a:buNone/>
            </a:pPr>
            <a:r>
              <a:rPr lang="en-GB" altLang="en-US" sz="2000" dirty="0"/>
              <a:t>Gelling:</a:t>
            </a:r>
          </a:p>
          <a:p>
            <a:pPr>
              <a:spcBef>
                <a:spcPct val="0"/>
              </a:spcBef>
            </a:pPr>
            <a:r>
              <a:rPr lang="en-GB" altLang="en-US" sz="2000" dirty="0"/>
              <a:t>Some fruits, such as apples and blackcurrants, are rich sources of pectin.  Pectin is used as a gelling agent in the production of jam.</a:t>
            </a:r>
            <a:endParaRPr lang="en-US" altLang="en-US" sz="2000" dirty="0"/>
          </a:p>
          <a:p>
            <a:pPr marL="0" indent="0">
              <a:buNone/>
            </a:pPr>
            <a:endParaRPr lang="en-US" sz="2000" dirty="0"/>
          </a:p>
        </p:txBody>
      </p:sp>
      <p:pic>
        <p:nvPicPr>
          <p:cNvPr id="4" name="Picture 6" descr="jam 2"/>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a:stretch/>
        </p:blipFill>
        <p:spPr bwMode="auto">
          <a:xfrm>
            <a:off x="10025299" y="3591098"/>
            <a:ext cx="1867224" cy="2815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3" descr="C:\Users\presentation.BNF.000\AppData\Local\Microsoft\Windows\Temporary Internet Files\Content.IE5\V8KYVRW3\Blueberry_muffin,_wrapped[1].jpg"/>
          <p:cNvPicPr>
            <a:picLocks noChangeAspect="1" noChangeArrowheads="1"/>
          </p:cNvPicPr>
          <p:nvPr/>
        </p:nvPicPr>
        <p:blipFill>
          <a:blip r:embed="rId3" cstate="email">
            <a:extLst>
              <a:ext uri="{BEBA8EAE-BF5A-486C-A8C5-ECC9F3942E4B}">
                <a14:imgProps xmlns:a14="http://schemas.microsoft.com/office/drawing/2010/main">
                  <a14:imgLayer r:embed="rId4">
                    <a14:imgEffect>
                      <a14:backgroundRemoval t="6128" b="93191" l="4752" r="96749"/>
                    </a14:imgEffect>
                  </a14:imgLayer>
                </a14:imgProps>
              </a:ext>
              <a:ext uri="{28A0092B-C50C-407E-A947-70E740481C1C}">
                <a14:useLocalDpi xmlns:a14="http://schemas.microsoft.com/office/drawing/2010/main"/>
              </a:ext>
            </a:extLst>
          </a:blip>
          <a:srcRect/>
          <a:stretch>
            <a:fillRect/>
          </a:stretch>
        </p:blipFill>
        <p:spPr bwMode="auto">
          <a:xfrm>
            <a:off x="9886024" y="1799944"/>
            <a:ext cx="2006499" cy="17196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853003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Proteins</a:t>
            </a:r>
          </a:p>
        </p:txBody>
      </p:sp>
      <p:sp>
        <p:nvSpPr>
          <p:cNvPr id="3" name="Subtitle 2"/>
          <p:cNvSpPr>
            <a:spLocks noGrp="1"/>
          </p:cNvSpPr>
          <p:nvPr>
            <p:ph type="subTitle" idx="1"/>
          </p:nvPr>
        </p:nvSpPr>
        <p:spPr>
          <a:xfrm>
            <a:off x="1169276" y="2571092"/>
            <a:ext cx="7841374" cy="3600000"/>
          </a:xfrm>
        </p:spPr>
        <p:txBody>
          <a:bodyPr/>
          <a:lstStyle/>
          <a:p>
            <a:pPr marL="0" indent="0">
              <a:buNone/>
              <a:defRPr/>
            </a:pPr>
            <a:r>
              <a:rPr lang="en-GB" altLang="en-US" sz="2000" dirty="0"/>
              <a:t>Proteins perform different functions in food products. </a:t>
            </a:r>
          </a:p>
          <a:p>
            <a:pPr marL="609600" indent="-609600">
              <a:defRPr/>
            </a:pPr>
            <a:endParaRPr lang="en-GB" altLang="en-US" sz="2000" dirty="0"/>
          </a:p>
          <a:p>
            <a:pPr marL="0" indent="0">
              <a:buNone/>
              <a:defRPr/>
            </a:pPr>
            <a:r>
              <a:rPr lang="en-GB" altLang="en-US" sz="2000" dirty="0"/>
              <a:t>They:  </a:t>
            </a:r>
          </a:p>
          <a:p>
            <a:pPr>
              <a:buFont typeface="Arial" panose="020B0604020202020204" pitchFamily="34" charset="0"/>
              <a:buChar char="•"/>
              <a:defRPr/>
            </a:pPr>
            <a:r>
              <a:rPr lang="en-GB" altLang="en-US" sz="2000" dirty="0"/>
              <a:t>aerate foods, e.g. whisking egg whites;</a:t>
            </a:r>
          </a:p>
          <a:p>
            <a:pPr>
              <a:buFont typeface="Arial" panose="020B0604020202020204" pitchFamily="34" charset="0"/>
              <a:buChar char="•"/>
              <a:defRPr/>
            </a:pPr>
            <a:r>
              <a:rPr lang="en-GB" altLang="en-US" sz="2000" dirty="0"/>
              <a:t>thicken sauces, e.g. egg custard;</a:t>
            </a:r>
          </a:p>
          <a:p>
            <a:pPr>
              <a:buFont typeface="Arial" panose="020B0604020202020204" pitchFamily="34" charset="0"/>
              <a:buChar char="•"/>
              <a:defRPr/>
            </a:pPr>
            <a:r>
              <a:rPr lang="en-GB" altLang="en-US" sz="2000" dirty="0"/>
              <a:t>bind ingredients together, e.g. fishcakes;</a:t>
            </a:r>
          </a:p>
          <a:p>
            <a:pPr>
              <a:buFont typeface="Arial" panose="020B0604020202020204" pitchFamily="34" charset="0"/>
              <a:buChar char="•"/>
              <a:defRPr/>
            </a:pPr>
            <a:r>
              <a:rPr lang="en-GB" altLang="en-US" sz="2000" dirty="0"/>
              <a:t>form structures, e.g. gluten development in bread;</a:t>
            </a:r>
          </a:p>
          <a:p>
            <a:pPr marL="265113" indent="-265113">
              <a:buFont typeface="Arial" panose="020B0604020202020204" pitchFamily="34" charset="0"/>
              <a:buChar char="•"/>
              <a:defRPr/>
            </a:pPr>
            <a:r>
              <a:rPr lang="en-GB" altLang="en-US" sz="2000" dirty="0"/>
              <a:t>gel, e.g. lime jelly.	</a:t>
            </a:r>
          </a:p>
          <a:p>
            <a:endParaRPr lang="en-GB" sz="20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010650" y="4316814"/>
            <a:ext cx="2457450" cy="1843088"/>
          </a:xfrm>
          <a:prstGeom prst="rect">
            <a:avLst/>
          </a:prstGeom>
        </p:spPr>
      </p:pic>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801100" y="1923798"/>
            <a:ext cx="3048000" cy="2033016"/>
          </a:xfrm>
          <a:prstGeom prst="rect">
            <a:avLst/>
          </a:prstGeom>
        </p:spPr>
      </p:pic>
    </p:spTree>
    <p:extLst>
      <p:ext uri="{BB962C8B-B14F-4D97-AF65-F5344CB8AC3E}">
        <p14:creationId xmlns:p14="http://schemas.microsoft.com/office/powerpoint/2010/main" val="11969574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Denaturation</a:t>
            </a:r>
          </a:p>
        </p:txBody>
      </p:sp>
      <p:sp>
        <p:nvSpPr>
          <p:cNvPr id="3" name="Subtitle 2"/>
          <p:cNvSpPr>
            <a:spLocks noGrp="1"/>
          </p:cNvSpPr>
          <p:nvPr>
            <p:ph type="subTitle" idx="1"/>
          </p:nvPr>
        </p:nvSpPr>
        <p:spPr>
          <a:xfrm>
            <a:off x="1169276" y="2571092"/>
            <a:ext cx="7294240" cy="3600000"/>
          </a:xfrm>
        </p:spPr>
        <p:txBody>
          <a:bodyPr/>
          <a:lstStyle/>
          <a:p>
            <a:pPr marL="0" indent="0">
              <a:buNone/>
            </a:pPr>
            <a:r>
              <a:rPr lang="en-GB" sz="2000" dirty="0"/>
              <a:t>Denaturation is the change in structure of protein molecules.  The process results in the unfolding of the protein’s structure.  Factors which contribute to denaturation are heat, salts, pH and mechanical action.  </a:t>
            </a:r>
            <a:br>
              <a:rPr lang="en-GB" sz="2000" dirty="0"/>
            </a:br>
            <a:br>
              <a:rPr lang="en-GB" sz="2000" dirty="0"/>
            </a:br>
            <a:r>
              <a:rPr lang="en-GB" sz="2000" dirty="0"/>
              <a:t>Denaturation is a partially reversible change. For example, when an egg white is whisked it incorporates air to form a foam. </a:t>
            </a:r>
            <a:br>
              <a:rPr lang="en-GB" sz="2000" dirty="0"/>
            </a:br>
            <a:br>
              <a:rPr lang="en-GB" sz="2000" dirty="0"/>
            </a:br>
            <a:r>
              <a:rPr lang="en-GB" sz="2000" dirty="0"/>
              <a:t>If the foam is left to stand, it will collapse back to form liquid egg white.</a:t>
            </a:r>
            <a:br>
              <a:rPr lang="en-GB" sz="2000" dirty="0"/>
            </a:br>
            <a:br>
              <a:rPr lang="en-GB" sz="2000" dirty="0"/>
            </a:br>
            <a:r>
              <a:rPr lang="en-GB" sz="2000" dirty="0"/>
              <a:t>However, as the change is only partially reversed, trying to make a new foam from the previously collapsed one will not work well.</a:t>
            </a:r>
          </a:p>
          <a:p>
            <a:endParaRPr lang="en-US" sz="2000" dirty="0"/>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613463" y="2876549"/>
            <a:ext cx="3365545" cy="2543176"/>
          </a:xfrm>
          <a:prstGeom prst="rect">
            <a:avLst/>
          </a:prstGeom>
        </p:spPr>
      </p:pic>
    </p:spTree>
    <p:extLst>
      <p:ext uri="{BB962C8B-B14F-4D97-AF65-F5344CB8AC3E}">
        <p14:creationId xmlns:p14="http://schemas.microsoft.com/office/powerpoint/2010/main" val="30299413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69277" y="2571092"/>
            <a:ext cx="7803274" cy="3600000"/>
          </a:xfrm>
        </p:spPr>
        <p:txBody>
          <a:bodyPr/>
          <a:lstStyle/>
          <a:p>
            <a:pPr marL="0" indent="0">
              <a:buNone/>
            </a:pPr>
            <a:r>
              <a:rPr lang="en-GB" sz="2000" dirty="0"/>
              <a:t>Coagulation follows denaturation. For example, when egg white is cooked it changes colour and </a:t>
            </a:r>
            <a:r>
              <a:rPr lang="en-GB" sz="2000"/>
              <a:t>becomes firmer (sets).  </a:t>
            </a:r>
            <a:br>
              <a:rPr lang="en-GB" sz="2000" dirty="0"/>
            </a:br>
            <a:br>
              <a:rPr lang="en-GB" sz="2000" dirty="0"/>
            </a:br>
            <a:br>
              <a:rPr lang="en-GB" sz="2000" dirty="0"/>
            </a:br>
            <a:r>
              <a:rPr lang="en-GB" sz="2000" dirty="0"/>
              <a:t>The heat causes egg proteins to unfold from their coiled state and form a solid, stable network.  </a:t>
            </a:r>
            <a:br>
              <a:rPr lang="en-GB" sz="2000" dirty="0"/>
            </a:br>
            <a:br>
              <a:rPr lang="en-GB" sz="2000" dirty="0"/>
            </a:br>
            <a:br>
              <a:rPr lang="en-GB" sz="2000" dirty="0"/>
            </a:br>
            <a:r>
              <a:rPr lang="en-GB" sz="2000" dirty="0"/>
              <a:t>This change is irreversible.</a:t>
            </a:r>
          </a:p>
          <a:p>
            <a:endParaRPr lang="en-US" sz="2000" dirty="0"/>
          </a:p>
        </p:txBody>
      </p:sp>
      <p:sp>
        <p:nvSpPr>
          <p:cNvPr id="2" name="Title 1"/>
          <p:cNvSpPr>
            <a:spLocks noGrp="1"/>
          </p:cNvSpPr>
          <p:nvPr>
            <p:ph type="ctrTitle"/>
          </p:nvPr>
        </p:nvSpPr>
        <p:spPr/>
        <p:txBody>
          <a:bodyPr/>
          <a:lstStyle/>
          <a:p>
            <a:r>
              <a:rPr lang="en-US" dirty="0"/>
              <a:t>Coagulation</a:t>
            </a:r>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896350" y="2101632"/>
            <a:ext cx="3135408" cy="3813393"/>
          </a:xfrm>
          <a:prstGeom prst="rect">
            <a:avLst/>
          </a:prstGeom>
        </p:spPr>
      </p:pic>
    </p:spTree>
    <p:extLst>
      <p:ext uri="{BB962C8B-B14F-4D97-AF65-F5344CB8AC3E}">
        <p14:creationId xmlns:p14="http://schemas.microsoft.com/office/powerpoint/2010/main" val="41083369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Coagulation</a:t>
            </a:r>
          </a:p>
        </p:txBody>
      </p:sp>
      <p:sp>
        <p:nvSpPr>
          <p:cNvPr id="3" name="Subtitle 2"/>
          <p:cNvSpPr>
            <a:spLocks noGrp="1"/>
          </p:cNvSpPr>
          <p:nvPr>
            <p:ph type="subTitle" idx="1"/>
          </p:nvPr>
        </p:nvSpPr>
        <p:spPr>
          <a:xfrm>
            <a:off x="1169274" y="2305328"/>
            <a:ext cx="9720000" cy="3600000"/>
          </a:xfrm>
        </p:spPr>
        <p:txBody>
          <a:bodyPr/>
          <a:lstStyle/>
          <a:p>
            <a:pPr marL="0" indent="0">
              <a:buNone/>
            </a:pPr>
            <a:r>
              <a:rPr lang="en-GB" sz="2000" dirty="0"/>
              <a:t>Another form of coagulation occurs in the production of cheese. Rennet (which contains the enzyme rennin) is added to milk, causing the protein casein to clot, producing curds (solid) and whey (</a:t>
            </a:r>
            <a:r>
              <a:rPr lang="en-GB" sz="2000"/>
              <a:t>liquid). Rennet </a:t>
            </a:r>
            <a:r>
              <a:rPr lang="en-GB" sz="2000" dirty="0"/>
              <a:t>is traditionally sourced from the stomachs of calves, but vegetarian options are now also available.</a:t>
            </a:r>
            <a:br>
              <a:rPr lang="en-GB" sz="2000" dirty="0"/>
            </a:br>
            <a:br>
              <a:rPr lang="en-GB" sz="2000" dirty="0"/>
            </a:br>
            <a:r>
              <a:rPr lang="en-GB" sz="2000" dirty="0"/>
              <a:t>Other applications of coagulation are:</a:t>
            </a:r>
          </a:p>
          <a:p>
            <a:r>
              <a:rPr lang="en-GB" sz="2000" dirty="0"/>
              <a:t>cheese and yogurt production;</a:t>
            </a:r>
          </a:p>
          <a:p>
            <a:r>
              <a:rPr lang="en-GB" sz="2000" dirty="0"/>
              <a:t>thickening of sauces with beaten egg;</a:t>
            </a:r>
          </a:p>
          <a:p>
            <a:r>
              <a:rPr lang="en-GB" sz="2000" dirty="0"/>
              <a:t>binding ingredients together, e.g. fishcakes;</a:t>
            </a:r>
          </a:p>
          <a:p>
            <a:r>
              <a:rPr lang="en-GB" sz="2000" dirty="0"/>
              <a:t>reformed meats;</a:t>
            </a:r>
          </a:p>
          <a:p>
            <a:r>
              <a:rPr lang="en-GB" sz="2000" dirty="0"/>
              <a:t>providing a coating for products, e.g. scotch eggs.</a:t>
            </a:r>
          </a:p>
          <a:p>
            <a:endParaRPr lang="en-US" sz="2000" dirty="0"/>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635620" y="4164778"/>
            <a:ext cx="3880105" cy="2180619"/>
          </a:xfrm>
          <a:prstGeom prst="rect">
            <a:avLst/>
          </a:prstGeom>
        </p:spPr>
      </p:pic>
    </p:spTree>
    <p:extLst>
      <p:ext uri="{BB962C8B-B14F-4D97-AF65-F5344CB8AC3E}">
        <p14:creationId xmlns:p14="http://schemas.microsoft.com/office/powerpoint/2010/main" val="13203294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Gluten formation</a:t>
            </a:r>
          </a:p>
        </p:txBody>
      </p:sp>
      <p:sp>
        <p:nvSpPr>
          <p:cNvPr id="3" name="Subtitle 2"/>
          <p:cNvSpPr>
            <a:spLocks noGrp="1"/>
          </p:cNvSpPr>
          <p:nvPr>
            <p:ph type="subTitle" idx="1"/>
          </p:nvPr>
        </p:nvSpPr>
        <p:spPr>
          <a:xfrm>
            <a:off x="1169276" y="2571092"/>
            <a:ext cx="6869824" cy="3600000"/>
          </a:xfrm>
        </p:spPr>
        <p:txBody>
          <a:bodyPr/>
          <a:lstStyle/>
          <a:p>
            <a:pPr marL="0" indent="0">
              <a:buNone/>
            </a:pPr>
            <a:r>
              <a:rPr lang="en-GB" sz="2000" dirty="0"/>
              <a:t>Two proteins, gliadin and </a:t>
            </a:r>
            <a:r>
              <a:rPr lang="en-GB" sz="2000" dirty="0" err="1"/>
              <a:t>glutenin</a:t>
            </a:r>
            <a:r>
              <a:rPr lang="en-GB" sz="2000" dirty="0"/>
              <a:t>, found in wheat flour, form gluten when mixed with water.  </a:t>
            </a:r>
            <a:br>
              <a:rPr lang="en-GB" sz="2000" dirty="0"/>
            </a:br>
            <a:br>
              <a:rPr lang="en-GB" sz="2000" dirty="0"/>
            </a:br>
            <a:r>
              <a:rPr lang="en-GB" sz="2000" dirty="0"/>
              <a:t>Gluten is strong, elastic and forms a 3D network in dough. In the production of bread, kneading helps untangle the gluten strands and align them.  </a:t>
            </a:r>
            <a:br>
              <a:rPr lang="en-GB" sz="2000" dirty="0"/>
            </a:br>
            <a:br>
              <a:rPr lang="en-GB" sz="2000" dirty="0"/>
            </a:br>
            <a:r>
              <a:rPr lang="en-GB" sz="2000" dirty="0"/>
              <a:t>Gluten helps give structure to the bread and keeps in the gases that expand during cooking. The amount and type of protein present depends on the flour type and quality. Strong flour contains a maximum of 17% protein, plain flour 10%.</a:t>
            </a:r>
            <a:br>
              <a:rPr lang="en-GB" sz="2000" dirty="0"/>
            </a:br>
            <a:br>
              <a:rPr lang="en-GB" sz="2000" dirty="0"/>
            </a:br>
            <a:r>
              <a:rPr lang="en-GB" sz="2000" dirty="0"/>
              <a:t>Some other flours also contain gluten, including rye and barley flours.</a:t>
            </a:r>
          </a:p>
          <a:p>
            <a:endParaRPr lang="en-US" sz="2000" dirty="0"/>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170733" y="2283798"/>
            <a:ext cx="4021267" cy="3639613"/>
          </a:xfrm>
          <a:prstGeom prst="rect">
            <a:avLst/>
          </a:prstGeom>
        </p:spPr>
      </p:pic>
    </p:spTree>
    <p:extLst>
      <p:ext uri="{BB962C8B-B14F-4D97-AF65-F5344CB8AC3E}">
        <p14:creationId xmlns:p14="http://schemas.microsoft.com/office/powerpoint/2010/main" val="20802349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Gelation</a:t>
            </a:r>
          </a:p>
        </p:txBody>
      </p:sp>
      <p:sp>
        <p:nvSpPr>
          <p:cNvPr id="3" name="Subtitle 2"/>
          <p:cNvSpPr>
            <a:spLocks noGrp="1"/>
          </p:cNvSpPr>
          <p:nvPr>
            <p:ph type="subTitle" idx="1"/>
          </p:nvPr>
        </p:nvSpPr>
        <p:spPr>
          <a:xfrm>
            <a:off x="1169276" y="2571092"/>
            <a:ext cx="7203200" cy="3600000"/>
          </a:xfrm>
        </p:spPr>
        <p:txBody>
          <a:bodyPr/>
          <a:lstStyle/>
          <a:p>
            <a:pPr marL="0" indent="0">
              <a:buNone/>
            </a:pPr>
            <a:r>
              <a:rPr lang="en-GB" sz="2000" dirty="0"/>
              <a:t>Gelatine is a protein which is extracted from collagen, present in animal connective tissue.</a:t>
            </a:r>
          </a:p>
          <a:p>
            <a:endParaRPr lang="en-GB" sz="2000" dirty="0"/>
          </a:p>
          <a:p>
            <a:pPr marL="0" indent="0">
              <a:buNone/>
            </a:pPr>
            <a:r>
              <a:rPr lang="en-GB" sz="2000" dirty="0"/>
              <a:t>When it is mixed with warm water, the gelatine protein molecules start to unwind.  </a:t>
            </a:r>
          </a:p>
          <a:p>
            <a:endParaRPr lang="en-GB" sz="2000" dirty="0"/>
          </a:p>
          <a:p>
            <a:pPr marL="0" indent="0">
              <a:buNone/>
            </a:pPr>
            <a:r>
              <a:rPr lang="en-GB" sz="2000" dirty="0"/>
              <a:t>On cooling, a stable, solid network is formed, trapping the liquid.  </a:t>
            </a:r>
          </a:p>
          <a:p>
            <a:endParaRPr lang="en-GB" sz="2000" dirty="0"/>
          </a:p>
          <a:p>
            <a:pPr marL="0" indent="0">
              <a:buNone/>
            </a:pPr>
            <a:r>
              <a:rPr lang="en-GB" sz="2000" dirty="0"/>
              <a:t>Gelation is reversible. </a:t>
            </a:r>
          </a:p>
          <a:p>
            <a:endParaRPr lang="en-US" sz="20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578215" y="2169498"/>
            <a:ext cx="3547110" cy="3547110"/>
          </a:xfrm>
          <a:prstGeom prst="rect">
            <a:avLst/>
          </a:prstGeom>
        </p:spPr>
      </p:pic>
    </p:spTree>
    <p:extLst>
      <p:ext uri="{BB962C8B-B14F-4D97-AF65-F5344CB8AC3E}">
        <p14:creationId xmlns:p14="http://schemas.microsoft.com/office/powerpoint/2010/main" val="32418166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Fats</a:t>
            </a:r>
          </a:p>
        </p:txBody>
      </p:sp>
      <p:sp>
        <p:nvSpPr>
          <p:cNvPr id="3" name="Subtitle 2"/>
          <p:cNvSpPr>
            <a:spLocks noGrp="1"/>
          </p:cNvSpPr>
          <p:nvPr>
            <p:ph type="subTitle" idx="1"/>
          </p:nvPr>
        </p:nvSpPr>
        <p:spPr/>
        <p:txBody>
          <a:bodyPr/>
          <a:lstStyle/>
          <a:p>
            <a:pPr marL="0" indent="0">
              <a:buNone/>
              <a:defRPr/>
            </a:pPr>
            <a:r>
              <a:rPr lang="en-GB" altLang="en-US" sz="2000" dirty="0"/>
              <a:t>Fats performs different functions in food products. </a:t>
            </a:r>
          </a:p>
          <a:p>
            <a:pPr marL="609600" indent="-609600">
              <a:defRPr/>
            </a:pPr>
            <a:endParaRPr lang="en-GB" altLang="en-US" sz="2000" dirty="0"/>
          </a:p>
          <a:p>
            <a:pPr marL="0" indent="0">
              <a:buNone/>
              <a:defRPr/>
            </a:pPr>
            <a:r>
              <a:rPr lang="en-GB" altLang="en-US" sz="2000" dirty="0"/>
              <a:t>They help to: </a:t>
            </a:r>
          </a:p>
          <a:p>
            <a:pPr>
              <a:buFont typeface="Arial" panose="020B0604020202020204" pitchFamily="34" charset="0"/>
              <a:buChar char="•"/>
              <a:defRPr/>
            </a:pPr>
            <a:r>
              <a:rPr lang="en-GB" altLang="en-US" sz="2000" dirty="0"/>
              <a:t>add ‘shortness’ or ‘flakiness’ to foods, e.g. shortbread, pastry;</a:t>
            </a:r>
          </a:p>
          <a:p>
            <a:pPr>
              <a:buFont typeface="Arial" panose="020B0604020202020204" pitchFamily="34" charset="0"/>
              <a:buChar char="•"/>
              <a:defRPr/>
            </a:pPr>
            <a:r>
              <a:rPr lang="en-GB" altLang="en-US" sz="2000" dirty="0"/>
              <a:t>provide a range of textures and cooking mediums;</a:t>
            </a:r>
          </a:p>
          <a:p>
            <a:pPr>
              <a:buFont typeface="Arial" panose="020B0604020202020204" pitchFamily="34" charset="0"/>
              <a:buChar char="•"/>
              <a:defRPr/>
            </a:pPr>
            <a:r>
              <a:rPr lang="en-GB" altLang="en-US" sz="2000" dirty="0"/>
              <a:t>glaze foods, e.g. butter on carrots;</a:t>
            </a:r>
          </a:p>
          <a:p>
            <a:pPr>
              <a:buFont typeface="Arial" panose="020B0604020202020204" pitchFamily="34" charset="0"/>
              <a:buChar char="•"/>
              <a:defRPr/>
            </a:pPr>
            <a:r>
              <a:rPr lang="en-GB" altLang="en-US" sz="2000" dirty="0"/>
              <a:t>aerate mixtures, e.g. a creamed cake mix;</a:t>
            </a:r>
          </a:p>
          <a:p>
            <a:pPr>
              <a:buFont typeface="Arial" panose="020B0604020202020204" pitchFamily="34" charset="0"/>
              <a:buChar char="•"/>
              <a:defRPr/>
            </a:pPr>
            <a:r>
              <a:rPr lang="en-GB" altLang="en-US" sz="2000" dirty="0"/>
              <a:t>add a range of flavours.</a:t>
            </a:r>
          </a:p>
          <a:p>
            <a:endParaRPr lang="en-GB" sz="2000" dirty="0"/>
          </a:p>
        </p:txBody>
      </p:sp>
      <p:pic>
        <p:nvPicPr>
          <p:cNvPr id="5122" name="Picture 2" descr="C:\Users\presentation.BNF.000\AppData\Local\Microsoft\Windows\Temporary Internet Files\Content.IE5\TTSTJG3R\Rough_puff_DSC_1087[1].jpg"/>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a:stretch/>
        </p:blipFill>
        <p:spPr bwMode="auto">
          <a:xfrm>
            <a:off x="9191722" y="2470246"/>
            <a:ext cx="2415208" cy="1719618"/>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C:\Users\presentation.BNF.000\AppData\Local\Microsoft\Windows\Temporary Internet Files\Content.IE5\V8KYVRW3\Honey_Balsamic_Carrots_front[1].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9191722" y="4404309"/>
            <a:ext cx="2355710" cy="17667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4244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8370328" y="4116020"/>
            <a:ext cx="3740192" cy="1948360"/>
          </a:xfrm>
          <a:prstGeom prst="rect">
            <a:avLst/>
          </a:prstGeom>
        </p:spPr>
      </p:pic>
      <p:sp>
        <p:nvSpPr>
          <p:cNvPr id="2" name="Title 1"/>
          <p:cNvSpPr>
            <a:spLocks noGrp="1"/>
          </p:cNvSpPr>
          <p:nvPr>
            <p:ph type="ctrTitle"/>
          </p:nvPr>
        </p:nvSpPr>
        <p:spPr/>
        <p:txBody>
          <a:bodyPr/>
          <a:lstStyle/>
          <a:p>
            <a:r>
              <a:rPr lang="en-US" dirty="0"/>
              <a:t>Shortening</a:t>
            </a:r>
            <a:br>
              <a:rPr lang="en-US" dirty="0"/>
            </a:br>
            <a:endParaRPr lang="en-US" dirty="0"/>
          </a:p>
        </p:txBody>
      </p:sp>
      <p:sp>
        <p:nvSpPr>
          <p:cNvPr id="3" name="Subtitle 2"/>
          <p:cNvSpPr>
            <a:spLocks noGrp="1"/>
          </p:cNvSpPr>
          <p:nvPr>
            <p:ph type="subTitle" idx="1"/>
          </p:nvPr>
        </p:nvSpPr>
        <p:spPr>
          <a:xfrm>
            <a:off x="1169276" y="2571092"/>
            <a:ext cx="7425149" cy="3600000"/>
          </a:xfrm>
        </p:spPr>
        <p:txBody>
          <a:bodyPr/>
          <a:lstStyle/>
          <a:p>
            <a:pPr marL="0" indent="0">
              <a:buNone/>
            </a:pPr>
            <a:r>
              <a:rPr lang="en-GB" sz="2000" dirty="0"/>
              <a:t>Shortcrust pastry, biscuits and shortbread rely on fat to give them their characteristic crumbly texture.  </a:t>
            </a:r>
            <a:br>
              <a:rPr lang="en-GB" sz="2000" dirty="0"/>
            </a:br>
            <a:br>
              <a:rPr lang="en-GB" sz="2000" dirty="0"/>
            </a:br>
            <a:r>
              <a:rPr lang="en-GB" sz="2000" dirty="0"/>
              <a:t>The fats coats the flour particles and prevents them from absorbing water. This reduces the gluten development, which would cause the dough to become elastic.  </a:t>
            </a:r>
            <a:br>
              <a:rPr lang="en-GB" sz="2000" dirty="0"/>
            </a:br>
            <a:br>
              <a:rPr lang="en-GB" sz="2000" dirty="0"/>
            </a:br>
            <a:r>
              <a:rPr lang="en-GB" sz="2000" dirty="0"/>
              <a:t>Fats such as pure vegetable fats or lard are suitable for shortening because of their low water content. There are distinctive colours associated with the type of fat used. Butter produces a golden colour and lard produces a pale yellow. </a:t>
            </a:r>
            <a:br>
              <a:rPr lang="en-GB" sz="2000" dirty="0"/>
            </a:br>
            <a:br>
              <a:rPr lang="en-GB" sz="2000" dirty="0"/>
            </a:br>
            <a:r>
              <a:rPr lang="en-GB" sz="2000" dirty="0"/>
              <a:t>A compromise is sometimes reached by using a combination of the two.</a:t>
            </a:r>
          </a:p>
          <a:p>
            <a:endParaRPr lang="en-US" sz="2000" dirty="0"/>
          </a:p>
        </p:txBody>
      </p:sp>
      <p:pic>
        <p:nvPicPr>
          <p:cNvPr id="5" name="Picture 6" descr="C:\Users\presentation.BNF.000\AppData\Local\Microsoft\Windows\Temporary Internet Files\Content.IE5\GXF9RFS3\248329201_640[1].jpg"/>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a:stretch/>
        </p:blipFill>
        <p:spPr bwMode="auto">
          <a:xfrm>
            <a:off x="9288855" y="1992066"/>
            <a:ext cx="2652666" cy="18366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33041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192647" y="3947310"/>
            <a:ext cx="3945357" cy="2619717"/>
          </a:xfrm>
          <a:prstGeom prst="rect">
            <a:avLst/>
          </a:prstGeom>
        </p:spPr>
      </p:pic>
      <p:sp>
        <p:nvSpPr>
          <p:cNvPr id="2" name="Title 1"/>
          <p:cNvSpPr>
            <a:spLocks noGrp="1"/>
          </p:cNvSpPr>
          <p:nvPr>
            <p:ph type="ctrTitle"/>
          </p:nvPr>
        </p:nvSpPr>
        <p:spPr/>
        <p:txBody>
          <a:bodyPr/>
          <a:lstStyle/>
          <a:p>
            <a:r>
              <a:rPr lang="en-US" dirty="0"/>
              <a:t>Plasticity</a:t>
            </a:r>
          </a:p>
        </p:txBody>
      </p:sp>
      <p:sp>
        <p:nvSpPr>
          <p:cNvPr id="3" name="Subtitle 2"/>
          <p:cNvSpPr>
            <a:spLocks noGrp="1"/>
          </p:cNvSpPr>
          <p:nvPr>
            <p:ph type="subTitle" idx="1"/>
          </p:nvPr>
        </p:nvSpPr>
        <p:spPr>
          <a:xfrm>
            <a:off x="1169276" y="2571092"/>
            <a:ext cx="7900296" cy="3600000"/>
          </a:xfrm>
        </p:spPr>
        <p:txBody>
          <a:bodyPr/>
          <a:lstStyle/>
          <a:p>
            <a:pPr marL="0" indent="0">
              <a:buNone/>
            </a:pPr>
            <a:r>
              <a:rPr lang="en-GB" sz="2000" dirty="0"/>
              <a:t>Fats do not melt at fixed temperatures, but over a range. This property is called plasticity. It gives all fats unique characteristics.  </a:t>
            </a:r>
            <a:br>
              <a:rPr lang="en-GB" sz="2000" dirty="0"/>
            </a:br>
            <a:br>
              <a:rPr lang="en-GB" sz="2000" dirty="0"/>
            </a:br>
            <a:r>
              <a:rPr lang="en-GB" sz="2000" dirty="0"/>
              <a:t>This plasticity is due to the mixture of triglycerides, each with their own melting point. </a:t>
            </a:r>
            <a:br>
              <a:rPr lang="en-GB" sz="2000" dirty="0"/>
            </a:br>
            <a:br>
              <a:rPr lang="en-GB" sz="2000" dirty="0"/>
            </a:br>
            <a:r>
              <a:rPr lang="en-GB" sz="2000" dirty="0"/>
              <a:t>Some products are formulated using fats containing triglycerides with lower melting points so they can spread from the fridge (e.g. soft spread) or melt on the tongue (e.g. chocolate).  </a:t>
            </a:r>
            <a:br>
              <a:rPr lang="en-GB" sz="2000" dirty="0"/>
            </a:br>
            <a:br>
              <a:rPr lang="en-GB" sz="2000" dirty="0"/>
            </a:br>
            <a:r>
              <a:rPr lang="en-GB" sz="2000" dirty="0"/>
              <a:t>Other fats have higher melting points and are used for cooking.</a:t>
            </a:r>
          </a:p>
          <a:p>
            <a:endParaRPr lang="en-US" sz="2000" dirty="0"/>
          </a:p>
        </p:txBody>
      </p:sp>
      <p:pic>
        <p:nvPicPr>
          <p:cNvPr id="4" name="Picture 6" descr="MPj04386400000[1]"/>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9577846" y="1752461"/>
            <a:ext cx="1824743" cy="2726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73114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Introduction</a:t>
            </a:r>
          </a:p>
        </p:txBody>
      </p:sp>
      <p:sp>
        <p:nvSpPr>
          <p:cNvPr id="3" name="Subtitle 2"/>
          <p:cNvSpPr>
            <a:spLocks noGrp="1"/>
          </p:cNvSpPr>
          <p:nvPr>
            <p:ph type="subTitle" idx="1"/>
          </p:nvPr>
        </p:nvSpPr>
        <p:spPr>
          <a:xfrm>
            <a:off x="1169276" y="2571092"/>
            <a:ext cx="6081378" cy="3600000"/>
          </a:xfrm>
        </p:spPr>
        <p:txBody>
          <a:bodyPr/>
          <a:lstStyle/>
          <a:p>
            <a:pPr marL="0" indent="0">
              <a:buNone/>
            </a:pPr>
            <a:r>
              <a:rPr lang="en-GB" sz="2000" dirty="0"/>
              <a:t>Ingredients have a range of different properties. These properties can lead them to have different functions when they are included in foods.</a:t>
            </a:r>
          </a:p>
          <a:p>
            <a:pPr marL="0" indent="0">
              <a:buNone/>
            </a:pPr>
            <a:endParaRPr lang="en-GB" sz="2000" dirty="0"/>
          </a:p>
          <a:p>
            <a:pPr marL="0" indent="0">
              <a:buNone/>
            </a:pPr>
            <a:r>
              <a:rPr lang="en-GB" sz="2000" dirty="0"/>
              <a:t>Carbohydrates, proteins and fats all have a range of different properties that make them useful in a variety of food products.</a:t>
            </a:r>
          </a:p>
          <a:p>
            <a:pPr marL="0" indent="0">
              <a:buNone/>
            </a:pPr>
            <a:endParaRPr lang="en-GB" sz="2000" dirty="0"/>
          </a:p>
          <a:p>
            <a:pPr marL="0" indent="0">
              <a:buNone/>
            </a:pPr>
            <a:endParaRPr lang="en-GB" sz="2000" dirty="0"/>
          </a:p>
          <a:p>
            <a:endParaRPr lang="en-GB" sz="2000" dirty="0"/>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834516" y="2386786"/>
            <a:ext cx="4001960" cy="2669307"/>
          </a:xfrm>
          <a:prstGeom prst="rect">
            <a:avLst/>
          </a:prstGeom>
        </p:spPr>
      </p:pic>
    </p:spTree>
    <p:extLst>
      <p:ext uri="{BB962C8B-B14F-4D97-AF65-F5344CB8AC3E}">
        <p14:creationId xmlns:p14="http://schemas.microsoft.com/office/powerpoint/2010/main" val="38694153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Aeration</a:t>
            </a:r>
          </a:p>
        </p:txBody>
      </p:sp>
      <p:sp>
        <p:nvSpPr>
          <p:cNvPr id="3" name="Subtitle 2"/>
          <p:cNvSpPr>
            <a:spLocks noGrp="1"/>
          </p:cNvSpPr>
          <p:nvPr>
            <p:ph type="subTitle" idx="1"/>
          </p:nvPr>
        </p:nvSpPr>
        <p:spPr>
          <a:xfrm>
            <a:off x="1169276" y="2571092"/>
            <a:ext cx="7746124" cy="3600000"/>
          </a:xfrm>
        </p:spPr>
        <p:txBody>
          <a:bodyPr/>
          <a:lstStyle/>
          <a:p>
            <a:pPr marL="0" indent="0">
              <a:buNone/>
            </a:pPr>
            <a:r>
              <a:rPr lang="en-GB" sz="2000" dirty="0"/>
              <a:t>Products such as creamed cakes need air incorporated into the mixture in order to give a well-risen texture. </a:t>
            </a:r>
            <a:br>
              <a:rPr lang="en-GB" sz="2000" dirty="0"/>
            </a:br>
            <a:br>
              <a:rPr lang="en-GB" sz="2000" dirty="0"/>
            </a:br>
            <a:br>
              <a:rPr lang="en-GB" sz="2000" dirty="0"/>
            </a:br>
            <a:r>
              <a:rPr lang="en-GB" sz="2000" dirty="0"/>
              <a:t>This is achieved by creaming a fat, such as butter or baking spread, with caster sugar.</a:t>
            </a:r>
          </a:p>
          <a:p>
            <a:pPr marL="0" indent="0">
              <a:buNone/>
            </a:pPr>
            <a:endParaRPr lang="en-GB" sz="2000" dirty="0"/>
          </a:p>
          <a:p>
            <a:pPr marL="0" indent="0">
              <a:buNone/>
            </a:pPr>
            <a:r>
              <a:rPr lang="en-GB" sz="2000" dirty="0"/>
              <a:t>Small bubbles of air are incorporated and form a stable foam.</a:t>
            </a:r>
          </a:p>
          <a:p>
            <a:endParaRPr lang="en-US" sz="2000" dirty="0"/>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915399" y="2838004"/>
            <a:ext cx="3116655" cy="2078809"/>
          </a:xfrm>
          <a:prstGeom prst="rect">
            <a:avLst/>
          </a:prstGeom>
        </p:spPr>
      </p:pic>
    </p:spTree>
    <p:extLst>
      <p:ext uri="{BB962C8B-B14F-4D97-AF65-F5344CB8AC3E}">
        <p14:creationId xmlns:p14="http://schemas.microsoft.com/office/powerpoint/2010/main" val="5205736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Flakiness </a:t>
            </a:r>
          </a:p>
        </p:txBody>
      </p:sp>
      <p:sp>
        <p:nvSpPr>
          <p:cNvPr id="3" name="Subtitle 2"/>
          <p:cNvSpPr>
            <a:spLocks noGrp="1"/>
          </p:cNvSpPr>
          <p:nvPr>
            <p:ph type="subTitle" idx="1"/>
          </p:nvPr>
        </p:nvSpPr>
        <p:spPr>
          <a:xfrm>
            <a:off x="1169276" y="2571092"/>
            <a:ext cx="6991744" cy="3600000"/>
          </a:xfrm>
        </p:spPr>
        <p:txBody>
          <a:bodyPr/>
          <a:lstStyle/>
          <a:p>
            <a:pPr marL="0" indent="0">
              <a:buNone/>
            </a:pPr>
            <a:r>
              <a:rPr lang="en-GB" sz="2000" dirty="0"/>
              <a:t>Flaky and puff pastry use fat to help separate layers of gluten and starch formed in the dough. The fat melts during cooking, leaving thin layers.  </a:t>
            </a:r>
          </a:p>
          <a:p>
            <a:endParaRPr lang="en-GB" sz="2000" dirty="0"/>
          </a:p>
          <a:p>
            <a:pPr marL="0" indent="0">
              <a:buNone/>
            </a:pPr>
            <a:r>
              <a:rPr lang="en-GB" sz="2000" dirty="0"/>
              <a:t>The water present in the pastry produces steam, which evaporates and causes the layers to rise.  </a:t>
            </a:r>
          </a:p>
          <a:p>
            <a:endParaRPr lang="en-GB" sz="2000" dirty="0"/>
          </a:p>
          <a:p>
            <a:pPr marL="0" indent="0">
              <a:buNone/>
            </a:pPr>
            <a:r>
              <a:rPr lang="en-GB" sz="2000" dirty="0"/>
              <a:t>The fat prevents the layers from sticking together.</a:t>
            </a:r>
          </a:p>
          <a:p>
            <a:endParaRPr lang="en-US" sz="20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655792" y="2115886"/>
            <a:ext cx="3048000" cy="2023872"/>
          </a:xfrm>
          <a:prstGeom prst="rect">
            <a:avLst/>
          </a:prstGeom>
        </p:spPr>
      </p:pic>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530578" y="4146487"/>
            <a:ext cx="3272802" cy="2346599"/>
          </a:xfrm>
          <a:prstGeom prst="rect">
            <a:avLst/>
          </a:prstGeom>
        </p:spPr>
      </p:pic>
    </p:spTree>
    <p:extLst>
      <p:ext uri="{BB962C8B-B14F-4D97-AF65-F5344CB8AC3E}">
        <p14:creationId xmlns:p14="http://schemas.microsoft.com/office/powerpoint/2010/main" val="21266977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Retention of moisture</a:t>
            </a:r>
          </a:p>
        </p:txBody>
      </p:sp>
      <p:sp>
        <p:nvSpPr>
          <p:cNvPr id="3" name="Subtitle 2"/>
          <p:cNvSpPr>
            <a:spLocks noGrp="1"/>
          </p:cNvSpPr>
          <p:nvPr>
            <p:ph type="subTitle" idx="1"/>
          </p:nvPr>
        </p:nvSpPr>
        <p:spPr>
          <a:xfrm>
            <a:off x="1169276" y="2571092"/>
            <a:ext cx="6713794" cy="3600000"/>
          </a:xfrm>
        </p:spPr>
        <p:txBody>
          <a:bodyPr/>
          <a:lstStyle/>
          <a:p>
            <a:pPr marL="0" indent="0">
              <a:buNone/>
            </a:pPr>
            <a:r>
              <a:rPr lang="en-GB" sz="2000" dirty="0"/>
              <a:t>Some fats can help retain a bakery product’s moisture and increase its shelf-life.  </a:t>
            </a:r>
          </a:p>
          <a:p>
            <a:pPr marL="0" indent="0">
              <a:buNone/>
            </a:pPr>
            <a:endParaRPr lang="en-GB" sz="2000" dirty="0"/>
          </a:p>
          <a:p>
            <a:pPr marL="0" indent="0">
              <a:buNone/>
            </a:pPr>
            <a:r>
              <a:rPr lang="en-GB" sz="2000" dirty="0"/>
              <a:t>They may also be used to baste food that is being cooked by dry heat.</a:t>
            </a:r>
          </a:p>
          <a:p>
            <a:endParaRPr lang="en-US" sz="2000" dirty="0"/>
          </a:p>
        </p:txBody>
      </p:sp>
      <p:pic>
        <p:nvPicPr>
          <p:cNvPr id="4" name="Picture 16" descr="Porkpie"/>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177717" y="1563798"/>
            <a:ext cx="4014283" cy="26688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660858" y="4232608"/>
            <a:ext cx="3048000" cy="2033016"/>
          </a:xfrm>
          <a:prstGeom prst="rect">
            <a:avLst/>
          </a:prstGeom>
        </p:spPr>
      </p:pic>
    </p:spTree>
    <p:extLst>
      <p:ext uri="{BB962C8B-B14F-4D97-AF65-F5344CB8AC3E}">
        <p14:creationId xmlns:p14="http://schemas.microsoft.com/office/powerpoint/2010/main" val="13664745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Glazing</a:t>
            </a:r>
          </a:p>
        </p:txBody>
      </p:sp>
      <p:sp>
        <p:nvSpPr>
          <p:cNvPr id="3" name="Subtitle 2"/>
          <p:cNvSpPr>
            <a:spLocks noGrp="1"/>
          </p:cNvSpPr>
          <p:nvPr>
            <p:ph type="subTitle" idx="1"/>
          </p:nvPr>
        </p:nvSpPr>
        <p:spPr>
          <a:xfrm>
            <a:off x="1169276" y="2571092"/>
            <a:ext cx="5940184" cy="3600000"/>
          </a:xfrm>
        </p:spPr>
        <p:txBody>
          <a:bodyPr/>
          <a:lstStyle/>
          <a:p>
            <a:pPr marL="0" indent="0">
              <a:buNone/>
            </a:pPr>
            <a:r>
              <a:rPr lang="en-GB" sz="2000" dirty="0"/>
              <a:t>Placed on hot vegetables, some fats, e.g. butter, give a glossy appearance.</a:t>
            </a:r>
          </a:p>
          <a:p>
            <a:endParaRPr lang="en-GB" sz="2000" dirty="0"/>
          </a:p>
          <a:p>
            <a:pPr marL="0" indent="0">
              <a:buNone/>
            </a:pPr>
            <a:r>
              <a:rPr lang="en-GB" sz="2000" dirty="0"/>
              <a:t>Fats also add shine to sauces.</a:t>
            </a:r>
          </a:p>
          <a:p>
            <a:endParaRPr lang="en-US" sz="20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463800" y="2571092"/>
            <a:ext cx="4316720" cy="2879252"/>
          </a:xfrm>
          <a:prstGeom prst="rect">
            <a:avLst/>
          </a:prstGeom>
        </p:spPr>
      </p:pic>
    </p:spTree>
    <p:extLst>
      <p:ext uri="{BB962C8B-B14F-4D97-AF65-F5344CB8AC3E}">
        <p14:creationId xmlns:p14="http://schemas.microsoft.com/office/powerpoint/2010/main" val="19214839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Sensory attributes</a:t>
            </a:r>
          </a:p>
        </p:txBody>
      </p:sp>
      <p:sp>
        <p:nvSpPr>
          <p:cNvPr id="3" name="Subtitle 2"/>
          <p:cNvSpPr>
            <a:spLocks noGrp="1"/>
          </p:cNvSpPr>
          <p:nvPr>
            <p:ph type="subTitle" idx="1"/>
          </p:nvPr>
        </p:nvSpPr>
        <p:spPr>
          <a:xfrm>
            <a:off x="1169276" y="2571092"/>
            <a:ext cx="6831724" cy="3600000"/>
          </a:xfrm>
        </p:spPr>
        <p:txBody>
          <a:bodyPr/>
          <a:lstStyle/>
          <a:p>
            <a:pPr marL="0" indent="0">
              <a:buNone/>
            </a:pPr>
            <a:r>
              <a:rPr lang="en-GB" sz="2000" dirty="0"/>
              <a:t>All fats and oils have unique flavours and odours.  </a:t>
            </a:r>
          </a:p>
          <a:p>
            <a:endParaRPr lang="en-GB" sz="2000" dirty="0"/>
          </a:p>
          <a:p>
            <a:pPr marL="0" indent="0">
              <a:buNone/>
            </a:pPr>
            <a:r>
              <a:rPr lang="en-GB" sz="2000" dirty="0"/>
              <a:t>Some are more suited for particular purposes than others, e.g. olive oil for salad dressing (for flavour) and lard for pastry (due to its blandness).  </a:t>
            </a:r>
          </a:p>
          <a:p>
            <a:endParaRPr lang="en-GB" sz="2000" dirty="0"/>
          </a:p>
          <a:p>
            <a:pPr marL="0" indent="0">
              <a:buNone/>
            </a:pPr>
            <a:r>
              <a:rPr lang="en-GB" sz="2000" dirty="0"/>
              <a:t>They can also contribute to the texture of the food, for example by increasing succulence.</a:t>
            </a:r>
          </a:p>
          <a:p>
            <a:endParaRPr lang="en-US" sz="2000" dirty="0"/>
          </a:p>
        </p:txBody>
      </p:sp>
      <p:pic>
        <p:nvPicPr>
          <p:cNvPr id="4" name="Picture 5" descr="MPj04070360000[1]"/>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8553450" y="4060573"/>
            <a:ext cx="3203575" cy="213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553450" y="1923798"/>
            <a:ext cx="3058194" cy="2039815"/>
          </a:xfrm>
          <a:prstGeom prst="rect">
            <a:avLst/>
          </a:prstGeom>
        </p:spPr>
      </p:pic>
    </p:spTree>
    <p:extLst>
      <p:ext uri="{BB962C8B-B14F-4D97-AF65-F5344CB8AC3E}">
        <p14:creationId xmlns:p14="http://schemas.microsoft.com/office/powerpoint/2010/main" val="22888635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Functional properties overview</a:t>
            </a:r>
            <a:endParaRPr lang="en-GB" dirty="0"/>
          </a:p>
        </p:txBody>
      </p:sp>
      <p:sp>
        <p:nvSpPr>
          <p:cNvPr id="3" name="Subtitle 2"/>
          <p:cNvSpPr>
            <a:spLocks noGrp="1"/>
          </p:cNvSpPr>
          <p:nvPr>
            <p:ph type="subTitle" idx="1"/>
          </p:nvPr>
        </p:nvSpPr>
        <p:spPr/>
        <p:txBody>
          <a:bodyPr/>
          <a:lstStyle/>
          <a:p>
            <a:pPr marL="0" indent="0" algn="ctr">
              <a:buNone/>
            </a:pPr>
            <a:r>
              <a:rPr lang="en-GB" sz="3600" dirty="0"/>
              <a:t>For further information, go to:</a:t>
            </a:r>
          </a:p>
          <a:p>
            <a:pPr marL="0" indent="0" algn="ctr">
              <a:buNone/>
            </a:pPr>
            <a:r>
              <a:rPr lang="en-GB" sz="3600" dirty="0"/>
              <a:t>www.foodafactoflife.org.uk</a:t>
            </a:r>
          </a:p>
        </p:txBody>
      </p:sp>
      <p:sp>
        <p:nvSpPr>
          <p:cNvPr id="4" name="TextBox 3">
            <a:extLst>
              <a:ext uri="{FF2B5EF4-FFF2-40B4-BE49-F238E27FC236}">
                <a16:creationId xmlns:a16="http://schemas.microsoft.com/office/drawing/2014/main" id="{7E9D23B7-B940-3557-1E6E-859762BC90D3}"/>
              </a:ext>
            </a:extLst>
          </p:cNvPr>
          <p:cNvSpPr txBox="1"/>
          <p:nvPr/>
        </p:nvSpPr>
        <p:spPr>
          <a:xfrm>
            <a:off x="393116" y="6175629"/>
            <a:ext cx="9904396"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This resource meets the</a:t>
            </a:r>
            <a:r>
              <a:rPr lang="en-GB" sz="1400" b="1" dirty="0">
                <a:latin typeface="Arial" panose="020B0604020202020204" pitchFamily="34" charset="0"/>
                <a:cs typeface="Arial" panose="020B0604020202020204" pitchFamily="34" charset="0"/>
              </a:rPr>
              <a:t> </a:t>
            </a:r>
            <a:r>
              <a:rPr lang="en-GB" sz="1400" b="1" i="1" u="sng" dirty="0">
                <a:latin typeface="Arial" panose="020B0604020202020204" pitchFamily="34" charset="0"/>
                <a:cs typeface="Arial" panose="020B0604020202020204" pitchFamily="34" charset="0"/>
                <a:hlinkClick r:id="rId2"/>
              </a:rPr>
              <a:t>Guidelines for producers and users of school education resources about food</a:t>
            </a:r>
            <a:r>
              <a:rPr lang="en-GB" sz="1400" b="1" i="1" dirty="0">
                <a:latin typeface="Arial" panose="020B0604020202020204" pitchFamily="34" charset="0"/>
                <a:cs typeface="Arial" panose="020B0604020202020204" pitchFamily="34" charset="0"/>
              </a:rPr>
              <a:t>.</a:t>
            </a: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190042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Carbohydrates in food</a:t>
            </a:r>
            <a:br>
              <a:rPr lang="en-US" dirty="0"/>
            </a:br>
            <a:endParaRPr lang="en-US" dirty="0"/>
          </a:p>
        </p:txBody>
      </p:sp>
      <p:sp>
        <p:nvSpPr>
          <p:cNvPr id="3" name="Subtitle 2"/>
          <p:cNvSpPr>
            <a:spLocks noGrp="1"/>
          </p:cNvSpPr>
          <p:nvPr>
            <p:ph type="subTitle" idx="1"/>
          </p:nvPr>
        </p:nvSpPr>
        <p:spPr>
          <a:xfrm>
            <a:off x="1169276" y="2571092"/>
            <a:ext cx="7166650" cy="3600000"/>
          </a:xfrm>
        </p:spPr>
        <p:txBody>
          <a:bodyPr/>
          <a:lstStyle/>
          <a:p>
            <a:pPr marL="0" indent="0">
              <a:buNone/>
            </a:pPr>
            <a:r>
              <a:rPr lang="en-GB" sz="2000" dirty="0"/>
              <a:t>Many foods contain some carbohydrates but the amounts of sugars, starch and fibre differ.</a:t>
            </a:r>
            <a:br>
              <a:rPr lang="en-GB" sz="2000" dirty="0"/>
            </a:br>
            <a:br>
              <a:rPr lang="en-GB" sz="2000" dirty="0"/>
            </a:br>
            <a:br>
              <a:rPr lang="en-GB" sz="2000" dirty="0"/>
            </a:br>
            <a:r>
              <a:rPr lang="en-GB" sz="2000" dirty="0"/>
              <a:t>Sugars are naturally present in foods such as milk, fruits, vegetables and honey. In the UK, sugar beet and sugar cane are the most common sources of sugar. Honey, treacle and golden syrup are also popular.</a:t>
            </a:r>
            <a:br>
              <a:rPr lang="en-GB" sz="2000" dirty="0"/>
            </a:br>
            <a:br>
              <a:rPr lang="en-GB" sz="2000" dirty="0"/>
            </a:br>
            <a:br>
              <a:rPr lang="en-GB" sz="2000" dirty="0"/>
            </a:br>
            <a:r>
              <a:rPr lang="en-GB" sz="2000" dirty="0"/>
              <a:t>Starch is present in foods such as potatoes, bread, rice and pasta.</a:t>
            </a:r>
            <a:endParaRPr lang="en-US" sz="2000" dirty="0"/>
          </a:p>
        </p:txBody>
      </p:sp>
      <p:pic>
        <p:nvPicPr>
          <p:cNvPr id="7" name="Picture 6" descr="iStock_000004628389Small"/>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a:stretch/>
        </p:blipFill>
        <p:spPr bwMode="auto">
          <a:xfrm>
            <a:off x="9308371" y="1778942"/>
            <a:ext cx="2225743" cy="41258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997007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S:\Shared\BNF Photographs\iStock Photo Images\Foods and drinks\Bread, pasta, grains etc\Group of carbohydrate products.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555525" y="3473909"/>
            <a:ext cx="3567066" cy="30099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p:txBody>
          <a:bodyPr/>
          <a:lstStyle/>
          <a:p>
            <a:r>
              <a:rPr lang="en-US" dirty="0" err="1"/>
              <a:t>Fibre</a:t>
            </a:r>
            <a:br>
              <a:rPr lang="en-US" dirty="0"/>
            </a:br>
            <a:endParaRPr lang="en-US" dirty="0"/>
          </a:p>
        </p:txBody>
      </p:sp>
      <p:sp>
        <p:nvSpPr>
          <p:cNvPr id="3" name="Subtitle 2"/>
          <p:cNvSpPr>
            <a:spLocks noGrp="1"/>
          </p:cNvSpPr>
          <p:nvPr>
            <p:ph type="subTitle" idx="1"/>
          </p:nvPr>
        </p:nvSpPr>
        <p:spPr/>
        <p:txBody>
          <a:bodyPr/>
          <a:lstStyle/>
          <a:p>
            <a:pPr marL="0" indent="0">
              <a:spcBef>
                <a:spcPct val="0"/>
              </a:spcBef>
              <a:buNone/>
            </a:pPr>
            <a:r>
              <a:rPr lang="en-GB" altLang="en-US" sz="2000" dirty="0"/>
              <a:t>Fibre is present in whole grains, fruits and vegetables, especially the outer covering of seeds.  </a:t>
            </a:r>
          </a:p>
          <a:p>
            <a:pPr marL="0" indent="0">
              <a:spcBef>
                <a:spcPct val="0"/>
              </a:spcBef>
              <a:buNone/>
            </a:pPr>
            <a:endParaRPr lang="en-GB" altLang="en-US" sz="2000" dirty="0"/>
          </a:p>
          <a:p>
            <a:pPr marL="0" indent="0">
              <a:spcBef>
                <a:spcPct val="0"/>
              </a:spcBef>
              <a:buNone/>
            </a:pPr>
            <a:r>
              <a:rPr lang="en-GB" altLang="en-US" sz="2000" dirty="0"/>
              <a:t>It is a mixture of substances (mainly complex carbohydrates) which cannot be digested in the small intestine.  </a:t>
            </a:r>
          </a:p>
          <a:p>
            <a:pPr marL="0" indent="0">
              <a:spcBef>
                <a:spcPct val="0"/>
              </a:spcBef>
              <a:buNone/>
            </a:pPr>
            <a:endParaRPr lang="en-GB" altLang="en-US" sz="2000" dirty="0"/>
          </a:p>
          <a:p>
            <a:pPr marL="0" indent="0">
              <a:spcBef>
                <a:spcPct val="0"/>
              </a:spcBef>
              <a:buNone/>
            </a:pPr>
            <a:r>
              <a:rPr lang="en-GB" altLang="en-US" sz="2000" dirty="0"/>
              <a:t>There are two types of fibre:</a:t>
            </a:r>
          </a:p>
          <a:p>
            <a:pPr marL="800100" lvl="1" indent="-342900" algn="l">
              <a:spcBef>
                <a:spcPct val="0"/>
              </a:spcBef>
              <a:buFont typeface="Arial" panose="020B0604020202020204" pitchFamily="34" charset="0"/>
              <a:buChar char="•"/>
            </a:pPr>
            <a:endParaRPr lang="en-GB" altLang="en-US" sz="2200" dirty="0"/>
          </a:p>
          <a:p>
            <a:pPr marL="800100" lvl="1" indent="-342900" algn="l">
              <a:spcBef>
                <a:spcPct val="0"/>
              </a:spcBef>
              <a:buFont typeface="Arial" panose="020B0604020202020204" pitchFamily="34" charset="0"/>
              <a:buChar char="•"/>
            </a:pPr>
            <a:r>
              <a:rPr lang="en-GB" altLang="en-US" b="1" dirty="0">
                <a:latin typeface="Arial" panose="020B0604020202020204" pitchFamily="34" charset="0"/>
                <a:cs typeface="Arial" panose="020B0604020202020204" pitchFamily="34" charset="0"/>
              </a:rPr>
              <a:t>Soluble fibre</a:t>
            </a:r>
            <a:r>
              <a:rPr lang="en-GB" altLang="en-US" dirty="0">
                <a:latin typeface="Arial" panose="020B0604020202020204" pitchFamily="34" charset="0"/>
                <a:cs typeface="Arial" panose="020B0604020202020204" pitchFamily="34" charset="0"/>
              </a:rPr>
              <a:t> - found in fruit, vegetables, pulses and oats. </a:t>
            </a:r>
          </a:p>
          <a:p>
            <a:pPr marL="800100" lvl="1" indent="-342900" algn="l">
              <a:spcBef>
                <a:spcPct val="0"/>
              </a:spcBef>
              <a:buFont typeface="Arial" panose="020B0604020202020204" pitchFamily="34" charset="0"/>
              <a:buChar char="•"/>
            </a:pPr>
            <a:endParaRPr lang="en-GB" altLang="en-US" dirty="0">
              <a:latin typeface="Arial" panose="020B0604020202020204" pitchFamily="34" charset="0"/>
              <a:cs typeface="Arial" panose="020B0604020202020204" pitchFamily="34" charset="0"/>
            </a:endParaRPr>
          </a:p>
          <a:p>
            <a:pPr marL="800100" lvl="1" indent="-342900" algn="l">
              <a:spcBef>
                <a:spcPct val="0"/>
              </a:spcBef>
              <a:buFont typeface="Arial" panose="020B0604020202020204" pitchFamily="34" charset="0"/>
              <a:buChar char="•"/>
            </a:pPr>
            <a:r>
              <a:rPr lang="en-GB" altLang="en-US" b="1" dirty="0">
                <a:latin typeface="Arial" panose="020B0604020202020204" pitchFamily="34" charset="0"/>
                <a:cs typeface="Arial" panose="020B0604020202020204" pitchFamily="34" charset="0"/>
              </a:rPr>
              <a:t>Insoluble fibre</a:t>
            </a:r>
            <a:r>
              <a:rPr lang="en-GB" altLang="en-US" dirty="0">
                <a:latin typeface="Arial" panose="020B0604020202020204" pitchFamily="34" charset="0"/>
                <a:cs typeface="Arial" panose="020B0604020202020204" pitchFamily="34" charset="0"/>
              </a:rPr>
              <a:t> - found in cereals such as bread and pasta. </a:t>
            </a:r>
          </a:p>
          <a:p>
            <a:pPr marL="800100" lvl="1" indent="-342900" algn="l">
              <a:buFont typeface="Arial" panose="020B0604020202020204" pitchFamily="34" charset="0"/>
              <a:buChar char="•"/>
            </a:pPr>
            <a:endParaRPr lang="en-US" sz="2200" dirty="0"/>
          </a:p>
        </p:txBody>
      </p:sp>
    </p:spTree>
    <p:extLst>
      <p:ext uri="{BB962C8B-B14F-4D97-AF65-F5344CB8AC3E}">
        <p14:creationId xmlns:p14="http://schemas.microsoft.com/office/powerpoint/2010/main" val="27395884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Carbohydrates and their functional properties in food products</a:t>
            </a:r>
            <a:endParaRPr lang="en-US" dirty="0"/>
          </a:p>
        </p:txBody>
      </p:sp>
      <p:sp>
        <p:nvSpPr>
          <p:cNvPr id="3" name="Subtitle 2"/>
          <p:cNvSpPr>
            <a:spLocks noGrp="1"/>
          </p:cNvSpPr>
          <p:nvPr>
            <p:ph type="subTitle" idx="1"/>
          </p:nvPr>
        </p:nvSpPr>
        <p:spPr>
          <a:xfrm>
            <a:off x="1169276" y="2571092"/>
            <a:ext cx="7377270" cy="3600000"/>
          </a:xfrm>
        </p:spPr>
        <p:txBody>
          <a:bodyPr/>
          <a:lstStyle/>
          <a:p>
            <a:pPr marL="0" indent="0">
              <a:buNone/>
            </a:pPr>
            <a:endParaRPr lang="en-GB" sz="2000" dirty="0"/>
          </a:p>
          <a:p>
            <a:pPr marL="0" indent="0">
              <a:buNone/>
            </a:pPr>
            <a:r>
              <a:rPr lang="en-GB" sz="2000" dirty="0"/>
              <a:t>Carbohydrates perform different functions in food products. </a:t>
            </a:r>
          </a:p>
          <a:p>
            <a:endParaRPr lang="en-GB" sz="2000" dirty="0"/>
          </a:p>
          <a:p>
            <a:pPr marL="0" indent="0">
              <a:buNone/>
            </a:pPr>
            <a:r>
              <a:rPr lang="en-GB" sz="2000" dirty="0"/>
              <a:t>They can:  </a:t>
            </a:r>
          </a:p>
          <a:p>
            <a:r>
              <a:rPr lang="en-GB" sz="2000" dirty="0"/>
              <a:t>help to cause the colour change of bread, toast and bakery products;</a:t>
            </a:r>
          </a:p>
          <a:p>
            <a:r>
              <a:rPr lang="en-GB" sz="2000" dirty="0"/>
              <a:t>contribute to the chewiness, colour and sweet flavour of caramel;		</a:t>
            </a:r>
          </a:p>
          <a:p>
            <a:r>
              <a:rPr lang="en-GB" sz="2000" dirty="0"/>
              <a:t>thicken products such as sauces and custards.	</a:t>
            </a:r>
          </a:p>
          <a:p>
            <a:endParaRPr lang="en-US" sz="2000" dirty="0"/>
          </a:p>
        </p:txBody>
      </p:sp>
      <p:pic>
        <p:nvPicPr>
          <p:cNvPr id="4" name="Picture 3" descr="C:\Users\fmeek\Dropbox\BNF FTPP (1)\UEL Photos handouts and video\UEL FTPP Photos and Video\P1110592.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546546" y="2810357"/>
            <a:ext cx="3300412" cy="2474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91156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8783083" y="2882685"/>
            <a:ext cx="3348779" cy="2232523"/>
          </a:xfrm>
          <a:prstGeom prst="rect">
            <a:avLst/>
          </a:prstGeom>
        </p:spPr>
      </p:pic>
      <p:sp>
        <p:nvSpPr>
          <p:cNvPr id="2" name="Title 1"/>
          <p:cNvSpPr>
            <a:spLocks noGrp="1"/>
          </p:cNvSpPr>
          <p:nvPr>
            <p:ph type="ctrTitle"/>
          </p:nvPr>
        </p:nvSpPr>
        <p:spPr/>
        <p:txBody>
          <a:bodyPr/>
          <a:lstStyle/>
          <a:p>
            <a:r>
              <a:rPr lang="en-GB" dirty="0"/>
              <a:t>The </a:t>
            </a:r>
            <a:r>
              <a:rPr lang="en-GB" dirty="0" err="1"/>
              <a:t>Maillard</a:t>
            </a:r>
            <a:r>
              <a:rPr lang="en-GB" dirty="0"/>
              <a:t> reaction</a:t>
            </a:r>
          </a:p>
        </p:txBody>
      </p:sp>
      <p:sp>
        <p:nvSpPr>
          <p:cNvPr id="4" name="Subtitle 2"/>
          <p:cNvSpPr>
            <a:spLocks noGrp="1"/>
          </p:cNvSpPr>
          <p:nvPr>
            <p:ph type="subTitle" idx="1"/>
          </p:nvPr>
        </p:nvSpPr>
        <p:spPr>
          <a:xfrm>
            <a:off x="1169276" y="2571092"/>
            <a:ext cx="7447782" cy="3600000"/>
          </a:xfrm>
        </p:spPr>
        <p:txBody>
          <a:bodyPr/>
          <a:lstStyle/>
          <a:p>
            <a:pPr marL="0" indent="0">
              <a:spcBef>
                <a:spcPct val="50000"/>
              </a:spcBef>
              <a:buNone/>
            </a:pPr>
            <a:r>
              <a:rPr lang="en-GB" altLang="en-US" sz="2000" dirty="0"/>
              <a:t>Foods which are baked, grilled or roasted undergo colour, odour and flavour changes.  </a:t>
            </a:r>
            <a:br>
              <a:rPr lang="en-GB" altLang="en-US" sz="2000" dirty="0"/>
            </a:br>
            <a:br>
              <a:rPr lang="en-GB" altLang="en-US" sz="2000" dirty="0"/>
            </a:br>
            <a:r>
              <a:rPr lang="en-GB" altLang="en-US" sz="2000" dirty="0"/>
              <a:t>This is primarily due to a group of reactions involving amino acids (from protein) and reducing sugars. These compounds contribute to the colour and flavour of many foods such as toast, bread and croissants. </a:t>
            </a:r>
            <a:br>
              <a:rPr lang="en-GB" altLang="en-US" sz="2000" dirty="0"/>
            </a:br>
            <a:br>
              <a:rPr lang="en-GB" altLang="en-US" sz="2000" dirty="0"/>
            </a:br>
            <a:r>
              <a:rPr lang="en-GB" altLang="en-US" sz="2000" dirty="0"/>
              <a:t>This reaction is known as the </a:t>
            </a:r>
            <a:r>
              <a:rPr lang="en-GB" altLang="en-US" sz="2000" dirty="0" err="1"/>
              <a:t>Maillard</a:t>
            </a:r>
            <a:r>
              <a:rPr lang="en-GB" altLang="en-US" sz="2000" dirty="0"/>
              <a:t> reaction, after the Frenchman who discovered it. </a:t>
            </a:r>
            <a:br>
              <a:rPr lang="en-GB" altLang="en-US" sz="2000" dirty="0"/>
            </a:br>
            <a:br>
              <a:rPr lang="en-GB" altLang="en-US" sz="2000" dirty="0"/>
            </a:br>
            <a:r>
              <a:rPr lang="en-GB" altLang="en-US" sz="2000" dirty="0"/>
              <a:t>This reaction can also take place in foods with high protein content, such as meats.</a:t>
            </a:r>
            <a:endParaRPr lang="en-US" altLang="en-US" sz="2000" dirty="0"/>
          </a:p>
          <a:p>
            <a:endParaRPr lang="en-US" sz="2000" dirty="0"/>
          </a:p>
        </p:txBody>
      </p:sp>
    </p:spTree>
    <p:extLst>
      <p:ext uri="{BB962C8B-B14F-4D97-AF65-F5344CB8AC3E}">
        <p14:creationId xmlns:p14="http://schemas.microsoft.com/office/powerpoint/2010/main" val="19661870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342313" y="4721134"/>
            <a:ext cx="5140191" cy="2050858"/>
          </a:xfrm>
          <a:prstGeom prst="rect">
            <a:avLst/>
          </a:prstGeom>
        </p:spPr>
      </p:pic>
      <p:sp>
        <p:nvSpPr>
          <p:cNvPr id="2" name="Title 1"/>
          <p:cNvSpPr>
            <a:spLocks noGrp="1"/>
          </p:cNvSpPr>
          <p:nvPr>
            <p:ph type="ctrTitle"/>
          </p:nvPr>
        </p:nvSpPr>
        <p:spPr/>
        <p:txBody>
          <a:bodyPr/>
          <a:lstStyle/>
          <a:p>
            <a:r>
              <a:rPr lang="en-US" dirty="0" err="1"/>
              <a:t>Dextrinisation</a:t>
            </a:r>
            <a:endParaRPr lang="en-US" dirty="0"/>
          </a:p>
        </p:txBody>
      </p:sp>
      <p:sp>
        <p:nvSpPr>
          <p:cNvPr id="3" name="Subtitle 2"/>
          <p:cNvSpPr>
            <a:spLocks noGrp="1"/>
          </p:cNvSpPr>
          <p:nvPr>
            <p:ph type="subTitle" idx="1"/>
          </p:nvPr>
        </p:nvSpPr>
        <p:spPr>
          <a:xfrm>
            <a:off x="1169276" y="2571092"/>
            <a:ext cx="8389394" cy="3600000"/>
          </a:xfrm>
        </p:spPr>
        <p:txBody>
          <a:bodyPr/>
          <a:lstStyle/>
          <a:p>
            <a:pPr marL="0" indent="0">
              <a:buNone/>
            </a:pPr>
            <a:r>
              <a:rPr lang="en-US" sz="2000" dirty="0"/>
              <a:t>When foods containing starch are heated (without the presence of water) they can also produce brown compounds due to </a:t>
            </a:r>
            <a:r>
              <a:rPr lang="en-US" sz="2000" dirty="0" err="1"/>
              <a:t>dextrinisation</a:t>
            </a:r>
            <a:r>
              <a:rPr lang="en-US" sz="2000" dirty="0"/>
              <a:t>.</a:t>
            </a:r>
            <a:br>
              <a:rPr lang="en-US" sz="2000" dirty="0"/>
            </a:br>
            <a:br>
              <a:rPr lang="en-US" sz="2000" dirty="0"/>
            </a:br>
            <a:r>
              <a:rPr lang="en-US" sz="2000" dirty="0" err="1"/>
              <a:t>Dextrinisation</a:t>
            </a:r>
            <a:r>
              <a:rPr lang="en-US" sz="2000" dirty="0"/>
              <a:t> occurs when the heat breaks the large starch polysaccharides into smaller molecules known as </a:t>
            </a:r>
            <a:r>
              <a:rPr lang="en-US" sz="2000" dirty="0" err="1"/>
              <a:t>dextrins</a:t>
            </a:r>
            <a:r>
              <a:rPr lang="en-US" sz="2000" dirty="0"/>
              <a:t>.</a:t>
            </a:r>
            <a:br>
              <a:rPr lang="en-US" sz="2000" dirty="0"/>
            </a:br>
            <a:br>
              <a:rPr lang="en-US" sz="2000" dirty="0"/>
            </a:br>
            <a:r>
              <a:rPr lang="en-US" sz="2000" dirty="0"/>
              <a:t>Many of these </a:t>
            </a:r>
            <a:r>
              <a:rPr lang="en-US" sz="2000" dirty="0" err="1"/>
              <a:t>dextrins</a:t>
            </a:r>
            <a:r>
              <a:rPr lang="en-US" sz="2000" dirty="0"/>
              <a:t> can also produce a brown </a:t>
            </a:r>
            <a:r>
              <a:rPr lang="en-US" sz="2000" dirty="0" err="1"/>
              <a:t>colour</a:t>
            </a:r>
            <a:r>
              <a:rPr lang="en-US" sz="2000" dirty="0"/>
              <a:t>. Toast is a good example to illustrate </a:t>
            </a:r>
            <a:r>
              <a:rPr lang="en-US" sz="2000" dirty="0" err="1"/>
              <a:t>dextrinisation</a:t>
            </a:r>
            <a:r>
              <a:rPr lang="en-US" sz="2000" dirty="0"/>
              <a:t>.</a:t>
            </a:r>
            <a:br>
              <a:rPr lang="en-US" sz="2000" dirty="0"/>
            </a:br>
            <a:br>
              <a:rPr lang="en-US" sz="2000" dirty="0"/>
            </a:br>
            <a:br>
              <a:rPr lang="en-US" sz="2000" dirty="0"/>
            </a:br>
            <a:br>
              <a:rPr lang="en-US" sz="2000" dirty="0"/>
            </a:br>
            <a:endParaRPr lang="en-US" sz="2000" dirty="0"/>
          </a:p>
        </p:txBody>
      </p:sp>
    </p:spTree>
    <p:extLst>
      <p:ext uri="{BB962C8B-B14F-4D97-AF65-F5344CB8AC3E}">
        <p14:creationId xmlns:p14="http://schemas.microsoft.com/office/powerpoint/2010/main" val="17227734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a:t>Caramelisation</a:t>
            </a:r>
            <a:endParaRPr lang="en-US" dirty="0"/>
          </a:p>
        </p:txBody>
      </p:sp>
      <p:sp>
        <p:nvSpPr>
          <p:cNvPr id="3" name="Subtitle 2"/>
          <p:cNvSpPr>
            <a:spLocks noGrp="1"/>
          </p:cNvSpPr>
          <p:nvPr>
            <p:ph type="subTitle" idx="1"/>
          </p:nvPr>
        </p:nvSpPr>
        <p:spPr>
          <a:xfrm>
            <a:off x="1169276" y="2571092"/>
            <a:ext cx="6763144" cy="3600000"/>
          </a:xfrm>
        </p:spPr>
        <p:txBody>
          <a:bodyPr/>
          <a:lstStyle/>
          <a:p>
            <a:pPr marL="0" indent="0">
              <a:buNone/>
            </a:pPr>
            <a:r>
              <a:rPr lang="en-GB" sz="2000" dirty="0"/>
              <a:t>When sucrose (table sugar) is heated above its melting point it undergoes physical and chemical changes to produce caramel. </a:t>
            </a:r>
            <a:br>
              <a:rPr lang="en-GB" sz="2000" dirty="0"/>
            </a:br>
            <a:br>
              <a:rPr lang="en-GB" sz="2000" dirty="0"/>
            </a:br>
            <a:r>
              <a:rPr lang="en-GB" sz="2000" dirty="0"/>
              <a:t>This happens more readily without water. However, syrups will caramelise with rapid heating.  </a:t>
            </a:r>
            <a:br>
              <a:rPr lang="en-GB" sz="2000" dirty="0"/>
            </a:br>
            <a:br>
              <a:rPr lang="en-GB" sz="2000" dirty="0"/>
            </a:br>
            <a:r>
              <a:rPr lang="en-GB" sz="2000" dirty="0"/>
              <a:t>This process is used extensively in the production of confectionery. Overheating will cause the substance to become bitter and dark. </a:t>
            </a:r>
            <a:br>
              <a:rPr lang="en-GB" sz="2000" dirty="0"/>
            </a:br>
            <a:br>
              <a:rPr lang="en-GB" sz="2000" dirty="0"/>
            </a:br>
            <a:r>
              <a:rPr lang="en-GB" sz="2000" dirty="0" err="1"/>
              <a:t>Maillard</a:t>
            </a:r>
            <a:r>
              <a:rPr lang="en-GB" sz="2000" dirty="0"/>
              <a:t>, </a:t>
            </a:r>
            <a:r>
              <a:rPr lang="en-GB" sz="2000" dirty="0" err="1"/>
              <a:t>dextrinisation</a:t>
            </a:r>
            <a:r>
              <a:rPr lang="en-GB" sz="2000" dirty="0"/>
              <a:t> and </a:t>
            </a:r>
            <a:r>
              <a:rPr lang="en-GB" sz="2000" dirty="0" err="1"/>
              <a:t>caramelisation</a:t>
            </a:r>
            <a:r>
              <a:rPr lang="en-GB" sz="2000" dirty="0"/>
              <a:t> reactions are all examples of non-</a:t>
            </a:r>
            <a:r>
              <a:rPr lang="en-GB" sz="2000" dirty="0" err="1"/>
              <a:t>enzymic</a:t>
            </a:r>
            <a:r>
              <a:rPr lang="en-GB" sz="2000" dirty="0"/>
              <a:t> browning reactions.</a:t>
            </a:r>
          </a:p>
          <a:p>
            <a:endParaRPr lang="en-US" sz="20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283083" y="2571093"/>
            <a:ext cx="3616834" cy="2412428"/>
          </a:xfrm>
          <a:prstGeom prst="rect">
            <a:avLst/>
          </a:prstGeom>
        </p:spPr>
      </p:pic>
    </p:spTree>
    <p:extLst>
      <p:ext uri="{BB962C8B-B14F-4D97-AF65-F5344CB8AC3E}">
        <p14:creationId xmlns:p14="http://schemas.microsoft.com/office/powerpoint/2010/main" val="11867721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a:t>Gelatinisation</a:t>
            </a:r>
            <a:endParaRPr lang="en-US" dirty="0"/>
          </a:p>
        </p:txBody>
      </p:sp>
      <p:sp>
        <p:nvSpPr>
          <p:cNvPr id="3" name="Subtitle 2"/>
          <p:cNvSpPr>
            <a:spLocks noGrp="1"/>
          </p:cNvSpPr>
          <p:nvPr>
            <p:ph type="subTitle" idx="1"/>
          </p:nvPr>
        </p:nvSpPr>
        <p:spPr>
          <a:xfrm>
            <a:off x="1169276" y="2571092"/>
            <a:ext cx="7379301" cy="3600000"/>
          </a:xfrm>
        </p:spPr>
        <p:txBody>
          <a:bodyPr/>
          <a:lstStyle/>
          <a:p>
            <a:pPr marL="0" indent="0">
              <a:buNone/>
            </a:pPr>
            <a:r>
              <a:rPr lang="en-GB" sz="2000" dirty="0"/>
              <a:t>When starch is mixed with water and heated, the starch granules swell and eventually rupture, absorbing liquid, which thickens the mixture. </a:t>
            </a:r>
            <a:br>
              <a:rPr lang="en-GB" sz="2000" dirty="0"/>
            </a:br>
            <a:br>
              <a:rPr lang="en-GB" sz="2000" dirty="0"/>
            </a:br>
            <a:r>
              <a:rPr lang="en-GB" sz="2000" dirty="0"/>
              <a:t>On cooling, if enough starch is used, a gel forms. This process is used in the production of blancmange.</a:t>
            </a:r>
            <a:br>
              <a:rPr lang="en-GB" sz="2000" dirty="0"/>
            </a:br>
            <a:br>
              <a:rPr lang="en-GB" sz="2000" dirty="0"/>
            </a:br>
            <a:r>
              <a:rPr lang="en-GB" sz="2000" dirty="0"/>
              <a:t>Traditionally, English blancmange utilises cornflour as a source of starch, whilst French blancmange uses gelatine, which is a protein and gels by a different process.</a:t>
            </a:r>
            <a:br>
              <a:rPr lang="en-GB" sz="2000" dirty="0"/>
            </a:br>
            <a:br>
              <a:rPr lang="en-GB" sz="2000" dirty="0"/>
            </a:br>
            <a:endParaRPr lang="en-GB" sz="2000" dirty="0"/>
          </a:p>
          <a:p>
            <a:endParaRPr lang="en-US" sz="2000" dirty="0"/>
          </a:p>
        </p:txBody>
      </p:sp>
      <p:pic>
        <p:nvPicPr>
          <p:cNvPr id="4" name="Picture 4" descr="ff3"/>
          <p:cNvPicPr>
            <a:picLocks noChangeAspect="1" noChangeArrowheads="1"/>
          </p:cNvPicPr>
          <p:nvPr/>
        </p:nvPicPr>
        <p:blipFill>
          <a:blip r:embed="rId2" cstate="email">
            <a:extLst>
              <a:ext uri="{28A0092B-C50C-407E-A947-70E740481C1C}">
                <a14:useLocalDpi xmlns:a14="http://schemas.microsoft.com/office/drawing/2010/main"/>
              </a:ext>
            </a:extLst>
          </a:blip>
          <a:srcRect l="-10536"/>
          <a:stretch>
            <a:fillRect/>
          </a:stretch>
        </p:blipFill>
        <p:spPr bwMode="auto">
          <a:xfrm>
            <a:off x="8619043" y="2626549"/>
            <a:ext cx="3327323" cy="23720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586097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D5B78CA333243439763E4169A5FEB7F" ma:contentTypeVersion="19" ma:contentTypeDescription="Create a new document." ma:contentTypeScope="" ma:versionID="d67e542ccfc98f8766c03bca3df5dec6">
  <xsd:schema xmlns:xsd="http://www.w3.org/2001/XMLSchema" xmlns:xs="http://www.w3.org/2001/XMLSchema" xmlns:p="http://schemas.microsoft.com/office/2006/metadata/properties" xmlns:ns2="c53071f4-7f44-43fd-895c-8e7b6a3746b0" xmlns:ns3="ead97cfe-a968-427f-b02b-893e6ba0355a" targetNamespace="http://schemas.microsoft.com/office/2006/metadata/properties" ma:root="true" ma:fieldsID="2465a60b32c7e66e77d39dce70c70dd6" ns2:_="" ns3:_="">
    <xsd:import namespace="c53071f4-7f44-43fd-895c-8e7b6a3746b0"/>
    <xsd:import namespace="ead97cfe-a968-427f-b02b-893e6ba0355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_Flow_SignoffStatu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3071f4-7f44-43fd-895c-8e7b6a3746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_Flow_SignoffStatus" ma:index="21" nillable="true" ma:displayName="Sign-off status" ma:internalName="Sign_x002d_off_x0020_status">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a407c16c-d400-4155-af4b-d0582c07d4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ad97cfe-a968-427f-b02b-893e6ba0355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7b8b45f8-435e-402c-b129-c8853cba6318}" ma:internalName="TaxCatchAll" ma:showField="CatchAllData" ma:web="ead97cfe-a968-427f-b02b-893e6ba035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ead97cfe-a968-427f-b02b-893e6ba0355a" xsi:nil="true"/>
    <_Flow_SignoffStatus xmlns="c53071f4-7f44-43fd-895c-8e7b6a3746b0" xsi:nil="true"/>
    <lcf76f155ced4ddcb4097134ff3c332f xmlns="c53071f4-7f44-43fd-895c-8e7b6a3746b0">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0848974-B143-4A38-891D-77A9FC4148FE}">
  <ds:schemaRefs>
    <ds:schemaRef ds:uri="http://schemas.microsoft.com/sharepoint/v3/contenttype/forms"/>
  </ds:schemaRefs>
</ds:datastoreItem>
</file>

<file path=customXml/itemProps2.xml><?xml version="1.0" encoding="utf-8"?>
<ds:datastoreItem xmlns:ds="http://schemas.openxmlformats.org/officeDocument/2006/customXml" ds:itemID="{3397B75A-236A-4A55-B7AF-410733D4C58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53071f4-7f44-43fd-895c-8e7b6a3746b0"/>
    <ds:schemaRef ds:uri="ead97cfe-a968-427f-b02b-893e6ba0355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B768F62-AD00-4BCA-A3BD-6654CA33F069}">
  <ds:schemaRefs>
    <ds:schemaRef ds:uri="http://schemas.microsoft.com/office/2006/metadata/properties"/>
    <ds:schemaRef ds:uri="http://schemas.microsoft.com/office/infopath/2007/PartnerControls"/>
    <ds:schemaRef ds:uri="ead97cfe-a968-427f-b02b-893e6ba0355a"/>
    <ds:schemaRef ds:uri="c53071f4-7f44-43fd-895c-8e7b6a3746b0"/>
  </ds:schemaRefs>
</ds:datastoreItem>
</file>

<file path=docProps/app.xml><?xml version="1.0" encoding="utf-8"?>
<Properties xmlns="http://schemas.openxmlformats.org/officeDocument/2006/extended-properties" xmlns:vt="http://schemas.openxmlformats.org/officeDocument/2006/docPropsVTypes">
  <TotalTime>0</TotalTime>
  <Words>1751</Words>
  <Application>Microsoft Office PowerPoint</Application>
  <PresentationFormat>Widescreen</PresentationFormat>
  <Paragraphs>116</Paragraphs>
  <Slides>25</Slides>
  <Notes>0</Notes>
  <HiddenSlides>0</HiddenSlides>
  <MMClips>0</MMClips>
  <ScaleCrop>false</ScaleCrop>
  <HeadingPairs>
    <vt:vector size="6" baseType="variant">
      <vt:variant>
        <vt:lpstr>Fonts Used</vt:lpstr>
      </vt:variant>
      <vt:variant>
        <vt:i4>1</vt:i4>
      </vt:variant>
      <vt:variant>
        <vt:lpstr>Theme</vt:lpstr>
      </vt:variant>
      <vt:variant>
        <vt:i4>4</vt:i4>
      </vt:variant>
      <vt:variant>
        <vt:lpstr>Slide Titles</vt:lpstr>
      </vt:variant>
      <vt:variant>
        <vt:i4>25</vt:i4>
      </vt:variant>
    </vt:vector>
  </HeadingPairs>
  <TitlesOfParts>
    <vt:vector size="30" baseType="lpstr">
      <vt:lpstr>Arial</vt:lpstr>
      <vt:lpstr>Office Theme</vt:lpstr>
      <vt:lpstr>Custom Design</vt:lpstr>
      <vt:lpstr>1_Custom Design</vt:lpstr>
      <vt:lpstr>3_Custom Design</vt:lpstr>
      <vt:lpstr>Functional properties overview </vt:lpstr>
      <vt:lpstr>Introduction</vt:lpstr>
      <vt:lpstr>Carbohydrates in food </vt:lpstr>
      <vt:lpstr>Fibre </vt:lpstr>
      <vt:lpstr>Carbohydrates and their functional properties in food products</vt:lpstr>
      <vt:lpstr>The Maillard reaction</vt:lpstr>
      <vt:lpstr>Dextrinisation</vt:lpstr>
      <vt:lpstr>Caramelisation</vt:lpstr>
      <vt:lpstr>Gelatinisation</vt:lpstr>
      <vt:lpstr>Other characteristics of carbohydrates </vt:lpstr>
      <vt:lpstr>Proteins</vt:lpstr>
      <vt:lpstr>Denaturation</vt:lpstr>
      <vt:lpstr>Coagulation</vt:lpstr>
      <vt:lpstr>Coagulation</vt:lpstr>
      <vt:lpstr>Gluten formation</vt:lpstr>
      <vt:lpstr>Gelation</vt:lpstr>
      <vt:lpstr>Fats</vt:lpstr>
      <vt:lpstr>Shortening </vt:lpstr>
      <vt:lpstr>Plasticity</vt:lpstr>
      <vt:lpstr>Aeration</vt:lpstr>
      <vt:lpstr>Flakiness </vt:lpstr>
      <vt:lpstr>Retention of moisture</vt:lpstr>
      <vt:lpstr>Glazing</vt:lpstr>
      <vt:lpstr>Sensory attributes</vt:lpstr>
      <vt:lpstr>Functional properties overview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Glenn Carter</dc:creator>
  <cp:lastModifiedBy>Alex White</cp:lastModifiedBy>
  <cp:revision>35</cp:revision>
  <dcterms:created xsi:type="dcterms:W3CDTF">2018-10-10T09:22:08Z</dcterms:created>
  <dcterms:modified xsi:type="dcterms:W3CDTF">2024-08-30T08:22:38Z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0x010100BD5B78CA333243439763E4169A5FEB7F</vt:lpwstr>
  </property>
</Properties>
</file>