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play.kahoot.it/#/?quizId=8d5f8adb-e07c-432a-a79f-b8c580442eb4"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Sports nutrition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Too little energy?</a:t>
            </a:r>
          </a:p>
        </p:txBody>
      </p:sp>
      <p:sp>
        <p:nvSpPr>
          <p:cNvPr id="3" name="Subtitle 2"/>
          <p:cNvSpPr>
            <a:spLocks noGrp="1"/>
          </p:cNvSpPr>
          <p:nvPr>
            <p:ph type="subTitle" idx="1"/>
          </p:nvPr>
        </p:nvSpPr>
        <p:spPr>
          <a:xfrm>
            <a:off x="1169276" y="2571092"/>
            <a:ext cx="6727815" cy="3600000"/>
          </a:xfrm>
        </p:spPr>
        <p:txBody>
          <a:bodyPr/>
          <a:lstStyle/>
          <a:p>
            <a:pPr marL="0" indent="0">
              <a:buNone/>
            </a:pPr>
            <a:r>
              <a:rPr lang="en-GB" sz="2000" dirty="0"/>
              <a:t>If an athlete’s diet contains too little energy from carbohydrate, protein from the diet will be used to provide energy. </a:t>
            </a:r>
          </a:p>
          <a:p>
            <a:pPr marL="0" indent="0">
              <a:buNone/>
            </a:pPr>
            <a:endParaRPr lang="en-GB" sz="2000" dirty="0"/>
          </a:p>
          <a:p>
            <a:pPr marL="0" indent="0">
              <a:buNone/>
            </a:pPr>
            <a:r>
              <a:rPr lang="en-GB" sz="2000" dirty="0"/>
              <a:t>This is not desirable as less protein will be available for forming and repairing muscle tissue – the main function of protein.</a:t>
            </a:r>
          </a:p>
          <a:p>
            <a:pPr marL="0" indent="0">
              <a:buNone/>
            </a:pPr>
            <a:endParaRPr lang="en-GB" sz="2000" dirty="0"/>
          </a:p>
          <a:p>
            <a:pPr marL="0" indent="0">
              <a:buNone/>
            </a:pPr>
            <a:r>
              <a:rPr lang="en-GB" sz="2000" dirty="0"/>
              <a:t>Carbohydrate should be the main source of energy. Some fat can also contribute to the body’s energy source.</a:t>
            </a:r>
          </a:p>
          <a:p>
            <a:pPr marL="0" indent="0">
              <a:buNone/>
            </a:pPr>
            <a:endParaRPr lang="en-US" sz="2000" dirty="0"/>
          </a:p>
        </p:txBody>
      </p:sp>
      <p:pic>
        <p:nvPicPr>
          <p:cNvPr id="6146" name="Picture 2" descr="C:\Users\AWhite\Downloads\shutterstock_216086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091" y="3610199"/>
            <a:ext cx="4144750" cy="236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Hydration</a:t>
            </a:r>
          </a:p>
        </p:txBody>
      </p:sp>
      <p:sp>
        <p:nvSpPr>
          <p:cNvPr id="3" name="Subtitle 2"/>
          <p:cNvSpPr>
            <a:spLocks noGrp="1"/>
          </p:cNvSpPr>
          <p:nvPr>
            <p:ph type="subTitle" idx="1"/>
          </p:nvPr>
        </p:nvSpPr>
        <p:spPr>
          <a:xfrm>
            <a:off x="1169276" y="2571092"/>
            <a:ext cx="7070957" cy="3600000"/>
          </a:xfrm>
        </p:spPr>
        <p:txBody>
          <a:bodyPr/>
          <a:lstStyle/>
          <a:p>
            <a:pPr marL="0" indent="0">
              <a:spcBef>
                <a:spcPct val="0"/>
              </a:spcBef>
              <a:buNone/>
            </a:pPr>
            <a:r>
              <a:rPr lang="en-GB" altLang="en-US" sz="2000" dirty="0"/>
              <a:t>Sufficient fluid intake is essential for exercise and optimum recovery. Exercising causes the body to get warmer, so the body tries to cool down by sweating. This causes the loss of water and salts through the skin. Generally, the more a person sweats, the more they will need to drink.</a:t>
            </a:r>
          </a:p>
          <a:p>
            <a:pPr marL="0" indent="0">
              <a:spcBef>
                <a:spcPct val="0"/>
              </a:spcBef>
              <a:buNone/>
            </a:pPr>
            <a:endParaRPr lang="en-GB" altLang="en-US" sz="2000" dirty="0"/>
          </a:p>
          <a:p>
            <a:pPr marL="0" indent="0">
              <a:spcBef>
                <a:spcPct val="0"/>
              </a:spcBef>
              <a:buNone/>
            </a:pPr>
            <a:r>
              <a:rPr lang="en-GB" altLang="en-US" sz="2000" dirty="0"/>
              <a:t>The government recommendation for fluid intake is between </a:t>
            </a:r>
            <a:r>
              <a:rPr lang="en-GB" altLang="en-US" sz="2000" b="1" dirty="0"/>
              <a:t>6 and 8 glasses </a:t>
            </a:r>
            <a:r>
              <a:rPr lang="en-GB" altLang="en-US" sz="2000" dirty="0"/>
              <a:t>a day however this need may increase for a person when exercising.</a:t>
            </a:r>
          </a:p>
          <a:p>
            <a:pPr marL="0" indent="0">
              <a:buNone/>
            </a:pPr>
            <a:endParaRPr lang="en-US" sz="2000" dirty="0"/>
          </a:p>
        </p:txBody>
      </p:sp>
      <p:pic>
        <p:nvPicPr>
          <p:cNvPr id="7170" name="Picture 2" descr="C:\Users\AWhite\Downloads\shutterstock_7942409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121" y="3987210"/>
            <a:ext cx="3497794" cy="233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Hydration</a:t>
            </a:r>
          </a:p>
        </p:txBody>
      </p:sp>
      <p:sp>
        <p:nvSpPr>
          <p:cNvPr id="3" name="Subtitle 2"/>
          <p:cNvSpPr>
            <a:spLocks noGrp="1"/>
          </p:cNvSpPr>
          <p:nvPr>
            <p:ph type="subTitle" idx="1"/>
          </p:nvPr>
        </p:nvSpPr>
        <p:spPr>
          <a:xfrm>
            <a:off x="1169276" y="2571092"/>
            <a:ext cx="7677012" cy="3600000"/>
          </a:xfrm>
        </p:spPr>
        <p:txBody>
          <a:bodyPr/>
          <a:lstStyle/>
          <a:p>
            <a:pPr marL="0" indent="0">
              <a:buNone/>
            </a:pPr>
            <a:r>
              <a:rPr lang="en-GB" sz="2000" dirty="0"/>
              <a:t>The amount an individual sweats varies from person to person and depends on:</a:t>
            </a:r>
          </a:p>
          <a:p>
            <a:pPr marL="0" indent="0">
              <a:buNone/>
            </a:pPr>
            <a:endParaRPr lang="en-GB" sz="2000" dirty="0"/>
          </a:p>
          <a:p>
            <a:r>
              <a:rPr lang="en-GB" sz="2000" b="1" dirty="0"/>
              <a:t>Intensity and duration </a:t>
            </a:r>
            <a:r>
              <a:rPr lang="en-GB" sz="2000" dirty="0"/>
              <a:t>– longer and higher intensity exercise can cause greater sweat loss.</a:t>
            </a:r>
          </a:p>
          <a:p>
            <a:r>
              <a:rPr lang="en-GB" sz="2000" b="1" dirty="0"/>
              <a:t>Environmental temperature </a:t>
            </a:r>
            <a:r>
              <a:rPr lang="en-GB" sz="2000" dirty="0"/>
              <a:t>– in hot, humid conditions sweat loss can increase.</a:t>
            </a:r>
          </a:p>
          <a:p>
            <a:r>
              <a:rPr lang="en-GB" sz="2000" b="1" dirty="0"/>
              <a:t>Clothing</a:t>
            </a:r>
            <a:r>
              <a:rPr lang="en-GB" sz="2000" dirty="0"/>
              <a:t> – the more clothing that is worn, the quicker you are likely to heat up which may cause greater sweat loss.</a:t>
            </a:r>
          </a:p>
          <a:p>
            <a:r>
              <a:rPr lang="en-GB" sz="2000" b="1" dirty="0"/>
              <a:t>Genetics</a:t>
            </a:r>
            <a:r>
              <a:rPr lang="en-GB" sz="2000" dirty="0"/>
              <a:t> – some people are just more likely to sweat than others.</a:t>
            </a:r>
          </a:p>
        </p:txBody>
      </p:sp>
      <p:pic>
        <p:nvPicPr>
          <p:cNvPr id="8194" name="Picture 2" descr="C:\Users\AWhite\Downloads\shutterstock_664989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88" y="364928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Isotonic sports drinks</a:t>
            </a:r>
          </a:p>
        </p:txBody>
      </p:sp>
      <p:sp>
        <p:nvSpPr>
          <p:cNvPr id="3" name="Subtitle 2"/>
          <p:cNvSpPr>
            <a:spLocks noGrp="1"/>
          </p:cNvSpPr>
          <p:nvPr>
            <p:ph type="subTitle" idx="1"/>
          </p:nvPr>
        </p:nvSpPr>
        <p:spPr>
          <a:xfrm>
            <a:off x="1169276" y="2571092"/>
            <a:ext cx="7124119" cy="3600000"/>
          </a:xfrm>
        </p:spPr>
        <p:txBody>
          <a:bodyPr/>
          <a:lstStyle/>
          <a:p>
            <a:pPr marL="0" indent="0">
              <a:buNone/>
            </a:pPr>
            <a:r>
              <a:rPr lang="en-GB" sz="2000" dirty="0"/>
              <a:t>Isotonic sports drinks contain carbohydrate in the form of glucose, as well as electrolytes such as sodium. The electrolyte sodium will replace any lost from sweating and enhance rehydration, and glucose will replenish carbohydrate stores. </a:t>
            </a:r>
          </a:p>
          <a:p>
            <a:pPr marL="0" indent="0">
              <a:buNone/>
            </a:pPr>
            <a:r>
              <a:rPr lang="en-GB" sz="2000" dirty="0"/>
              <a:t>Sports drinks have been shown to help endurance performance for active individuals performing endurance exercise (e.g. participating in a marathon).</a:t>
            </a:r>
          </a:p>
          <a:p>
            <a:pPr marL="0" indent="0">
              <a:buNone/>
            </a:pPr>
            <a:r>
              <a:rPr lang="en-GB" sz="2000" dirty="0"/>
              <a:t>However, sports drinks are similar to other soft drinks that contain sugars. This means that they can be high </a:t>
            </a:r>
            <a:r>
              <a:rPr lang="en-GB" sz="2000"/>
              <a:t>in energy </a:t>
            </a:r>
            <a:r>
              <a:rPr lang="en-GB" sz="2000" dirty="0"/>
              <a:t>and contribute to tooth decay, so they are only suitable if taking part in high-level endurance sports or if sweat loss is high.</a:t>
            </a:r>
          </a:p>
          <a:p>
            <a:pPr marL="0" indent="0">
              <a:buNone/>
            </a:pPr>
            <a:endParaRPr lang="en-US" sz="2000" dirty="0"/>
          </a:p>
        </p:txBody>
      </p:sp>
      <p:pic>
        <p:nvPicPr>
          <p:cNvPr id="4" name="Picture 2" descr="C:\Users\AWhite\Downloads\shutterstock_666338209.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74"/>
          <a:stretch/>
        </p:blipFill>
        <p:spPr bwMode="auto">
          <a:xfrm>
            <a:off x="8378455" y="2466441"/>
            <a:ext cx="3612399" cy="326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Iron and calcium for a female athlete</a:t>
            </a:r>
            <a:endParaRPr lang="en-US" dirty="0"/>
          </a:p>
        </p:txBody>
      </p:sp>
      <p:sp>
        <p:nvSpPr>
          <p:cNvPr id="3" name="Subtitle 2"/>
          <p:cNvSpPr>
            <a:spLocks noGrp="1"/>
          </p:cNvSpPr>
          <p:nvPr>
            <p:ph type="subTitle" idx="1"/>
          </p:nvPr>
        </p:nvSpPr>
        <p:spPr>
          <a:xfrm>
            <a:off x="1169276" y="2571092"/>
            <a:ext cx="6298324" cy="3600000"/>
          </a:xfrm>
        </p:spPr>
        <p:txBody>
          <a:bodyPr/>
          <a:lstStyle/>
          <a:p>
            <a:pPr marL="0" indent="0">
              <a:buNone/>
            </a:pPr>
            <a:r>
              <a:rPr lang="en-GB" sz="2000" dirty="0"/>
              <a:t>Some women have very high iron requirements due to heavy menstrual losses. Iron is important for carrying oxygen in the blood so even a mild deficiency can affect performance.</a:t>
            </a:r>
          </a:p>
          <a:p>
            <a:pPr marL="0" indent="0">
              <a:buNone/>
            </a:pPr>
            <a:endParaRPr lang="en-GB" sz="2000" dirty="0"/>
          </a:p>
          <a:p>
            <a:pPr marL="0" indent="0">
              <a:buNone/>
            </a:pPr>
            <a:r>
              <a:rPr lang="en-GB" sz="2000" dirty="0"/>
              <a:t>Calcium is important in the formation and maintenance of strong bones. Although moderate exercise is important in bone formation, very strenuous exercise can interrupt the menstruation cycle and cause a hormone imbalance which can lead to problems with bone health. It is therefore important that female athletes’ diets contain adequate calcium intake.</a:t>
            </a:r>
          </a:p>
          <a:p>
            <a:pPr marL="0" indent="0">
              <a:buNone/>
            </a:pPr>
            <a:endParaRPr lang="en-US" sz="2000" dirty="0"/>
          </a:p>
        </p:txBody>
      </p:sp>
      <p:pic>
        <p:nvPicPr>
          <p:cNvPr id="1026" name="Picture 2" descr="Free Sports Fitness photo and picture">
            <a:extLst>
              <a:ext uri="{FF2B5EF4-FFF2-40B4-BE49-F238E27FC236}">
                <a16:creationId xmlns:a16="http://schemas.microsoft.com/office/drawing/2014/main" id="{BE1DA0DE-8048-BF20-97E9-B3F66C5C5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52" r="13648"/>
          <a:stretch/>
        </p:blipFill>
        <p:spPr bwMode="auto">
          <a:xfrm>
            <a:off x="8060663" y="2283798"/>
            <a:ext cx="3638278" cy="413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a:t>
            </a:r>
          </a:p>
          <a:p>
            <a:pPr marL="0" indent="0">
              <a:spcBef>
                <a:spcPct val="0"/>
              </a:spcBef>
              <a:buNone/>
            </a:pPr>
            <a:endParaRPr lang="en-US" altLang="en-US" sz="2000" dirty="0"/>
          </a:p>
          <a:p>
            <a:pPr marL="0" indent="0">
              <a:spcBef>
                <a:spcPct val="0"/>
              </a:spcBef>
              <a:buNone/>
            </a:pPr>
            <a:r>
              <a:rPr lang="en-US" altLang="en-US" sz="2000" dirty="0"/>
              <a:t>They can then enter the code (that will come up on the main screen when you start the game) and their own nickname. </a:t>
            </a:r>
          </a:p>
          <a:p>
            <a:pPr marL="0" indent="0">
              <a:spcBef>
                <a:spcPct val="0"/>
              </a:spcBef>
              <a:buNone/>
            </a:pPr>
            <a:endParaRPr lang="en-US" altLang="en-US" sz="2000" dirty="0"/>
          </a:p>
          <a:p>
            <a:pPr marL="0" indent="0">
              <a:spcBef>
                <a:spcPct val="0"/>
              </a:spcBef>
              <a:buNone/>
            </a:pPr>
            <a:r>
              <a:rPr lang="en-US" altLang="en-US" sz="2000" dirty="0"/>
              <a:t>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dirty="0">
              <a:hlinkClick r:id="rId2"/>
            </a:endParaRPr>
          </a:p>
          <a:p>
            <a:pPr marL="0" indent="0">
              <a:spcBef>
                <a:spcPct val="0"/>
              </a:spcBef>
              <a:buNone/>
            </a:pPr>
            <a:r>
              <a:rPr lang="en-US" altLang="en-US" sz="2000" b="1" dirty="0">
                <a:hlinkClick r:id="rId3"/>
              </a:rPr>
              <a:t>https://play.kahoot.it/#/?quizId=8d5f8adb-e07c-432a-a79f-b8c580442eb4</a:t>
            </a:r>
            <a:r>
              <a:rPr lang="en-US" altLang="en-US" sz="2000" b="1" dirty="0"/>
              <a:t> </a:t>
            </a:r>
            <a:endParaRPr lang="en-US" altLang="en-US" sz="2000" b="1" dirty="0">
              <a:hlinkClick r:id="rId2"/>
            </a:endParaRPr>
          </a:p>
          <a:p>
            <a:pPr marL="0" indent="0">
              <a:buNone/>
            </a:pPr>
            <a:endParaRPr lang="en-US" sz="2000" dirty="0"/>
          </a:p>
        </p:txBody>
      </p:sp>
    </p:spTree>
    <p:extLst>
      <p:ext uri="{BB962C8B-B14F-4D97-AF65-F5344CB8AC3E}">
        <p14:creationId xmlns:p14="http://schemas.microsoft.com/office/powerpoint/2010/main" val="427743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Sport nutrition</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FE0E6DFA-76B6-84C0-D5DD-BD4FC21A9960}"/>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Nutritional needs of athletes</a:t>
            </a:r>
            <a:br>
              <a:rPr lang="en-US" dirty="0"/>
            </a:br>
            <a:endParaRPr lang="en-US" dirty="0"/>
          </a:p>
        </p:txBody>
      </p:sp>
      <p:sp>
        <p:nvSpPr>
          <p:cNvPr id="3" name="Subtitle 2"/>
          <p:cNvSpPr>
            <a:spLocks noGrp="1"/>
          </p:cNvSpPr>
          <p:nvPr>
            <p:ph type="subTitle" idx="1"/>
          </p:nvPr>
        </p:nvSpPr>
        <p:spPr>
          <a:xfrm>
            <a:off x="1169276" y="2571092"/>
            <a:ext cx="6835880" cy="3600000"/>
          </a:xfrm>
        </p:spPr>
        <p:txBody>
          <a:bodyPr/>
          <a:lstStyle/>
          <a:p>
            <a:pPr marL="0" indent="0">
              <a:buNone/>
            </a:pPr>
            <a:r>
              <a:rPr lang="en-GB" sz="2000" dirty="0"/>
              <a:t>The nutritional needs of athletes will differ from those of casual gym goers, therefore the information in this presentation will be specifically for elite athletes.</a:t>
            </a:r>
          </a:p>
          <a:p>
            <a:pPr marL="0" indent="0">
              <a:buNone/>
            </a:pPr>
            <a:endParaRPr lang="en-GB" sz="2000" dirty="0"/>
          </a:p>
          <a:p>
            <a:pPr marL="0" indent="0">
              <a:buNone/>
            </a:pPr>
            <a:r>
              <a:rPr lang="en-GB" sz="2000" dirty="0"/>
              <a:t>Most athletes obtain all the energy and nutrients they require from a varied and balanced diet. By changing their diet slightly they may be able to improve sporting performance.</a:t>
            </a:r>
          </a:p>
          <a:p>
            <a:pPr marL="0" indent="0">
              <a:buNone/>
            </a:pPr>
            <a:endParaRPr lang="en-GB" sz="2000" dirty="0"/>
          </a:p>
          <a:p>
            <a:pPr marL="0" indent="0">
              <a:buNone/>
            </a:pPr>
            <a:r>
              <a:rPr lang="en-GB" sz="2000" dirty="0"/>
              <a:t>Many athletes require a diet high in energy because of their high energy expenditure during training and competition.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70" y="3524596"/>
            <a:ext cx="3860787" cy="2575145"/>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Malnutrition</a:t>
            </a:r>
            <a:br>
              <a:rPr lang="en-US" dirty="0"/>
            </a:br>
            <a:endParaRPr lang="en-US" dirty="0"/>
          </a:p>
        </p:txBody>
      </p:sp>
      <p:sp>
        <p:nvSpPr>
          <p:cNvPr id="3" name="Subtitle 2"/>
          <p:cNvSpPr>
            <a:spLocks noGrp="1"/>
          </p:cNvSpPr>
          <p:nvPr>
            <p:ph type="subTitle" idx="1"/>
          </p:nvPr>
        </p:nvSpPr>
        <p:spPr>
          <a:xfrm>
            <a:off x="1169277" y="2571092"/>
            <a:ext cx="7591952" cy="3600000"/>
          </a:xfrm>
        </p:spPr>
        <p:txBody>
          <a:bodyPr/>
          <a:lstStyle/>
          <a:p>
            <a:pPr marL="0" indent="0">
              <a:buNone/>
            </a:pPr>
            <a:r>
              <a:rPr lang="en-GB" sz="2000" dirty="0"/>
              <a:t>Maintaining a healthy body weight is important.</a:t>
            </a:r>
          </a:p>
          <a:p>
            <a:pPr marL="0" indent="0">
              <a:buNone/>
            </a:pPr>
            <a:endParaRPr lang="en-GB" sz="2000" dirty="0"/>
          </a:p>
          <a:p>
            <a:pPr marL="0" indent="0">
              <a:buNone/>
            </a:pPr>
            <a:r>
              <a:rPr lang="en-GB" sz="2000" dirty="0"/>
              <a:t>Reduced athletic performance can be caused by too much body fat or too little muscle. </a:t>
            </a:r>
          </a:p>
          <a:p>
            <a:pPr marL="0" indent="0">
              <a:buNone/>
            </a:pPr>
            <a:endParaRPr lang="en-GB" sz="2000" dirty="0"/>
          </a:p>
          <a:p>
            <a:pPr marL="0" indent="0">
              <a:buNone/>
            </a:pPr>
            <a:r>
              <a:rPr lang="en-GB" sz="2000" dirty="0"/>
              <a:t>Symptoms of this are being overweight or underweight.</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475" y="2122454"/>
            <a:ext cx="2934517" cy="40486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43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Stored energy</a:t>
            </a:r>
            <a:br>
              <a:rPr lang="en-US" dirty="0"/>
            </a:br>
            <a:endParaRPr lang="en-US" dirty="0"/>
          </a:p>
        </p:txBody>
      </p:sp>
      <p:sp>
        <p:nvSpPr>
          <p:cNvPr id="3" name="Subtitle 2"/>
          <p:cNvSpPr>
            <a:spLocks noGrp="1"/>
          </p:cNvSpPr>
          <p:nvPr>
            <p:ph type="subTitle" idx="1"/>
          </p:nvPr>
        </p:nvSpPr>
        <p:spPr>
          <a:xfrm>
            <a:off x="1169276" y="2571092"/>
            <a:ext cx="6891595" cy="3600000"/>
          </a:xfrm>
        </p:spPr>
        <p:txBody>
          <a:bodyPr/>
          <a:lstStyle/>
          <a:p>
            <a:pPr marL="0" indent="0">
              <a:buNone/>
            </a:pPr>
            <a:r>
              <a:rPr lang="en-GB" sz="2000" dirty="0"/>
              <a:t>Energy from the diet is stored as body fat or glycogen (carbohydrate in muscles and liver) and can be broken down to provide energy.</a:t>
            </a:r>
          </a:p>
          <a:p>
            <a:pPr marL="0" indent="0">
              <a:buNone/>
            </a:pPr>
            <a:r>
              <a:rPr lang="en-GB" sz="2000" dirty="0"/>
              <a:t>Glycogen is the main source of energy during short bursts of activity and at the start of exercise.</a:t>
            </a:r>
          </a:p>
          <a:p>
            <a:pPr marL="0" indent="0">
              <a:buNone/>
            </a:pPr>
            <a:r>
              <a:rPr lang="en-GB" sz="2000" dirty="0"/>
              <a:t>There is only a small store of glycogen in the body, and as exercise continues the store becomes depleted and the body starts to use some fat to provide energy. Most people have quite a large store of body fat. </a:t>
            </a:r>
          </a:p>
          <a:p>
            <a:pPr marL="0" indent="0">
              <a:buNone/>
            </a:pPr>
            <a:r>
              <a:rPr lang="en-GB" sz="2000" dirty="0"/>
              <a:t>People who are fitter use up their store of glycogen more slowly, and tend to use their stores of body fat for fuel more readily.</a:t>
            </a:r>
          </a:p>
          <a:p>
            <a:pPr marL="0" indent="0">
              <a:buNone/>
            </a:pPr>
            <a:endParaRPr lang="en-US" sz="2000" dirty="0"/>
          </a:p>
        </p:txBody>
      </p:sp>
      <p:pic>
        <p:nvPicPr>
          <p:cNvPr id="1026" name="Picture 2" descr="C:\Users\AWhite\Downloads\shutterstock_762383266.jpg"/>
          <p:cNvPicPr>
            <a:picLocks noChangeAspect="1" noChangeArrowheads="1"/>
          </p:cNvPicPr>
          <p:nvPr/>
        </p:nvPicPr>
        <p:blipFill rotWithShape="1">
          <a:blip r:embed="rId2">
            <a:extLst>
              <a:ext uri="{28A0092B-C50C-407E-A947-70E740481C1C}">
                <a14:useLocalDpi xmlns:a14="http://schemas.microsoft.com/office/drawing/2010/main" val="0"/>
              </a:ext>
            </a:extLst>
          </a:blip>
          <a:srcRect l="32442"/>
          <a:stretch/>
        </p:blipFill>
        <p:spPr bwMode="auto">
          <a:xfrm>
            <a:off x="8060871" y="2571092"/>
            <a:ext cx="4020918" cy="323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Carbohydrate</a:t>
            </a:r>
          </a:p>
        </p:txBody>
      </p:sp>
      <p:sp>
        <p:nvSpPr>
          <p:cNvPr id="3" name="Subtitle 2"/>
          <p:cNvSpPr>
            <a:spLocks noGrp="1"/>
          </p:cNvSpPr>
          <p:nvPr>
            <p:ph type="subTitle" idx="1"/>
          </p:nvPr>
        </p:nvSpPr>
        <p:spPr/>
        <p:txBody>
          <a:bodyPr/>
          <a:lstStyle/>
          <a:p>
            <a:pPr marL="0" indent="0">
              <a:buNone/>
            </a:pPr>
            <a:r>
              <a:rPr lang="en-GB" sz="2000" dirty="0"/>
              <a:t>When they are digested, carbohydrate are broken down into glucose to provide readily available energy for the body to use quickly and effectively. carbohydrate are the most important form of fuel for exercise and sports activities.</a:t>
            </a:r>
          </a:p>
          <a:p>
            <a:pPr marL="0" indent="0">
              <a:buNone/>
            </a:pPr>
            <a:r>
              <a:rPr lang="en-GB" sz="2000" dirty="0"/>
              <a:t>Sources of carbohydrate in the diet include:</a:t>
            </a:r>
          </a:p>
          <a:p>
            <a:r>
              <a:rPr lang="en-GB" sz="2000" dirty="0"/>
              <a:t>bread;</a:t>
            </a:r>
          </a:p>
          <a:p>
            <a:r>
              <a:rPr lang="en-GB" sz="2000" dirty="0"/>
              <a:t>breakfast cereals and porridge oats;</a:t>
            </a:r>
          </a:p>
          <a:p>
            <a:r>
              <a:rPr lang="en-GB" sz="2000" dirty="0"/>
              <a:t>pasta, noodles;</a:t>
            </a:r>
          </a:p>
          <a:p>
            <a:r>
              <a:rPr lang="en-GB" sz="2000" dirty="0"/>
              <a:t>rice;</a:t>
            </a:r>
          </a:p>
          <a:p>
            <a:r>
              <a:rPr lang="en-GB" sz="2000" dirty="0"/>
              <a:t>potatoes (with skins);</a:t>
            </a:r>
          </a:p>
          <a:p>
            <a:r>
              <a:rPr lang="en-GB" sz="2000" dirty="0"/>
              <a:t>beans and pulses.</a:t>
            </a:r>
          </a:p>
        </p:txBody>
      </p:sp>
      <p:pic>
        <p:nvPicPr>
          <p:cNvPr id="2050" name="Picture 2" descr="C:\Users\AWhite\Downloads\shutterstock_1352534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343" y="3642468"/>
            <a:ext cx="4039785" cy="26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importance of carbohydrate</a:t>
            </a:r>
          </a:p>
        </p:txBody>
      </p:sp>
      <p:sp>
        <p:nvSpPr>
          <p:cNvPr id="3" name="Subtitle 2"/>
          <p:cNvSpPr>
            <a:spLocks noGrp="1"/>
          </p:cNvSpPr>
          <p:nvPr>
            <p:ph type="subTitle" idx="1"/>
          </p:nvPr>
        </p:nvSpPr>
        <p:spPr>
          <a:xfrm>
            <a:off x="1169276" y="2571092"/>
            <a:ext cx="6199087" cy="3600000"/>
          </a:xfrm>
        </p:spPr>
        <p:txBody>
          <a:bodyPr/>
          <a:lstStyle/>
          <a:p>
            <a:pPr marL="0" indent="0">
              <a:buNone/>
            </a:pPr>
            <a:r>
              <a:rPr lang="en-GB" sz="2000" dirty="0"/>
              <a:t>Eating a diet high in carbohydrate ensures that muscle and liver glycogen stores are maintained.</a:t>
            </a:r>
          </a:p>
          <a:p>
            <a:pPr marL="0" indent="0">
              <a:buNone/>
            </a:pPr>
            <a:endParaRPr lang="en-GB" sz="2000" dirty="0"/>
          </a:p>
          <a:p>
            <a:pPr marL="0" indent="0">
              <a:buNone/>
            </a:pPr>
            <a:r>
              <a:rPr lang="en-GB" sz="2000" dirty="0"/>
              <a:t>If most of the glycogen in muscles and liver is used, such as after prolonged exercise, blood sugar levels can drop below normal and this can cause fatigue, nausea and dizziness.</a:t>
            </a:r>
          </a:p>
          <a:p>
            <a:pPr marL="0" indent="0">
              <a:buNone/>
            </a:pPr>
            <a:endParaRPr lang="en-GB" sz="2000" dirty="0"/>
          </a:p>
          <a:p>
            <a:pPr marL="0" indent="0">
              <a:buNone/>
            </a:pPr>
            <a:r>
              <a:rPr lang="en-GB" sz="2000" dirty="0"/>
              <a:t>Carbohydrate rich foods are also important for replenishing glycogen stores after an event.</a:t>
            </a:r>
          </a:p>
        </p:txBody>
      </p:sp>
      <p:pic>
        <p:nvPicPr>
          <p:cNvPr id="3075" name="Picture 3" descr="C:\Users\AWhite\Downloads\shutterstock_1165296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952" y="3466214"/>
            <a:ext cx="4085919" cy="270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Carbohydrate for athletes</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Competitive sports people and athletes may require more carbohydrate than an average gym user to match the intensity of their activity level. Estimated carbohydrate needs are outlined and depend on the intensity and duration of the exercise sessions: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*These requirements are general, and consideration of energy needs and type of exercise should be considered.</a:t>
            </a:r>
          </a:p>
        </p:txBody>
      </p:sp>
      <p:graphicFrame>
        <p:nvGraphicFramePr>
          <p:cNvPr id="5" name="Table 4"/>
          <p:cNvGraphicFramePr>
            <a:graphicFrameLocks noGrp="1"/>
          </p:cNvGraphicFramePr>
          <p:nvPr>
            <p:extLst>
              <p:ext uri="{D42A27DB-BD31-4B8C-83A1-F6EECF244321}">
                <p14:modId xmlns:p14="http://schemas.microsoft.com/office/powerpoint/2010/main" val="1453794527"/>
              </p:ext>
            </p:extLst>
          </p:nvPr>
        </p:nvGraphicFramePr>
        <p:xfrm>
          <a:off x="1169274" y="3579825"/>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GB" sz="2000" dirty="0">
                          <a:latin typeface="Arial" panose="020B0604020202020204" pitchFamily="34" charset="0"/>
                          <a:cs typeface="Arial" panose="020B0604020202020204" pitchFamily="34" charset="0"/>
                        </a:rPr>
                        <a:t>Duration of sport or</a:t>
                      </a:r>
                      <a:r>
                        <a:rPr lang="en-GB" sz="2000" baseline="0" dirty="0">
                          <a:latin typeface="Arial" panose="020B0604020202020204" pitchFamily="34" charset="0"/>
                          <a:cs typeface="Arial" panose="020B0604020202020204" pitchFamily="34" charset="0"/>
                        </a:rPr>
                        <a:t> exercise sessions</a:t>
                      </a:r>
                      <a:endParaRPr lang="en-GB"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Recommended intake (per kg body weight per day</a:t>
                      </a:r>
                    </a:p>
                  </a:txBody>
                  <a:tcPr/>
                </a:tc>
                <a:extLst>
                  <a:ext uri="{0D108BD9-81ED-4DB2-BD59-A6C34878D82A}">
                    <a16:rowId xmlns:a16="http://schemas.microsoft.com/office/drawing/2014/main" val="10000"/>
                  </a:ext>
                </a:extLst>
              </a:tr>
              <a:tr h="370840">
                <a:tc>
                  <a:txBody>
                    <a:bodyPr/>
                    <a:lstStyle/>
                    <a:p>
                      <a:r>
                        <a:rPr lang="en-GB" sz="2000" dirty="0">
                          <a:latin typeface="Arial" panose="020B0604020202020204" pitchFamily="34" charset="0"/>
                          <a:cs typeface="Arial" panose="020B0604020202020204" pitchFamily="34" charset="0"/>
                        </a:rPr>
                        <a:t>3-5 hours per week</a:t>
                      </a:r>
                    </a:p>
                  </a:txBody>
                  <a:tcPr/>
                </a:tc>
                <a:tc>
                  <a:txBody>
                    <a:bodyPr/>
                    <a:lstStyle/>
                    <a:p>
                      <a:r>
                        <a:rPr lang="en-GB" sz="2000" dirty="0">
                          <a:latin typeface="Arial" panose="020B0604020202020204" pitchFamily="34" charset="0"/>
                          <a:cs typeface="Arial" panose="020B0604020202020204" pitchFamily="34" charset="0"/>
                        </a:rPr>
                        <a:t>4-5g</a:t>
                      </a:r>
                    </a:p>
                  </a:txBody>
                  <a:tcPr/>
                </a:tc>
                <a:extLst>
                  <a:ext uri="{0D108BD9-81ED-4DB2-BD59-A6C34878D82A}">
                    <a16:rowId xmlns:a16="http://schemas.microsoft.com/office/drawing/2014/main" val="10001"/>
                  </a:ext>
                </a:extLst>
              </a:tr>
              <a:tr h="370840">
                <a:tc>
                  <a:txBody>
                    <a:bodyPr/>
                    <a:lstStyle/>
                    <a:p>
                      <a:r>
                        <a:rPr lang="en-GB" sz="2000" dirty="0">
                          <a:latin typeface="Arial" panose="020B0604020202020204" pitchFamily="34" charset="0"/>
                          <a:cs typeface="Arial" panose="020B0604020202020204" pitchFamily="34" charset="0"/>
                        </a:rPr>
                        <a:t>5-7 hours per week</a:t>
                      </a:r>
                    </a:p>
                  </a:txBody>
                  <a:tcPr/>
                </a:tc>
                <a:tc>
                  <a:txBody>
                    <a:bodyPr/>
                    <a:lstStyle/>
                    <a:p>
                      <a:r>
                        <a:rPr lang="en-GB" sz="2000" dirty="0">
                          <a:latin typeface="Arial" panose="020B0604020202020204" pitchFamily="34" charset="0"/>
                          <a:cs typeface="Arial" panose="020B0604020202020204" pitchFamily="34" charset="0"/>
                        </a:rPr>
                        <a:t>5-6g</a:t>
                      </a:r>
                    </a:p>
                  </a:txBody>
                  <a:tcPr/>
                </a:tc>
                <a:extLst>
                  <a:ext uri="{0D108BD9-81ED-4DB2-BD59-A6C34878D82A}">
                    <a16:rowId xmlns:a16="http://schemas.microsoft.com/office/drawing/2014/main" val="10002"/>
                  </a:ext>
                </a:extLst>
              </a:tr>
              <a:tr h="370840">
                <a:tc>
                  <a:txBody>
                    <a:bodyPr/>
                    <a:lstStyle/>
                    <a:p>
                      <a:r>
                        <a:rPr lang="en-GB" sz="2000" dirty="0">
                          <a:latin typeface="Arial" panose="020B0604020202020204" pitchFamily="34" charset="0"/>
                          <a:cs typeface="Arial" panose="020B0604020202020204" pitchFamily="34" charset="0"/>
                        </a:rPr>
                        <a:t>1-2 hours per day</a:t>
                      </a:r>
                    </a:p>
                  </a:txBody>
                  <a:tcPr/>
                </a:tc>
                <a:tc>
                  <a:txBody>
                    <a:bodyPr/>
                    <a:lstStyle/>
                    <a:p>
                      <a:r>
                        <a:rPr lang="en-GB" sz="2000" dirty="0">
                          <a:latin typeface="Arial" panose="020B0604020202020204" pitchFamily="34" charset="0"/>
                          <a:cs typeface="Arial" panose="020B0604020202020204" pitchFamily="34" charset="0"/>
                        </a:rPr>
                        <a:t>6-8g</a:t>
                      </a:r>
                    </a:p>
                  </a:txBody>
                  <a:tcPr/>
                </a:tc>
                <a:extLst>
                  <a:ext uri="{0D108BD9-81ED-4DB2-BD59-A6C34878D82A}">
                    <a16:rowId xmlns:a16="http://schemas.microsoft.com/office/drawing/2014/main" val="10003"/>
                  </a:ext>
                </a:extLst>
              </a:tr>
              <a:tr h="370840">
                <a:tc>
                  <a:txBody>
                    <a:bodyPr/>
                    <a:lstStyle/>
                    <a:p>
                      <a:r>
                        <a:rPr lang="en-GB" sz="2000" dirty="0">
                          <a:latin typeface="Arial" panose="020B0604020202020204" pitchFamily="34" charset="0"/>
                          <a:cs typeface="Arial" panose="020B0604020202020204" pitchFamily="34" charset="0"/>
                        </a:rPr>
                        <a:t>2+ hours per day</a:t>
                      </a:r>
                    </a:p>
                  </a:txBody>
                  <a:tcPr/>
                </a:tc>
                <a:tc>
                  <a:txBody>
                    <a:bodyPr/>
                    <a:lstStyle/>
                    <a:p>
                      <a:r>
                        <a:rPr lang="en-GB" sz="2000" dirty="0">
                          <a:latin typeface="Arial" panose="020B0604020202020204" pitchFamily="34" charset="0"/>
                          <a:cs typeface="Arial" panose="020B0604020202020204" pitchFamily="34" charset="0"/>
                        </a:rPr>
                        <a:t>8-10g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743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Protein</a:t>
            </a:r>
          </a:p>
        </p:txBody>
      </p:sp>
      <p:sp>
        <p:nvSpPr>
          <p:cNvPr id="3" name="Subtitle 2"/>
          <p:cNvSpPr>
            <a:spLocks noGrp="1"/>
          </p:cNvSpPr>
          <p:nvPr>
            <p:ph type="subTitle" idx="1"/>
          </p:nvPr>
        </p:nvSpPr>
        <p:spPr>
          <a:xfrm>
            <a:off x="1169276" y="2571092"/>
            <a:ext cx="7230445" cy="3600000"/>
          </a:xfrm>
        </p:spPr>
        <p:txBody>
          <a:bodyPr/>
          <a:lstStyle/>
          <a:p>
            <a:pPr marL="0" indent="0">
              <a:buNone/>
            </a:pPr>
            <a:r>
              <a:rPr lang="en-GB" sz="2000" dirty="0"/>
              <a:t>Athletes may need more protein in their diets than the rest of the population in order to repair and build muscle. </a:t>
            </a:r>
          </a:p>
          <a:p>
            <a:pPr marL="0" indent="0">
              <a:buNone/>
            </a:pPr>
            <a:endParaRPr lang="en-GB" sz="2000" dirty="0"/>
          </a:p>
          <a:p>
            <a:pPr marL="0" indent="0">
              <a:buNone/>
            </a:pPr>
            <a:r>
              <a:rPr lang="en-GB" sz="2000" dirty="0"/>
              <a:t>Because athletes generally eat more (to meet their energy requirements) they are likely to meet their protein needs by choosing a balanced diet.</a:t>
            </a:r>
          </a:p>
          <a:p>
            <a:pPr marL="0" indent="0">
              <a:buNone/>
            </a:pPr>
            <a:r>
              <a:rPr lang="en-GB" sz="2000" dirty="0"/>
              <a:t>	</a:t>
            </a:r>
          </a:p>
          <a:p>
            <a:pPr marL="0" indent="0">
              <a:buNone/>
            </a:pPr>
            <a:r>
              <a:rPr lang="en-GB" sz="2000" dirty="0"/>
              <a:t>Athletes do not necessarily need to take supplements or consume lots of meat. Eating more protein than the body needs does not increase the amount of muscle in the body.</a:t>
            </a:r>
          </a:p>
          <a:p>
            <a:pPr marL="0" indent="0">
              <a:buNone/>
            </a:pPr>
            <a:endParaRPr lang="en-US" sz="2000" dirty="0"/>
          </a:p>
        </p:txBody>
      </p:sp>
      <p:pic>
        <p:nvPicPr>
          <p:cNvPr id="5" name="Picture 2" descr="C:\Users\AWhite\Downloads\shutterstock_7451143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721" y="3359353"/>
            <a:ext cx="3545668" cy="236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Protein requirements</a:t>
            </a:r>
            <a:br>
              <a:rPr lang="en-US" dirty="0"/>
            </a:br>
            <a:endParaRPr lang="en-US" dirty="0"/>
          </a:p>
        </p:txBody>
      </p:sp>
      <p:sp>
        <p:nvSpPr>
          <p:cNvPr id="3" name="Subtitle 2"/>
          <p:cNvSpPr>
            <a:spLocks noGrp="1"/>
          </p:cNvSpPr>
          <p:nvPr>
            <p:ph type="subTitle" idx="1"/>
          </p:nvPr>
        </p:nvSpPr>
        <p:spPr>
          <a:xfrm>
            <a:off x="1169277" y="2571092"/>
            <a:ext cx="6719502" cy="3600000"/>
          </a:xfrm>
        </p:spPr>
        <p:txBody>
          <a:bodyPr/>
          <a:lstStyle/>
          <a:p>
            <a:pPr marL="0" indent="0">
              <a:buNone/>
            </a:pPr>
            <a:r>
              <a:rPr lang="en-GB" sz="2000" dirty="0"/>
              <a:t>The protein requirements of a normal adult are 0.75g per kilogram of body weight per day. For strength and endurance athletes, protein requirements are increased to around 1.2-2.0g of protein per kilogram of bodyweight per day.</a:t>
            </a:r>
          </a:p>
          <a:p>
            <a:pPr marL="0" indent="0">
              <a:buNone/>
            </a:pPr>
            <a:endParaRPr lang="en-GB" sz="2000" dirty="0"/>
          </a:p>
          <a:p>
            <a:pPr marL="0" indent="0">
              <a:buNone/>
            </a:pPr>
            <a:r>
              <a:rPr lang="en-GB" sz="2000" dirty="0"/>
              <a:t>However, most people in the UK consume more than the recommended amount of protein, so increasing protein intake is generally unnecessary except in older adults or in athletes.</a:t>
            </a:r>
          </a:p>
        </p:txBody>
      </p:sp>
      <p:pic>
        <p:nvPicPr>
          <p:cNvPr id="5" name="Picture 2" descr="C:\Users\AWhite\Downloads\shutterstock_410173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531" y="3092196"/>
            <a:ext cx="3915294" cy="26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0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A25FEE-36A0-4F0F-8DB1-29CF21259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FEC1D3-B5AA-4A98-9D04-D9AAE55530A1}">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0B517F3D-6F81-4AE1-85E8-E043F727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1209</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Calibri</vt:lpstr>
      <vt:lpstr>Office Theme</vt:lpstr>
      <vt:lpstr>Custom Design</vt:lpstr>
      <vt:lpstr>1_Custom Design</vt:lpstr>
      <vt:lpstr>3_Custom Design</vt:lpstr>
      <vt:lpstr>Sports nutrition </vt:lpstr>
      <vt:lpstr>Nutritional needs of athletes </vt:lpstr>
      <vt:lpstr>Malnutrition </vt:lpstr>
      <vt:lpstr>Stored energy </vt:lpstr>
      <vt:lpstr>Carbohydrate</vt:lpstr>
      <vt:lpstr>The importance of carbohydrate</vt:lpstr>
      <vt:lpstr>Carbohydrate for athletes </vt:lpstr>
      <vt:lpstr>Protein</vt:lpstr>
      <vt:lpstr>Protein requirements </vt:lpstr>
      <vt:lpstr>Too little energy?</vt:lpstr>
      <vt:lpstr>Hydration</vt:lpstr>
      <vt:lpstr>Hydration</vt:lpstr>
      <vt:lpstr>Isotonic sports drinks</vt:lpstr>
      <vt:lpstr>Iron and calcium for a female athlete</vt:lpstr>
      <vt:lpstr>Quiz- Kahoot </vt:lpstr>
      <vt:lpstr>Sport nutrition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35</cp:revision>
  <dcterms:created xsi:type="dcterms:W3CDTF">2018-10-10T09:22:08Z</dcterms:created>
  <dcterms:modified xsi:type="dcterms:W3CDTF">2023-10-20T14:41:25Z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