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7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2" autoAdjust="0"/>
    <p:restoredTop sz="94662" autoAdjust="0"/>
  </p:normalViewPr>
  <p:slideViewPr>
    <p:cSldViewPr snapToGrid="0" snapToObjects="1">
      <p:cViewPr varScale="1">
        <p:scale>
          <a:sx n="92" d="100"/>
          <a:sy n="92" d="100"/>
        </p:scale>
        <p:origin x="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20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play.kahoot.it/#/?quizId=08d92dc0-5661-484a-b774-1ad638928bda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Dietary reference </a:t>
            </a:r>
            <a:br>
              <a:rPr lang="en-US" dirty="0"/>
            </a:br>
            <a:r>
              <a:rPr lang="en-US" dirty="0"/>
              <a:t>values (DRVs) </a:t>
            </a:r>
          </a:p>
        </p:txBody>
      </p:sp>
    </p:spTree>
    <p:extLst>
      <p:ext uri="{BB962C8B-B14F-4D97-AF65-F5344CB8AC3E}">
        <p14:creationId xmlns:p14="http://schemas.microsoft.com/office/powerpoint/2010/main" val="2403799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Kahoot Quiz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922548" cy="3600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Open the link below on the main screen and get students to log onto kahoot.it on their tablets or smartphones. 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They can then enter the code (that will come up on the main screen when you start the game) and their own nickname. 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They can then play along with the quiz choosing the multiple choice answers that correspond with the questions on the main screen. There will then be a leader board of the scores after each question and at the end.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https://play.kahoot.it/#/?quizId=08d92dc0-5661-484a-b774-1ad638928bda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0010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Dietary reference values (DRVs)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546C20-2063-1449-8A10-4A4A73093F6E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Nutritional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54682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People require a variety of nutrients to stay healthy and reduce the risk of diet-related diseases.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amount of each nutrient needed is called the nutritional requirement.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These are different for each nutrient and also vary between individuals and life stages, e.g. women of childbearing age need more iron than men.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23958" y="1858442"/>
            <a:ext cx="4304112" cy="46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747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Why do you think nutritional requirements vary?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02184" cy="3600000"/>
          </a:xfr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Individual requirements of each nutrient are related to:</a:t>
            </a:r>
          </a:p>
          <a:p>
            <a:r>
              <a:rPr lang="en-GB" sz="2000" dirty="0"/>
              <a:t>age; </a:t>
            </a:r>
          </a:p>
          <a:p>
            <a:r>
              <a:rPr lang="en-GB" sz="2000" dirty="0"/>
              <a:t>gender;</a:t>
            </a:r>
          </a:p>
          <a:p>
            <a:r>
              <a:rPr lang="en-GB" sz="2000" dirty="0"/>
              <a:t>level of physical activity; </a:t>
            </a:r>
          </a:p>
          <a:p>
            <a:r>
              <a:rPr lang="en-GB" sz="2000" dirty="0"/>
              <a:t>state of health.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Some people absorb or utilise nutrients less efficiently than others and so will have higher than average nutritional requirements.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72104" y="2082774"/>
            <a:ext cx="3132061" cy="437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40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Nutrient requirements:</a:t>
            </a:r>
            <a:b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Dietary Reference Values (DRVs)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6157798" cy="3600000"/>
          </a:xfrm>
        </p:spPr>
        <p:txBody>
          <a:bodyPr/>
          <a:lstStyle/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None/>
              <a:defRPr/>
            </a:pPr>
            <a:r>
              <a:rPr lang="en-GB" sz="2000" dirty="0"/>
              <a:t>In the UK, the estimated dietary requirements for particular groups of the population are known as the Dietary Reference Values (DRVs).</a:t>
            </a:r>
          </a:p>
          <a:p>
            <a:pPr marL="0" indent="0">
              <a:buNone/>
              <a:defRPr/>
            </a:pPr>
            <a:endParaRPr lang="en-GB" sz="2000" dirty="0"/>
          </a:p>
          <a:p>
            <a:pPr marL="0" indent="0">
              <a:buNone/>
              <a:defRPr/>
            </a:pPr>
            <a:r>
              <a:rPr lang="en-GB" sz="2000" dirty="0"/>
              <a:t>DRVs are estimates of the requirements for groups of people and are not recommendations or goals for individual people.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C:\Users\AWhite\Downloads\shutterstock_362654684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188850" y="3990109"/>
            <a:ext cx="4646890" cy="241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56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Nutrient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35467"/>
            <a:ext cx="9839150" cy="1288389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There are three types of DRV estimates: </a:t>
            </a:r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/>
              <a:t>Estimated Average Requirements (EARs);</a:t>
            </a:r>
          </a:p>
          <a:p>
            <a:endParaRPr lang="en-GB" sz="2000" dirty="0"/>
          </a:p>
          <a:p>
            <a:r>
              <a:rPr lang="en-GB" sz="2000" dirty="0"/>
              <a:t>Reference Nutrient Intakes (RNIs);</a:t>
            </a:r>
          </a:p>
          <a:p>
            <a:endParaRPr lang="en-GB" sz="2000" dirty="0"/>
          </a:p>
          <a:p>
            <a:r>
              <a:rPr lang="en-GB" sz="2000" dirty="0"/>
              <a:t>Lower Reference Nutrient Intakes (LRNIs).</a:t>
            </a:r>
          </a:p>
        </p:txBody>
      </p:sp>
      <p:pic>
        <p:nvPicPr>
          <p:cNvPr id="1026" name="Picture 2" descr="Free Girls Children photo and picture">
            <a:extLst>
              <a:ext uri="{FF2B5EF4-FFF2-40B4-BE49-F238E27FC236}">
                <a16:creationId xmlns:a16="http://schemas.microsoft.com/office/drawing/2014/main" id="{3A7B2DE1-EA70-A53D-12B5-42A2E09D1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3354" y="2283798"/>
            <a:ext cx="5684974" cy="3788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408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Nutrient requirements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084567" cy="3600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EAR is used for energy. The EARs for energy are based on the present lifestyles and activity levels of the UK population.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RNI is often used as a reference amount for population groups.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LRNI is a useful measure of nutritional inadequacy.</a:t>
            </a:r>
            <a:endParaRPr lang="en-GB" dirty="0"/>
          </a:p>
        </p:txBody>
      </p:sp>
      <p:pic>
        <p:nvPicPr>
          <p:cNvPr id="2050" name="Picture 2" descr="Free Friendship Day Black Women photo and picture">
            <a:extLst>
              <a:ext uri="{FF2B5EF4-FFF2-40B4-BE49-F238E27FC236}">
                <a16:creationId xmlns:a16="http://schemas.microsoft.com/office/drawing/2014/main" id="{6F5D9E07-FC0F-C2C3-9FE7-F9BEE431C7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1085" y="2487384"/>
            <a:ext cx="5074267" cy="3385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324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Estimated Average Requirement (EAR)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This is an estimate of the average requirement for energy or a nutrient.</a:t>
            </a:r>
          </a:p>
          <a:p>
            <a:pPr marL="0" indent="0">
              <a:buNone/>
            </a:pPr>
            <a:r>
              <a:rPr lang="en-GB" sz="2000" dirty="0"/>
              <a:t>Approximately 50% of a group of people will require less energy or nutrient, and 50% will require more.</a:t>
            </a: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3755723" y="3990108"/>
            <a:ext cx="4268478" cy="2315649"/>
            <a:chOff x="2251075" y="4335463"/>
            <a:chExt cx="3616325" cy="1980824"/>
          </a:xfrm>
        </p:grpSpPr>
        <p:pic>
          <p:nvPicPr>
            <p:cNvPr id="5" name="Picture 5" descr="DRVs unlabell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7664" y="4335463"/>
              <a:ext cx="2560637" cy="158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2251075" y="4838700"/>
              <a:ext cx="636588" cy="394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No. of </a:t>
              </a:r>
            </a:p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people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4800600" y="6010276"/>
              <a:ext cx="1066800" cy="23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Requirements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719514" y="5921375"/>
              <a:ext cx="936625" cy="3949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 b="1" dirty="0">
                  <a:solidFill>
                    <a:schemeClr val="tx2"/>
                  </a:solidFill>
                </a:rPr>
                <a:t>EAR</a:t>
              </a:r>
              <a:endParaRPr lang="en-US" altLang="en-US" sz="2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9" name="Line 14"/>
          <p:cNvSpPr>
            <a:spLocks noChangeShapeType="1"/>
          </p:cNvSpPr>
          <p:nvPr/>
        </p:nvSpPr>
        <p:spPr bwMode="auto">
          <a:xfrm flipV="1">
            <a:off x="5903232" y="4203865"/>
            <a:ext cx="0" cy="1514786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n>
                <a:solidFill>
                  <a:schemeClr val="tx2"/>
                </a:solidFill>
              </a:ln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514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Reference Nutrient Intake (RNI)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 </a:t>
            </a:r>
            <a:r>
              <a:rPr lang="en-GB" dirty="0"/>
              <a:t>Reference Nutrient Intake (</a:t>
            </a:r>
            <a:r>
              <a:rPr lang="en-GB" sz="2000" dirty="0"/>
              <a:t>RNI) is the amount of a nutrient that is enough to ensure that the needs of nearly all the group (97.5%) are being met. The RNI is used for recommendations on protein, vitamins and minerals.</a:t>
            </a: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3755723" y="3990108"/>
            <a:ext cx="4268478" cy="2315649"/>
            <a:chOff x="2251075" y="4335463"/>
            <a:chExt cx="3616325" cy="1980824"/>
          </a:xfrm>
        </p:grpSpPr>
        <p:pic>
          <p:nvPicPr>
            <p:cNvPr id="5" name="Picture 5" descr="DRVs unlabell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7664" y="4335463"/>
              <a:ext cx="2560637" cy="158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2251075" y="4838700"/>
              <a:ext cx="636588" cy="394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No. of </a:t>
              </a:r>
            </a:p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people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4800600" y="6010276"/>
              <a:ext cx="1066800" cy="23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Requirements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4333233" y="5921375"/>
              <a:ext cx="712148" cy="3949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 b="1" dirty="0">
                  <a:solidFill>
                    <a:schemeClr val="tx2"/>
                  </a:solidFill>
                </a:rPr>
                <a:t>RNI</a:t>
              </a:r>
              <a:endParaRPr lang="en-US" altLang="en-US" sz="2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9" name="Line 14"/>
          <p:cNvSpPr>
            <a:spLocks noChangeShapeType="1"/>
          </p:cNvSpPr>
          <p:nvPr/>
        </p:nvSpPr>
        <p:spPr bwMode="auto">
          <a:xfrm flipV="1">
            <a:off x="6865133" y="5599526"/>
            <a:ext cx="0" cy="1428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n>
                <a:solidFill>
                  <a:schemeClr val="tx2"/>
                </a:solidFill>
              </a:ln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659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Lower Reference Nutrient Intake (LRNI)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 amount of a nutrient that is enough for only the small number of people who have low requirements (2.5%). The majority of people need more.</a:t>
            </a:r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3755723" y="3990108"/>
            <a:ext cx="4268478" cy="2315649"/>
            <a:chOff x="2251075" y="4335463"/>
            <a:chExt cx="3616325" cy="1980824"/>
          </a:xfrm>
        </p:grpSpPr>
        <p:pic>
          <p:nvPicPr>
            <p:cNvPr id="5" name="Picture 5" descr="DRVs unlabelle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7664" y="4335463"/>
              <a:ext cx="2560637" cy="1585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2251075" y="4838700"/>
              <a:ext cx="636588" cy="394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No. of </a:t>
              </a:r>
            </a:p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people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4800600" y="6010276"/>
              <a:ext cx="1066800" cy="236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200" dirty="0">
                  <a:solidFill>
                    <a:schemeClr val="tx2"/>
                  </a:solidFill>
                </a:rPr>
                <a:t>Requirements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939710" y="5921375"/>
              <a:ext cx="837988" cy="3949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altLang="en-US" sz="2400" b="1" dirty="0">
                  <a:solidFill>
                    <a:schemeClr val="tx2"/>
                  </a:solidFill>
                </a:rPr>
                <a:t>LRNI</a:t>
              </a:r>
              <a:endParaRPr lang="en-US" altLang="en-US" sz="24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9" name="Line 14"/>
          <p:cNvSpPr>
            <a:spLocks noChangeShapeType="1"/>
          </p:cNvSpPr>
          <p:nvPr/>
        </p:nvSpPr>
        <p:spPr bwMode="auto">
          <a:xfrm flipV="1">
            <a:off x="4978152" y="5665520"/>
            <a:ext cx="0" cy="1428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GB">
              <a:ln>
                <a:solidFill>
                  <a:schemeClr val="tx2"/>
                </a:solidFill>
              </a:ln>
              <a:solidFill>
                <a:schemeClr val="tx2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81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8" ma:contentTypeDescription="Create a new document." ma:contentTypeScope="" ma:versionID="dc6deb05df7d1fcd95eb88bf1a5a26f4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258fb5370106c49cde09acdb6d5137d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34F410-2756-4FB9-97CC-91CC225B78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DCECD4-1EAB-41C5-AE72-8A7C63CA1C50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3.xml><?xml version="1.0" encoding="utf-8"?>
<ds:datastoreItem xmlns:ds="http://schemas.openxmlformats.org/officeDocument/2006/customXml" ds:itemID="{79BF4108-A2F7-4359-A874-80BE337386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Dietary reference  values (DRVs) </vt:lpstr>
      <vt:lpstr>Nutritional requirements</vt:lpstr>
      <vt:lpstr>Why do you think nutritional requirements vary?</vt:lpstr>
      <vt:lpstr>Nutrient requirements: Dietary Reference Values (DRVs)</vt:lpstr>
      <vt:lpstr>Nutrient requirements</vt:lpstr>
      <vt:lpstr>Nutrient requirements</vt:lpstr>
      <vt:lpstr>Estimated Average Requirement (EAR)</vt:lpstr>
      <vt:lpstr>Reference Nutrient Intake (RNI)</vt:lpstr>
      <vt:lpstr>Lower Reference Nutrient Intake (LRNI)</vt:lpstr>
      <vt:lpstr>Kahoot Quiz</vt:lpstr>
      <vt:lpstr>Dietary reference values (DRVs)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85</cp:revision>
  <dcterms:created xsi:type="dcterms:W3CDTF">2018-10-10T09:22:08Z</dcterms:created>
  <dcterms:modified xsi:type="dcterms:W3CDTF">2023-10-20T14:19:39Z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