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313" r:id="rId13"/>
    <p:sldId id="330" r:id="rId14"/>
    <p:sldId id="315" r:id="rId15"/>
    <p:sldId id="316" r:id="rId16"/>
    <p:sldId id="323" r:id="rId17"/>
    <p:sldId id="324" r:id="rId18"/>
    <p:sldId id="312" r:id="rId19"/>
    <p:sldId id="317" r:id="rId20"/>
    <p:sldId id="331" r:id="rId21"/>
    <p:sldId id="318" r:id="rId22"/>
    <p:sldId id="342" r:id="rId23"/>
    <p:sldId id="344" r:id="rId24"/>
    <p:sldId id="266" r:id="rId25"/>
    <p:sldId id="269" r:id="rId26"/>
    <p:sldId id="270" r:id="rId27"/>
    <p:sldId id="271" r:id="rId28"/>
    <p:sldId id="275" r:id="rId29"/>
    <p:sldId id="272" r:id="rId30"/>
    <p:sldId id="326" r:id="rId31"/>
    <p:sldId id="327" r:id="rId32"/>
    <p:sldId id="273" r:id="rId33"/>
    <p:sldId id="265" r:id="rId34"/>
    <p:sldId id="276" r:id="rId35"/>
    <p:sldId id="343" r:id="rId36"/>
    <p:sldId id="261" r:id="rId3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2F"/>
    <a:srgbClr val="ED6B17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 autoAdjust="0"/>
    <p:restoredTop sz="93792" autoAdjust="0"/>
  </p:normalViewPr>
  <p:slideViewPr>
    <p:cSldViewPr snapToGrid="0" snapToObjects="1">
      <p:cViewPr varScale="1">
        <p:scale>
          <a:sx n="152" d="100"/>
          <a:sy n="152" d="100"/>
        </p:scale>
        <p:origin x="1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713/ingredient-check-letter-o-311.docx" TargetMode="External"/><Relationship Id="rId2" Type="http://schemas.openxmlformats.org/officeDocument/2006/relationships/hyperlink" Target="https://www.foodafactoflife.org.uk/media/1688/tasting-guide-g-311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1716/super-taster-certificate-ronnie-o-35c1.docx" TargetMode="External"/><Relationship Id="rId5" Type="http://schemas.openxmlformats.org/officeDocument/2006/relationships/hyperlink" Target="https://www.foodafactoflife.org.uk/media/1715/super-taster-certificate-alisha-o-35c1.docx" TargetMode="External"/><Relationship Id="rId4" Type="http://schemas.openxmlformats.org/officeDocument/2006/relationships/hyperlink" Target="https://www.foodafactoflife.org.uk/media/1355/my-food-book-ppt-35he1.pptx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2492/demonstration-tg-711c5.docx" TargetMode="External"/><Relationship Id="rId3" Type="http://schemas.openxmlformats.org/officeDocument/2006/relationships/hyperlink" Target="https://www.foodafactoflife.org.uk/media/1688/tasting-guide-g-311.docx" TargetMode="External"/><Relationship Id="rId7" Type="http://schemas.openxmlformats.org/officeDocument/2006/relationships/hyperlink" Target="https://www.foodafactoflife.org.uk/media/2493/cooking-tg-711c5.docx" TargetMode="External"/><Relationship Id="rId2" Type="http://schemas.openxmlformats.org/officeDocument/2006/relationships/hyperlink" Target="https://www.foodafactoflife.org.uk/media/1690/the-eatwell-guide-information-g-316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1716/super-taster-certificate-ronnie-o-35c1.docx" TargetMode="External"/><Relationship Id="rId5" Type="http://schemas.openxmlformats.org/officeDocument/2006/relationships/hyperlink" Target="https://www.foodafactoflife.org.uk/media/1715/super-taster-certificate-alisha-o-35c1.docx" TargetMode="External"/><Relationship Id="rId10" Type="http://schemas.openxmlformats.org/officeDocument/2006/relationships/hyperlink" Target="https://www.foodafactoflife.org.uk/recipes/" TargetMode="External"/><Relationship Id="rId4" Type="http://schemas.openxmlformats.org/officeDocument/2006/relationships/hyperlink" Target="https://www.foodafactoflife.org.uk/media/1713/ingredient-check-letter-o-311.docx" TargetMode="External"/><Relationship Id="rId9" Type="http://schemas.openxmlformats.org/officeDocument/2006/relationships/hyperlink" Target="https://www.foodafactoflife.org.uk/media/3197/setting-up-a-cooking-session-g-311.docx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804" y="3062452"/>
            <a:ext cx="9144000" cy="733096"/>
          </a:xfrm>
        </p:spPr>
        <p:txBody>
          <a:bodyPr/>
          <a:lstStyle/>
          <a:p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Codi a </a:t>
            </a:r>
            <a:r>
              <a:rPr lang="en-GB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deffro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B3569-148E-40C6-9722-3914BF36A87B}"/>
              </a:ext>
            </a:extLst>
          </p:cNvPr>
          <p:cNvSpPr txBox="1"/>
          <p:nvPr/>
        </p:nvSpPr>
        <p:spPr>
          <a:xfrm>
            <a:off x="656129" y="3912148"/>
            <a:ext cx="11097721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 </a:t>
            </a:r>
            <a:r>
              <a:rPr lang="en-GB" sz="2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Bwyta'n</a:t>
            </a:r>
            <a:r>
              <a:rPr lang="en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Iach</a:t>
            </a:r>
            <a:r>
              <a:rPr lang="en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Choginio</a:t>
            </a:r>
            <a:r>
              <a:rPr lang="en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ddisgyblion</a:t>
            </a:r>
            <a:r>
              <a:rPr lang="en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3-5 </a:t>
            </a:r>
            <a:r>
              <a:rPr lang="en-GB" sz="2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oed</a:t>
            </a:r>
            <a:r>
              <a:rPr lang="en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234F-857B-42C8-BAA6-A0FF392BF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74" y="1392348"/>
            <a:ext cx="9720000" cy="720000"/>
          </a:xfrm>
        </p:spPr>
        <p:txBody>
          <a:bodyPr/>
          <a:lstStyle/>
          <a:p>
            <a:r>
              <a:rPr lang="nn-NO" sz="3600" dirty="0"/>
              <a:t>Faint rydyn ni ei angen?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74CEA-3421-4C43-921C-F11CF396D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874" y="2216465"/>
            <a:ext cx="9241551" cy="3600000"/>
          </a:xfrm>
        </p:spPr>
        <p:txBody>
          <a:bodyPr/>
          <a:lstStyle/>
          <a:p>
            <a:r>
              <a:rPr lang="en-GB" sz="3200" dirty="0"/>
              <a:t>Mae </a:t>
            </a:r>
            <a:r>
              <a:rPr lang="en-GB" sz="3200" dirty="0" err="1"/>
              <a:t>angen</a:t>
            </a:r>
            <a:r>
              <a:rPr lang="en-GB" sz="3200" dirty="0"/>
              <a:t> </a:t>
            </a:r>
            <a:r>
              <a:rPr lang="en-GB" sz="3200" dirty="0" err="1"/>
              <a:t>bwyd</a:t>
            </a:r>
            <a:r>
              <a:rPr lang="en-GB" sz="3200" dirty="0"/>
              <a:t> </a:t>
            </a:r>
            <a:r>
              <a:rPr lang="en-GB" sz="3200" dirty="0" err="1"/>
              <a:t>o'r</a:t>
            </a:r>
            <a:r>
              <a:rPr lang="en-GB" sz="3200" dirty="0"/>
              <a:t> </a:t>
            </a:r>
            <a:r>
              <a:rPr lang="en-GB" sz="3200" dirty="0" err="1"/>
              <a:t>grŵp</a:t>
            </a:r>
            <a:r>
              <a:rPr lang="en-GB" sz="3200" dirty="0"/>
              <a:t> </a:t>
            </a:r>
            <a:r>
              <a:rPr lang="en-GB" sz="3200" dirty="0" err="1"/>
              <a:t>melyn</a:t>
            </a:r>
            <a:r>
              <a:rPr lang="en-GB" sz="3200" dirty="0"/>
              <a:t> </a:t>
            </a:r>
            <a:r>
              <a:rPr lang="en-GB" sz="3200" dirty="0" err="1"/>
              <a:t>gyda</a:t>
            </a:r>
            <a:r>
              <a:rPr lang="en-GB" sz="3200" dirty="0"/>
              <a:t> </a:t>
            </a:r>
            <a:r>
              <a:rPr lang="en-GB" sz="3200" dirty="0" err="1"/>
              <a:t>phob</a:t>
            </a:r>
            <a:r>
              <a:rPr lang="en-GB" sz="3200" dirty="0"/>
              <a:t> </a:t>
            </a:r>
            <a:r>
              <a:rPr lang="en-GB" sz="3200" dirty="0" err="1"/>
              <a:t>pryd</a:t>
            </a:r>
            <a:r>
              <a:rPr lang="en-GB" sz="3200" dirty="0"/>
              <a:t> </a:t>
            </a:r>
            <a:r>
              <a:rPr lang="en-GB" sz="3200" dirty="0" err="1"/>
              <a:t>bwyd</a:t>
            </a:r>
            <a:r>
              <a:rPr lang="en-GB" sz="3200" dirty="0"/>
              <a:t>. </a:t>
            </a:r>
            <a:r>
              <a:rPr lang="en-GB" sz="3200" dirty="0" err="1"/>
              <a:t>Gallai</a:t>
            </a:r>
            <a:r>
              <a:rPr lang="en-GB" sz="3200" dirty="0"/>
              <a:t> </a:t>
            </a:r>
            <a:r>
              <a:rPr lang="en-GB" sz="3200" dirty="0" err="1"/>
              <a:t>hyn</a:t>
            </a:r>
            <a:r>
              <a:rPr lang="en-GB" sz="3200" dirty="0"/>
              <a:t> </a:t>
            </a:r>
            <a:r>
              <a:rPr lang="en-GB" sz="3200" dirty="0" err="1"/>
              <a:t>fod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:</a:t>
            </a:r>
          </a:p>
          <a:p>
            <a:r>
              <a:rPr lang="en-GB" sz="3200" dirty="0" err="1"/>
              <a:t>tatws</a:t>
            </a:r>
            <a:r>
              <a:rPr lang="en-GB" sz="3200" dirty="0"/>
              <a:t>;</a:t>
            </a:r>
          </a:p>
          <a:p>
            <a:r>
              <a:rPr lang="en-GB" sz="3200" dirty="0"/>
              <a:t>bara;</a:t>
            </a:r>
          </a:p>
          <a:p>
            <a:r>
              <a:rPr lang="en-GB" sz="3200" dirty="0"/>
              <a:t>reis;</a:t>
            </a:r>
          </a:p>
          <a:p>
            <a:r>
              <a:rPr lang="en-GB" sz="3200" dirty="0"/>
              <a:t>pasta.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Beth </a:t>
            </a:r>
            <a:r>
              <a:rPr lang="en-GB" sz="3200" dirty="0" err="1"/>
              <a:t>ydy</a:t>
            </a:r>
            <a:r>
              <a:rPr lang="en-GB" sz="3200" dirty="0"/>
              <a:t> </a:t>
            </a:r>
            <a:r>
              <a:rPr lang="en-GB" sz="3200" dirty="0" err="1"/>
              <a:t>eich</a:t>
            </a:r>
            <a:r>
              <a:rPr lang="en-GB" sz="3200" dirty="0"/>
              <a:t> </a:t>
            </a:r>
            <a:r>
              <a:rPr lang="en-GB" sz="3200" dirty="0" err="1"/>
              <a:t>hoff</a:t>
            </a:r>
            <a:r>
              <a:rPr lang="en-GB" sz="3200" dirty="0"/>
              <a:t> </a:t>
            </a:r>
            <a:r>
              <a:rPr lang="en-GB" sz="3200" dirty="0" err="1"/>
              <a:t>fwyd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y </a:t>
            </a:r>
            <a:r>
              <a:rPr lang="en-GB" sz="3200" dirty="0" err="1"/>
              <a:t>grŵp</a:t>
            </a:r>
            <a:r>
              <a:rPr lang="en-GB" sz="3200" dirty="0"/>
              <a:t> </a:t>
            </a:r>
            <a:r>
              <a:rPr lang="en-GB" sz="3200" dirty="0" err="1"/>
              <a:t>hwn</a:t>
            </a:r>
            <a:r>
              <a:rPr lang="en-GB" sz="3200" dirty="0"/>
              <a:t>? 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  </a:t>
            </a:r>
          </a:p>
        </p:txBody>
      </p:sp>
      <p:pic>
        <p:nvPicPr>
          <p:cNvPr id="5" name="Picture 4" descr="A plate of food&#10;&#10;Description automatically generated">
            <a:extLst>
              <a:ext uri="{FF2B5EF4-FFF2-40B4-BE49-F238E27FC236}">
                <a16:creationId xmlns:a16="http://schemas.microsoft.com/office/drawing/2014/main" id="{1A820B26-F46A-41B7-A4F8-953B03B50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168" y="2787964"/>
            <a:ext cx="4830757" cy="30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7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9312-D834-47FF-8673-B9E861C61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406" y="1558120"/>
            <a:ext cx="9720000" cy="720000"/>
          </a:xfrm>
        </p:spPr>
        <p:txBody>
          <a:bodyPr/>
          <a:lstStyle/>
          <a:p>
            <a:r>
              <a:rPr lang="nn-NO" sz="3600" dirty="0"/>
              <a:t>Faint rydyn ni ei angen?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7CB2B-7793-4F0D-8A22-C60BEF5B1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405" y="2362960"/>
            <a:ext cx="10403313" cy="107656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Mae </a:t>
            </a:r>
            <a:r>
              <a:rPr lang="en-GB" sz="3200" dirty="0" err="1"/>
              <a:t>angen</a:t>
            </a:r>
            <a:r>
              <a:rPr lang="en-GB" sz="3200" dirty="0"/>
              <a:t> </a:t>
            </a:r>
            <a:r>
              <a:rPr lang="en-GB" sz="3200" dirty="0" err="1"/>
              <a:t>bwyd</a:t>
            </a:r>
            <a:r>
              <a:rPr lang="en-GB" sz="3200" dirty="0"/>
              <a:t> o </a:t>
            </a:r>
            <a:r>
              <a:rPr lang="en-GB" sz="3200" dirty="0" err="1"/>
              <a:t>grwpiau</a:t>
            </a:r>
            <a:r>
              <a:rPr lang="en-GB" sz="3200" dirty="0"/>
              <a:t> </a:t>
            </a:r>
            <a:r>
              <a:rPr lang="en-GB" sz="3200" dirty="0" err="1"/>
              <a:t>eraill</a:t>
            </a:r>
            <a:r>
              <a:rPr lang="en-GB" sz="3200" dirty="0"/>
              <a:t> </a:t>
            </a:r>
            <a:r>
              <a:rPr lang="en-GB" sz="3200" dirty="0" err="1"/>
              <a:t>arnom</a:t>
            </a:r>
            <a:r>
              <a:rPr lang="en-GB" sz="3200" dirty="0"/>
              <a:t> </a:t>
            </a:r>
            <a:r>
              <a:rPr lang="en-GB" sz="3200" dirty="0" err="1"/>
              <a:t>hefyd</a:t>
            </a:r>
            <a:r>
              <a:rPr lang="en-GB" sz="3200" dirty="0"/>
              <a:t>. Beth </a:t>
            </a:r>
            <a:r>
              <a:rPr lang="en-GB" sz="3200" dirty="0" err="1"/>
              <a:t>allwch</a:t>
            </a:r>
            <a:r>
              <a:rPr lang="en-GB" sz="3200" dirty="0"/>
              <a:t> chi </a:t>
            </a:r>
            <a:r>
              <a:rPr lang="en-GB" sz="3200" dirty="0" err="1"/>
              <a:t>ei</a:t>
            </a:r>
            <a:r>
              <a:rPr lang="en-GB" sz="3200" dirty="0"/>
              <a:t> weld?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Pa un </a:t>
            </a:r>
            <a:r>
              <a:rPr lang="en-GB" sz="3200" dirty="0" err="1"/>
              <a:t>o'r</a:t>
            </a:r>
            <a:r>
              <a:rPr lang="en-GB" sz="3200" dirty="0"/>
              <a:t> </a:t>
            </a:r>
            <a:r>
              <a:rPr lang="en-GB" sz="3200" dirty="0" err="1"/>
              <a:t>bwydydd</a:t>
            </a:r>
            <a:r>
              <a:rPr lang="en-GB" sz="3200" dirty="0"/>
              <a:t> </a:t>
            </a:r>
            <a:r>
              <a:rPr lang="en-GB" sz="3200" dirty="0" err="1"/>
              <a:t>yma</a:t>
            </a:r>
            <a:r>
              <a:rPr lang="en-GB" sz="3200" dirty="0"/>
              <a:t> </a:t>
            </a:r>
            <a:r>
              <a:rPr lang="en-GB" sz="3200" dirty="0" err="1"/>
              <a:t>rydych</a:t>
            </a:r>
            <a:r>
              <a:rPr lang="en-GB" sz="3200" dirty="0"/>
              <a:t> chi </a:t>
            </a:r>
            <a:r>
              <a:rPr lang="en-GB" sz="3200" dirty="0" err="1"/>
              <a:t>wedi'u</a:t>
            </a:r>
            <a:r>
              <a:rPr lang="en-GB" sz="3200" dirty="0"/>
              <a:t> </a:t>
            </a:r>
            <a:r>
              <a:rPr lang="en-GB" sz="3200" dirty="0" err="1"/>
              <a:t>bwyta</a:t>
            </a:r>
            <a:r>
              <a:rPr lang="en-GB" sz="3200" dirty="0"/>
              <a:t> </a:t>
            </a:r>
            <a:r>
              <a:rPr lang="en-GB" sz="3200" dirty="0" err="1"/>
              <a:t>o'r</a:t>
            </a:r>
            <a:r>
              <a:rPr lang="en-GB" sz="3200" dirty="0"/>
              <a:t> </a:t>
            </a:r>
            <a:r>
              <a:rPr lang="en-GB" sz="3200" dirty="0" err="1"/>
              <a:t>blaen</a:t>
            </a:r>
            <a:r>
              <a:rPr lang="en-GB" sz="3200" dirty="0"/>
              <a:t>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 </a:t>
            </a:r>
          </a:p>
        </p:txBody>
      </p:sp>
      <p:pic>
        <p:nvPicPr>
          <p:cNvPr id="8" name="Picture 7" descr="A piece of food&#10;&#10;Description automatically generated with low confidence">
            <a:extLst>
              <a:ext uri="{FF2B5EF4-FFF2-40B4-BE49-F238E27FC236}">
                <a16:creationId xmlns:a16="http://schemas.microsoft.com/office/drawing/2014/main" id="{C2679C0F-B5E5-43AD-9545-56259140D4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570" y="3898378"/>
            <a:ext cx="2157485" cy="10765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D0350C-29B8-44EF-9F77-B608CA0950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094" y="3722184"/>
            <a:ext cx="2175197" cy="1252763"/>
          </a:xfrm>
          <a:prstGeom prst="rect">
            <a:avLst/>
          </a:prstGeom>
        </p:spPr>
      </p:pic>
      <p:pic>
        <p:nvPicPr>
          <p:cNvPr id="17" name="Picture 16" descr="A close-up of a chicken&#10;&#10;Description automatically generated with low confidence">
            <a:extLst>
              <a:ext uri="{FF2B5EF4-FFF2-40B4-BE49-F238E27FC236}">
                <a16:creationId xmlns:a16="http://schemas.microsoft.com/office/drawing/2014/main" id="{9AE57C1D-F5C1-4051-B6D0-2DFDF85000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457" y="3755645"/>
            <a:ext cx="1773471" cy="1184678"/>
          </a:xfrm>
          <a:prstGeom prst="rect">
            <a:avLst/>
          </a:prstGeom>
        </p:spPr>
      </p:pic>
      <p:pic>
        <p:nvPicPr>
          <p:cNvPr id="19" name="Picture 18" descr="A picture containing corn, arranged, several&#10;&#10;Description automatically generated">
            <a:extLst>
              <a:ext uri="{FF2B5EF4-FFF2-40B4-BE49-F238E27FC236}">
                <a16:creationId xmlns:a16="http://schemas.microsoft.com/office/drawing/2014/main" id="{06D87EBA-D9E0-4926-8EEC-8AD0D476E5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87" y="3628463"/>
            <a:ext cx="1507870" cy="1439042"/>
          </a:xfrm>
          <a:prstGeom prst="rect">
            <a:avLst/>
          </a:prstGeom>
        </p:spPr>
      </p:pic>
      <p:pic>
        <p:nvPicPr>
          <p:cNvPr id="21" name="Picture 20" descr="A pile of red beans&#10;&#10;Description automatically generated with low confidence">
            <a:extLst>
              <a:ext uri="{FF2B5EF4-FFF2-40B4-BE49-F238E27FC236}">
                <a16:creationId xmlns:a16="http://schemas.microsoft.com/office/drawing/2014/main" id="{0BBBFAF5-5F96-46BD-AEA9-EF2879F973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07" y="3574409"/>
            <a:ext cx="2106072" cy="1400538"/>
          </a:xfrm>
          <a:prstGeom prst="rect">
            <a:avLst/>
          </a:prstGeom>
        </p:spPr>
      </p:pic>
      <p:pic>
        <p:nvPicPr>
          <p:cNvPr id="23" name="Picture 22" descr="A glass of milk&#10;&#10;Description automatically generated">
            <a:extLst>
              <a:ext uri="{FF2B5EF4-FFF2-40B4-BE49-F238E27FC236}">
                <a16:creationId xmlns:a16="http://schemas.microsoft.com/office/drawing/2014/main" id="{B499357F-EC28-4B33-9C24-1187D0F142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225" y="3372166"/>
            <a:ext cx="1094410" cy="17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8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F53C-9036-4CBB-A0A4-3DBB71583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err="1"/>
              <a:t>Diodydd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141FF-04D4-4A1A-8875-29340F16E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83159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Mae </a:t>
            </a:r>
            <a:r>
              <a:rPr lang="en-GB" sz="3200" dirty="0" err="1"/>
              <a:t>angen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ni</a:t>
            </a:r>
            <a:r>
              <a:rPr lang="en-GB" sz="3200" dirty="0"/>
              <a:t> </a:t>
            </a:r>
            <a:r>
              <a:rPr lang="en-GB" sz="3200" dirty="0" err="1"/>
              <a:t>yfed</a:t>
            </a:r>
            <a:r>
              <a:rPr lang="en-GB" sz="3200" dirty="0"/>
              <a:t> 6 – 8 </a:t>
            </a:r>
            <a:r>
              <a:rPr lang="en-GB" sz="3200" dirty="0" err="1"/>
              <a:t>diod</a:t>
            </a:r>
            <a:r>
              <a:rPr lang="en-GB" sz="3200" dirty="0"/>
              <a:t> bob </a:t>
            </a:r>
            <a:r>
              <a:rPr lang="en-GB" sz="3200" dirty="0" err="1"/>
              <a:t>dydd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gadw'n</a:t>
            </a:r>
            <a:r>
              <a:rPr lang="en-GB" sz="3200" dirty="0"/>
              <a:t> </a:t>
            </a:r>
            <a:r>
              <a:rPr lang="en-GB" sz="3200" dirty="0" err="1"/>
              <a:t>iach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Beth </a:t>
            </a:r>
            <a:r>
              <a:rPr lang="en-GB" sz="3200" dirty="0" err="1"/>
              <a:t>allwch</a:t>
            </a:r>
            <a:r>
              <a:rPr lang="en-GB" sz="3200" dirty="0"/>
              <a:t> chi </a:t>
            </a:r>
            <a:r>
              <a:rPr lang="en-GB" sz="3200" dirty="0" err="1"/>
              <a:t>ei</a:t>
            </a:r>
            <a:r>
              <a:rPr lang="en-GB" sz="3200" dirty="0"/>
              <a:t> weld </a:t>
            </a:r>
            <a:r>
              <a:rPr lang="en-GB" sz="3200" dirty="0" err="1"/>
              <a:t>yma</a:t>
            </a:r>
            <a:r>
              <a:rPr lang="en-GB" sz="3200" dirty="0"/>
              <a:t>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Faint o </a:t>
            </a:r>
            <a:r>
              <a:rPr lang="en-GB" sz="3200" dirty="0" err="1"/>
              <a:t>ddiodydd</a:t>
            </a:r>
            <a:r>
              <a:rPr lang="en-GB" sz="3200" dirty="0"/>
              <a:t> </a:t>
            </a:r>
            <a:r>
              <a:rPr lang="en-GB" sz="3200" dirty="0" err="1"/>
              <a:t>ydych</a:t>
            </a:r>
            <a:r>
              <a:rPr lang="en-GB" sz="3200" dirty="0"/>
              <a:t> </a:t>
            </a:r>
            <a:r>
              <a:rPr lang="en-GB" sz="3200" dirty="0" err="1"/>
              <a:t>chi'n</a:t>
            </a:r>
            <a:r>
              <a:rPr lang="en-GB" sz="3200" dirty="0"/>
              <a:t>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cael</a:t>
            </a:r>
            <a:r>
              <a:rPr lang="en-GB" sz="3200" dirty="0"/>
              <a:t> bob </a:t>
            </a:r>
            <a:r>
              <a:rPr lang="en-GB" sz="3200" dirty="0" err="1"/>
              <a:t>dydd</a:t>
            </a:r>
            <a:r>
              <a:rPr lang="en-GB" sz="3200" dirty="0"/>
              <a:t>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E85ED81-E13A-4A37-B27E-521ECC677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141" y="1399951"/>
            <a:ext cx="1468638" cy="261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AA33F9-7B4C-4B51-A079-FC52062FA7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4908" y="2639353"/>
            <a:ext cx="2021700" cy="2742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85AC1-C925-497C-BB3D-5050CF6FC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608" y="4095750"/>
            <a:ext cx="1712229" cy="19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6440-ABDB-4AB2-8313-DFC2F86EF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639" y="1563798"/>
            <a:ext cx="9720000" cy="720000"/>
          </a:xfrm>
        </p:spPr>
        <p:txBody>
          <a:bodyPr/>
          <a:lstStyle/>
          <a:p>
            <a:r>
              <a:rPr lang="en-GB" sz="3600" dirty="0" err="1"/>
              <a:t>Brecwast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6E85A-B7FD-4D9D-859E-56CA75B42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639" y="2283798"/>
            <a:ext cx="686029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err="1"/>
              <a:t>Rydyn</a:t>
            </a:r>
            <a:r>
              <a:rPr lang="en-GB" sz="3200" dirty="0"/>
              <a:t> </a:t>
            </a:r>
            <a:r>
              <a:rPr lang="en-GB" sz="3200" dirty="0" err="1"/>
              <a:t>ni'n</a:t>
            </a:r>
            <a:r>
              <a:rPr lang="en-GB" sz="3200" dirty="0"/>
              <a:t> </a:t>
            </a:r>
            <a:r>
              <a:rPr lang="en-GB" sz="3200" dirty="0" err="1"/>
              <a:t>bwyta</a:t>
            </a:r>
            <a:r>
              <a:rPr lang="en-GB" sz="3200" dirty="0"/>
              <a:t> </a:t>
            </a:r>
            <a:r>
              <a:rPr lang="en-GB" sz="3200" dirty="0" err="1"/>
              <a:t>brecwast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y bore </a:t>
            </a:r>
            <a:r>
              <a:rPr lang="en-GB" sz="3200" dirty="0" err="1"/>
              <a:t>cyn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ni</a:t>
            </a:r>
            <a:r>
              <a:rPr lang="en-GB" sz="3200" dirty="0"/>
              <a:t> </a:t>
            </a:r>
            <a:r>
              <a:rPr lang="en-GB" sz="3200" dirty="0" err="1"/>
              <a:t>fynd</a:t>
            </a:r>
            <a:r>
              <a:rPr lang="en-GB" sz="3200" dirty="0"/>
              <a:t> </a:t>
            </a:r>
            <a:r>
              <a:rPr lang="en-GB" sz="3200" dirty="0" err="1"/>
              <a:t>i'r</a:t>
            </a:r>
            <a:r>
              <a:rPr lang="en-GB" sz="3200" dirty="0"/>
              <a:t> </a:t>
            </a:r>
            <a:r>
              <a:rPr lang="en-GB" sz="3200" dirty="0" err="1"/>
              <a:t>ysgol</a:t>
            </a:r>
            <a:r>
              <a:rPr lang="en-GB" sz="3200" dirty="0"/>
              <a:t> </a:t>
            </a:r>
            <a:r>
              <a:rPr lang="en-GB" sz="3200" dirty="0" err="1"/>
              <a:t>neu'r</a:t>
            </a:r>
            <a:r>
              <a:rPr lang="en-GB" sz="3200" dirty="0"/>
              <a:t> </a:t>
            </a:r>
            <a:r>
              <a:rPr lang="en-GB" sz="3200" dirty="0" err="1"/>
              <a:t>gwaith</a:t>
            </a:r>
            <a:r>
              <a:rPr lang="en-GB" sz="3200" dirty="0"/>
              <a:t>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Mae </a:t>
            </a:r>
            <a:r>
              <a:rPr lang="en-GB" sz="3200" dirty="0" err="1"/>
              <a:t>gwahanol</a:t>
            </a:r>
            <a:r>
              <a:rPr lang="en-GB" sz="3200" dirty="0"/>
              <a:t> </a:t>
            </a:r>
            <a:r>
              <a:rPr lang="en-GB" sz="3200" dirty="0" err="1"/>
              <a:t>bobl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hoffi</a:t>
            </a:r>
            <a:r>
              <a:rPr lang="en-GB" sz="3200" dirty="0"/>
              <a:t> </a:t>
            </a:r>
            <a:r>
              <a:rPr lang="en-GB" sz="3200" dirty="0" err="1"/>
              <a:t>bwyta</a:t>
            </a:r>
            <a:r>
              <a:rPr lang="en-GB" sz="3200" dirty="0"/>
              <a:t> </a:t>
            </a:r>
            <a:r>
              <a:rPr lang="en-GB" sz="3200" dirty="0" err="1"/>
              <a:t>bwyd</a:t>
            </a:r>
            <a:r>
              <a:rPr lang="en-GB" sz="3200" dirty="0"/>
              <a:t> </a:t>
            </a:r>
            <a:r>
              <a:rPr lang="en-GB" sz="3200" dirty="0" err="1"/>
              <a:t>gwahanol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gyfer</a:t>
            </a:r>
            <a:r>
              <a:rPr lang="en-GB" sz="3200" dirty="0"/>
              <a:t> </a:t>
            </a:r>
            <a:r>
              <a:rPr lang="en-GB" sz="3200" dirty="0" err="1"/>
              <a:t>brecwast</a:t>
            </a:r>
            <a:r>
              <a:rPr lang="en-GB" sz="3200" dirty="0"/>
              <a:t>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Allwch</a:t>
            </a:r>
            <a:r>
              <a:rPr lang="en-GB" sz="3200" dirty="0"/>
              <a:t> chi </a:t>
            </a:r>
            <a:r>
              <a:rPr lang="en-GB" sz="3200" dirty="0" err="1"/>
              <a:t>feddwl</a:t>
            </a:r>
            <a:r>
              <a:rPr lang="en-GB" sz="3200" dirty="0"/>
              <a:t> am </a:t>
            </a:r>
            <a:r>
              <a:rPr lang="en-GB" sz="3200" dirty="0" err="1"/>
              <a:t>fwyd</a:t>
            </a:r>
            <a:r>
              <a:rPr lang="en-GB" sz="3200" dirty="0"/>
              <a:t> </a:t>
            </a:r>
            <a:r>
              <a:rPr lang="en-GB" sz="3200" dirty="0" err="1"/>
              <a:t>sy'n</a:t>
            </a:r>
            <a:r>
              <a:rPr lang="en-GB" sz="3200" dirty="0"/>
              <a:t> </a:t>
            </a:r>
            <a:r>
              <a:rPr lang="en-GB" sz="3200" dirty="0" err="1"/>
              <a:t>cael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fwyta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gyfer</a:t>
            </a:r>
            <a:r>
              <a:rPr lang="en-GB" sz="3200" dirty="0"/>
              <a:t> </a:t>
            </a:r>
            <a:r>
              <a:rPr lang="en-GB" sz="3200" dirty="0" err="1"/>
              <a:t>brecwast</a:t>
            </a:r>
            <a:r>
              <a:rPr lang="en-GB" sz="3200" dirty="0"/>
              <a:t>?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5E539-CD19-4C5F-90D7-CA2DC17FB4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545" y="974202"/>
            <a:ext cx="2507490" cy="3770662"/>
          </a:xfrm>
          <a:prstGeom prst="rect">
            <a:avLst/>
          </a:prstGeom>
        </p:spPr>
      </p:pic>
      <p:pic>
        <p:nvPicPr>
          <p:cNvPr id="5" name="Picture 4" descr="A picture containing food, fruit, plate, dessert&#10;&#10;Description automatically generated">
            <a:extLst>
              <a:ext uri="{FF2B5EF4-FFF2-40B4-BE49-F238E27FC236}">
                <a16:creationId xmlns:a16="http://schemas.microsoft.com/office/drawing/2014/main" id="{4BB41223-1141-4089-B94C-04C86ED1FF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8481" y="3050203"/>
            <a:ext cx="204871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3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A99F-C05A-4D17-B272-02E8751EA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024" y="1557596"/>
            <a:ext cx="11003675" cy="720000"/>
          </a:xfrm>
        </p:spPr>
        <p:txBody>
          <a:bodyPr/>
          <a:lstStyle/>
          <a:p>
            <a:r>
              <a:rPr lang="en-GB" sz="3200" dirty="0"/>
              <a:t>Pa </a:t>
            </a:r>
            <a:r>
              <a:rPr lang="en-GB" sz="3200" dirty="0" err="1"/>
              <a:t>bryd</a:t>
            </a:r>
            <a:r>
              <a:rPr lang="en-GB" sz="3200" dirty="0"/>
              <a:t> </a:t>
            </a:r>
            <a:r>
              <a:rPr lang="en-GB" sz="3200" dirty="0" err="1"/>
              <a:t>brecwast</a:t>
            </a:r>
            <a:r>
              <a:rPr lang="en-GB" sz="3200" dirty="0"/>
              <a:t> </a:t>
            </a:r>
            <a:r>
              <a:rPr lang="en-GB" sz="3200" dirty="0" err="1"/>
              <a:t>lliwgar</a:t>
            </a:r>
            <a:r>
              <a:rPr lang="en-GB" sz="3200" dirty="0"/>
              <a:t> </a:t>
            </a:r>
            <a:r>
              <a:rPr lang="en-GB" sz="3200" dirty="0" err="1"/>
              <a:t>ydych</a:t>
            </a:r>
            <a:r>
              <a:rPr lang="en-GB" sz="3200" dirty="0"/>
              <a:t> </a:t>
            </a:r>
            <a:r>
              <a:rPr lang="en-GB" sz="3200" dirty="0" err="1"/>
              <a:t>chi’n</a:t>
            </a:r>
            <a:r>
              <a:rPr lang="en-GB" sz="3200" dirty="0"/>
              <a:t> </a:t>
            </a:r>
            <a:r>
              <a:rPr lang="en-GB" sz="3200" dirty="0" err="1"/>
              <a:t>gallu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wneud</a:t>
            </a:r>
            <a:r>
              <a:rPr lang="en-GB" sz="32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AA12D-2416-4187-BE53-FDE40F09A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049" y="2572265"/>
            <a:ext cx="2828429" cy="2159151"/>
          </a:xfrm>
          <a:prstGeom prst="rect">
            <a:avLst/>
          </a:prstGeom>
        </p:spPr>
      </p:pic>
      <p:pic>
        <p:nvPicPr>
          <p:cNvPr id="6" name="Picture 5" descr="A fruit cut in half&#10;&#10;Description automatically generated with low confidence">
            <a:extLst>
              <a:ext uri="{FF2B5EF4-FFF2-40B4-BE49-F238E27FC236}">
                <a16:creationId xmlns:a16="http://schemas.microsoft.com/office/drawing/2014/main" id="{AF26AE9D-C89A-49AF-BF31-3EDC1B802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55"/>
          <a:stretch/>
        </p:blipFill>
        <p:spPr>
          <a:xfrm>
            <a:off x="693024" y="2555883"/>
            <a:ext cx="2166012" cy="1912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52238-AABD-4826-8825-54F4CECFA2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509" y="2134996"/>
            <a:ext cx="1786389" cy="2686300"/>
          </a:xfrm>
          <a:prstGeom prst="rect">
            <a:avLst/>
          </a:prstGeom>
        </p:spPr>
      </p:pic>
      <p:pic>
        <p:nvPicPr>
          <p:cNvPr id="11" name="Picture 10" descr="A close-up of some food&#10;&#10;Description automatically generated with medium confidence">
            <a:extLst>
              <a:ext uri="{FF2B5EF4-FFF2-40B4-BE49-F238E27FC236}">
                <a16:creationId xmlns:a16="http://schemas.microsoft.com/office/drawing/2014/main" id="{1B7A3A17-6AFB-4C74-9388-F63B8FEDD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2475" y="4924043"/>
            <a:ext cx="2126502" cy="1628019"/>
          </a:xfrm>
          <a:prstGeom prst="rect">
            <a:avLst/>
          </a:prstGeom>
        </p:spPr>
      </p:pic>
      <p:pic>
        <p:nvPicPr>
          <p:cNvPr id="13" name="Picture 12" descr="A picture containing table, cup, food, plate&#10;&#10;Description automatically generated">
            <a:extLst>
              <a:ext uri="{FF2B5EF4-FFF2-40B4-BE49-F238E27FC236}">
                <a16:creationId xmlns:a16="http://schemas.microsoft.com/office/drawing/2014/main" id="{3B4F153F-02FC-4154-B680-1339436E28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17" y="4845859"/>
            <a:ext cx="2558025" cy="1706203"/>
          </a:xfrm>
          <a:prstGeom prst="rect">
            <a:avLst/>
          </a:prstGeom>
        </p:spPr>
      </p:pic>
      <p:pic>
        <p:nvPicPr>
          <p:cNvPr id="14" name="Picture 13" descr="A picture containing food, fruit, plate, dessert&#10;&#10;Description automatically generated">
            <a:extLst>
              <a:ext uri="{FF2B5EF4-FFF2-40B4-BE49-F238E27FC236}">
                <a16:creationId xmlns:a16="http://schemas.microsoft.com/office/drawing/2014/main" id="{5A8A1CD4-4529-4BB5-A896-66D386301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410" y="2134996"/>
            <a:ext cx="1578890" cy="2349007"/>
          </a:xfrm>
          <a:prstGeom prst="rect">
            <a:avLst/>
          </a:prstGeom>
        </p:spPr>
      </p:pic>
      <p:pic>
        <p:nvPicPr>
          <p:cNvPr id="9" name="Picture 8" descr="A picture containing food, vegetable, fruit drink, several&#10;&#10;Description automatically generated">
            <a:extLst>
              <a:ext uri="{FF2B5EF4-FFF2-40B4-BE49-F238E27FC236}">
                <a16:creationId xmlns:a16="http://schemas.microsoft.com/office/drawing/2014/main" id="{1F7617AA-0D6F-41A5-B65C-2A2B93A32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6410" y="4580405"/>
            <a:ext cx="4563193" cy="17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A99F-C05A-4D17-B272-02E8751EA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475" y="1434757"/>
            <a:ext cx="9720000" cy="720000"/>
          </a:xfrm>
        </p:spPr>
        <p:txBody>
          <a:bodyPr/>
          <a:lstStyle/>
          <a:p>
            <a:r>
              <a:rPr lang="en-GB" sz="3600" dirty="0" err="1"/>
              <a:t>Gwneud</a:t>
            </a:r>
            <a:r>
              <a:rPr lang="en-GB" sz="3600" dirty="0"/>
              <a:t> </a:t>
            </a:r>
            <a:r>
              <a:rPr lang="en-GB" sz="3600" dirty="0" err="1"/>
              <a:t>cynllun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42484-CFB7-4405-AD39-D2765BC12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475" y="2437742"/>
            <a:ext cx="64412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err="1"/>
              <a:t>Cynlluniwch</a:t>
            </a:r>
            <a:r>
              <a:rPr lang="en-GB" sz="3200" dirty="0"/>
              <a:t> </a:t>
            </a:r>
            <a:r>
              <a:rPr lang="en-GB" sz="3200" dirty="0" err="1"/>
              <a:t>frecwast</a:t>
            </a:r>
            <a:r>
              <a:rPr lang="en-GB" sz="3200" dirty="0"/>
              <a:t> </a:t>
            </a:r>
            <a:r>
              <a:rPr lang="en-GB" sz="3200" dirty="0" err="1"/>
              <a:t>blasus</a:t>
            </a:r>
            <a:r>
              <a:rPr lang="en-GB" sz="3200" dirty="0"/>
              <a:t> </a:t>
            </a:r>
            <a:r>
              <a:rPr lang="en-GB" sz="3200" dirty="0" err="1"/>
              <a:t>gan</a:t>
            </a:r>
            <a:r>
              <a:rPr lang="en-GB" sz="3200" dirty="0"/>
              <a:t> </a:t>
            </a:r>
            <a:r>
              <a:rPr lang="en-GB" sz="3200" dirty="0" err="1"/>
              <a:t>ddefnyddio</a:t>
            </a:r>
            <a:r>
              <a:rPr lang="en-GB" sz="3200" dirty="0"/>
              <a:t> </a:t>
            </a:r>
            <a:r>
              <a:rPr lang="en-GB" sz="3200" dirty="0" err="1"/>
              <a:t>ffrwythau</a:t>
            </a:r>
            <a:r>
              <a:rPr lang="en-GB" sz="3200" dirty="0"/>
              <a:t> neu </a:t>
            </a:r>
            <a:r>
              <a:rPr lang="en-GB" sz="3200" dirty="0" err="1"/>
              <a:t>lysiau</a:t>
            </a:r>
            <a:r>
              <a:rPr lang="en-GB" sz="3200" dirty="0"/>
              <a:t> </a:t>
            </a:r>
            <a:r>
              <a:rPr lang="en-GB" sz="3200" dirty="0" err="1"/>
              <a:t>lliwgar</a:t>
            </a:r>
            <a:r>
              <a:rPr lang="en-GB" sz="3200" dirty="0"/>
              <a:t>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Pa </a:t>
            </a:r>
            <a:r>
              <a:rPr lang="en-GB" sz="3200" dirty="0" err="1"/>
              <a:t>fwyd</a:t>
            </a:r>
            <a:r>
              <a:rPr lang="en-GB" sz="3200" dirty="0"/>
              <a:t> </a:t>
            </a:r>
            <a:r>
              <a:rPr lang="en-GB" sz="3200" dirty="0" err="1"/>
              <a:t>fydd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angen</a:t>
            </a:r>
            <a:r>
              <a:rPr lang="en-GB" sz="3200" dirty="0"/>
              <a:t> </a:t>
            </a:r>
            <a:r>
              <a:rPr lang="en-GB" sz="3200" dirty="0" err="1"/>
              <a:t>arnoch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goginio</a:t>
            </a:r>
            <a:r>
              <a:rPr lang="en-GB" sz="3200" dirty="0"/>
              <a:t>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Sut </a:t>
            </a:r>
            <a:r>
              <a:rPr lang="en-GB" sz="3200" dirty="0" err="1"/>
              <a:t>fyddwch</a:t>
            </a:r>
            <a:r>
              <a:rPr lang="en-GB" sz="3200" dirty="0"/>
              <a:t> </a:t>
            </a:r>
            <a:r>
              <a:rPr lang="en-GB" sz="3200" dirty="0" err="1"/>
              <a:t>chi'n</a:t>
            </a:r>
            <a:r>
              <a:rPr lang="en-GB" sz="3200" dirty="0"/>
              <a:t> </a:t>
            </a:r>
            <a:r>
              <a:rPr lang="en-GB" sz="3200" dirty="0" err="1"/>
              <a:t>coginio</a:t>
            </a:r>
            <a:r>
              <a:rPr lang="en-GB" sz="3200" dirty="0"/>
              <a:t>?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AA12D-2416-4187-BE53-FDE40F09A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571" y="1416570"/>
            <a:ext cx="3506904" cy="2677082"/>
          </a:xfrm>
          <a:prstGeom prst="rect">
            <a:avLst/>
          </a:prstGeom>
        </p:spPr>
      </p:pic>
      <p:pic>
        <p:nvPicPr>
          <p:cNvPr id="6" name="Picture 5" descr="A fruit cut in half&#10;&#10;Description automatically generated with low confidence">
            <a:extLst>
              <a:ext uri="{FF2B5EF4-FFF2-40B4-BE49-F238E27FC236}">
                <a16:creationId xmlns:a16="http://schemas.microsoft.com/office/drawing/2014/main" id="{AF26AE9D-C89A-49AF-BF31-3EDC1B802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55"/>
          <a:stretch/>
        </p:blipFill>
        <p:spPr>
          <a:xfrm>
            <a:off x="8877782" y="3875280"/>
            <a:ext cx="2449743" cy="21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4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C2AF-7CC7-4B9B-BDA3-F6C21E28A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43" y="1317133"/>
            <a:ext cx="9720000" cy="1077898"/>
          </a:xfrm>
        </p:spPr>
        <p:txBody>
          <a:bodyPr/>
          <a:lstStyle/>
          <a:p>
            <a:r>
              <a:rPr lang="en-GB" dirty="0"/>
              <a:t>Mae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baratoi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goginio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bod y </a:t>
            </a:r>
            <a:r>
              <a:rPr lang="en-GB" dirty="0" err="1"/>
              <a:t>bwyd</a:t>
            </a:r>
            <a:r>
              <a:rPr lang="en-GB" dirty="0"/>
              <a:t> </a:t>
            </a:r>
            <a:r>
              <a:rPr lang="en-GB" dirty="0" err="1"/>
              <a:t>rydyn</a:t>
            </a:r>
            <a:r>
              <a:rPr lang="en-GB" dirty="0"/>
              <a:t> </a:t>
            </a:r>
            <a:r>
              <a:rPr lang="en-GB" dirty="0" err="1"/>
              <a:t>ni'n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ddiogel</a:t>
            </a:r>
            <a:r>
              <a:rPr lang="en-GB" dirty="0"/>
              <a:t> </a:t>
            </a:r>
            <a:r>
              <a:rPr lang="en-GB" dirty="0" err="1"/>
              <a:t>i'w</a:t>
            </a:r>
            <a:r>
              <a:rPr lang="en-GB" dirty="0"/>
              <a:t> </a:t>
            </a:r>
            <a:r>
              <a:rPr lang="en-GB" dirty="0" err="1"/>
              <a:t>fwyta</a:t>
            </a:r>
            <a:r>
              <a:rPr lang="en-GB" dirty="0"/>
              <a:t>.</a:t>
            </a:r>
          </a:p>
        </p:txBody>
      </p:sp>
      <p:pic>
        <p:nvPicPr>
          <p:cNvPr id="4" name="Picture 3" descr="alisha_nohat">
            <a:extLst>
              <a:ext uri="{FF2B5EF4-FFF2-40B4-BE49-F238E27FC236}">
                <a16:creationId xmlns:a16="http://schemas.microsoft.com/office/drawing/2014/main" id="{FB844444-A770-4392-B2B8-00C5F738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714" y="2248676"/>
            <a:ext cx="22494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5">
            <a:extLst>
              <a:ext uri="{FF2B5EF4-FFF2-40B4-BE49-F238E27FC236}">
                <a16:creationId xmlns:a16="http://schemas.microsoft.com/office/drawing/2014/main" id="{0869B8FC-4B3A-428D-B3D2-F614B59DC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00" y="4100030"/>
            <a:ext cx="37522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/>
              <a:t>Tynnu gemwaith.</a:t>
            </a:r>
            <a:endParaRPr lang="en-US" altLang="en-US" sz="3200" dirty="0"/>
          </a:p>
        </p:txBody>
      </p:sp>
      <p:sp>
        <p:nvSpPr>
          <p:cNvPr id="6" name="Text Box 76">
            <a:extLst>
              <a:ext uri="{FF2B5EF4-FFF2-40B4-BE49-F238E27FC236}">
                <a16:creationId xmlns:a16="http://schemas.microsoft.com/office/drawing/2014/main" id="{2EF444AD-0539-4CF0-9574-41F2844B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06" y="5616883"/>
            <a:ext cx="4262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/>
              <a:t>Ymolchi a sychu dwylo</a:t>
            </a:r>
            <a:endParaRPr lang="en-US" altLang="en-US" sz="3200" dirty="0"/>
          </a:p>
        </p:txBody>
      </p:sp>
      <p:sp>
        <p:nvSpPr>
          <p:cNvPr id="7" name="Text Box 77">
            <a:extLst>
              <a:ext uri="{FF2B5EF4-FFF2-40B4-BE49-F238E27FC236}">
                <a16:creationId xmlns:a16="http://schemas.microsoft.com/office/drawing/2014/main" id="{7D47B38C-6FEE-40CB-9090-C3BEF450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224" y="2703553"/>
            <a:ext cx="39871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Torchi llewys hir </a:t>
            </a:r>
            <a:endParaRPr lang="en-US" altLang="en-US" sz="3200" dirty="0"/>
          </a:p>
        </p:txBody>
      </p:sp>
      <p:sp>
        <p:nvSpPr>
          <p:cNvPr id="8" name="Text Box 79">
            <a:extLst>
              <a:ext uri="{FF2B5EF4-FFF2-40B4-BE49-F238E27FC236}">
                <a16:creationId xmlns:a16="http://schemas.microsoft.com/office/drawing/2014/main" id="{5B8F2B07-3BD4-43EF-A868-220719C1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031" y="4889247"/>
            <a:ext cx="371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Gwisgo ffedog.</a:t>
            </a:r>
            <a:endParaRPr lang="en-US" altLang="en-US" sz="3200" dirty="0"/>
          </a:p>
        </p:txBody>
      </p:sp>
      <p:sp>
        <p:nvSpPr>
          <p:cNvPr id="10" name="Text Box 81">
            <a:extLst>
              <a:ext uri="{FF2B5EF4-FFF2-40B4-BE49-F238E27FC236}">
                <a16:creationId xmlns:a16="http://schemas.microsoft.com/office/drawing/2014/main" id="{11B40582-555C-4E5D-92D3-0BDFAFE9B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20" y="2678367"/>
            <a:ext cx="37522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/>
              <a:t>Clymu gwallt hir yn ôl</a:t>
            </a:r>
            <a:endParaRPr lang="en-US" altLang="en-US" sz="3200" dirty="0"/>
          </a:p>
        </p:txBody>
      </p:sp>
      <p:sp>
        <p:nvSpPr>
          <p:cNvPr id="11" name="AutoShape 86">
            <a:extLst>
              <a:ext uri="{FF2B5EF4-FFF2-40B4-BE49-F238E27FC236}">
                <a16:creationId xmlns:a16="http://schemas.microsoft.com/office/drawing/2014/main" id="{1601BAA4-58FC-4BBD-97A9-89ACA261C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435" y="2949914"/>
            <a:ext cx="1439863" cy="287337"/>
          </a:xfrm>
          <a:prstGeom prst="rightArrow">
            <a:avLst>
              <a:gd name="adj1" fmla="val 50000"/>
              <a:gd name="adj2" fmla="val 12527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2" name="AutoShape 87">
            <a:extLst>
              <a:ext uri="{FF2B5EF4-FFF2-40B4-BE49-F238E27FC236}">
                <a16:creationId xmlns:a16="http://schemas.microsoft.com/office/drawing/2014/main" id="{03B4AE68-0CA3-4AD5-8ABB-17A1F53A72C7}"/>
              </a:ext>
            </a:extLst>
          </p:cNvPr>
          <p:cNvSpPr>
            <a:spLocks noChangeArrowheads="1"/>
          </p:cNvSpPr>
          <p:nvPr/>
        </p:nvSpPr>
        <p:spPr bwMode="auto">
          <a:xfrm rot="11555191">
            <a:off x="6245242" y="4897262"/>
            <a:ext cx="2028880" cy="300663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3" name="AutoShape 88">
            <a:extLst>
              <a:ext uri="{FF2B5EF4-FFF2-40B4-BE49-F238E27FC236}">
                <a16:creationId xmlns:a16="http://schemas.microsoft.com/office/drawing/2014/main" id="{046D16DC-0491-4FCF-B192-4FFC0F50FDA1}"/>
              </a:ext>
            </a:extLst>
          </p:cNvPr>
          <p:cNvSpPr>
            <a:spLocks noChangeArrowheads="1"/>
          </p:cNvSpPr>
          <p:nvPr/>
        </p:nvSpPr>
        <p:spPr bwMode="auto">
          <a:xfrm rot="19505078">
            <a:off x="4043512" y="5285077"/>
            <a:ext cx="1439862" cy="287338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4" name="AutoShape 89">
            <a:extLst>
              <a:ext uri="{FF2B5EF4-FFF2-40B4-BE49-F238E27FC236}">
                <a16:creationId xmlns:a16="http://schemas.microsoft.com/office/drawing/2014/main" id="{6B5432D8-349C-4433-8E52-A3518A428DBD}"/>
              </a:ext>
            </a:extLst>
          </p:cNvPr>
          <p:cNvSpPr>
            <a:spLocks noChangeArrowheads="1"/>
          </p:cNvSpPr>
          <p:nvPr/>
        </p:nvSpPr>
        <p:spPr bwMode="auto">
          <a:xfrm rot="9444832">
            <a:off x="6969618" y="3648330"/>
            <a:ext cx="1894251" cy="299927"/>
          </a:xfrm>
          <a:prstGeom prst="rightArrow">
            <a:avLst>
              <a:gd name="adj1" fmla="val 50000"/>
              <a:gd name="adj2" fmla="val 125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5" name="AutoShape 90">
            <a:extLst>
              <a:ext uri="{FF2B5EF4-FFF2-40B4-BE49-F238E27FC236}">
                <a16:creationId xmlns:a16="http://schemas.microsoft.com/office/drawing/2014/main" id="{5F2CF343-F535-47FE-AB7B-2CCB67E4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869" y="4501110"/>
            <a:ext cx="1286340" cy="234306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2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662" y="1563798"/>
            <a:ext cx="9720000" cy="720000"/>
          </a:xfrm>
        </p:spPr>
        <p:txBody>
          <a:bodyPr/>
          <a:lstStyle/>
          <a:p>
            <a:r>
              <a:rPr lang="en-US" sz="3600" dirty="0" err="1"/>
              <a:t>Yr</a:t>
            </a:r>
            <a:r>
              <a:rPr lang="en-US" sz="3600" dirty="0"/>
              <a:t> 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662" y="2432196"/>
            <a:ext cx="510841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/>
              <a:t>Gwneud</a:t>
            </a:r>
            <a:r>
              <a:rPr lang="en-US" sz="3200" dirty="0"/>
              <a:t> </a:t>
            </a:r>
            <a:r>
              <a:rPr lang="en-US" sz="3200" dirty="0" err="1"/>
              <a:t>brecwast</a:t>
            </a:r>
            <a:r>
              <a:rPr lang="en-US" sz="3200" dirty="0"/>
              <a:t> </a:t>
            </a:r>
            <a:r>
              <a:rPr lang="en-US" sz="3200" dirty="0" err="1"/>
              <a:t>blasus</a:t>
            </a:r>
            <a:r>
              <a:rPr lang="en-US" sz="3200" dirty="0"/>
              <a:t> </a:t>
            </a:r>
            <a:r>
              <a:rPr lang="en-US" sz="3200" dirty="0" err="1"/>
              <a:t>gan</a:t>
            </a:r>
            <a:r>
              <a:rPr lang="en-US" sz="3200" dirty="0"/>
              <a:t> </a:t>
            </a:r>
            <a:r>
              <a:rPr lang="en-US" sz="3200" dirty="0" err="1"/>
              <a:t>ddefnyddio</a:t>
            </a:r>
            <a:r>
              <a:rPr lang="en-US" sz="3200" dirty="0"/>
              <a:t> </a:t>
            </a:r>
            <a:r>
              <a:rPr lang="en-US" sz="3200" dirty="0" err="1"/>
              <a:t>ffrwythau</a:t>
            </a:r>
            <a:r>
              <a:rPr lang="en-US" sz="3200" dirty="0"/>
              <a:t> neu </a:t>
            </a:r>
            <a:r>
              <a:rPr lang="en-US" sz="3200" dirty="0" err="1"/>
              <a:t>lysiau</a:t>
            </a:r>
            <a:r>
              <a:rPr lang="en-US" sz="3200" dirty="0"/>
              <a:t> </a:t>
            </a:r>
            <a:r>
              <a:rPr lang="en-US" sz="3200" dirty="0" err="1"/>
              <a:t>lliwgar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Pob</a:t>
            </a:r>
            <a:r>
              <a:rPr lang="en-US" sz="3200" dirty="0"/>
              <a:t> </a:t>
            </a:r>
            <a:r>
              <a:rPr lang="en-US" sz="3200" dirty="0" err="1"/>
              <a:t>lwc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icture containing person, child, table, child&#10;&#10;Description automatically generated">
            <a:extLst>
              <a:ext uri="{FF2B5EF4-FFF2-40B4-BE49-F238E27FC236}">
                <a16:creationId xmlns:a16="http://schemas.microsoft.com/office/drawing/2014/main" id="{B532B08E-7390-4A96-A8F7-5B402856D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800" y="2283798"/>
            <a:ext cx="5214537" cy="34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1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D7F1-CE68-4DD3-8579-108FDF805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Canllaw</a:t>
            </a:r>
            <a:r>
              <a:rPr lang="en-GB" dirty="0"/>
              <a:t> </a:t>
            </a:r>
            <a:r>
              <a:rPr lang="en-GB" dirty="0" err="1"/>
              <a:t>athrawon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97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481C-15FB-4646-BA6B-BCA0DA2D1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Heriau</a:t>
            </a:r>
            <a:r>
              <a:rPr lang="en-US" dirty="0"/>
              <a:t>  </a:t>
            </a:r>
            <a:r>
              <a:rPr lang="en-US" dirty="0" err="1"/>
              <a:t>Bwyd</a:t>
            </a:r>
            <a:r>
              <a:rPr lang="en-US" dirty="0"/>
              <a:t> – </a:t>
            </a:r>
            <a:r>
              <a:rPr lang="en-US" dirty="0" err="1"/>
              <a:t>ffeithiau</a:t>
            </a:r>
            <a:r>
              <a:rPr lang="en-US" dirty="0"/>
              <a:t> </a:t>
            </a:r>
            <a:r>
              <a:rPr lang="en-US" dirty="0" err="1"/>
              <a:t>bywyd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F9AD7-E11C-4F2D-BDBE-C767A4C4C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11903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• Mae </a:t>
            </a:r>
            <a:r>
              <a:rPr lang="en-GB" dirty="0" err="1"/>
              <a:t>gweithgareddau</a:t>
            </a:r>
            <a:r>
              <a:rPr lang="en-GB" dirty="0"/>
              <a:t> Her </a:t>
            </a:r>
            <a:r>
              <a:rPr lang="en-GB" dirty="0" err="1"/>
              <a:t>Bwyd</a:t>
            </a:r>
            <a:r>
              <a:rPr lang="en-GB" dirty="0"/>
              <a:t> – </a:t>
            </a:r>
            <a:r>
              <a:rPr lang="en-GB" dirty="0" err="1"/>
              <a:t>ffeithiau</a:t>
            </a:r>
            <a:r>
              <a:rPr lang="en-GB" dirty="0"/>
              <a:t> </a:t>
            </a:r>
            <a:r>
              <a:rPr lang="en-GB" dirty="0" err="1"/>
              <a:t>bywyd</a:t>
            </a:r>
            <a:r>
              <a:rPr lang="en-GB" dirty="0"/>
              <a:t>  </a:t>
            </a:r>
            <a:r>
              <a:rPr lang="en-GB" dirty="0" err="1"/>
              <a:t>wedi'u</a:t>
            </a:r>
            <a:r>
              <a:rPr lang="en-GB" dirty="0"/>
              <a:t> </a:t>
            </a:r>
            <a:r>
              <a:rPr lang="en-GB" dirty="0" err="1"/>
              <a:t>hysgrifennu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athrawon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ydynt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dilyn</a:t>
            </a:r>
            <a:r>
              <a:rPr lang="en-GB" dirty="0"/>
              <a:t> y </a:t>
            </a:r>
            <a:r>
              <a:rPr lang="en-GB" dirty="0" err="1"/>
              <a:t>cwricwlwm</a:t>
            </a:r>
            <a:r>
              <a:rPr lang="en-GB" dirty="0"/>
              <a:t> </a:t>
            </a:r>
            <a:r>
              <a:rPr lang="en-GB" dirty="0" err="1"/>
              <a:t>cenedlaethol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gwlad</a:t>
            </a:r>
            <a:r>
              <a:rPr lang="en-GB" dirty="0"/>
              <a:t> </a:t>
            </a:r>
            <a:r>
              <a:rPr lang="en-GB" dirty="0" err="1"/>
              <a:t>benodol</a:t>
            </a:r>
            <a:r>
              <a:rPr lang="en-GB" dirty="0"/>
              <a:t> </a:t>
            </a:r>
            <a:r>
              <a:rPr lang="en-GB" dirty="0" err="1"/>
              <a:t>na'r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dilyn</a:t>
            </a:r>
            <a:r>
              <a:rPr lang="en-GB" dirty="0"/>
              <a:t> dull her neu </a:t>
            </a:r>
            <a:r>
              <a:rPr lang="en-GB" dirty="0" err="1"/>
              <a:t>ddull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seiliedig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thema</a:t>
            </a:r>
            <a:r>
              <a:rPr lang="en-GB" dirty="0"/>
              <a:t>. </a:t>
            </a:r>
            <a:r>
              <a:rPr lang="en-GB" dirty="0" err="1"/>
              <a:t>Fodd</a:t>
            </a:r>
            <a:r>
              <a:rPr lang="en-GB" dirty="0"/>
              <a:t> </a:t>
            </a:r>
            <a:r>
              <a:rPr lang="en-GB" dirty="0" err="1"/>
              <a:t>bynnag</a:t>
            </a:r>
            <a:r>
              <a:rPr lang="en-GB" dirty="0"/>
              <a:t>, </a:t>
            </a:r>
            <a:r>
              <a:rPr lang="en-GB" dirty="0" err="1"/>
              <a:t>gellid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ysgol</a:t>
            </a:r>
            <a:r>
              <a:rPr lang="en-GB" dirty="0"/>
              <a:t> </a:t>
            </a:r>
            <a:r>
              <a:rPr lang="en-GB" dirty="0" err="1"/>
              <a:t>ledled</a:t>
            </a:r>
            <a:r>
              <a:rPr lang="en-GB" dirty="0"/>
              <a:t> y DU.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Mae'r</a:t>
            </a:r>
            <a:r>
              <a:rPr lang="en-GB" dirty="0"/>
              <a:t> </a:t>
            </a:r>
            <a:r>
              <a:rPr lang="en-GB" dirty="0" err="1"/>
              <a:t>Heriau'n</a:t>
            </a:r>
            <a:r>
              <a:rPr lang="en-GB" dirty="0"/>
              <a:t> </a:t>
            </a:r>
            <a:r>
              <a:rPr lang="en-GB" dirty="0" err="1"/>
              <a:t>cwmpasu</a:t>
            </a:r>
            <a:r>
              <a:rPr lang="en-GB" dirty="0"/>
              <a:t> </a:t>
            </a:r>
            <a:r>
              <a:rPr lang="en-GB" dirty="0" err="1"/>
              <a:t>Bwyta'n</a:t>
            </a:r>
            <a:r>
              <a:rPr lang="en-GB" dirty="0"/>
              <a:t> </a:t>
            </a:r>
            <a:r>
              <a:rPr lang="en-GB" dirty="0" err="1"/>
              <a:t>Iach</a:t>
            </a:r>
            <a:r>
              <a:rPr lang="en-GB" dirty="0"/>
              <a:t>, </a:t>
            </a:r>
            <a:r>
              <a:rPr lang="en-GB" dirty="0" err="1"/>
              <a:t>Coginio</a:t>
            </a:r>
            <a:r>
              <a:rPr lang="en-GB" dirty="0"/>
              <a:t> ac O </a:t>
            </a:r>
            <a:r>
              <a:rPr lang="en-GB" dirty="0" err="1"/>
              <a:t>ble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bwyd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dod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darparu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</a:t>
            </a:r>
            <a:r>
              <a:rPr lang="en-GB" dirty="0" err="1"/>
              <a:t>eang</a:t>
            </a:r>
            <a:r>
              <a:rPr lang="en-GB" dirty="0"/>
              <a:t> o </a:t>
            </a:r>
            <a:r>
              <a:rPr lang="en-GB" dirty="0" err="1"/>
              <a:t>weithgareddau</a:t>
            </a:r>
            <a:r>
              <a:rPr lang="en-GB" dirty="0"/>
              <a:t> y gall </a:t>
            </a:r>
            <a:r>
              <a:rPr lang="en-GB" dirty="0" err="1"/>
              <a:t>athrawon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dibynnu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anghenion</a:t>
            </a:r>
            <a:r>
              <a:rPr lang="en-GB" dirty="0"/>
              <a:t>, </a:t>
            </a:r>
            <a:r>
              <a:rPr lang="en-GB" dirty="0" err="1"/>
              <a:t>oedran</a:t>
            </a:r>
            <a:r>
              <a:rPr lang="en-GB" dirty="0"/>
              <a:t> a </a:t>
            </a:r>
            <a:r>
              <a:rPr lang="en-GB" dirty="0" err="1"/>
              <a:t>galluoedd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, </a:t>
            </a:r>
            <a:r>
              <a:rPr lang="en-GB" dirty="0" err="1"/>
              <a:t>a'r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• Mae 12 o </a:t>
            </a:r>
            <a:r>
              <a:rPr lang="en-GB" dirty="0" err="1"/>
              <a:t>heriau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datblygu</a:t>
            </a:r>
            <a:r>
              <a:rPr lang="en-GB" dirty="0"/>
              <a:t> </a:t>
            </a:r>
            <a:r>
              <a:rPr lang="en-GB" dirty="0" err="1"/>
              <a:t>i'w</a:t>
            </a:r>
            <a:r>
              <a:rPr lang="en-GB" dirty="0"/>
              <a:t>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meithrin</a:t>
            </a:r>
            <a:r>
              <a:rPr lang="en-GB" dirty="0"/>
              <a:t>, </a:t>
            </a:r>
            <a:r>
              <a:rPr lang="en-GB" dirty="0" err="1"/>
              <a:t>cynradd</a:t>
            </a:r>
            <a:r>
              <a:rPr lang="en-GB" dirty="0"/>
              <a:t> neu </a:t>
            </a:r>
            <a:r>
              <a:rPr lang="en-GB" dirty="0" err="1"/>
              <a:t>uwchradd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• Mae </a:t>
            </a:r>
            <a:r>
              <a:rPr lang="en-GB" dirty="0" err="1"/>
              <a:t>pob</a:t>
            </a:r>
            <a:r>
              <a:rPr lang="en-GB" dirty="0"/>
              <a:t> Her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Her, </a:t>
            </a:r>
            <a:r>
              <a:rPr lang="en-GB" dirty="0" err="1"/>
              <a:t>cyfleoedd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 ac </a:t>
            </a:r>
            <a:r>
              <a:rPr lang="en-GB" dirty="0" err="1"/>
              <a:t>amrywiaeth</a:t>
            </a:r>
            <a:r>
              <a:rPr lang="en-GB" dirty="0"/>
              <a:t> o </a:t>
            </a:r>
            <a:r>
              <a:rPr lang="en-GB" dirty="0" err="1"/>
              <a:t>weithgareddau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y </a:t>
            </a:r>
            <a:r>
              <a:rPr lang="en-GB" dirty="0" err="1"/>
              <a:t>gellir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cwblhau'n</a:t>
            </a:r>
            <a:r>
              <a:rPr lang="en-GB" dirty="0"/>
              <a:t> </a:t>
            </a:r>
            <a:r>
              <a:rPr lang="en-GB" dirty="0" err="1"/>
              <a:t>unigol</a:t>
            </a:r>
            <a:r>
              <a:rPr lang="en-GB" dirty="0"/>
              <a:t> neu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grwpiau</a:t>
            </a:r>
            <a:r>
              <a:rPr lang="en-GB" dirty="0"/>
              <a:t>. Mae </a:t>
            </a:r>
            <a:r>
              <a:rPr lang="en-GB" dirty="0" err="1"/>
              <a:t>pob</a:t>
            </a:r>
            <a:r>
              <a:rPr lang="en-GB" dirty="0"/>
              <a:t> Her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dod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ben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chanlyniad</a:t>
            </a:r>
            <a:r>
              <a:rPr lang="en-GB" dirty="0"/>
              <a:t> </a:t>
            </a:r>
            <a:r>
              <a:rPr lang="en-GB" dirty="0" err="1"/>
              <a:t>terfynol</a:t>
            </a:r>
            <a:r>
              <a:rPr lang="en-GB" dirty="0"/>
              <a:t>, 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seiliedig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bapur</a:t>
            </a:r>
            <a:r>
              <a:rPr lang="en-GB" dirty="0"/>
              <a:t>, </a:t>
            </a:r>
            <a:r>
              <a:rPr lang="en-GB" dirty="0" err="1"/>
              <a:t>megis</a:t>
            </a:r>
            <a:r>
              <a:rPr lang="en-GB" dirty="0"/>
              <a:t> </a:t>
            </a:r>
            <a:r>
              <a:rPr lang="en-GB" dirty="0" err="1"/>
              <a:t>adroddiad</a:t>
            </a:r>
            <a:r>
              <a:rPr lang="en-GB" dirty="0"/>
              <a:t>, poster, </a:t>
            </a:r>
            <a:r>
              <a:rPr lang="en-GB" dirty="0" err="1"/>
              <a:t>erthygl</a:t>
            </a:r>
            <a:r>
              <a:rPr lang="en-GB" dirty="0"/>
              <a:t> </a:t>
            </a:r>
            <a:r>
              <a:rPr lang="en-GB" dirty="0" err="1"/>
              <a:t>papur</a:t>
            </a:r>
            <a:r>
              <a:rPr lang="en-GB" dirty="0"/>
              <a:t> </a:t>
            </a:r>
            <a:r>
              <a:rPr lang="en-GB" dirty="0" err="1"/>
              <a:t>newydd</a:t>
            </a:r>
            <a:r>
              <a:rPr lang="en-GB" dirty="0"/>
              <a:t> neu </a:t>
            </a:r>
            <a:r>
              <a:rPr lang="en-GB" dirty="0" err="1"/>
              <a:t>gyflwyniad</a:t>
            </a:r>
            <a:r>
              <a:rPr lang="en-GB" dirty="0"/>
              <a:t>, </a:t>
            </a:r>
            <a:r>
              <a:rPr lang="en-GB" dirty="0" err="1"/>
              <a:t>fideo</a:t>
            </a:r>
            <a:r>
              <a:rPr lang="en-GB" dirty="0"/>
              <a:t> neu </a:t>
            </a:r>
            <a:r>
              <a:rPr lang="en-GB" dirty="0" err="1"/>
              <a:t>weithgaredd</a:t>
            </a:r>
            <a:r>
              <a:rPr lang="en-GB" dirty="0"/>
              <a:t> </a:t>
            </a:r>
            <a:r>
              <a:rPr lang="en-GB" dirty="0" err="1"/>
              <a:t>rhyngweithiol</a:t>
            </a:r>
            <a:r>
              <a:rPr lang="en-GB" dirty="0"/>
              <a:t>, neu </a:t>
            </a:r>
            <a:r>
              <a:rPr lang="en-GB" dirty="0" err="1"/>
              <a:t>rysáit</a:t>
            </a:r>
            <a:r>
              <a:rPr lang="en-GB" dirty="0"/>
              <a:t>, </a:t>
            </a:r>
            <a:r>
              <a:rPr lang="en-GB" dirty="0" err="1"/>
              <a:t>bwydlen</a:t>
            </a:r>
            <a:r>
              <a:rPr lang="en-GB" dirty="0"/>
              <a:t> neu </a:t>
            </a:r>
            <a:r>
              <a:rPr lang="en-GB" dirty="0" err="1"/>
              <a:t>bryd</a:t>
            </a:r>
            <a:r>
              <a:rPr lang="en-GB" dirty="0"/>
              <a:t>/</a:t>
            </a:r>
            <a:r>
              <a:rPr lang="en-GB" dirty="0" err="1"/>
              <a:t>ystod</a:t>
            </a:r>
            <a:r>
              <a:rPr lang="en-GB" dirty="0"/>
              <a:t> o </a:t>
            </a:r>
            <a:r>
              <a:rPr lang="en-GB" dirty="0" err="1"/>
              <a:t>brydau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dibynnu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thema'r</a:t>
            </a:r>
            <a:r>
              <a:rPr lang="en-GB" dirty="0"/>
              <a:t> Her.</a:t>
            </a:r>
          </a:p>
          <a:p>
            <a:pPr marL="0" indent="0">
              <a:buNone/>
            </a:pPr>
            <a:r>
              <a:rPr lang="en-GB" dirty="0"/>
              <a:t>• Mae </a:t>
            </a:r>
            <a:r>
              <a:rPr lang="en-GB" dirty="0" err="1"/>
              <a:t>tystysgrifau</a:t>
            </a:r>
            <a:r>
              <a:rPr lang="en-GB" dirty="0"/>
              <a:t>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dewisol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i'w</a:t>
            </a:r>
            <a:r>
              <a:rPr lang="en-GB" dirty="0"/>
              <a:t> </a:t>
            </a:r>
            <a:r>
              <a:rPr lang="en-GB" dirty="0" err="1"/>
              <a:t>lawrlwytho</a:t>
            </a:r>
            <a:r>
              <a:rPr lang="en-GB" dirty="0"/>
              <a:t> </a:t>
            </a:r>
            <a:r>
              <a:rPr lang="en-GB" dirty="0" err="1"/>
              <a:t>a'u</a:t>
            </a:r>
            <a:r>
              <a:rPr lang="en-GB" dirty="0"/>
              <a:t> </a:t>
            </a:r>
            <a:r>
              <a:rPr lang="en-GB" dirty="0" err="1"/>
              <a:t>personoli</a:t>
            </a:r>
            <a:r>
              <a:rPr lang="en-GB" dirty="0"/>
              <a:t> </a:t>
            </a:r>
            <a:r>
              <a:rPr lang="en-GB" dirty="0" err="1"/>
              <a:t>unwaith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Her </a:t>
            </a:r>
            <a:r>
              <a:rPr lang="en-GB" dirty="0" err="1"/>
              <a:t>wedi'i</a:t>
            </a:r>
            <a:r>
              <a:rPr lang="en-GB" dirty="0"/>
              <a:t> </a:t>
            </a:r>
            <a:r>
              <a:rPr lang="en-GB" dirty="0" err="1"/>
              <a:t>chyflawni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30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662" y="1563798"/>
            <a:ext cx="9720000" cy="720000"/>
          </a:xfrm>
        </p:spPr>
        <p:txBody>
          <a:bodyPr/>
          <a:lstStyle/>
          <a:p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Yr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her</a:t>
            </a:r>
            <a:b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662" y="2432196"/>
            <a:ext cx="510841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Gwneud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brecwast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blasus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ddefnyddio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ffrwythau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neu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lysiau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lliwgar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person, child, table, child&#10;&#10;Description automatically generated">
            <a:extLst>
              <a:ext uri="{FF2B5EF4-FFF2-40B4-BE49-F238E27FC236}">
                <a16:creationId xmlns:a16="http://schemas.microsoft.com/office/drawing/2014/main" id="{B532B08E-7390-4A96-A8F7-5B402856D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800" y="2283798"/>
            <a:ext cx="5214537" cy="34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Yr</a:t>
            </a:r>
            <a:r>
              <a:rPr lang="en-US" dirty="0"/>
              <a:t> 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2672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Gwneud</a:t>
            </a:r>
            <a:r>
              <a:rPr lang="en-US" sz="2800" dirty="0"/>
              <a:t> </a:t>
            </a:r>
            <a:r>
              <a:rPr lang="en-US" sz="2800" dirty="0" err="1"/>
              <a:t>brecwast</a:t>
            </a:r>
            <a:r>
              <a:rPr lang="en-US" sz="2800" dirty="0"/>
              <a:t> </a:t>
            </a:r>
            <a:r>
              <a:rPr lang="en-US" sz="2800" dirty="0" err="1"/>
              <a:t>lliwgar</a:t>
            </a:r>
            <a:r>
              <a:rPr lang="en-US" sz="2800" dirty="0"/>
              <a:t> </a:t>
            </a:r>
            <a:r>
              <a:rPr lang="en-US" sz="2800" dirty="0" err="1"/>
              <a:t>gan</a:t>
            </a:r>
            <a:r>
              <a:rPr lang="en-US" sz="2800" dirty="0"/>
              <a:t> </a:t>
            </a:r>
            <a:r>
              <a:rPr lang="en-US" sz="2800" dirty="0" err="1"/>
              <a:t>ddefnyddio</a:t>
            </a:r>
            <a:r>
              <a:rPr lang="en-US" sz="2800" dirty="0"/>
              <a:t> </a:t>
            </a:r>
            <a:r>
              <a:rPr lang="en-US" sz="2800" dirty="0" err="1"/>
              <a:t>ffrwythau</a:t>
            </a:r>
            <a:r>
              <a:rPr lang="en-US" sz="2800" dirty="0"/>
              <a:t> a </a:t>
            </a:r>
            <a:r>
              <a:rPr lang="en-US" sz="2800" dirty="0" err="1"/>
              <a:t>llysiau</a:t>
            </a:r>
            <a:r>
              <a:rPr lang="en-US" sz="2800" dirty="0"/>
              <a:t> </a:t>
            </a:r>
            <a:r>
              <a:rPr lang="en-US" sz="2800" dirty="0" err="1"/>
              <a:t>llwigar</a:t>
            </a:r>
            <a:r>
              <a:rPr lang="en-US" sz="2800" dirty="0"/>
              <a:t>.</a:t>
            </a:r>
          </a:p>
        </p:txBody>
      </p:sp>
      <p:pic>
        <p:nvPicPr>
          <p:cNvPr id="5" name="Picture 4" descr="A picture containing person, child, table, child&#10;&#10;Description automatically generated">
            <a:extLst>
              <a:ext uri="{FF2B5EF4-FFF2-40B4-BE49-F238E27FC236}">
                <a16:creationId xmlns:a16="http://schemas.microsoft.com/office/drawing/2014/main" id="{45E40CAA-224F-474E-84E9-99FB291DD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887" y="2283798"/>
            <a:ext cx="4793464" cy="318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73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994A-EF98-456C-BE69-F43023AD2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Cyfleoedd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ddysgu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A36C4-E9F3-4D2B-B4FD-11B7F4AB3F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Drwy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mae'r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cyfleoedd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cynnwys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adnabod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Canllaw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Bwyta'n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enwi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rhai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o'r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bwydydd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grŵp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esbonio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gwahanol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fathau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fwyd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arnom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6-8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dydd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iach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adnabod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neges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Y DYDD;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adnabod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brecwast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achlysur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pryd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fwyd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cynnal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gweithgaredd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blasu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datblygu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geirfa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gysylltiedig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paratoi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brecwast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ddiogel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hylennol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1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2364-53E6-4D23-81BF-FA150566F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76" y="1563798"/>
            <a:ext cx="9720000" cy="720000"/>
          </a:xfrm>
        </p:spPr>
        <p:txBody>
          <a:bodyPr/>
          <a:lstStyle/>
          <a:p>
            <a:r>
              <a:rPr lang="en-GB" dirty="0"/>
              <a:t>Sut gall </a:t>
            </a:r>
            <a:r>
              <a:rPr lang="en-GB" dirty="0" err="1"/>
              <a:t>disgyblion</a:t>
            </a:r>
            <a:r>
              <a:rPr lang="en-GB" dirty="0"/>
              <a:t> </a:t>
            </a:r>
            <a:r>
              <a:rPr lang="en-GB" dirty="0" err="1"/>
              <a:t>gwblhau'r</a:t>
            </a:r>
            <a:r>
              <a:rPr lang="en-GB" dirty="0"/>
              <a:t> Her?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27DAC-2BB0-4CD7-A972-13917FCEF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876" y="2409167"/>
            <a:ext cx="9720000" cy="36000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GB" sz="2000" dirty="0"/>
              <a:t>Mae </a:t>
            </a:r>
            <a:r>
              <a:rPr lang="en-GB" sz="2000" dirty="0" err="1"/>
              <a:t>amrywiaeth</a:t>
            </a:r>
            <a:r>
              <a:rPr lang="en-GB" sz="2000" dirty="0"/>
              <a:t> o </a:t>
            </a:r>
            <a:r>
              <a:rPr lang="en-GB" sz="2000" dirty="0" err="1"/>
              <a:t>awgrymiadau</a:t>
            </a:r>
            <a:r>
              <a:rPr lang="en-GB" sz="2000" dirty="0"/>
              <a:t> </a:t>
            </a:r>
            <a:r>
              <a:rPr lang="en-GB" sz="2000" dirty="0" err="1"/>
              <a:t>gweithgaredd</a:t>
            </a:r>
            <a:r>
              <a:rPr lang="en-GB" sz="2000" dirty="0"/>
              <a:t> </a:t>
            </a:r>
            <a:r>
              <a:rPr lang="en-GB" sz="2000" dirty="0" err="1"/>
              <a:t>wedi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darparu</a:t>
            </a:r>
            <a:r>
              <a:rPr lang="en-GB" sz="2000" dirty="0"/>
              <a:t> – </a:t>
            </a:r>
            <a:r>
              <a:rPr lang="en-GB" sz="2000" dirty="0" err="1"/>
              <a:t>gallwch</a:t>
            </a:r>
            <a:r>
              <a:rPr lang="en-GB" sz="2000" dirty="0"/>
              <a:t> </a:t>
            </a:r>
            <a:r>
              <a:rPr lang="en-GB" sz="2000" dirty="0" err="1"/>
              <a:t>ddewis</a:t>
            </a:r>
            <a:r>
              <a:rPr lang="en-GB" sz="2000" dirty="0"/>
              <a:t> y </a:t>
            </a:r>
            <a:r>
              <a:rPr lang="en-GB" sz="2000" dirty="0" err="1"/>
              <a:t>rhai</a:t>
            </a:r>
            <a:r>
              <a:rPr lang="en-GB" sz="2000" dirty="0"/>
              <a:t> </a:t>
            </a:r>
            <a:r>
              <a:rPr lang="en-GB" sz="2000" dirty="0" err="1"/>
              <a:t>sydd</a:t>
            </a:r>
            <a:r>
              <a:rPr lang="en-GB" sz="2000" dirty="0"/>
              <a:t> </a:t>
            </a:r>
            <a:r>
              <a:rPr lang="en-GB" sz="2000" dirty="0" err="1"/>
              <a:t>fwyaf</a:t>
            </a:r>
            <a:r>
              <a:rPr lang="en-GB" sz="2000" dirty="0"/>
              <a:t> addas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gyfer</a:t>
            </a:r>
            <a:r>
              <a:rPr lang="en-GB" sz="2000" dirty="0"/>
              <a:t> </a:t>
            </a:r>
            <a:r>
              <a:rPr lang="en-GB" sz="2000" dirty="0" err="1"/>
              <a:t>eich</a:t>
            </a:r>
            <a:r>
              <a:rPr lang="en-GB" sz="2000" dirty="0"/>
              <a:t> </a:t>
            </a:r>
            <a:r>
              <a:rPr lang="en-GB" sz="2000" dirty="0" err="1"/>
              <a:t>disgyblion</a:t>
            </a:r>
            <a:r>
              <a:rPr lang="en-GB" sz="2000" dirty="0"/>
              <a:t> </a:t>
            </a:r>
            <a:r>
              <a:rPr lang="en-GB" sz="2000" dirty="0" err="1"/>
              <a:t>a'r</a:t>
            </a:r>
            <a:r>
              <a:rPr lang="en-GB" sz="2000" dirty="0"/>
              <a:t> </a:t>
            </a:r>
            <a:r>
              <a:rPr lang="en-GB" sz="2000" dirty="0" err="1"/>
              <a:t>amser</a:t>
            </a:r>
            <a:r>
              <a:rPr lang="en-GB" sz="2000" dirty="0"/>
              <a:t> </a:t>
            </a:r>
            <a:r>
              <a:rPr lang="en-GB" sz="2000" dirty="0" err="1"/>
              <a:t>sydd</a:t>
            </a:r>
            <a:r>
              <a:rPr lang="en-GB" sz="2000" dirty="0"/>
              <a:t> </a:t>
            </a:r>
            <a:r>
              <a:rPr lang="en-GB" sz="2000" dirty="0" err="1"/>
              <a:t>gennych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gael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gwblhau'r</a:t>
            </a:r>
            <a:r>
              <a:rPr lang="en-GB" sz="2000" dirty="0"/>
              <a:t> her. </a:t>
            </a:r>
          </a:p>
          <a:p>
            <a:pPr marL="0" indent="0">
              <a:buNone/>
            </a:pPr>
            <a:r>
              <a:rPr lang="en-GB" sz="2000" dirty="0" err="1"/>
              <a:t>Mae'r</a:t>
            </a:r>
            <a:r>
              <a:rPr lang="en-GB" sz="2000" dirty="0"/>
              <a:t> </a:t>
            </a:r>
            <a:r>
              <a:rPr lang="en-GB" sz="2000" dirty="0" err="1"/>
              <a:t>gweithgareddau'n</a:t>
            </a:r>
            <a:r>
              <a:rPr lang="en-GB" sz="2000" dirty="0"/>
              <a:t> </a:t>
            </a:r>
            <a:r>
              <a:rPr lang="en-GB" sz="2000" dirty="0" err="1"/>
              <a:t>cynnwys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r>
              <a:rPr lang="en-GB" sz="2000" dirty="0"/>
              <a:t>• </a:t>
            </a:r>
            <a:r>
              <a:rPr lang="en-GB" sz="2000" dirty="0" err="1"/>
              <a:t>Darganfod</a:t>
            </a:r>
            <a:r>
              <a:rPr lang="en-GB" sz="2000" dirty="0"/>
              <a:t> – </a:t>
            </a:r>
            <a:r>
              <a:rPr lang="en-GB" sz="2000" dirty="0" err="1"/>
              <a:t>ymchwilio</a:t>
            </a:r>
            <a:r>
              <a:rPr lang="en-GB" sz="2000" dirty="0"/>
              <a:t> </a:t>
            </a:r>
            <a:r>
              <a:rPr lang="en-GB" sz="2000" dirty="0" err="1"/>
              <a:t>i'r</a:t>
            </a:r>
            <a:r>
              <a:rPr lang="en-GB" sz="2000" dirty="0"/>
              <a:t> </a:t>
            </a:r>
            <a:r>
              <a:rPr lang="en-GB" sz="2000" dirty="0" err="1"/>
              <a:t>Canllaw</a:t>
            </a:r>
            <a:r>
              <a:rPr lang="en-GB" sz="2000" dirty="0"/>
              <a:t> </a:t>
            </a:r>
            <a:r>
              <a:rPr lang="en-GB" sz="2000" dirty="0" err="1"/>
              <a:t>Bwyta'n</a:t>
            </a:r>
            <a:r>
              <a:rPr lang="en-GB" sz="2000" dirty="0"/>
              <a:t> </a:t>
            </a:r>
            <a:r>
              <a:rPr lang="en-GB" sz="2000" dirty="0" err="1"/>
              <a:t>Dda</a:t>
            </a:r>
            <a:r>
              <a:rPr lang="en-GB" sz="2000" dirty="0"/>
              <a:t> </a:t>
            </a:r>
            <a:r>
              <a:rPr lang="en-GB" sz="2000" dirty="0" err="1"/>
              <a:t>a'r</a:t>
            </a:r>
            <a:r>
              <a:rPr lang="en-GB" sz="2000" dirty="0"/>
              <a:t> </a:t>
            </a:r>
            <a:r>
              <a:rPr lang="en-GB" sz="2000" dirty="0" err="1"/>
              <a:t>cysyniad</a:t>
            </a:r>
            <a:r>
              <a:rPr lang="en-GB" sz="2000" dirty="0"/>
              <a:t> o </a:t>
            </a:r>
            <a:r>
              <a:rPr lang="en-GB" sz="2000" dirty="0" err="1"/>
              <a:t>grwpiau</a:t>
            </a:r>
            <a:r>
              <a:rPr lang="en-GB" sz="2000" dirty="0"/>
              <a:t> </a:t>
            </a:r>
            <a:r>
              <a:rPr lang="en-GB" sz="2000" dirty="0" err="1"/>
              <a:t>bwyd</a:t>
            </a:r>
            <a:r>
              <a:rPr lang="en-GB" sz="2000" dirty="0"/>
              <a:t>; </a:t>
            </a:r>
            <a:r>
              <a:rPr lang="en-GB" sz="2000" dirty="0" err="1"/>
              <a:t>sut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baratoi</a:t>
            </a:r>
            <a:r>
              <a:rPr lang="en-GB" sz="2000" dirty="0"/>
              <a:t> a </a:t>
            </a:r>
            <a:r>
              <a:rPr lang="en-GB" sz="2000" dirty="0" err="1"/>
              <a:t>choginio'n</a:t>
            </a:r>
            <a:r>
              <a:rPr lang="en-GB" sz="2000" dirty="0"/>
              <a:t> </a:t>
            </a:r>
            <a:r>
              <a:rPr lang="en-GB" sz="2000" dirty="0" err="1"/>
              <a:t>ddiogel</a:t>
            </a:r>
            <a:r>
              <a:rPr lang="en-GB" sz="2000" dirty="0"/>
              <a:t> ac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hylennol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• </a:t>
            </a:r>
            <a:r>
              <a:rPr lang="en-GB" sz="2000" dirty="0" err="1"/>
              <a:t>Gwneud</a:t>
            </a:r>
            <a:r>
              <a:rPr lang="en-GB" sz="2000" dirty="0"/>
              <a:t> a </a:t>
            </a:r>
            <a:r>
              <a:rPr lang="en-GB" sz="2000" dirty="0" err="1"/>
              <a:t>gwerthuso</a:t>
            </a:r>
            <a:r>
              <a:rPr lang="en-GB" sz="2000" dirty="0"/>
              <a:t> – </a:t>
            </a:r>
            <a:r>
              <a:rPr lang="en-GB" sz="2000" dirty="0" err="1"/>
              <a:t>ystyried</a:t>
            </a:r>
            <a:r>
              <a:rPr lang="en-GB" sz="2000" dirty="0"/>
              <a:t> </a:t>
            </a:r>
            <a:r>
              <a:rPr lang="en-GB" sz="2000" dirty="0" err="1"/>
              <a:t>hoff</a:t>
            </a:r>
            <a:r>
              <a:rPr lang="en-GB" sz="2000" dirty="0"/>
              <a:t> a </a:t>
            </a:r>
            <a:r>
              <a:rPr lang="en-GB" sz="2000" dirty="0" err="1"/>
              <a:t>chas</a:t>
            </a:r>
            <a:r>
              <a:rPr lang="en-GB" sz="2000" dirty="0"/>
              <a:t> </a:t>
            </a:r>
            <a:r>
              <a:rPr lang="en-GB" sz="2000" dirty="0" err="1"/>
              <a:t>fwyd</a:t>
            </a:r>
            <a:r>
              <a:rPr lang="en-GB" sz="2000" dirty="0"/>
              <a:t>, </a:t>
            </a:r>
            <a:r>
              <a:rPr lang="en-GB" sz="2000" dirty="0" err="1"/>
              <a:t>blasu</a:t>
            </a:r>
            <a:r>
              <a:rPr lang="en-GB" sz="2000" dirty="0"/>
              <a:t>, </a:t>
            </a:r>
            <a:r>
              <a:rPr lang="en-GB" sz="2000" dirty="0" err="1"/>
              <a:t>cynllunio</a:t>
            </a:r>
            <a:r>
              <a:rPr lang="en-GB" sz="2000" dirty="0"/>
              <a:t> a </a:t>
            </a:r>
            <a:r>
              <a:rPr lang="en-GB" sz="2000" dirty="0" err="1"/>
              <a:t>pharatoi</a:t>
            </a:r>
            <a:r>
              <a:rPr lang="en-GB" sz="2000" dirty="0"/>
              <a:t> </a:t>
            </a:r>
            <a:r>
              <a:rPr lang="en-GB" sz="2000" dirty="0" err="1"/>
              <a:t>brecwast</a:t>
            </a:r>
            <a:r>
              <a:rPr lang="en-GB" sz="2000" dirty="0"/>
              <a:t>, </a:t>
            </a:r>
            <a:r>
              <a:rPr lang="en-GB" sz="2000" dirty="0" err="1"/>
              <a:t>hylendid</a:t>
            </a:r>
            <a:r>
              <a:rPr lang="en-GB" sz="2000" dirty="0"/>
              <a:t> a </a:t>
            </a:r>
            <a:r>
              <a:rPr lang="en-GB" sz="2000" dirty="0" err="1"/>
              <a:t>diogelwch</a:t>
            </a:r>
            <a:r>
              <a:rPr lang="en-GB" sz="2000" dirty="0"/>
              <a:t> </a:t>
            </a:r>
            <a:r>
              <a:rPr lang="en-GB" sz="2000" dirty="0" err="1"/>
              <a:t>bwyd</a:t>
            </a:r>
            <a:r>
              <a:rPr lang="en-GB" sz="2000" dirty="0"/>
              <a:t> </a:t>
            </a:r>
            <a:r>
              <a:rPr lang="en-GB" sz="2000" dirty="0" err="1"/>
              <a:t>ymarferol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/>
              <a:t>• </a:t>
            </a:r>
            <a:r>
              <a:rPr lang="en-GB" sz="2000" dirty="0" err="1"/>
              <a:t>Dod</a:t>
            </a:r>
            <a:r>
              <a:rPr lang="en-GB" sz="2000" dirty="0"/>
              <a:t> </a:t>
            </a:r>
            <a:r>
              <a:rPr lang="en-GB" sz="2000" dirty="0" err="1"/>
              <a:t>â'r</a:t>
            </a:r>
            <a:r>
              <a:rPr lang="en-GB" sz="2000" dirty="0"/>
              <a:t> </a:t>
            </a:r>
            <a:r>
              <a:rPr lang="en-GB" sz="2000" dirty="0" err="1"/>
              <a:t>cyfan</a:t>
            </a:r>
            <a:r>
              <a:rPr lang="en-GB" sz="2000" dirty="0"/>
              <a:t> at </a:t>
            </a:r>
            <a:r>
              <a:rPr lang="en-GB" sz="2000" dirty="0" err="1"/>
              <a:t>ei</a:t>
            </a:r>
            <a:r>
              <a:rPr lang="en-GB" sz="2000" dirty="0"/>
              <a:t> </a:t>
            </a:r>
            <a:r>
              <a:rPr lang="en-GB" sz="2000" dirty="0" err="1"/>
              <a:t>gilydd</a:t>
            </a:r>
            <a:r>
              <a:rPr lang="en-GB" sz="2000" dirty="0"/>
              <a:t> – </a:t>
            </a:r>
            <a:r>
              <a:rPr lang="en-GB" sz="2000" dirty="0" err="1"/>
              <a:t>gydag</a:t>
            </a:r>
            <a:r>
              <a:rPr lang="en-GB" sz="2000" dirty="0"/>
              <a:t> </a:t>
            </a:r>
            <a:r>
              <a:rPr lang="en-GB" sz="2000" dirty="0" err="1"/>
              <a:t>arweiniad</a:t>
            </a:r>
            <a:r>
              <a:rPr lang="en-GB" sz="2000" dirty="0"/>
              <a:t>, </a:t>
            </a:r>
            <a:r>
              <a:rPr lang="en-GB" sz="2000" dirty="0" err="1"/>
              <a:t>cynllunio</a:t>
            </a:r>
            <a:r>
              <a:rPr lang="en-GB" sz="2000" dirty="0"/>
              <a:t> a </a:t>
            </a:r>
            <a:r>
              <a:rPr lang="en-GB" sz="2000" dirty="0" err="1"/>
              <a:t>pharatoi</a:t>
            </a:r>
            <a:r>
              <a:rPr lang="en-GB" sz="2000" dirty="0"/>
              <a:t> </a:t>
            </a:r>
            <a:r>
              <a:rPr lang="en-GB" sz="2000" dirty="0" err="1"/>
              <a:t>brecwast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ddiogel</a:t>
            </a:r>
            <a:r>
              <a:rPr lang="en-GB" sz="2000" dirty="0"/>
              <a:t> </a:t>
            </a:r>
            <a:r>
              <a:rPr lang="en-GB" sz="2000" dirty="0" err="1"/>
              <a:t>gan</a:t>
            </a:r>
            <a:r>
              <a:rPr lang="en-GB" sz="2000" dirty="0"/>
              <a:t> </a:t>
            </a:r>
            <a:r>
              <a:rPr lang="en-GB" sz="2000" dirty="0" err="1"/>
              <a:t>ddefnyddio</a:t>
            </a:r>
            <a:r>
              <a:rPr lang="en-GB" sz="2000" dirty="0"/>
              <a:t> </a:t>
            </a:r>
            <a:r>
              <a:rPr lang="en-GB" sz="2000" dirty="0" err="1"/>
              <a:t>ffrwythau</a:t>
            </a:r>
            <a:r>
              <a:rPr lang="en-GB" sz="2000" dirty="0"/>
              <a:t> neu </a:t>
            </a:r>
            <a:r>
              <a:rPr lang="en-GB" sz="2000" dirty="0" err="1"/>
              <a:t>lysiau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9330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36ED-4328-4902-B115-2B6110DB5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Darganfod</a:t>
            </a:r>
            <a:r>
              <a:rPr lang="en-GB" dirty="0"/>
              <a:t> – </a:t>
            </a:r>
            <a:r>
              <a:rPr lang="en-GB" dirty="0" err="1"/>
              <a:t>gweithgareddau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73398-058D-4429-9110-87A7DFC2C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283798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Gallai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disgyblion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unigol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grwpiau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Canllaw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Bwyta'n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defnyddio’r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poster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Canllaw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Bwyta'n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sylfaenol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 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ymchwilio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thrafod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mae'r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Canllaw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Bwyta'n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wedi'i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strwythuro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defnyddiwch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gwestiynu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helpu'r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plant 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adnabod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grwpiau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meintiau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a'r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un. 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defnyddio'r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cardiau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delwedd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didoli'r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delweddau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grwpiau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cywir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boster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Canllaw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Bwyta’n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chwarae'r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gêm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Bwyta’n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ddefnyddio'r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cardiau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gêm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Bwyta’n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Dda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Mae'r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gêm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cynnwys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dewis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a'i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grŵp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cywir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Defnyddio’r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poster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chi'n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yfed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digon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ganolbwyntio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bwysigrwydd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yfed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digon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25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F25B-2E8E-44F0-8FC5-22DD130E9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337766"/>
            <a:ext cx="9720000" cy="720000"/>
          </a:xfrm>
        </p:spPr>
        <p:txBody>
          <a:bodyPr/>
          <a:lstStyle/>
          <a:p>
            <a:r>
              <a:rPr lang="en-GB" dirty="0" err="1"/>
              <a:t>Darganfod</a:t>
            </a:r>
            <a:r>
              <a:rPr lang="en-GB" dirty="0"/>
              <a:t> – </a:t>
            </a:r>
            <a:r>
              <a:rPr lang="en-GB" dirty="0" err="1"/>
              <a:t>gweithgareddau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5E33E-CB5E-47C3-A2EB-4001A9A91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083" y="2070975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/>
              <a:t>Dewisiadau</a:t>
            </a:r>
            <a:r>
              <a:rPr lang="en-GB" sz="2000" b="1" dirty="0"/>
              <a:t> </a:t>
            </a:r>
            <a:r>
              <a:rPr lang="en-GB" sz="2000" b="1" dirty="0" err="1"/>
              <a:t>bwyd</a:t>
            </a:r>
            <a:r>
              <a:rPr lang="en-GB" sz="2000" b="1" dirty="0"/>
              <a:t>:</a:t>
            </a:r>
          </a:p>
          <a:p>
            <a:pPr marL="0" indent="0">
              <a:buNone/>
            </a:pPr>
            <a:r>
              <a:rPr lang="en-GB" sz="2000" dirty="0"/>
              <a:t>• </a:t>
            </a:r>
            <a:r>
              <a:rPr lang="en-GB" sz="2000" dirty="0" err="1"/>
              <a:t>defnyddiwch</a:t>
            </a:r>
            <a:r>
              <a:rPr lang="en-GB" sz="2000" dirty="0"/>
              <a:t> y </a:t>
            </a:r>
            <a:r>
              <a:rPr lang="en-GB" sz="2000" dirty="0" err="1"/>
              <a:t>cardiau</a:t>
            </a:r>
            <a:r>
              <a:rPr lang="en-GB" sz="2000" dirty="0"/>
              <a:t> </a:t>
            </a:r>
            <a:r>
              <a:rPr lang="en-GB" sz="2000" dirty="0" err="1"/>
              <a:t>delweddau</a:t>
            </a:r>
            <a:r>
              <a:rPr lang="en-GB" sz="2000" dirty="0"/>
              <a:t> </a:t>
            </a:r>
            <a:r>
              <a:rPr lang="en-GB" sz="2000" dirty="0" err="1"/>
              <a:t>bwyd</a:t>
            </a:r>
            <a:r>
              <a:rPr lang="en-GB" sz="2000" dirty="0"/>
              <a:t> 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drafod</a:t>
            </a:r>
            <a:r>
              <a:rPr lang="en-GB" sz="2000" dirty="0"/>
              <a:t> pam </a:t>
            </a:r>
            <a:r>
              <a:rPr lang="en-GB" sz="2000" dirty="0" err="1"/>
              <a:t>mae</a:t>
            </a:r>
            <a:r>
              <a:rPr lang="en-GB" sz="2000" dirty="0"/>
              <a:t> plant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mwynhau</a:t>
            </a:r>
            <a:r>
              <a:rPr lang="en-GB" sz="2000" dirty="0"/>
              <a:t> </a:t>
            </a:r>
            <a:r>
              <a:rPr lang="en-GB" sz="2000" dirty="0" err="1"/>
              <a:t>bwyd</a:t>
            </a:r>
            <a:r>
              <a:rPr lang="en-GB" sz="2000" dirty="0"/>
              <a:t> </a:t>
            </a:r>
            <a:r>
              <a:rPr lang="en-GB" sz="2000" dirty="0" err="1"/>
              <a:t>gwahanol</a:t>
            </a:r>
            <a:r>
              <a:rPr lang="en-GB" sz="2000" dirty="0"/>
              <a:t>,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hytrach</a:t>
            </a:r>
            <a:r>
              <a:rPr lang="en-GB" sz="2000" dirty="0"/>
              <a:t> </a:t>
            </a:r>
            <a:r>
              <a:rPr lang="en-GB" sz="2000" dirty="0" err="1"/>
              <a:t>na'u</a:t>
            </a:r>
            <a:r>
              <a:rPr lang="en-GB" sz="2000" dirty="0"/>
              <a:t> </a:t>
            </a:r>
            <a:r>
              <a:rPr lang="en-GB" sz="2000" dirty="0" err="1"/>
              <a:t>cas</a:t>
            </a:r>
            <a:r>
              <a:rPr lang="en-GB" sz="2000" dirty="0"/>
              <a:t> </a:t>
            </a:r>
            <a:r>
              <a:rPr lang="en-GB" sz="2000" dirty="0" err="1"/>
              <a:t>bethau</a:t>
            </a:r>
            <a:r>
              <a:rPr lang="en-GB" sz="2000" dirty="0"/>
              <a:t>. </a:t>
            </a:r>
            <a:r>
              <a:rPr lang="en-GB" sz="2000" dirty="0" err="1"/>
              <a:t>Pwysleisio</a:t>
            </a:r>
            <a:r>
              <a:rPr lang="en-GB" sz="2000" dirty="0"/>
              <a:t> bod </a:t>
            </a:r>
            <a:r>
              <a:rPr lang="en-GB" sz="2000" dirty="0" err="1"/>
              <a:t>gwahanol</a:t>
            </a:r>
            <a:r>
              <a:rPr lang="en-GB" sz="2000" dirty="0"/>
              <a:t> </a:t>
            </a:r>
            <a:r>
              <a:rPr lang="en-GB" sz="2000" dirty="0" err="1"/>
              <a:t>bobl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hoffi</a:t>
            </a:r>
            <a:r>
              <a:rPr lang="en-GB" sz="2000" dirty="0"/>
              <a:t> </a:t>
            </a:r>
            <a:r>
              <a:rPr lang="en-GB" sz="2000" dirty="0" err="1"/>
              <a:t>gwahanol</a:t>
            </a:r>
            <a:r>
              <a:rPr lang="en-GB" sz="2000" dirty="0"/>
              <a:t> </a:t>
            </a:r>
            <a:r>
              <a:rPr lang="en-GB" sz="2000" dirty="0" err="1"/>
              <a:t>fwydydd</a:t>
            </a:r>
            <a:r>
              <a:rPr lang="en-GB" sz="2000" dirty="0"/>
              <a:t> a </a:t>
            </a:r>
            <a:r>
              <a:rPr lang="en-GB" sz="2000" dirty="0" err="1"/>
              <a:t>diodydd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• </a:t>
            </a:r>
            <a:r>
              <a:rPr lang="en-GB" sz="2000" dirty="0" err="1"/>
              <a:t>chwarae'r</a:t>
            </a:r>
            <a:r>
              <a:rPr lang="en-GB" sz="2000" dirty="0"/>
              <a:t> </a:t>
            </a:r>
            <a:r>
              <a:rPr lang="en-GB" sz="2000" dirty="0" err="1"/>
              <a:t>gêm</a:t>
            </a:r>
            <a:r>
              <a:rPr lang="en-GB" sz="2000" dirty="0"/>
              <a:t> </a:t>
            </a:r>
            <a:r>
              <a:rPr lang="en-GB" sz="2000" dirty="0" err="1"/>
              <a:t>parau</a:t>
            </a:r>
            <a:r>
              <a:rPr lang="en-GB" sz="2000" dirty="0"/>
              <a:t> </a:t>
            </a:r>
            <a:r>
              <a:rPr lang="en-GB" sz="2000" dirty="0" err="1"/>
              <a:t>brecwast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gyfateb</a:t>
            </a:r>
            <a:r>
              <a:rPr lang="en-GB" sz="2000" dirty="0"/>
              <a:t> y </a:t>
            </a:r>
            <a:r>
              <a:rPr lang="en-GB" sz="2000" dirty="0" err="1"/>
              <a:t>delweddau</a:t>
            </a:r>
            <a:r>
              <a:rPr lang="en-GB" sz="2000" dirty="0"/>
              <a:t> </a:t>
            </a:r>
            <a:r>
              <a:rPr lang="en-GB" sz="2000" dirty="0" err="1"/>
              <a:t>brecwast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b="1" dirty="0" err="1"/>
              <a:t>Pecynnau</a:t>
            </a:r>
            <a:r>
              <a:rPr lang="en-GB" sz="2000" b="1" dirty="0"/>
              <a:t> </a:t>
            </a:r>
            <a:r>
              <a:rPr lang="en-GB" sz="2000" b="1" dirty="0" err="1"/>
              <a:t>gweithgareddau</a:t>
            </a:r>
            <a:r>
              <a:rPr lang="en-GB" sz="2000" b="1" dirty="0"/>
              <a:t>:</a:t>
            </a:r>
          </a:p>
          <a:p>
            <a:pPr marL="0" indent="0">
              <a:buNone/>
            </a:pPr>
            <a:r>
              <a:rPr lang="en-GB" sz="2000" dirty="0"/>
              <a:t>• </a:t>
            </a:r>
            <a:r>
              <a:rPr lang="en-GB" sz="2000" dirty="0" err="1"/>
              <a:t>defnyddiwch</a:t>
            </a:r>
            <a:r>
              <a:rPr lang="en-GB" sz="2000" dirty="0"/>
              <a:t> y </a:t>
            </a:r>
            <a:r>
              <a:rPr lang="en-GB" sz="2000" dirty="0" err="1"/>
              <a:t>dewis</a:t>
            </a:r>
            <a:r>
              <a:rPr lang="en-GB" sz="2000" dirty="0"/>
              <a:t> o </a:t>
            </a:r>
            <a:r>
              <a:rPr lang="en-GB" sz="2000" dirty="0" err="1"/>
              <a:t>syniadau</a:t>
            </a:r>
            <a:r>
              <a:rPr lang="en-GB" sz="2000" dirty="0"/>
              <a:t> ac </a:t>
            </a:r>
            <a:r>
              <a:rPr lang="en-GB" sz="2000" dirty="0" err="1"/>
              <a:t>adnoddau</a:t>
            </a:r>
            <a:r>
              <a:rPr lang="en-GB" sz="2000" dirty="0"/>
              <a:t> </a:t>
            </a:r>
            <a:r>
              <a:rPr lang="en-GB" sz="2000" dirty="0" err="1"/>
              <a:t>gweithgareddau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y </a:t>
            </a:r>
            <a:r>
              <a:rPr lang="en-GB" sz="2000" dirty="0" err="1"/>
              <a:t>pecyn</a:t>
            </a:r>
            <a:r>
              <a:rPr lang="en-GB" sz="2000" dirty="0"/>
              <a:t> </a:t>
            </a:r>
            <a:r>
              <a:rPr lang="en-GB" sz="2000" dirty="0" err="1"/>
              <a:t>gweithgareddau</a:t>
            </a:r>
            <a:r>
              <a:rPr lang="en-GB" sz="2000" dirty="0"/>
              <a:t> </a:t>
            </a:r>
            <a:r>
              <a:rPr lang="en-GB" sz="2000" dirty="0" err="1"/>
              <a:t>llysiau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 </a:t>
            </a:r>
            <a:r>
              <a:rPr lang="en-GB" sz="2000" dirty="0" err="1"/>
              <a:t>annog</a:t>
            </a:r>
            <a:r>
              <a:rPr lang="en-GB" sz="2000" dirty="0"/>
              <a:t> plant </a:t>
            </a:r>
            <a:r>
              <a:rPr lang="en-GB" sz="2000" dirty="0" err="1"/>
              <a:t>ifanc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fwyta</a:t>
            </a:r>
            <a:r>
              <a:rPr lang="en-GB" sz="2000" dirty="0"/>
              <a:t> </a:t>
            </a:r>
            <a:r>
              <a:rPr lang="en-GB" sz="2000" dirty="0" err="1"/>
              <a:t>llysiau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b="1" dirty="0" err="1"/>
              <a:t>Sesiynau</a:t>
            </a:r>
            <a:r>
              <a:rPr lang="en-GB" sz="2000" b="1" dirty="0"/>
              <a:t> </a:t>
            </a:r>
            <a:r>
              <a:rPr lang="en-GB" sz="2000" b="1" dirty="0" err="1"/>
              <a:t>yn</a:t>
            </a:r>
            <a:r>
              <a:rPr lang="en-GB" sz="2000" b="1" dirty="0"/>
              <a:t> </a:t>
            </a:r>
            <a:r>
              <a:rPr lang="en-GB" sz="2000" b="1" dirty="0" err="1"/>
              <a:t>seiliedig</a:t>
            </a:r>
            <a:r>
              <a:rPr lang="en-GB" sz="2000" b="1" dirty="0"/>
              <a:t> </a:t>
            </a:r>
            <a:r>
              <a:rPr lang="en-GB" sz="2000" b="1" dirty="0" err="1"/>
              <a:t>ar</a:t>
            </a:r>
            <a:r>
              <a:rPr lang="en-GB" sz="2000" b="1" dirty="0"/>
              <a:t> </a:t>
            </a:r>
            <a:r>
              <a:rPr lang="en-GB" sz="2000" b="1" dirty="0" err="1"/>
              <a:t>fwyd</a:t>
            </a:r>
            <a:r>
              <a:rPr lang="en-GB" sz="2000" b="1" dirty="0"/>
              <a:t>:</a:t>
            </a:r>
          </a:p>
          <a:p>
            <a:pPr marL="0" indent="0">
              <a:buNone/>
            </a:pPr>
            <a:r>
              <a:rPr lang="en-GB" sz="2000" dirty="0"/>
              <a:t>• </a:t>
            </a:r>
            <a:r>
              <a:rPr lang="en-GB" sz="2000" dirty="0" err="1"/>
              <a:t>defnyddiwch</a:t>
            </a:r>
            <a:r>
              <a:rPr lang="en-GB" sz="2000" dirty="0"/>
              <a:t> y  </a:t>
            </a:r>
            <a:r>
              <a:rPr lang="en-GB" sz="2000" dirty="0" err="1"/>
              <a:t>sesiwn</a:t>
            </a:r>
            <a:r>
              <a:rPr lang="en-GB" sz="2000" dirty="0"/>
              <a:t> </a:t>
            </a:r>
            <a:r>
              <a:rPr lang="en-GB" sz="2000" dirty="0" err="1"/>
              <a:t>tost</a:t>
            </a:r>
            <a:r>
              <a:rPr lang="en-GB" sz="2000" dirty="0"/>
              <a:t> </a:t>
            </a:r>
            <a:r>
              <a:rPr lang="en-GB" sz="2000" dirty="0" err="1"/>
              <a:t>blasus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 </a:t>
            </a:r>
            <a:r>
              <a:rPr lang="en-GB" sz="2000" dirty="0" err="1"/>
              <a:t>archwilio</a:t>
            </a:r>
            <a:r>
              <a:rPr lang="en-GB" sz="2000" dirty="0"/>
              <a:t> </a:t>
            </a:r>
            <a:r>
              <a:rPr lang="en-GB" sz="2000" dirty="0" err="1"/>
              <a:t>pwysigrwydd</a:t>
            </a:r>
            <a:r>
              <a:rPr lang="en-GB" sz="2000" dirty="0"/>
              <a:t> </a:t>
            </a:r>
            <a:r>
              <a:rPr lang="en-GB" sz="2000" dirty="0" err="1"/>
              <a:t>cael</a:t>
            </a:r>
            <a:r>
              <a:rPr lang="en-GB" sz="2000" dirty="0"/>
              <a:t> </a:t>
            </a:r>
            <a:r>
              <a:rPr lang="en-GB" sz="2000" dirty="0" err="1"/>
              <a:t>rhywbeth</a:t>
            </a:r>
            <a:r>
              <a:rPr lang="en-GB" sz="2000" dirty="0"/>
              <a:t> </a:t>
            </a:r>
            <a:r>
              <a:rPr lang="en-GB" sz="2000" dirty="0" err="1"/>
              <a:t>iach</a:t>
            </a:r>
            <a:r>
              <a:rPr lang="en-GB" sz="2000" dirty="0"/>
              <a:t> </a:t>
            </a:r>
            <a:r>
              <a:rPr lang="en-GB" sz="2000" dirty="0" err="1"/>
              <a:t>i'w</a:t>
            </a:r>
            <a:r>
              <a:rPr lang="en-GB" sz="2000" dirty="0"/>
              <a:t> </a:t>
            </a:r>
            <a:r>
              <a:rPr lang="en-GB" sz="2000" dirty="0" err="1"/>
              <a:t>fwyta</a:t>
            </a:r>
            <a:r>
              <a:rPr lang="en-GB" sz="2000" dirty="0"/>
              <a:t> </a:t>
            </a:r>
            <a:r>
              <a:rPr lang="en-GB" sz="2000" dirty="0" err="1"/>
              <a:t>a'i</a:t>
            </a:r>
            <a:r>
              <a:rPr lang="en-GB" sz="2000" dirty="0"/>
              <a:t> </a:t>
            </a:r>
            <a:r>
              <a:rPr lang="en-GB" sz="2000" dirty="0" err="1"/>
              <a:t>yfed</a:t>
            </a:r>
            <a:r>
              <a:rPr lang="en-GB" sz="2000" dirty="0"/>
              <a:t> bob </a:t>
            </a:r>
            <a:r>
              <a:rPr lang="en-GB" sz="2000" dirty="0" err="1"/>
              <a:t>dydd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frecwast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• </a:t>
            </a:r>
            <a:r>
              <a:rPr lang="en-GB" sz="2000" dirty="0" err="1"/>
              <a:t>defnyddiwch</a:t>
            </a:r>
            <a:r>
              <a:rPr lang="en-GB" sz="2000" dirty="0"/>
              <a:t> y  </a:t>
            </a:r>
            <a:r>
              <a:rPr lang="en-GB" sz="2000" dirty="0" err="1"/>
              <a:t>sesiwn</a:t>
            </a:r>
            <a:r>
              <a:rPr lang="en-GB" sz="2000" dirty="0"/>
              <a:t> salad </a:t>
            </a:r>
            <a:r>
              <a:rPr lang="en-GB" sz="2000" dirty="0" err="1"/>
              <a:t>ffrwythau</a:t>
            </a:r>
            <a:r>
              <a:rPr lang="en-GB" sz="2000" dirty="0"/>
              <a:t> </a:t>
            </a:r>
            <a:r>
              <a:rPr lang="en-GB" sz="2000" dirty="0" err="1"/>
              <a:t>hyfryd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 </a:t>
            </a:r>
            <a:r>
              <a:rPr lang="en-GB" sz="2000" dirty="0" err="1"/>
              <a:t>ymchwilio</a:t>
            </a:r>
            <a:r>
              <a:rPr lang="en-GB" sz="2000" dirty="0"/>
              <a:t> a </a:t>
            </a:r>
            <a:r>
              <a:rPr lang="en-GB" sz="2000" dirty="0" err="1"/>
              <a:t>blasu</a:t>
            </a:r>
            <a:r>
              <a:rPr lang="en-GB" sz="2000" dirty="0"/>
              <a:t> </a:t>
            </a:r>
            <a:r>
              <a:rPr lang="en-GB" sz="2000" dirty="0" err="1"/>
              <a:t>ffrwythau</a:t>
            </a:r>
            <a:r>
              <a:rPr lang="en-GB" sz="2000" dirty="0"/>
              <a:t>, a </a:t>
            </a:r>
            <a:r>
              <a:rPr lang="en-GB" sz="2000" dirty="0" err="1"/>
              <a:t>defnyddio</a:t>
            </a:r>
            <a:r>
              <a:rPr lang="en-GB" sz="2000" dirty="0"/>
              <a:t> </a:t>
            </a:r>
            <a:r>
              <a:rPr lang="en-GB" sz="2000" dirty="0" err="1"/>
              <a:t>sgiliau</a:t>
            </a:r>
            <a:r>
              <a:rPr lang="en-GB" sz="2000" dirty="0"/>
              <a:t> </a:t>
            </a:r>
            <a:r>
              <a:rPr lang="en-GB" sz="2000" dirty="0" err="1"/>
              <a:t>paratoi</a:t>
            </a:r>
            <a:r>
              <a:rPr lang="en-GB" sz="2000" dirty="0"/>
              <a:t> </a:t>
            </a:r>
            <a:r>
              <a:rPr lang="en-GB" sz="2000" dirty="0" err="1"/>
              <a:t>bwyd</a:t>
            </a:r>
            <a:r>
              <a:rPr lang="en-GB" sz="2000" dirty="0"/>
              <a:t> </a:t>
            </a:r>
            <a:r>
              <a:rPr lang="en-GB" sz="2000" dirty="0" err="1"/>
              <a:t>sylfaenol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wneud</a:t>
            </a:r>
            <a:r>
              <a:rPr lang="en-GB" sz="2000" dirty="0"/>
              <a:t> salad </a:t>
            </a:r>
            <a:r>
              <a:rPr lang="en-GB" sz="2000" dirty="0" err="1"/>
              <a:t>ffrwythau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030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C42E-9632-4544-9DB6-7030D8CB8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60" y="1276122"/>
            <a:ext cx="9720000" cy="720000"/>
          </a:xfrm>
        </p:spPr>
        <p:txBody>
          <a:bodyPr/>
          <a:lstStyle/>
          <a:p>
            <a:r>
              <a:rPr lang="en-GB" dirty="0" err="1"/>
              <a:t>Gwneud</a:t>
            </a:r>
            <a:r>
              <a:rPr lang="en-GB" dirty="0"/>
              <a:t> a </a:t>
            </a:r>
            <a:r>
              <a:rPr lang="en-GB" dirty="0" err="1"/>
              <a:t>gwerthuso</a:t>
            </a:r>
            <a:r>
              <a:rPr lang="en-GB" dirty="0"/>
              <a:t> – </a:t>
            </a:r>
            <a:r>
              <a:rPr lang="en-GB" dirty="0" err="1"/>
              <a:t>gweithgareddau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F273E-C394-40F4-A01B-D9F28C7AC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260" y="2008948"/>
            <a:ext cx="9720000" cy="3600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Gallai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disgyblion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unigol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neu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mewn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grwpiau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Blasu</a:t>
            </a:r>
            <a:r>
              <a:rPr lang="en-GB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cynnal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gweithgaredd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blasu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gydag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amrywiaeth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ffrwythau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llysiau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dysgu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sut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brofi'r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samplau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ddefnyddio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synhwyrau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Defnyddiwch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canllaw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blasu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a'r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llythyr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gwirio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cynhwysion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wrth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gynllunio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defnyddiwch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gyflwyniad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Fy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llyfr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bwyd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gofnodi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profiad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sesiwn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blasu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cael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GB" sz="2000" kern="10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tystysgrif</a:t>
            </a:r>
            <a:r>
              <a:rPr lang="en-GB" sz="2000" kern="1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blaswr</a:t>
            </a:r>
            <a:r>
              <a:rPr lang="en-GB" sz="2000" kern="1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Gwych</a:t>
            </a:r>
            <a:r>
              <a:rPr lang="en-GB" sz="2000" kern="1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Alisha) neu </a:t>
            </a:r>
            <a:r>
              <a:rPr lang="en-GB" sz="2000" kern="10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dystysgrif</a:t>
            </a:r>
            <a:r>
              <a:rPr lang="en-GB" sz="2000" kern="1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blaswr</a:t>
            </a:r>
            <a:r>
              <a:rPr lang="en-GB" sz="2000" kern="1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Gwych</a:t>
            </a:r>
            <a:r>
              <a:rPr lang="en-GB" sz="2000" kern="1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(Ronnie)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i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wobrwyo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eu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parodrwydd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i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flasu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bwydydd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newydd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.</a:t>
            </a:r>
            <a:endParaRPr lang="en-GB" sz="20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blaswch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bwyd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maen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nhw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wedi'i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baratoi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goginio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Trafodwch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sut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mae'n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edrych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arogli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blasu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Llenwch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ddalen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'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Rydw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wedi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blasu’r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bwyd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yma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 o </a:t>
            </a:r>
            <a:r>
              <a:rPr lang="en-GB" sz="2000" u="sng" kern="10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</a:t>
            </a:r>
            <a:r>
              <a:rPr lang="en-GB" sz="2000" u="sng" kern="1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u="sng" kern="10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llyfr</a:t>
            </a:r>
            <a:r>
              <a:rPr lang="en-GB" sz="2000" u="sng" kern="1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u="sng" kern="100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bwyd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17991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F557-D829-4A14-AE2A-228F73ECD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Gwneud</a:t>
            </a:r>
            <a:r>
              <a:rPr lang="en-GB" dirty="0"/>
              <a:t> a </a:t>
            </a:r>
            <a:r>
              <a:rPr lang="en-GB" dirty="0" err="1"/>
              <a:t>gwerthuso</a:t>
            </a:r>
            <a:r>
              <a:rPr lang="en-GB" dirty="0"/>
              <a:t> – </a:t>
            </a:r>
            <a:r>
              <a:rPr lang="en-GB" dirty="0" err="1"/>
              <a:t>gweithgareddau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B6129-3290-4D5E-BC9B-D4496FD7D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err="1"/>
              <a:t>Coginio</a:t>
            </a:r>
            <a:r>
              <a:rPr lang="en-GB" sz="2000" b="1" dirty="0"/>
              <a:t>:</a:t>
            </a:r>
          </a:p>
          <a:p>
            <a:pPr marL="0" indent="0">
              <a:buNone/>
            </a:pPr>
            <a:r>
              <a:rPr lang="en-GB" sz="2000" dirty="0"/>
              <a:t>• </a:t>
            </a:r>
            <a:r>
              <a:rPr lang="en-GB" sz="2000" dirty="0" err="1"/>
              <a:t>defnyddiwch</a:t>
            </a:r>
            <a:r>
              <a:rPr lang="en-GB" sz="2000" dirty="0"/>
              <a:t> y </a:t>
            </a:r>
            <a:r>
              <a:rPr lang="en-GB" sz="2000" dirty="0" err="1"/>
              <a:t>cyflwyniad</a:t>
            </a:r>
            <a:r>
              <a:rPr lang="en-GB" sz="2000" dirty="0"/>
              <a:t> </a:t>
            </a:r>
            <a:r>
              <a:rPr lang="en-GB" sz="2000" dirty="0" err="1"/>
              <a:t>Paratoi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goginio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 </a:t>
            </a:r>
            <a:r>
              <a:rPr lang="en-GB" sz="2000" dirty="0" err="1"/>
              <a:t>helpu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enwi</a:t>
            </a:r>
            <a:r>
              <a:rPr lang="en-GB" sz="2000" dirty="0"/>
              <a:t> a </a:t>
            </a:r>
            <a:r>
              <a:rPr lang="en-GB" sz="2000" dirty="0" err="1"/>
              <a:t>disgrifio'r</a:t>
            </a:r>
            <a:r>
              <a:rPr lang="en-GB" sz="2000" dirty="0"/>
              <a:t> </a:t>
            </a:r>
            <a:r>
              <a:rPr lang="en-GB" sz="2000" dirty="0" err="1"/>
              <a:t>camau</a:t>
            </a:r>
            <a:r>
              <a:rPr lang="en-GB" sz="2000" dirty="0"/>
              <a:t> </a:t>
            </a:r>
            <a:r>
              <a:rPr lang="en-GB" sz="2000" dirty="0" err="1"/>
              <a:t>sydd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hangen</a:t>
            </a:r>
            <a:r>
              <a:rPr lang="en-GB" sz="2000" dirty="0"/>
              <a:t> </a:t>
            </a:r>
            <a:r>
              <a:rPr lang="en-GB" sz="2000" dirty="0" err="1"/>
              <a:t>cyn</a:t>
            </a:r>
            <a:r>
              <a:rPr lang="en-GB" sz="2000" dirty="0"/>
              <a:t> </a:t>
            </a:r>
            <a:r>
              <a:rPr lang="en-GB" sz="2000" dirty="0" err="1"/>
              <a:t>coginio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• </a:t>
            </a:r>
            <a:r>
              <a:rPr lang="en-GB" sz="2000" dirty="0" err="1"/>
              <a:t>chwaraewch</a:t>
            </a:r>
            <a:r>
              <a:rPr lang="en-GB" sz="2000" dirty="0"/>
              <a:t>  y </a:t>
            </a:r>
            <a:r>
              <a:rPr lang="en-GB" sz="2000" dirty="0" err="1"/>
              <a:t>gêm</a:t>
            </a:r>
            <a:r>
              <a:rPr lang="en-GB" sz="2000" dirty="0"/>
              <a:t> </a:t>
            </a:r>
            <a:r>
              <a:rPr lang="en-GB" sz="2000" dirty="0" err="1"/>
              <a:t>paratoi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goginio</a:t>
            </a:r>
            <a:r>
              <a:rPr lang="en-GB" sz="2000" dirty="0"/>
              <a:t>  </a:t>
            </a:r>
            <a:r>
              <a:rPr lang="en-GB" sz="2000" dirty="0" err="1"/>
              <a:t>gyda'r</a:t>
            </a:r>
            <a:r>
              <a:rPr lang="en-GB" sz="2000" dirty="0"/>
              <a:t> </a:t>
            </a:r>
            <a:r>
              <a:rPr lang="en-GB" sz="2000" dirty="0" err="1"/>
              <a:t>rhestr</a:t>
            </a:r>
            <a:r>
              <a:rPr lang="en-GB" sz="2000" dirty="0"/>
              <a:t> </a:t>
            </a:r>
            <a:r>
              <a:rPr lang="en-GB" sz="2000" dirty="0" err="1"/>
              <a:t>ticio</a:t>
            </a:r>
            <a:r>
              <a:rPr lang="en-GB" sz="2000" dirty="0"/>
              <a:t> </a:t>
            </a:r>
            <a:r>
              <a:rPr lang="en-GB" sz="2000" dirty="0" err="1"/>
              <a:t>paratoi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goginio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 </a:t>
            </a:r>
            <a:r>
              <a:rPr lang="en-GB" sz="2000" dirty="0" err="1"/>
              <a:t>bwysleisio’r</a:t>
            </a:r>
            <a:r>
              <a:rPr lang="en-GB" sz="2000" dirty="0"/>
              <a:t> </a:t>
            </a:r>
            <a:r>
              <a:rPr lang="en-GB" sz="2000" dirty="0" err="1"/>
              <a:t>camau</a:t>
            </a:r>
            <a:r>
              <a:rPr lang="en-GB" sz="2000" dirty="0"/>
              <a:t> </a:t>
            </a:r>
            <a:r>
              <a:rPr lang="en-GB" sz="2000" dirty="0" err="1"/>
              <a:t>paratoi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goginio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• </a:t>
            </a:r>
            <a:r>
              <a:rPr lang="en-GB" sz="2000" dirty="0" err="1"/>
              <a:t>defnyddiwch</a:t>
            </a:r>
            <a:r>
              <a:rPr lang="en-GB" sz="2000" dirty="0"/>
              <a:t> y </a:t>
            </a:r>
            <a:r>
              <a:rPr lang="en-GB" sz="2000" dirty="0" err="1"/>
              <a:t>cardiau</a:t>
            </a:r>
            <a:r>
              <a:rPr lang="en-GB" sz="2000" dirty="0"/>
              <a:t> </a:t>
            </a:r>
            <a:r>
              <a:rPr lang="en-GB" sz="2000" dirty="0" err="1"/>
              <a:t>paratoi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goginio</a:t>
            </a:r>
            <a:r>
              <a:rPr lang="en-GB" sz="2000" dirty="0"/>
              <a:t> 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helpu’r</a:t>
            </a:r>
            <a:r>
              <a:rPr lang="en-GB" sz="2000" dirty="0"/>
              <a:t> plant </a:t>
            </a:r>
            <a:r>
              <a:rPr lang="en-GB" sz="2000" dirty="0" err="1"/>
              <a:t>i</a:t>
            </a:r>
            <a:r>
              <a:rPr lang="en-GB" sz="2000" dirty="0"/>
              <a:t> gofio </a:t>
            </a:r>
            <a:r>
              <a:rPr lang="en-GB" sz="2000" dirty="0" err="1"/>
              <a:t>beth</a:t>
            </a:r>
            <a:r>
              <a:rPr lang="en-GB" sz="2000" dirty="0"/>
              <a:t> </a:t>
            </a:r>
            <a:r>
              <a:rPr lang="en-GB" sz="2000" dirty="0" err="1"/>
              <a:t>sydd</a:t>
            </a:r>
            <a:r>
              <a:rPr lang="en-GB" sz="2000" dirty="0"/>
              <a:t> </a:t>
            </a:r>
            <a:r>
              <a:rPr lang="en-GB" sz="2000" dirty="0" err="1"/>
              <a:t>angen</a:t>
            </a:r>
            <a:r>
              <a:rPr lang="en-GB" sz="2000" dirty="0"/>
              <a:t> </a:t>
            </a:r>
            <a:r>
              <a:rPr lang="en-GB" sz="2000" dirty="0" err="1"/>
              <a:t>iddyn</a:t>
            </a:r>
            <a:r>
              <a:rPr lang="en-GB" sz="2000" dirty="0"/>
              <a:t> </a:t>
            </a:r>
            <a:r>
              <a:rPr lang="en-GB" sz="2000" dirty="0" err="1"/>
              <a:t>nhw</a:t>
            </a:r>
            <a:r>
              <a:rPr lang="en-GB" sz="2000" dirty="0"/>
              <a:t> </a:t>
            </a:r>
            <a:r>
              <a:rPr lang="en-GB" sz="2000" dirty="0" err="1"/>
              <a:t>ei</a:t>
            </a:r>
            <a:r>
              <a:rPr lang="en-GB" sz="2000" dirty="0"/>
              <a:t> </a:t>
            </a:r>
            <a:r>
              <a:rPr lang="en-GB" sz="2000" dirty="0" err="1"/>
              <a:t>wneud</a:t>
            </a:r>
            <a:r>
              <a:rPr lang="en-GB" sz="2000" dirty="0"/>
              <a:t> </a:t>
            </a:r>
            <a:r>
              <a:rPr lang="en-GB" sz="2000" dirty="0" err="1"/>
              <a:t>cyn</a:t>
            </a:r>
            <a:r>
              <a:rPr lang="en-GB" sz="2000" dirty="0"/>
              <a:t> </a:t>
            </a:r>
            <a:r>
              <a:rPr lang="en-GB" sz="2000" dirty="0" err="1"/>
              <a:t>iddyn</a:t>
            </a:r>
            <a:r>
              <a:rPr lang="en-GB" sz="2000" dirty="0"/>
              <a:t> </a:t>
            </a:r>
            <a:r>
              <a:rPr lang="en-GB" sz="2000" dirty="0" err="1"/>
              <a:t>nhw</a:t>
            </a:r>
            <a:r>
              <a:rPr lang="en-GB" sz="2000" dirty="0"/>
              <a:t> </a:t>
            </a:r>
            <a:r>
              <a:rPr lang="en-GB" sz="2000" dirty="0" err="1"/>
              <a:t>goginio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63262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1336-E122-408A-B137-9E323054E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203798"/>
            <a:ext cx="9720000" cy="720000"/>
          </a:xfrm>
        </p:spPr>
        <p:txBody>
          <a:bodyPr/>
          <a:lstStyle/>
          <a:p>
            <a:r>
              <a:rPr lang="en-GB" dirty="0" err="1"/>
              <a:t>Adnoddau</a:t>
            </a:r>
            <a:r>
              <a:rPr lang="en-GB" dirty="0"/>
              <a:t> </a:t>
            </a:r>
            <a:r>
              <a:rPr lang="en-GB" dirty="0" err="1"/>
              <a:t>athrawon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6144C-2525-4FFB-900C-C5513B8C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260" y="1923798"/>
            <a:ext cx="9720000" cy="3600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Canllaw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Bwyta’n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Dda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-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canllaw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am y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Canllaw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Bwyta’n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Dda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Defnyddiwch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canllaw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blasu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a'r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llythyr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gwirio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cynhwysion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wrth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gynllunio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gweithgareddau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blasu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ymarferol</a:t>
            </a:r>
            <a:endParaRPr lang="en-GB" sz="20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Tystysgrif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Tystysgrif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blaswr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Gwych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 (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Alisha) neu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dystysgrif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blaswr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Gwych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(Ronnie).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Coginio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canllaw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goginio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ystafell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ddosbarth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yr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ysgol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gynradd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Canllaw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arddangos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canllaw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arddangosiadau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coginio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yr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ystafell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ddosbarth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gynradd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Creu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sesiwn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goginio</a:t>
            </a:r>
            <a:r>
              <a:rPr lang="en-GB" sz="20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 -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canllaw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gefnogi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sesiwn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goginio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kern="100" dirty="0" err="1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Ryseitiau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amrywiaeth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ryseitiau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gellir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didoli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ôl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ystod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oedran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nwyddau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cymhlethdod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sgiliau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bwyd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dulliau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coginio</a:t>
            </a:r>
            <a:r>
              <a:rPr lang="en-GB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54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A609-8DCB-42E3-B397-550385A3D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Dod â'r cyfan at ei gilydd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2DC38-29FC-414C-A520-DE1BC1ADD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/>
              <a:t>Fe </a:t>
            </a:r>
            <a:r>
              <a:rPr lang="en-GB" sz="2000" dirty="0" err="1"/>
              <a:t>ddylai</a:t>
            </a:r>
            <a:r>
              <a:rPr lang="en-GB" sz="2000" dirty="0"/>
              <a:t> </a:t>
            </a:r>
            <a:r>
              <a:rPr lang="en-GB" sz="2000" dirty="0" err="1"/>
              <a:t>disgyblion</a:t>
            </a:r>
            <a:r>
              <a:rPr lang="en-GB" sz="2000" dirty="0"/>
              <a:t>:</a:t>
            </a:r>
          </a:p>
          <a:p>
            <a:r>
              <a:rPr lang="en-GB" sz="2000" dirty="0" err="1"/>
              <a:t>Cynllunio</a:t>
            </a:r>
            <a:r>
              <a:rPr lang="en-GB" sz="2000" dirty="0"/>
              <a:t> a </a:t>
            </a:r>
            <a:r>
              <a:rPr lang="en-GB" sz="2000" dirty="0" err="1"/>
              <a:t>gwneud</a:t>
            </a:r>
            <a:r>
              <a:rPr lang="en-GB" sz="2000" dirty="0"/>
              <a:t> </a:t>
            </a:r>
            <a:r>
              <a:rPr lang="en-GB" sz="2000" dirty="0" err="1"/>
              <a:t>pryd</a:t>
            </a:r>
            <a:r>
              <a:rPr lang="en-GB" sz="2000" dirty="0"/>
              <a:t> </a:t>
            </a:r>
            <a:r>
              <a:rPr lang="en-GB" sz="2000" dirty="0" err="1"/>
              <a:t>brecwast</a:t>
            </a:r>
            <a:r>
              <a:rPr lang="en-GB" sz="2000" dirty="0"/>
              <a:t> </a:t>
            </a:r>
            <a:r>
              <a:rPr lang="en-GB" sz="2000" dirty="0" err="1"/>
              <a:t>blasus</a:t>
            </a:r>
            <a:r>
              <a:rPr lang="en-GB" sz="2000" dirty="0"/>
              <a:t> </a:t>
            </a:r>
            <a:r>
              <a:rPr lang="en-GB" sz="2000" dirty="0" err="1"/>
              <a:t>gan</a:t>
            </a:r>
            <a:r>
              <a:rPr lang="en-GB" sz="2000" dirty="0"/>
              <a:t> </a:t>
            </a:r>
            <a:r>
              <a:rPr lang="en-GB" sz="2000" dirty="0" err="1"/>
              <a:t>ddefnyddio</a:t>
            </a:r>
            <a:r>
              <a:rPr lang="en-GB" sz="2000" dirty="0"/>
              <a:t> </a:t>
            </a:r>
            <a:r>
              <a:rPr lang="en-GB" sz="2000" dirty="0" err="1"/>
              <a:t>ffrwythau</a:t>
            </a:r>
            <a:r>
              <a:rPr lang="en-GB" sz="2000" dirty="0"/>
              <a:t> neu </a:t>
            </a:r>
            <a:r>
              <a:rPr lang="en-GB" sz="2000" dirty="0" err="1"/>
              <a:t>lysiau</a:t>
            </a:r>
            <a:r>
              <a:rPr lang="en-GB" sz="2000" dirty="0"/>
              <a:t> </a:t>
            </a:r>
            <a:r>
              <a:rPr lang="en-GB" sz="2000" dirty="0" err="1"/>
              <a:t>lliwgar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Trwy</a:t>
            </a:r>
            <a:r>
              <a:rPr lang="en-GB" sz="2000" dirty="0"/>
              <a:t> </a:t>
            </a:r>
            <a:r>
              <a:rPr lang="en-GB" sz="2000" dirty="0" err="1"/>
              <a:t>wneud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pryd</a:t>
            </a:r>
            <a:r>
              <a:rPr lang="en-GB" sz="2000" dirty="0"/>
              <a:t> </a:t>
            </a:r>
            <a:r>
              <a:rPr lang="en-GB" sz="2000" dirty="0" err="1"/>
              <a:t>brecwast</a:t>
            </a:r>
            <a:r>
              <a:rPr lang="en-GB" sz="2000" dirty="0"/>
              <a:t>, </a:t>
            </a:r>
            <a:r>
              <a:rPr lang="en-GB" sz="2000" dirty="0" err="1"/>
              <a:t>dylai</a:t>
            </a:r>
            <a:r>
              <a:rPr lang="en-GB" sz="2000" dirty="0"/>
              <a:t> plant </a:t>
            </a:r>
            <a:r>
              <a:rPr lang="en-GB" sz="2000" dirty="0" err="1"/>
              <a:t>ddangos</a:t>
            </a:r>
            <a:r>
              <a:rPr lang="en-GB" sz="2000" dirty="0"/>
              <a:t> </a:t>
            </a:r>
            <a:r>
              <a:rPr lang="en-GB" sz="2000" dirty="0" err="1"/>
              <a:t>yr</a:t>
            </a:r>
            <a:r>
              <a:rPr lang="en-GB" sz="2000" dirty="0"/>
              <a:t> </a:t>
            </a:r>
            <a:r>
              <a:rPr lang="en-GB" sz="2000" dirty="0" err="1"/>
              <a:t>wybodaeth</a:t>
            </a:r>
            <a:r>
              <a:rPr lang="en-GB" sz="2000" dirty="0"/>
              <a:t> </a:t>
            </a:r>
            <a:r>
              <a:rPr lang="en-GB" sz="2000" dirty="0" err="1"/>
              <a:t>a'r</a:t>
            </a:r>
            <a:r>
              <a:rPr lang="en-GB" sz="2000" dirty="0"/>
              <a:t> </a:t>
            </a:r>
            <a:r>
              <a:rPr lang="en-GB" sz="2000" dirty="0" err="1"/>
              <a:t>sgiliau</a:t>
            </a:r>
            <a:r>
              <a:rPr lang="en-GB" sz="2000" dirty="0"/>
              <a:t> </a:t>
            </a:r>
            <a:r>
              <a:rPr lang="en-GB" sz="2000" dirty="0" err="1"/>
              <a:t>canlynol</a:t>
            </a:r>
            <a:r>
              <a:rPr lang="en-GB" sz="2000" dirty="0"/>
              <a:t>:</a:t>
            </a:r>
          </a:p>
          <a:p>
            <a:r>
              <a:rPr lang="en-GB" sz="2000" dirty="0" err="1"/>
              <a:t>dealltwriaeth</a:t>
            </a:r>
            <a:r>
              <a:rPr lang="en-GB" sz="2000" dirty="0"/>
              <a:t> </a:t>
            </a:r>
            <a:r>
              <a:rPr lang="en-GB" sz="2000" dirty="0" err="1"/>
              <a:t>sylfaenol</a:t>
            </a:r>
            <a:r>
              <a:rPr lang="en-GB" sz="2000" dirty="0"/>
              <a:t> </a:t>
            </a:r>
            <a:r>
              <a:rPr lang="en-GB" sz="2000" dirty="0" err="1"/>
              <a:t>o'r</a:t>
            </a:r>
            <a:r>
              <a:rPr lang="en-GB" sz="2000" dirty="0"/>
              <a:t> </a:t>
            </a:r>
            <a:r>
              <a:rPr lang="en-GB" sz="2000" dirty="0" err="1"/>
              <a:t>Canllaw</a:t>
            </a:r>
            <a:r>
              <a:rPr lang="en-GB" sz="2000" dirty="0"/>
              <a:t> </a:t>
            </a:r>
            <a:r>
              <a:rPr lang="en-GB" sz="2000" dirty="0" err="1"/>
              <a:t>Bwyta'n</a:t>
            </a:r>
            <a:r>
              <a:rPr lang="en-GB" sz="2000" dirty="0"/>
              <a:t> </a:t>
            </a:r>
            <a:r>
              <a:rPr lang="en-GB" sz="2000" dirty="0" err="1"/>
              <a:t>Dda</a:t>
            </a:r>
            <a:r>
              <a:rPr lang="en-GB" sz="2000" dirty="0"/>
              <a:t> a </a:t>
            </a:r>
            <a:r>
              <a:rPr lang="en-GB" sz="2000" dirty="0" err="1"/>
              <a:t>grwpiau</a:t>
            </a:r>
            <a:r>
              <a:rPr lang="en-GB" sz="2000" dirty="0"/>
              <a:t> </a:t>
            </a:r>
            <a:r>
              <a:rPr lang="en-GB" sz="2000" dirty="0" err="1"/>
              <a:t>bwyd</a:t>
            </a:r>
            <a:r>
              <a:rPr lang="en-GB" sz="2000" dirty="0"/>
              <a:t>; </a:t>
            </a:r>
          </a:p>
          <a:p>
            <a:r>
              <a:rPr lang="en-GB" sz="2000" dirty="0" err="1"/>
              <a:t>dealltwriaeth</a:t>
            </a:r>
            <a:r>
              <a:rPr lang="en-GB" sz="2000" dirty="0"/>
              <a:t> o </a:t>
            </a:r>
            <a:r>
              <a:rPr lang="en-GB" sz="2000" dirty="0" err="1"/>
              <a:t>bwysigrwydd</a:t>
            </a:r>
            <a:r>
              <a:rPr lang="en-GB" sz="2000" dirty="0"/>
              <a:t> y </a:t>
            </a:r>
            <a:r>
              <a:rPr lang="en-GB" sz="2000" dirty="0" err="1"/>
              <a:t>neges</a:t>
            </a:r>
            <a:r>
              <a:rPr lang="en-GB" sz="2000" dirty="0"/>
              <a:t> 5 Y DYDD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gyfer</a:t>
            </a:r>
            <a:r>
              <a:rPr lang="en-GB" sz="2000" dirty="0"/>
              <a:t> </a:t>
            </a:r>
            <a:r>
              <a:rPr lang="en-GB" sz="2000" dirty="0" err="1"/>
              <a:t>ffrwythau</a:t>
            </a:r>
            <a:r>
              <a:rPr lang="en-GB" sz="2000" dirty="0"/>
              <a:t> a </a:t>
            </a:r>
            <a:r>
              <a:rPr lang="en-GB" sz="2000" dirty="0" err="1"/>
              <a:t>llysiau</a:t>
            </a:r>
            <a:r>
              <a:rPr lang="en-GB" sz="2000" dirty="0"/>
              <a:t>;</a:t>
            </a:r>
          </a:p>
          <a:p>
            <a:r>
              <a:rPr lang="en-GB" sz="2000" dirty="0" err="1"/>
              <a:t>paratoi</a:t>
            </a:r>
            <a:r>
              <a:rPr lang="en-GB" sz="2000" dirty="0"/>
              <a:t> a </a:t>
            </a:r>
            <a:r>
              <a:rPr lang="en-GB" sz="2000" dirty="0" err="1"/>
              <a:t>blasu</a:t>
            </a:r>
            <a:r>
              <a:rPr lang="en-GB" sz="2000" dirty="0"/>
              <a:t> </a:t>
            </a:r>
            <a:r>
              <a:rPr lang="en-GB" sz="2000" dirty="0" err="1"/>
              <a:t>bwyd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ddiogel</a:t>
            </a:r>
            <a:r>
              <a:rPr lang="en-GB" sz="2000" dirty="0"/>
              <a:t> ac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hylennol</a:t>
            </a:r>
            <a:r>
              <a:rPr lang="en-GB" sz="2000" dirty="0"/>
              <a:t>;</a:t>
            </a:r>
          </a:p>
          <a:p>
            <a:r>
              <a:rPr lang="en-GB" sz="2000" dirty="0" err="1"/>
              <a:t>datblygu</a:t>
            </a:r>
            <a:r>
              <a:rPr lang="en-GB" sz="2000" dirty="0"/>
              <a:t> ac </a:t>
            </a:r>
            <a:r>
              <a:rPr lang="en-GB" sz="2000" dirty="0" err="1"/>
              <a:t>ymarfer</a:t>
            </a:r>
            <a:r>
              <a:rPr lang="en-GB" sz="2000" dirty="0"/>
              <a:t> </a:t>
            </a:r>
            <a:r>
              <a:rPr lang="en-GB" sz="2000" dirty="0" err="1"/>
              <a:t>sgiliau</a:t>
            </a:r>
            <a:r>
              <a:rPr lang="en-GB" sz="2000" dirty="0"/>
              <a:t> </a:t>
            </a:r>
            <a:r>
              <a:rPr lang="en-GB" sz="2000" dirty="0" err="1"/>
              <a:t>ymarferol</a:t>
            </a:r>
            <a:r>
              <a:rPr lang="en-GB" sz="2000" dirty="0"/>
              <a:t> </a:t>
            </a:r>
            <a:r>
              <a:rPr lang="en-GB" sz="2000" dirty="0" err="1"/>
              <a:t>priodol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2046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EEE6-9298-4422-80CF-84228F24B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Dathlu</a:t>
            </a:r>
            <a:r>
              <a:rPr lang="en-GB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1D296-DAE1-4E6B-AD85-CF1C5E03A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66210" cy="36000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tystysgrif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ddewisol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gael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i'w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lawrlwytho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a'i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phersonoli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unwaith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yr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Her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wedi'i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chyflawni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am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gyflwyno'r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dystysgrif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mewn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cynulliad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dathlu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128F7-10BE-41B6-A4D7-3B56AF43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68" y="1234524"/>
            <a:ext cx="3528960" cy="5044146"/>
          </a:xfrm>
          <a:prstGeom prst="rect">
            <a:avLst/>
          </a:prstGeom>
          <a:ln>
            <a:solidFill>
              <a:srgbClr val="E46B2F"/>
            </a:solidFill>
          </a:ln>
        </p:spPr>
      </p:pic>
    </p:spTree>
    <p:extLst>
      <p:ext uri="{BB962C8B-B14F-4D97-AF65-F5344CB8AC3E}">
        <p14:creationId xmlns:p14="http://schemas.microsoft.com/office/powerpoint/2010/main" val="395748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522B-E5C2-44D6-8636-6B1157178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624" y="1417251"/>
            <a:ext cx="9720000" cy="720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Gadewch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ddechrau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arni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mae'r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Her </a:t>
            </a: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ymlaen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64860-48FD-4542-A275-E789D6DA3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301" y="2774203"/>
            <a:ext cx="6888874" cy="395044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Rydyn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gyd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hoffi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gwahanol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fwydydd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diodydd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fwydydd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diodydd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ydych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chi'n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hoffi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eich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teulu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a'ch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ffrindiau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hoffi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EDC70-BD28-455E-ACEA-A17DECEBDB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554" y="2616485"/>
            <a:ext cx="3994145" cy="28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87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Codi a </a:t>
            </a:r>
            <a:r>
              <a:rPr lang="en-US" dirty="0" err="1"/>
              <a:t>deffro</a:t>
            </a:r>
            <a:r>
              <a:rPr lang="en-US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dirty="0"/>
              <a:t>Am ragor o wybodaeth ewch i:</a:t>
            </a:r>
            <a:endParaRPr lang="en-GB" sz="3600" dirty="0"/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35241-CD7B-474B-868F-C180AB7F4034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D154-C778-480A-B23C-DB460AB84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849" y="1575021"/>
            <a:ext cx="9720000" cy="720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Canllaw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Bwyta’n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Dda</a:t>
            </a:r>
            <a:endParaRPr lang="en-GB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BDC0F-9AA1-469A-9BA2-663E5BBF8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050" y="2571092"/>
            <a:ext cx="8650999" cy="36000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hwn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cael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Ganllaw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Bwyta’n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Dda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Mae'n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helpu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ddewis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bwydydd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a'r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diodydd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cywir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gadw'n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iach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ydych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chi’n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gallu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weld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yma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70751-56ED-4D43-A5A6-49DB905D6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6961" y="1898979"/>
            <a:ext cx="3434209" cy="243489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277C71E-6593-4D26-BE93-2D4BA72F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9854" y="5253163"/>
            <a:ext cx="1078192" cy="99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418A1-AF1B-4A60-BA9B-A64D29E5DD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6" y="884736"/>
            <a:ext cx="1152524" cy="15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5C92-B08F-486F-B65E-184896CEF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571435"/>
            <a:ext cx="9720000" cy="720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Canllaw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Bwyta'n</a:t>
            </a:r>
            <a:r>
              <a:rPr lang="en-GB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Iach</a:t>
            </a:r>
            <a:endParaRPr lang="en-GB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2CCAA-F582-45B3-8FB2-0B31B96AF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2571092"/>
            <a:ext cx="535305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Beth </a:t>
            </a:r>
            <a:r>
              <a:rPr lang="en-GB" sz="3200" dirty="0" err="1"/>
              <a:t>ydy'r</a:t>
            </a:r>
            <a:r>
              <a:rPr lang="en-GB" sz="3200" dirty="0"/>
              <a:t> </a:t>
            </a:r>
            <a:r>
              <a:rPr lang="en-GB" sz="3200" dirty="0" err="1"/>
              <a:t>ddau</a:t>
            </a:r>
            <a:r>
              <a:rPr lang="en-GB" sz="3200" dirty="0"/>
              <a:t> </a:t>
            </a:r>
            <a:r>
              <a:rPr lang="en-GB" sz="3200" dirty="0" err="1"/>
              <a:t>grŵp</a:t>
            </a:r>
            <a:r>
              <a:rPr lang="en-GB" sz="3200" dirty="0"/>
              <a:t> </a:t>
            </a:r>
            <a:r>
              <a:rPr lang="en-GB" sz="3200" dirty="0" err="1"/>
              <a:t>mwyaf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y </a:t>
            </a:r>
            <a:r>
              <a:rPr lang="en-GB" sz="3200" dirty="0" err="1"/>
              <a:t>Canllaw</a:t>
            </a:r>
            <a:r>
              <a:rPr lang="en-GB" sz="3200" dirty="0"/>
              <a:t> </a:t>
            </a:r>
            <a:r>
              <a:rPr lang="en-GB" sz="3200" dirty="0" err="1"/>
              <a:t>Bwyta'n</a:t>
            </a:r>
            <a:r>
              <a:rPr lang="en-GB" sz="3200" dirty="0"/>
              <a:t> </a:t>
            </a:r>
            <a:r>
              <a:rPr lang="en-GB" sz="3200" dirty="0" err="1"/>
              <a:t>Dda</a:t>
            </a:r>
            <a:r>
              <a:rPr lang="en-GB" sz="3200" dirty="0"/>
              <a:t>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Pa </a:t>
            </a:r>
            <a:r>
              <a:rPr lang="en-GB" sz="3200" dirty="0" err="1"/>
              <a:t>fwydydd</a:t>
            </a:r>
            <a:r>
              <a:rPr lang="en-GB" sz="3200" dirty="0"/>
              <a:t> </a:t>
            </a:r>
            <a:r>
              <a:rPr lang="en-GB" sz="3200" dirty="0" err="1"/>
              <a:t>ydych</a:t>
            </a:r>
            <a:r>
              <a:rPr lang="en-GB" sz="3200" dirty="0"/>
              <a:t> </a:t>
            </a:r>
            <a:r>
              <a:rPr lang="en-GB" sz="3200" dirty="0" err="1"/>
              <a:t>chi’n</a:t>
            </a:r>
            <a:r>
              <a:rPr lang="en-GB" sz="3200" dirty="0"/>
              <a:t> </a:t>
            </a:r>
            <a:r>
              <a:rPr lang="en-GB" sz="3200" dirty="0" err="1"/>
              <a:t>gallu</a:t>
            </a:r>
            <a:r>
              <a:rPr lang="en-GB" sz="3200" dirty="0"/>
              <a:t>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gweld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y </a:t>
            </a:r>
            <a:r>
              <a:rPr lang="en-GB" sz="3200" dirty="0" err="1"/>
              <a:t>ddau</a:t>
            </a:r>
            <a:r>
              <a:rPr lang="en-GB" sz="3200" dirty="0"/>
              <a:t> </a:t>
            </a:r>
            <a:r>
              <a:rPr lang="en-GB" sz="3200" dirty="0" err="1"/>
              <a:t>grŵp</a:t>
            </a:r>
            <a:r>
              <a:rPr lang="en-GB" sz="3200" dirty="0"/>
              <a:t> </a:t>
            </a:r>
            <a:r>
              <a:rPr lang="en-GB" sz="3200" dirty="0" err="1"/>
              <a:t>yma</a:t>
            </a:r>
            <a:r>
              <a:rPr lang="en-GB" sz="3200" dirty="0"/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72C34-952D-4900-808C-BB053B206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882" y="2196390"/>
            <a:ext cx="5460927" cy="361018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9130DFE-FEC9-4FA0-B769-06D429BC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1009" y="5276933"/>
            <a:ext cx="964095" cy="8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B1695A2-5B93-4CDE-869F-DB946D23FFEE}"/>
              </a:ext>
            </a:extLst>
          </p:cNvPr>
          <p:cNvSpPr/>
          <p:nvPr/>
        </p:nvSpPr>
        <p:spPr>
          <a:xfrm rot="19886303">
            <a:off x="7239377" y="1660047"/>
            <a:ext cx="327991" cy="91104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CF9B08F-6BED-413C-8FC7-4C94D44C7798}"/>
              </a:ext>
            </a:extLst>
          </p:cNvPr>
          <p:cNvSpPr/>
          <p:nvPr/>
        </p:nvSpPr>
        <p:spPr>
          <a:xfrm rot="1361305">
            <a:off x="10874311" y="1828275"/>
            <a:ext cx="327991" cy="91104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1E01-B871-495B-A499-7883C5BAC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41" y="1165018"/>
            <a:ext cx="10073021" cy="69061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Dewch</a:t>
            </a:r>
            <a:r>
              <a:rPr lang="en-GB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GB" sz="3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</a:t>
            </a:r>
            <a:r>
              <a:rPr lang="en-GB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i'r</a:t>
            </a:r>
            <a:r>
              <a:rPr lang="en-GB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bwydydd</a:t>
            </a:r>
            <a:r>
              <a:rPr lang="en-GB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yma</a:t>
            </a:r>
            <a:r>
              <a:rPr lang="en-GB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GB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Canllaw</a:t>
            </a:r>
            <a:r>
              <a:rPr lang="en-GB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Bwyta'n</a:t>
            </a:r>
            <a:r>
              <a:rPr lang="en-GB" sz="3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Dda</a:t>
            </a:r>
            <a:endParaRPr lang="en-GB" sz="3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0DFFB-2E68-4322-BE68-F2F24195F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812" y="3003915"/>
            <a:ext cx="1795625" cy="1254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E8139E-3286-48E7-A59C-3701C9F652F4}"/>
              </a:ext>
            </a:extLst>
          </p:cNvPr>
          <p:cNvSpPr txBox="1"/>
          <p:nvPr/>
        </p:nvSpPr>
        <p:spPr>
          <a:xfrm>
            <a:off x="512937" y="2306919"/>
            <a:ext cx="1296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Bara</a:t>
            </a:r>
            <a:endParaRPr lang="en-GB" sz="3200" dirty="0">
              <a:cs typeface="Arial" panose="020B0604020202020204" pitchFamily="34" charset="0"/>
            </a:endParaRPr>
          </a:p>
          <a:p>
            <a:endParaRPr lang="en-GB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88BB5-EE61-4E47-8059-39C2170D8C64}"/>
              </a:ext>
            </a:extLst>
          </p:cNvPr>
          <p:cNvSpPr txBox="1"/>
          <p:nvPr/>
        </p:nvSpPr>
        <p:spPr>
          <a:xfrm>
            <a:off x="2752596" y="2326794"/>
            <a:ext cx="1609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Brocoli</a:t>
            </a:r>
            <a:endParaRPr lang="en-GB" sz="3200" dirty="0"/>
          </a:p>
          <a:p>
            <a:endParaRPr lang="en-GB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37985D-8298-4BB3-BADD-0030D10CFCFE}"/>
              </a:ext>
            </a:extLst>
          </p:cNvPr>
          <p:cNvSpPr txBox="1"/>
          <p:nvPr/>
        </p:nvSpPr>
        <p:spPr>
          <a:xfrm>
            <a:off x="4645311" y="2366048"/>
            <a:ext cx="160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Eog</a:t>
            </a:r>
            <a:endParaRPr lang="en-GB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720B2-0D6E-4D95-A9A2-D2D3719ADDFC}"/>
              </a:ext>
            </a:extLst>
          </p:cNvPr>
          <p:cNvSpPr txBox="1"/>
          <p:nvPr/>
        </p:nvSpPr>
        <p:spPr>
          <a:xfrm>
            <a:off x="532057" y="4730309"/>
            <a:ext cx="138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Tatws</a:t>
            </a:r>
            <a:endParaRPr lang="en-GB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25BC5-7BB9-46D8-8698-54114AE0710C}"/>
              </a:ext>
            </a:extLst>
          </p:cNvPr>
          <p:cNvSpPr txBox="1"/>
          <p:nvPr/>
        </p:nvSpPr>
        <p:spPr>
          <a:xfrm>
            <a:off x="2155313" y="4711348"/>
            <a:ext cx="193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Grawnwin</a:t>
            </a:r>
            <a:endParaRPr lang="en-GB" sz="32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E677F9-9E33-4749-A672-7C03EF7F2D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026" y="2326794"/>
            <a:ext cx="5653973" cy="3737810"/>
          </a:xfrm>
          <a:prstGeom prst="rect">
            <a:avLst/>
          </a:prstGeom>
        </p:spPr>
      </p:pic>
      <p:pic>
        <p:nvPicPr>
          <p:cNvPr id="5" name="Picture 4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9861EF3B-EFE6-4416-BEF8-9888468C23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976" y="3136466"/>
            <a:ext cx="1705690" cy="1059233"/>
          </a:xfrm>
          <a:prstGeom prst="rect">
            <a:avLst/>
          </a:prstGeom>
        </p:spPr>
      </p:pic>
      <p:pic>
        <p:nvPicPr>
          <p:cNvPr id="12" name="Picture 11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id="{66D72D12-0692-48A0-A32B-3F0D4CA870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559" y="5429203"/>
            <a:ext cx="1296021" cy="1222786"/>
          </a:xfrm>
          <a:prstGeom prst="rect">
            <a:avLst/>
          </a:prstGeom>
        </p:spPr>
      </p:pic>
      <p:pic>
        <p:nvPicPr>
          <p:cNvPr id="20" name="Picture 19" descr="A close-up of a blue berry&#10;&#10;Description automatically generated with low confidence">
            <a:extLst>
              <a:ext uri="{FF2B5EF4-FFF2-40B4-BE49-F238E27FC236}">
                <a16:creationId xmlns:a16="http://schemas.microsoft.com/office/drawing/2014/main" id="{0FB1A0C3-6470-4DAE-8782-E8BBC1B33F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005" y="5382497"/>
            <a:ext cx="1524000" cy="1269492"/>
          </a:xfrm>
          <a:prstGeom prst="rect">
            <a:avLst/>
          </a:prstGeom>
        </p:spPr>
      </p:pic>
      <p:pic>
        <p:nvPicPr>
          <p:cNvPr id="22" name="Picture 21" descr="A head of broccoli&#10;&#10;Description automatically generated">
            <a:extLst>
              <a:ext uri="{FF2B5EF4-FFF2-40B4-BE49-F238E27FC236}">
                <a16:creationId xmlns:a16="http://schemas.microsoft.com/office/drawing/2014/main" id="{7A112049-1577-4378-80A2-620FB545E3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609" y="2883326"/>
            <a:ext cx="1445396" cy="1495425"/>
          </a:xfrm>
          <a:prstGeom prst="rect">
            <a:avLst/>
          </a:prstGeom>
        </p:spPr>
      </p:pic>
      <p:pic>
        <p:nvPicPr>
          <p:cNvPr id="24" name="Picture 23" descr="A yellow potato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4BAA07E-A76B-4129-B5E7-38F9713F06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37" y="5445981"/>
            <a:ext cx="1524000" cy="10911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EDA939-9FE4-4B1B-9258-314E1AFECE73}"/>
              </a:ext>
            </a:extLst>
          </p:cNvPr>
          <p:cNvSpPr txBox="1"/>
          <p:nvPr/>
        </p:nvSpPr>
        <p:spPr>
          <a:xfrm>
            <a:off x="4638796" y="4669027"/>
            <a:ext cx="2445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Ffa</a:t>
            </a:r>
            <a:r>
              <a:rPr lang="en-GB" sz="3200" b="1" dirty="0"/>
              <a:t> </a:t>
            </a:r>
            <a:r>
              <a:rPr lang="en-GB" sz="3200" b="1" dirty="0" err="1"/>
              <a:t>pôb</a:t>
            </a:r>
            <a:endParaRPr lang="en-GB" sz="3200" dirty="0"/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15716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1E01-B871-495B-A499-7883C5BAC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734" y="1181627"/>
            <a:ext cx="10073021" cy="720000"/>
          </a:xfrm>
        </p:spPr>
        <p:txBody>
          <a:bodyPr/>
          <a:lstStyle/>
          <a:p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Dewch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i'r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bwydydd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yma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Canllaw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Bwyta'n</a:t>
            </a:r>
            <a:r>
              <a:rPr lang="en-GB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Dda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E677F9-9E33-4749-A672-7C03EF7F2D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077" y="2134978"/>
            <a:ext cx="5238749" cy="34633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997563-7DD6-4718-81B1-83659979CF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2279" y="2816076"/>
            <a:ext cx="1688216" cy="14590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2CA138B-E736-4F55-BB1E-B254758D8443}"/>
              </a:ext>
            </a:extLst>
          </p:cNvPr>
          <p:cNvSpPr txBox="1"/>
          <p:nvPr/>
        </p:nvSpPr>
        <p:spPr>
          <a:xfrm>
            <a:off x="832941" y="2106957"/>
            <a:ext cx="1382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Llaeth</a:t>
            </a:r>
            <a:endParaRPr lang="en-GB" sz="3200" dirty="0"/>
          </a:p>
          <a:p>
            <a:endParaRPr lang="en-GB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D9C0B1-E50F-47FD-8095-E083195E795E}"/>
              </a:ext>
            </a:extLst>
          </p:cNvPr>
          <p:cNvSpPr txBox="1"/>
          <p:nvPr/>
        </p:nvSpPr>
        <p:spPr>
          <a:xfrm>
            <a:off x="2683351" y="2113625"/>
            <a:ext cx="156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Caws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C7EDFA-BF26-49DA-A619-7AC3BF38AC18}"/>
              </a:ext>
            </a:extLst>
          </p:cNvPr>
          <p:cNvSpPr txBox="1"/>
          <p:nvPr/>
        </p:nvSpPr>
        <p:spPr>
          <a:xfrm>
            <a:off x="4949818" y="2096076"/>
            <a:ext cx="138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Wyau</a:t>
            </a:r>
            <a:endParaRPr lang="en-GB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A63A91-32F3-474A-BB87-01C5DE01B30C}"/>
              </a:ext>
            </a:extLst>
          </p:cNvPr>
          <p:cNvSpPr txBox="1"/>
          <p:nvPr/>
        </p:nvSpPr>
        <p:spPr>
          <a:xfrm>
            <a:off x="753777" y="4581964"/>
            <a:ext cx="1382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Iogwrt</a:t>
            </a:r>
            <a:endParaRPr lang="en-GB" sz="3200" dirty="0"/>
          </a:p>
          <a:p>
            <a:endParaRPr lang="en-GB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E775E7-B973-4F90-91F1-0CF35D733B40}"/>
              </a:ext>
            </a:extLst>
          </p:cNvPr>
          <p:cNvSpPr txBox="1"/>
          <p:nvPr/>
        </p:nvSpPr>
        <p:spPr>
          <a:xfrm>
            <a:off x="2683351" y="4544907"/>
            <a:ext cx="288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Briwgig eidion</a:t>
            </a:r>
            <a:endParaRPr lang="en-GB" sz="3200" b="1" dirty="0"/>
          </a:p>
        </p:txBody>
      </p:sp>
      <p:pic>
        <p:nvPicPr>
          <p:cNvPr id="8" name="Picture 7" descr="A glass of milk&#10;&#10;Description automatically generated with low confidence">
            <a:extLst>
              <a:ext uri="{FF2B5EF4-FFF2-40B4-BE49-F238E27FC236}">
                <a16:creationId xmlns:a16="http://schemas.microsoft.com/office/drawing/2014/main" id="{64DE8839-10E7-47E4-9C03-F1F8D68AA8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37" y="5129681"/>
            <a:ext cx="1816789" cy="1361207"/>
          </a:xfrm>
          <a:prstGeom prst="rect">
            <a:avLst/>
          </a:prstGeom>
        </p:spPr>
      </p:pic>
      <p:pic>
        <p:nvPicPr>
          <p:cNvPr id="11" name="Picture 10" descr="A picture containing food, butter&#10;&#10;Description automatically generated">
            <a:extLst>
              <a:ext uri="{FF2B5EF4-FFF2-40B4-BE49-F238E27FC236}">
                <a16:creationId xmlns:a16="http://schemas.microsoft.com/office/drawing/2014/main" id="{8F9882D9-6405-475E-AEEF-B64A4A956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9945" y="3055559"/>
            <a:ext cx="1332320" cy="890132"/>
          </a:xfrm>
          <a:prstGeom prst="rect">
            <a:avLst/>
          </a:prstGeom>
        </p:spPr>
      </p:pic>
      <p:pic>
        <p:nvPicPr>
          <p:cNvPr id="32" name="Picture 31" descr="A picture containing container, plastic, vegetable&#10;&#10;Description automatically generated">
            <a:extLst>
              <a:ext uri="{FF2B5EF4-FFF2-40B4-BE49-F238E27FC236}">
                <a16:creationId xmlns:a16="http://schemas.microsoft.com/office/drawing/2014/main" id="{200271BD-D971-4831-928B-ADD4A6B752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2476" y="5146925"/>
            <a:ext cx="1841615" cy="1437895"/>
          </a:xfrm>
          <a:prstGeom prst="rect">
            <a:avLst/>
          </a:prstGeom>
        </p:spPr>
      </p:pic>
      <p:pic>
        <p:nvPicPr>
          <p:cNvPr id="36" name="Picture 35" descr="A white plastic jug&#10;&#10;Description automatically generated with low confidence">
            <a:extLst>
              <a:ext uri="{FF2B5EF4-FFF2-40B4-BE49-F238E27FC236}">
                <a16:creationId xmlns:a16="http://schemas.microsoft.com/office/drawing/2014/main" id="{77D1D9DE-E576-4D4F-B3AE-2120FC4490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90" y="2680851"/>
            <a:ext cx="1048682" cy="16385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1AAEE60-A11E-40C7-B5F7-01D5EF789ED1}"/>
              </a:ext>
            </a:extLst>
          </p:cNvPr>
          <p:cNvSpPr txBox="1"/>
          <p:nvPr/>
        </p:nvSpPr>
        <p:spPr>
          <a:xfrm>
            <a:off x="5276850" y="5462732"/>
            <a:ext cx="6649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un </a:t>
            </a:r>
            <a:r>
              <a:rPr lang="en-GB" sz="3000" b="1" dirty="0" err="1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o'r</a:t>
            </a:r>
            <a:r>
              <a:rPr lang="en-GB" sz="3000" b="1" dirty="0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err="1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bwydydd</a:t>
            </a:r>
            <a:r>
              <a:rPr lang="en-GB" sz="3000" b="1" dirty="0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err="1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3000" b="1" dirty="0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err="1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ydych</a:t>
            </a:r>
            <a:r>
              <a:rPr lang="en-GB" sz="3000" b="1" dirty="0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3000" b="1" dirty="0" err="1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3000" b="1" dirty="0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err="1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3000" b="1" dirty="0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err="1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blasu</a:t>
            </a:r>
            <a:r>
              <a:rPr lang="en-GB" sz="3000" b="1" dirty="0">
                <a:solidFill>
                  <a:srgbClr val="ED6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191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3E90-A964-40AA-A978-0F8A424A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925" y="1613121"/>
            <a:ext cx="9720000" cy="720000"/>
          </a:xfrm>
        </p:spPr>
        <p:txBody>
          <a:bodyPr/>
          <a:lstStyle/>
          <a:p>
            <a:r>
              <a:rPr lang="nn-NO" sz="3600" dirty="0"/>
              <a:t>Faint ydyn ni ei angen?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AA85C-800C-4EDB-BECB-E593972BC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925" y="2571092"/>
            <a:ext cx="64983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Mae </a:t>
            </a:r>
            <a:r>
              <a:rPr lang="en-GB" sz="3200" dirty="0" err="1"/>
              <a:t>angen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ni</a:t>
            </a:r>
            <a:r>
              <a:rPr lang="en-GB" sz="3200" dirty="0"/>
              <a:t> </a:t>
            </a:r>
            <a:r>
              <a:rPr lang="en-GB" sz="3200" dirty="0" err="1"/>
              <a:t>fwyta</a:t>
            </a:r>
            <a:r>
              <a:rPr lang="en-GB" sz="3200" dirty="0"/>
              <a:t> </a:t>
            </a:r>
            <a:r>
              <a:rPr lang="en-GB" sz="3200" dirty="0" err="1"/>
              <a:t>llawer</a:t>
            </a:r>
            <a:r>
              <a:rPr lang="en-GB" sz="3200" dirty="0"/>
              <a:t> o </a:t>
            </a:r>
            <a:r>
              <a:rPr lang="en-GB" sz="3200" dirty="0" err="1"/>
              <a:t>ffrwythau</a:t>
            </a:r>
            <a:r>
              <a:rPr lang="en-GB" sz="3200" dirty="0"/>
              <a:t> a </a:t>
            </a:r>
            <a:r>
              <a:rPr lang="en-GB" sz="3200" dirty="0" err="1"/>
              <a:t>llysiau</a:t>
            </a:r>
            <a:r>
              <a:rPr lang="en-GB" sz="3200" dirty="0"/>
              <a:t> </a:t>
            </a:r>
            <a:r>
              <a:rPr lang="en-GB" sz="3200" dirty="0" err="1"/>
              <a:t>gwahanol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gadw'n</a:t>
            </a:r>
            <a:r>
              <a:rPr lang="en-GB" sz="3200" dirty="0"/>
              <a:t> </a:t>
            </a:r>
            <a:r>
              <a:rPr lang="en-GB" sz="3200" dirty="0" err="1"/>
              <a:t>iach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Beth </a:t>
            </a:r>
            <a:r>
              <a:rPr lang="en-GB" sz="3200" dirty="0" err="1"/>
              <a:t>ydy</a:t>
            </a:r>
            <a:r>
              <a:rPr lang="en-GB" sz="3200" dirty="0"/>
              <a:t> </a:t>
            </a:r>
            <a:r>
              <a:rPr lang="en-GB" sz="3200" dirty="0" err="1"/>
              <a:t>eich</a:t>
            </a:r>
            <a:r>
              <a:rPr lang="en-GB" sz="3200" dirty="0"/>
              <a:t> </a:t>
            </a:r>
            <a:r>
              <a:rPr lang="en-GB" sz="3200" dirty="0" err="1"/>
              <a:t>hoff</a:t>
            </a:r>
            <a:r>
              <a:rPr lang="en-GB" sz="3200" dirty="0"/>
              <a:t> </a:t>
            </a:r>
            <a:r>
              <a:rPr lang="en-GB" sz="3200" dirty="0" err="1"/>
              <a:t>ffrwythau</a:t>
            </a:r>
            <a:r>
              <a:rPr lang="en-GB" sz="3200" dirty="0"/>
              <a:t>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Beth </a:t>
            </a:r>
            <a:r>
              <a:rPr lang="en-GB" sz="3200" dirty="0" err="1"/>
              <a:t>ydy</a:t>
            </a:r>
            <a:r>
              <a:rPr lang="en-GB" sz="3200" dirty="0"/>
              <a:t> </a:t>
            </a:r>
            <a:r>
              <a:rPr lang="en-GB" sz="3200" dirty="0" err="1"/>
              <a:t>eich</a:t>
            </a:r>
            <a:r>
              <a:rPr lang="en-GB" sz="3200" dirty="0"/>
              <a:t> </a:t>
            </a:r>
            <a:r>
              <a:rPr lang="en-GB" sz="3200" dirty="0" err="1"/>
              <a:t>hoff</a:t>
            </a:r>
            <a:r>
              <a:rPr lang="en-GB" sz="3200" dirty="0"/>
              <a:t> </a:t>
            </a:r>
            <a:r>
              <a:rPr lang="en-GB" sz="3200" dirty="0" err="1"/>
              <a:t>lysiau</a:t>
            </a:r>
            <a:r>
              <a:rPr lang="en-GB" sz="3200" dirty="0"/>
              <a:t>?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F8AEC-E8FB-45D6-B4C7-F482E96B6D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324" y="2571092"/>
            <a:ext cx="4265826" cy="28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4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2702-EDA9-4D71-BEB4-BE88C36A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1449498"/>
            <a:ext cx="9720000" cy="720000"/>
          </a:xfrm>
        </p:spPr>
        <p:txBody>
          <a:bodyPr/>
          <a:lstStyle/>
          <a:p>
            <a:r>
              <a:rPr lang="en-GB" sz="3600" dirty="0"/>
              <a:t>5 Y DYDD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3385A-23C7-4FE1-AEFA-4E8DCF9F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76" y="2330765"/>
            <a:ext cx="638175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Fe </a:t>
            </a:r>
            <a:r>
              <a:rPr lang="en-GB" sz="3200" dirty="0" err="1"/>
              <a:t>ddylen</a:t>
            </a:r>
            <a:r>
              <a:rPr lang="en-GB" sz="3200" dirty="0"/>
              <a:t> </a:t>
            </a:r>
            <a:r>
              <a:rPr lang="en-GB" sz="3200" dirty="0" err="1"/>
              <a:t>ni</a:t>
            </a:r>
            <a:r>
              <a:rPr lang="en-GB" sz="3200" dirty="0"/>
              <a:t> </a:t>
            </a:r>
            <a:r>
              <a:rPr lang="en-GB" sz="3200" dirty="0" err="1"/>
              <a:t>fwyta</a:t>
            </a:r>
            <a:r>
              <a:rPr lang="en-GB" sz="3200" dirty="0"/>
              <a:t> o </a:t>
            </a:r>
            <a:r>
              <a:rPr lang="en-GB" sz="3200" dirty="0" err="1"/>
              <a:t>leiaf</a:t>
            </a:r>
            <a:r>
              <a:rPr lang="en-GB" sz="3200" dirty="0"/>
              <a:t> 5 math </a:t>
            </a:r>
            <a:r>
              <a:rPr lang="en-GB" sz="3200" dirty="0" err="1"/>
              <a:t>gwahanol</a:t>
            </a:r>
            <a:r>
              <a:rPr lang="en-GB" sz="3200" dirty="0"/>
              <a:t> o </a:t>
            </a:r>
            <a:r>
              <a:rPr lang="en-GB" sz="3200" dirty="0" err="1"/>
              <a:t>ffrwythau</a:t>
            </a:r>
            <a:r>
              <a:rPr lang="en-GB" sz="3200" dirty="0"/>
              <a:t> a </a:t>
            </a:r>
            <a:r>
              <a:rPr lang="en-GB" sz="3200" dirty="0" err="1"/>
              <a:t>llysiau</a:t>
            </a:r>
            <a:r>
              <a:rPr lang="en-GB" sz="3200" dirty="0"/>
              <a:t> bob </a:t>
            </a:r>
            <a:r>
              <a:rPr lang="en-GB" sz="3200" dirty="0" err="1"/>
              <a:t>dydd</a:t>
            </a:r>
            <a:r>
              <a:rPr lang="en-GB" sz="3200" dirty="0"/>
              <a:t>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Rydyn</a:t>
            </a:r>
            <a:r>
              <a:rPr lang="en-GB" sz="3200" dirty="0"/>
              <a:t> </a:t>
            </a:r>
            <a:r>
              <a:rPr lang="en-GB" sz="3200" dirty="0" err="1"/>
              <a:t>ni’n</a:t>
            </a:r>
            <a:r>
              <a:rPr lang="en-GB" sz="3200" dirty="0"/>
              <a:t> </a:t>
            </a:r>
            <a:r>
              <a:rPr lang="en-GB" sz="3200" dirty="0" err="1"/>
              <a:t>gallu</a:t>
            </a:r>
            <a:r>
              <a:rPr lang="en-GB" sz="3200" dirty="0"/>
              <a:t> </a:t>
            </a:r>
            <a:r>
              <a:rPr lang="en-GB" sz="3200" dirty="0" err="1"/>
              <a:t>bwyta</a:t>
            </a:r>
            <a:r>
              <a:rPr lang="en-GB" sz="3200" dirty="0"/>
              <a:t> </a:t>
            </a:r>
            <a:r>
              <a:rPr lang="en-GB" sz="3200" dirty="0" err="1"/>
              <a:t>ffrwythau</a:t>
            </a:r>
            <a:r>
              <a:rPr lang="en-GB" sz="3200" dirty="0"/>
              <a:t> a </a:t>
            </a:r>
            <a:r>
              <a:rPr lang="en-GB" sz="3200" dirty="0" err="1"/>
              <a:t>llysiau</a:t>
            </a:r>
            <a:r>
              <a:rPr lang="en-GB" sz="3200" dirty="0"/>
              <a:t> </a:t>
            </a:r>
            <a:r>
              <a:rPr lang="en-GB" sz="3200" dirty="0" err="1"/>
              <a:t>gyda'n</a:t>
            </a:r>
            <a:r>
              <a:rPr lang="en-GB" sz="3200" dirty="0"/>
              <a:t> </a:t>
            </a:r>
            <a:r>
              <a:rPr lang="en-GB" sz="3200" dirty="0" err="1"/>
              <a:t>brecwast</a:t>
            </a:r>
            <a:r>
              <a:rPr lang="en-GB" sz="3200" dirty="0"/>
              <a:t>, </a:t>
            </a:r>
            <a:r>
              <a:rPr lang="en-GB" sz="3200" dirty="0" err="1"/>
              <a:t>cinio</a:t>
            </a:r>
            <a:r>
              <a:rPr lang="en-GB" sz="3200" dirty="0"/>
              <a:t>, </a:t>
            </a:r>
            <a:r>
              <a:rPr lang="en-GB" sz="3200" dirty="0" err="1"/>
              <a:t>pryd</a:t>
            </a:r>
            <a:r>
              <a:rPr lang="en-GB" sz="3200" dirty="0"/>
              <a:t> </a:t>
            </a:r>
            <a:r>
              <a:rPr lang="en-GB" sz="3200" dirty="0" err="1"/>
              <a:t>gyda'r</a:t>
            </a:r>
            <a:r>
              <a:rPr lang="en-GB" sz="3200" dirty="0"/>
              <a:t> </a:t>
            </a:r>
            <a:r>
              <a:rPr lang="en-GB" sz="3200" dirty="0" err="1"/>
              <a:t>nos</a:t>
            </a:r>
            <a:r>
              <a:rPr lang="en-GB" sz="3200" dirty="0"/>
              <a:t> ac am </a:t>
            </a:r>
            <a:r>
              <a:rPr lang="en-GB" sz="3200" dirty="0" err="1"/>
              <a:t>fyrbryd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B899E-E132-4718-940D-4B77CF8D78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812" y="2330765"/>
            <a:ext cx="4402638" cy="29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4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7CEB23-62C7-4A13-9CC1-C1617A3CE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95F3CD-14AA-4BEE-9091-30F6E21E6BD0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c53071f4-7f44-43fd-895c-8e7b6a3746b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1580</Words>
  <Application>Microsoft Office PowerPoint</Application>
  <PresentationFormat>Widescreen</PresentationFormat>
  <Paragraphs>183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Office Theme</vt:lpstr>
      <vt:lpstr>Custom Design</vt:lpstr>
      <vt:lpstr>1_Custom Design</vt:lpstr>
      <vt:lpstr>3_Custom Design</vt:lpstr>
      <vt:lpstr>Codi a deffro </vt:lpstr>
      <vt:lpstr>Yr her </vt:lpstr>
      <vt:lpstr>Gadewch i ni ddechrau arni – mae'r Her ymlaen!</vt:lpstr>
      <vt:lpstr>Y Canllaw Bwyta’n Dda</vt:lpstr>
      <vt:lpstr>Canllaw Bwyta'n Iach</vt:lpstr>
      <vt:lpstr>Dewch o hyd i'r bwydydd yma ar y Canllaw Bwyta'n Dda</vt:lpstr>
      <vt:lpstr>Dewch o hyd i'r bwydydd yma ar y Canllaw Bwyta'n Dda </vt:lpstr>
      <vt:lpstr>Faint ydyn ni ei angen?</vt:lpstr>
      <vt:lpstr>5 Y DYDD</vt:lpstr>
      <vt:lpstr>Faint rydyn ni ei angen?</vt:lpstr>
      <vt:lpstr>Faint rydyn ni ei angen?</vt:lpstr>
      <vt:lpstr>Diodydd</vt:lpstr>
      <vt:lpstr>Brecwast</vt:lpstr>
      <vt:lpstr>Pa bryd brecwast lliwgar ydych chi’n gallu ei wneud?</vt:lpstr>
      <vt:lpstr>Gwneud cynllun</vt:lpstr>
      <vt:lpstr>Mae angen i ni baratoi i goginio fel bod y bwyd rydyn ni'n ei wneud yn ddiogel i'w fwyta.</vt:lpstr>
      <vt:lpstr>Yr her</vt:lpstr>
      <vt:lpstr>Canllaw athrawon</vt:lpstr>
      <vt:lpstr> Heriau  Bwyd – ffeithiau bywyd</vt:lpstr>
      <vt:lpstr>Yr her</vt:lpstr>
      <vt:lpstr>Cyfleoedd i ddysgu</vt:lpstr>
      <vt:lpstr>Sut gall disgyblion gwblhau'r Her?</vt:lpstr>
      <vt:lpstr>Darganfod – gweithgareddau</vt:lpstr>
      <vt:lpstr>Darganfod – gweithgareddau</vt:lpstr>
      <vt:lpstr>Gwneud a gwerthuso – gweithgareddau</vt:lpstr>
      <vt:lpstr>Gwneud a gwerthuso – gweithgareddau</vt:lpstr>
      <vt:lpstr>Adnoddau athrawon</vt:lpstr>
      <vt:lpstr>Dod â'r cyfan at ei gilydd</vt:lpstr>
      <vt:lpstr>Dathlu!</vt:lpstr>
      <vt:lpstr>Codi a deffro!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42</cp:revision>
  <cp:lastPrinted>2022-01-12T12:10:27Z</cp:lastPrinted>
  <dcterms:created xsi:type="dcterms:W3CDTF">2018-10-10T09:22:08Z</dcterms:created>
  <dcterms:modified xsi:type="dcterms:W3CDTF">2023-07-19T06:31:50Z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