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handoutMasterIdLst>
    <p:handoutMasterId r:id="rId22"/>
  </p:handoutMasterIdLst>
  <p:sldIdLst>
    <p:sldId id="256" r:id="rId5"/>
    <p:sldId id="262" r:id="rId6"/>
    <p:sldId id="279" r:id="rId7"/>
    <p:sldId id="282" r:id="rId8"/>
    <p:sldId id="264" r:id="rId9"/>
    <p:sldId id="265" r:id="rId10"/>
    <p:sldId id="266" r:id="rId11"/>
    <p:sldId id="281" r:id="rId12"/>
    <p:sldId id="267" r:id="rId13"/>
    <p:sldId id="268" r:id="rId14"/>
    <p:sldId id="269" r:id="rId15"/>
    <p:sldId id="270" r:id="rId16"/>
    <p:sldId id="271" r:id="rId17"/>
    <p:sldId id="272" r:id="rId18"/>
    <p:sldId id="273" r:id="rId19"/>
    <p:sldId id="274" r:id="rId20"/>
    <p:sldId id="261"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en Trafford" initials="ET" lastIdx="2" clrIdx="0">
    <p:extLst>
      <p:ext uri="{19B8F6BF-5375-455C-9EA6-DF929625EA0E}">
        <p15:presenceInfo xmlns:p15="http://schemas.microsoft.com/office/powerpoint/2012/main" userId="Ewen Traffo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31115-02E6-4E18-9DCC-C81FB4AAAAD2}" v="1" dt="2024-02-07T11:50:25.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55"/>
  </p:normalViewPr>
  <p:slideViewPr>
    <p:cSldViewPr snapToGrid="0" snapToObjects="1">
      <p:cViewPr varScale="1">
        <p:scale>
          <a:sx n="89" d="100"/>
          <a:sy n="89" d="100"/>
        </p:scale>
        <p:origin x="60"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7E22EC9B-2FD5-4850-93FF-883571814497}"/>
    <pc:docChg chg="modSld modMainMaster">
      <pc:chgData name="Alexander White" userId="3da70261-e0e7-408d-aace-eb577feade9e" providerId="ADAL" clId="{7E22EC9B-2FD5-4850-93FF-883571814497}" dt="2024-02-05T09:40:32.935" v="12" actId="1076"/>
      <pc:docMkLst>
        <pc:docMk/>
      </pc:docMkLst>
      <pc:sldChg chg="addSp modSp mod">
        <pc:chgData name="Alexander White" userId="3da70261-e0e7-408d-aace-eb577feade9e" providerId="ADAL" clId="{7E22EC9B-2FD5-4850-93FF-883571814497}" dt="2024-02-05T09:40:32.935" v="12" actId="1076"/>
        <pc:sldMkLst>
          <pc:docMk/>
          <pc:sldMk cId="1219004254" sldId="261"/>
        </pc:sldMkLst>
        <pc:spChg chg="add mod">
          <ac:chgData name="Alexander White" userId="3da70261-e0e7-408d-aace-eb577feade9e" providerId="ADAL" clId="{7E22EC9B-2FD5-4850-93FF-883571814497}" dt="2024-02-05T09:40:32.935" v="12" actId="1076"/>
          <ac:spMkLst>
            <pc:docMk/>
            <pc:sldMk cId="1219004254" sldId="261"/>
            <ac:spMk id="4" creationId="{D4F1BF00-6399-DB53-B55B-06CC8B4FD319}"/>
          </ac:spMkLst>
        </pc:spChg>
      </pc:sldChg>
      <pc:sldMasterChg chg="modSp mod">
        <pc:chgData name="Alexander White" userId="3da70261-e0e7-408d-aace-eb577feade9e" providerId="ADAL" clId="{7E22EC9B-2FD5-4850-93FF-883571814497}" dt="2024-02-05T09:13:41.266" v="3" actId="20577"/>
        <pc:sldMasterMkLst>
          <pc:docMk/>
          <pc:sldMasterMk cId="1328885048" sldId="2147483648"/>
        </pc:sldMasterMkLst>
        <pc:spChg chg="mod">
          <ac:chgData name="Alexander White" userId="3da70261-e0e7-408d-aace-eb577feade9e" providerId="ADAL" clId="{7E22EC9B-2FD5-4850-93FF-883571814497}" dt="2024-02-05T09:13:41.266" v="3" actId="20577"/>
          <ac:spMkLst>
            <pc:docMk/>
            <pc:sldMasterMk cId="1328885048" sldId="2147483648"/>
            <ac:spMk id="9" creationId="{00000000-0000-0000-0000-000000000000}"/>
          </ac:spMkLst>
        </pc:spChg>
      </pc:sldMasterChg>
      <pc:sldMasterChg chg="modSp mod">
        <pc:chgData name="Alexander White" userId="3da70261-e0e7-408d-aace-eb577feade9e" providerId="ADAL" clId="{7E22EC9B-2FD5-4850-93FF-883571814497}" dt="2024-02-05T09:13:53.789" v="8"/>
        <pc:sldMasterMkLst>
          <pc:docMk/>
          <pc:sldMasterMk cId="1498317190" sldId="2147483650"/>
        </pc:sldMasterMkLst>
        <pc:spChg chg="mod">
          <ac:chgData name="Alexander White" userId="3da70261-e0e7-408d-aace-eb577feade9e" providerId="ADAL" clId="{7E22EC9B-2FD5-4850-93FF-883571814497}" dt="2024-02-05T09:13:53.789" v="8"/>
          <ac:spMkLst>
            <pc:docMk/>
            <pc:sldMasterMk cId="1498317190" sldId="2147483650"/>
            <ac:spMk id="9" creationId="{00000000-0000-0000-0000-000000000000}"/>
          </ac:spMkLst>
        </pc:spChg>
      </pc:sldMasterChg>
      <pc:sldMasterChg chg="modSp mod">
        <pc:chgData name="Alexander White" userId="3da70261-e0e7-408d-aace-eb577feade9e" providerId="ADAL" clId="{7E22EC9B-2FD5-4850-93FF-883571814497}" dt="2024-02-05T09:13:59.242" v="9"/>
        <pc:sldMasterMkLst>
          <pc:docMk/>
          <pc:sldMasterMk cId="1822393236" sldId="2147483652"/>
        </pc:sldMasterMkLst>
        <pc:spChg chg="mod">
          <ac:chgData name="Alexander White" userId="3da70261-e0e7-408d-aace-eb577feade9e" providerId="ADAL" clId="{7E22EC9B-2FD5-4850-93FF-883571814497}" dt="2024-02-05T09:13:59.242" v="9"/>
          <ac:spMkLst>
            <pc:docMk/>
            <pc:sldMasterMk cId="1822393236" sldId="2147483652"/>
            <ac:spMk id="9" creationId="{00000000-0000-0000-0000-000000000000}"/>
          </ac:spMkLst>
        </pc:spChg>
      </pc:sldMasterChg>
      <pc:sldMasterChg chg="modSp mod">
        <pc:chgData name="Alexander White" userId="3da70261-e0e7-408d-aace-eb577feade9e" providerId="ADAL" clId="{7E22EC9B-2FD5-4850-93FF-883571814497}" dt="2024-02-05T09:14:04.423" v="10"/>
        <pc:sldMasterMkLst>
          <pc:docMk/>
          <pc:sldMasterMk cId="1788143608" sldId="2147483656"/>
        </pc:sldMasterMkLst>
        <pc:spChg chg="mod">
          <ac:chgData name="Alexander White" userId="3da70261-e0e7-408d-aace-eb577feade9e" providerId="ADAL" clId="{7E22EC9B-2FD5-4850-93FF-883571814497}" dt="2024-02-05T09:14:04.423" v="10"/>
          <ac:spMkLst>
            <pc:docMk/>
            <pc:sldMasterMk cId="1788143608" sldId="2147483656"/>
            <ac:spMk id="8" creationId="{00000000-0000-0000-0000-000000000000}"/>
          </ac:spMkLst>
        </pc:spChg>
      </pc:sldMasterChg>
    </pc:docChg>
  </pc:docChgLst>
  <pc:docChgLst>
    <pc:chgData name="Alexander White" userId="3da70261-e0e7-408d-aace-eb577feade9e" providerId="ADAL" clId="{E7D31115-02E6-4E18-9DCC-C81FB4AAAAD2}"/>
    <pc:docChg chg="modSld">
      <pc:chgData name="Alexander White" userId="3da70261-e0e7-408d-aace-eb577feade9e" providerId="ADAL" clId="{E7D31115-02E6-4E18-9DCC-C81FB4AAAAD2}" dt="2024-02-07T11:50:25.284" v="18" actId="1076"/>
      <pc:docMkLst>
        <pc:docMk/>
      </pc:docMkLst>
      <pc:sldChg chg="addSp modSp mod">
        <pc:chgData name="Alexander White" userId="3da70261-e0e7-408d-aace-eb577feade9e" providerId="ADAL" clId="{E7D31115-02E6-4E18-9DCC-C81FB4AAAAD2}" dt="2024-02-07T11:48:47.265" v="9" actId="1076"/>
        <pc:sldMkLst>
          <pc:docMk/>
          <pc:sldMk cId="3227605947" sldId="262"/>
        </pc:sldMkLst>
        <pc:spChg chg="mod">
          <ac:chgData name="Alexander White" userId="3da70261-e0e7-408d-aace-eb577feade9e" providerId="ADAL" clId="{E7D31115-02E6-4E18-9DCC-C81FB4AAAAD2}" dt="2024-02-07T11:48:31.652" v="2" actId="21"/>
          <ac:spMkLst>
            <pc:docMk/>
            <pc:sldMk cId="3227605947" sldId="262"/>
            <ac:spMk id="3" creationId="{00000000-0000-0000-0000-000000000000}"/>
          </ac:spMkLst>
        </pc:spChg>
        <pc:spChg chg="add mod">
          <ac:chgData name="Alexander White" userId="3da70261-e0e7-408d-aace-eb577feade9e" providerId="ADAL" clId="{E7D31115-02E6-4E18-9DCC-C81FB4AAAAD2}" dt="2024-02-07T11:48:47.265" v="9" actId="1076"/>
          <ac:spMkLst>
            <pc:docMk/>
            <pc:sldMk cId="3227605947" sldId="262"/>
            <ac:spMk id="6" creationId="{BBE8CF48-CC1A-6EB3-BAF4-79659CF7111D}"/>
          </ac:spMkLst>
        </pc:spChg>
        <pc:picChg chg="mod">
          <ac:chgData name="Alexander White" userId="3da70261-e0e7-408d-aace-eb577feade9e" providerId="ADAL" clId="{E7D31115-02E6-4E18-9DCC-C81FB4AAAAD2}" dt="2024-02-07T11:48:24.667" v="0" actId="1076"/>
          <ac:picMkLst>
            <pc:docMk/>
            <pc:sldMk cId="3227605947" sldId="262"/>
            <ac:picMk id="4" creationId="{00000000-0000-0000-0000-000000000000}"/>
          </ac:picMkLst>
        </pc:picChg>
      </pc:sldChg>
      <pc:sldChg chg="modSp mod">
        <pc:chgData name="Alexander White" userId="3da70261-e0e7-408d-aace-eb577feade9e" providerId="ADAL" clId="{E7D31115-02E6-4E18-9DCC-C81FB4AAAAD2}" dt="2024-02-07T11:49:16.050" v="13" actId="1076"/>
        <pc:sldMkLst>
          <pc:docMk/>
          <pc:sldMk cId="3227605947" sldId="266"/>
        </pc:sldMkLst>
        <pc:spChg chg="mod">
          <ac:chgData name="Alexander White" userId="3da70261-e0e7-408d-aace-eb577feade9e" providerId="ADAL" clId="{E7D31115-02E6-4E18-9DCC-C81FB4AAAAD2}" dt="2024-02-07T11:49:10.645" v="10" actId="14100"/>
          <ac:spMkLst>
            <pc:docMk/>
            <pc:sldMk cId="3227605947" sldId="266"/>
            <ac:spMk id="3" creationId="{00000000-0000-0000-0000-000000000000}"/>
          </ac:spMkLst>
        </pc:spChg>
        <pc:picChg chg="mod">
          <ac:chgData name="Alexander White" userId="3da70261-e0e7-408d-aace-eb577feade9e" providerId="ADAL" clId="{E7D31115-02E6-4E18-9DCC-C81FB4AAAAD2}" dt="2024-02-07T11:49:16.050" v="13" actId="1076"/>
          <ac:picMkLst>
            <pc:docMk/>
            <pc:sldMk cId="3227605947" sldId="266"/>
            <ac:picMk id="5" creationId="{00000000-0000-0000-0000-000000000000}"/>
          </ac:picMkLst>
        </pc:picChg>
      </pc:sldChg>
      <pc:sldChg chg="modSp mod">
        <pc:chgData name="Alexander White" userId="3da70261-e0e7-408d-aace-eb577feade9e" providerId="ADAL" clId="{E7D31115-02E6-4E18-9DCC-C81FB4AAAAD2}" dt="2024-02-07T11:50:11.474" v="14" actId="20577"/>
        <pc:sldMkLst>
          <pc:docMk/>
          <pc:sldMk cId="3227605947" sldId="268"/>
        </pc:sldMkLst>
        <pc:spChg chg="mod">
          <ac:chgData name="Alexander White" userId="3da70261-e0e7-408d-aace-eb577feade9e" providerId="ADAL" clId="{E7D31115-02E6-4E18-9DCC-C81FB4AAAAD2}" dt="2024-02-07T11:50:11.474" v="14" actId="20577"/>
          <ac:spMkLst>
            <pc:docMk/>
            <pc:sldMk cId="3227605947" sldId="268"/>
            <ac:spMk id="3" creationId="{00000000-0000-0000-0000-000000000000}"/>
          </ac:spMkLst>
        </pc:spChg>
      </pc:sldChg>
      <pc:sldChg chg="modSp mod">
        <pc:chgData name="Alexander White" userId="3da70261-e0e7-408d-aace-eb577feade9e" providerId="ADAL" clId="{E7D31115-02E6-4E18-9DCC-C81FB4AAAAD2}" dt="2024-02-07T11:50:25.284" v="18" actId="1076"/>
        <pc:sldMkLst>
          <pc:docMk/>
          <pc:sldMk cId="3227605947" sldId="269"/>
        </pc:sldMkLst>
        <pc:spChg chg="mod">
          <ac:chgData name="Alexander White" userId="3da70261-e0e7-408d-aace-eb577feade9e" providerId="ADAL" clId="{E7D31115-02E6-4E18-9DCC-C81FB4AAAAD2}" dt="2024-02-07T11:50:23.268" v="17" actId="20577"/>
          <ac:spMkLst>
            <pc:docMk/>
            <pc:sldMk cId="3227605947" sldId="269"/>
            <ac:spMk id="3" creationId="{00000000-0000-0000-0000-000000000000}"/>
          </ac:spMkLst>
        </pc:spChg>
        <pc:picChg chg="mod">
          <ac:chgData name="Alexander White" userId="3da70261-e0e7-408d-aace-eb577feade9e" providerId="ADAL" clId="{E7D31115-02E6-4E18-9DCC-C81FB4AAAAD2}" dt="2024-02-07T11:50:25.284" v="18" actId="1076"/>
          <ac:picMkLst>
            <pc:docMk/>
            <pc:sldMk cId="3227605947" sldId="269"/>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E121A4A-73CF-40BB-A951-BD4A7ECD7C04}" type="datetimeFigureOut">
              <a:rPr lang="en-GB" smtClean="0"/>
              <a:t>07/02/2024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D50853-985C-4C00-9905-3A99A6DD9EB2}" type="slidenum">
              <a:rPr lang="en-GB" smtClean="0"/>
              <a:t>‹#›</a:t>
            </a:fld>
            <a:endParaRPr lang="en-GB"/>
          </a:p>
        </p:txBody>
      </p:sp>
    </p:spTree>
    <p:extLst>
      <p:ext uri="{BB962C8B-B14F-4D97-AF65-F5344CB8AC3E}">
        <p14:creationId xmlns:p14="http://schemas.microsoft.com/office/powerpoint/2010/main" val="28482267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100615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318826"/>
            <a:ext cx="9144000" cy="733096"/>
          </a:xfrm>
        </p:spPr>
        <p:txBody>
          <a:bodyPr/>
          <a:lstStyle/>
          <a:p>
            <a:r>
              <a:rPr lang="en-GB" dirty="0"/>
              <a:t>Extrusion and canning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580" y="2112264"/>
            <a:ext cx="4389120" cy="2962656"/>
          </a:xfrm>
          <a:prstGeom prst="rect">
            <a:avLst/>
          </a:prstGeom>
        </p:spPr>
      </p:pic>
      <p:sp>
        <p:nvSpPr>
          <p:cNvPr id="2" name="Title 1"/>
          <p:cNvSpPr>
            <a:spLocks noGrp="1"/>
          </p:cNvSpPr>
          <p:nvPr>
            <p:ph type="ctrTitle"/>
          </p:nvPr>
        </p:nvSpPr>
        <p:spPr/>
        <p:txBody>
          <a:bodyPr/>
          <a:lstStyle/>
          <a:p>
            <a:r>
              <a:rPr lang="en-US" dirty="0"/>
              <a:t>Blanching</a:t>
            </a:r>
          </a:p>
        </p:txBody>
      </p:sp>
      <p:sp>
        <p:nvSpPr>
          <p:cNvPr id="3" name="Subtitle 2"/>
          <p:cNvSpPr>
            <a:spLocks noGrp="1"/>
          </p:cNvSpPr>
          <p:nvPr>
            <p:ph type="subTitle" idx="1"/>
          </p:nvPr>
        </p:nvSpPr>
        <p:spPr>
          <a:xfrm>
            <a:off x="1169276" y="2571092"/>
            <a:ext cx="6671704" cy="3600000"/>
          </a:xfrm>
        </p:spPr>
        <p:txBody>
          <a:bodyPr/>
          <a:lstStyle/>
          <a:p>
            <a:pPr marL="0" indent="0">
              <a:lnSpc>
                <a:spcPct val="100000"/>
              </a:lnSpc>
              <a:buNone/>
            </a:pPr>
            <a:r>
              <a:rPr lang="en-GB" sz="2000" dirty="0"/>
              <a:t>Products which contain fruit and vegetables need these ingredients blanched (i.e. briefly immersed in boiling water) before they can be packaged. This process helps with filling the can. </a:t>
            </a:r>
            <a:br>
              <a:rPr lang="en-GB" sz="2000" dirty="0"/>
            </a:br>
            <a:br>
              <a:rPr lang="en-GB" sz="2000" dirty="0"/>
            </a:br>
            <a:r>
              <a:rPr lang="en-GB" sz="2000" dirty="0"/>
              <a:t>Blanching must take place quickly, to prevent any enzymic reactions from occurring, such as discolouration.</a:t>
            </a:r>
          </a:p>
          <a:p>
            <a:pPr marL="0" indent="0">
              <a:buNone/>
            </a:pPr>
            <a:endParaRPr lang="en-GB" sz="2000" dirty="0"/>
          </a:p>
          <a:p>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Filling</a:t>
            </a:r>
          </a:p>
        </p:txBody>
      </p:sp>
      <p:sp>
        <p:nvSpPr>
          <p:cNvPr id="3" name="Subtitle 2"/>
          <p:cNvSpPr>
            <a:spLocks noGrp="1"/>
          </p:cNvSpPr>
          <p:nvPr>
            <p:ph type="subTitle" idx="1"/>
          </p:nvPr>
        </p:nvSpPr>
        <p:spPr>
          <a:xfrm>
            <a:off x="1169276" y="2571092"/>
            <a:ext cx="6065242" cy="3600000"/>
          </a:xfrm>
        </p:spPr>
        <p:txBody>
          <a:bodyPr/>
          <a:lstStyle/>
          <a:p>
            <a:pPr marL="0" indent="0">
              <a:buNone/>
            </a:pPr>
            <a:r>
              <a:rPr lang="en-GB" sz="2000" dirty="0"/>
              <a:t>The cans are filled automatically with a measured weight or volume of product. A solution of brine, savoury sauce, fruit juice or sugar syrup is usually added. A space is left at the top or the can will distort when sterilised. </a:t>
            </a:r>
          </a:p>
          <a:p>
            <a:pPr marL="0" indent="0">
              <a:buNone/>
            </a:pPr>
            <a:endParaRPr lang="en-GB" sz="2000" dirty="0"/>
          </a:p>
          <a:p>
            <a:pPr marL="0" indent="0">
              <a:buNone/>
            </a:pPr>
            <a:r>
              <a:rPr lang="en-GB" sz="2000" dirty="0"/>
              <a:t>Food is also packaged in plastic containers. These are known as plastic cans (e.g. ambient ready meals).</a:t>
            </a:r>
          </a:p>
          <a:p>
            <a:pPr marL="0" indent="0">
              <a:buNone/>
            </a:pPr>
            <a:endParaRPr lang="en-US" sz="2000" dirty="0"/>
          </a:p>
        </p:txBody>
      </p:sp>
      <p:pic>
        <p:nvPicPr>
          <p:cNvPr id="4" name="Picture 6" descr="Sardine can cut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327" y="2571092"/>
            <a:ext cx="3870124" cy="261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0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268" y="2571092"/>
            <a:ext cx="3835732" cy="2901676"/>
          </a:xfrm>
          <a:prstGeom prst="rect">
            <a:avLst/>
          </a:prstGeom>
        </p:spPr>
      </p:pic>
      <p:sp>
        <p:nvSpPr>
          <p:cNvPr id="2" name="Title 1"/>
          <p:cNvSpPr>
            <a:spLocks noGrp="1"/>
          </p:cNvSpPr>
          <p:nvPr>
            <p:ph type="ctrTitle"/>
          </p:nvPr>
        </p:nvSpPr>
        <p:spPr/>
        <p:txBody>
          <a:bodyPr/>
          <a:lstStyle/>
          <a:p>
            <a:r>
              <a:rPr lang="en-US" dirty="0"/>
              <a:t>Sealing</a:t>
            </a:r>
          </a:p>
        </p:txBody>
      </p:sp>
      <p:sp>
        <p:nvSpPr>
          <p:cNvPr id="3" name="Subtitle 2"/>
          <p:cNvSpPr>
            <a:spLocks noGrp="1"/>
          </p:cNvSpPr>
          <p:nvPr>
            <p:ph type="subTitle" idx="1"/>
          </p:nvPr>
        </p:nvSpPr>
        <p:spPr>
          <a:xfrm>
            <a:off x="1169276" y="2571092"/>
            <a:ext cx="7254634" cy="3600000"/>
          </a:xfrm>
        </p:spPr>
        <p:txBody>
          <a:bodyPr/>
          <a:lstStyle/>
          <a:p>
            <a:pPr marL="0" indent="0">
              <a:buNone/>
            </a:pPr>
            <a:r>
              <a:rPr lang="en-GB" sz="2000" dirty="0"/>
              <a:t>The cans are sealed, under vacuum, using a double seam on the can rim. A vacuum is applied to draw out the air at the top of the can and seal the lid. At this stage some product may seep out.</a:t>
            </a:r>
          </a:p>
          <a:p>
            <a:pPr marL="0" indent="0">
              <a:buNone/>
            </a:pPr>
            <a:endParaRPr lang="en-GB" sz="2000" dirty="0"/>
          </a:p>
          <a:p>
            <a:pPr marL="0" indent="0">
              <a:buNone/>
            </a:pPr>
            <a:r>
              <a:rPr lang="en-GB" sz="2000" b="1" dirty="0"/>
              <a:t>Washing</a:t>
            </a:r>
          </a:p>
          <a:p>
            <a:pPr marL="0" indent="0">
              <a:lnSpc>
                <a:spcPct val="100000"/>
              </a:lnSpc>
              <a:buNone/>
            </a:pPr>
            <a:r>
              <a:rPr lang="en-GB" sz="2000" dirty="0"/>
              <a:t>Once sealed, cans are washed to remove any external particles, and are then ready to be sterilised.</a:t>
            </a:r>
          </a:p>
          <a:p>
            <a:pPr marL="0" indent="0">
              <a:buNone/>
            </a:pPr>
            <a:endParaRPr lang="en-GB" sz="2000" dirty="0"/>
          </a:p>
          <a:p>
            <a:pPr marL="0" indent="0">
              <a:buNone/>
            </a:pPr>
            <a:endParaRPr lang="en-GB" sz="2000" dirty="0"/>
          </a:p>
          <a:p>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Sterilisation</a:t>
            </a:r>
            <a:endParaRPr lang="en-US" dirty="0"/>
          </a:p>
        </p:txBody>
      </p:sp>
      <p:sp>
        <p:nvSpPr>
          <p:cNvPr id="3" name="Subtitle 2"/>
          <p:cNvSpPr>
            <a:spLocks noGrp="1"/>
          </p:cNvSpPr>
          <p:nvPr>
            <p:ph type="subTitle" idx="1"/>
          </p:nvPr>
        </p:nvSpPr>
        <p:spPr>
          <a:xfrm>
            <a:off x="1169276" y="2571092"/>
            <a:ext cx="8251171" cy="3600000"/>
          </a:xfrm>
        </p:spPr>
        <p:txBody>
          <a:bodyPr/>
          <a:lstStyle/>
          <a:p>
            <a:pPr marL="0" indent="0">
              <a:buNone/>
            </a:pPr>
            <a:r>
              <a:rPr lang="en-GB" sz="2000" dirty="0"/>
              <a:t>Batches of cans are placed in a retort, which works like a large pressure cooker. The time taken to sterilise the contents at boiling point would be relatively long. By canning under pressure less time is needed as the temperature rises to 121ºC.</a:t>
            </a:r>
          </a:p>
          <a:p>
            <a:pPr marL="0" indent="0">
              <a:buNone/>
            </a:pPr>
            <a:endParaRPr lang="en-GB" sz="2000" dirty="0"/>
          </a:p>
          <a:p>
            <a:pPr marL="0" indent="0">
              <a:buNone/>
            </a:pPr>
            <a:r>
              <a:rPr lang="en-GB" sz="2000" dirty="0"/>
              <a:t>The retort is sealed and steam is injected. This causes the temperature to rise and eventually results in air being driven out of the retort. </a:t>
            </a:r>
          </a:p>
          <a:p>
            <a:pPr marL="0" indent="0">
              <a:buNone/>
            </a:pPr>
            <a:endParaRPr lang="en-GB" sz="2000" dirty="0"/>
          </a:p>
          <a:p>
            <a:endParaRPr lang="en-US" sz="2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7600" y="1923798"/>
            <a:ext cx="2435926" cy="365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60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585" y="2657782"/>
            <a:ext cx="4033949" cy="282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dirty="0" err="1"/>
              <a:t>Sterilisation</a:t>
            </a:r>
            <a:endParaRPr lang="en-US" dirty="0"/>
          </a:p>
        </p:txBody>
      </p:sp>
      <p:sp>
        <p:nvSpPr>
          <p:cNvPr id="3" name="Subtitle 2"/>
          <p:cNvSpPr>
            <a:spLocks noGrp="1"/>
          </p:cNvSpPr>
          <p:nvPr>
            <p:ph type="subTitle" idx="1"/>
          </p:nvPr>
        </p:nvSpPr>
        <p:spPr>
          <a:xfrm>
            <a:off x="1169276" y="2571092"/>
            <a:ext cx="6581859" cy="3600000"/>
          </a:xfrm>
        </p:spPr>
        <p:txBody>
          <a:bodyPr/>
          <a:lstStyle/>
          <a:p>
            <a:pPr marL="0" indent="0">
              <a:lnSpc>
                <a:spcPct val="100000"/>
              </a:lnSpc>
              <a:buNone/>
            </a:pPr>
            <a:r>
              <a:rPr lang="en-GB" sz="2000" dirty="0"/>
              <a:t>The type of product being canned is of importance at this stage. ‘Solid pack’ contents, e.g. canned meat, need more time as the heat needs to penetrate the product by conduction. </a:t>
            </a:r>
            <a:br>
              <a:rPr lang="en-GB" sz="2000" dirty="0"/>
            </a:br>
            <a:br>
              <a:rPr lang="en-GB" sz="2000" dirty="0"/>
            </a:br>
            <a:r>
              <a:rPr lang="en-GB" sz="2000" dirty="0"/>
              <a:t>However ‘liquid pack’ contents, e.g. soups, need far less time as the liquid present helps transfer the heat by convection. This will dictate the pressure and time needed to sterilise the product throughout.</a:t>
            </a:r>
          </a:p>
          <a:p>
            <a:pPr marL="0" indent="0">
              <a:buNone/>
            </a:pPr>
            <a:endParaRPr lang="en-GB" sz="2000" dirty="0"/>
          </a:p>
          <a:p>
            <a:endParaRPr lang="en-US" sz="2000" dirty="0"/>
          </a:p>
        </p:txBody>
      </p:sp>
    </p:spTree>
    <p:extLst>
      <p:ext uri="{BB962C8B-B14F-4D97-AF65-F5344CB8AC3E}">
        <p14:creationId xmlns:p14="http://schemas.microsoft.com/office/powerpoint/2010/main" val="322760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Cooling</a:t>
            </a:r>
          </a:p>
        </p:txBody>
      </p:sp>
      <p:sp>
        <p:nvSpPr>
          <p:cNvPr id="3" name="Subtitle 2"/>
          <p:cNvSpPr>
            <a:spLocks noGrp="1"/>
          </p:cNvSpPr>
          <p:nvPr>
            <p:ph type="subTitle" idx="1"/>
          </p:nvPr>
        </p:nvSpPr>
        <p:spPr>
          <a:xfrm>
            <a:off x="1169276" y="2571092"/>
            <a:ext cx="6134494" cy="3600000"/>
          </a:xfrm>
        </p:spPr>
        <p:txBody>
          <a:bodyPr/>
          <a:lstStyle/>
          <a:p>
            <a:pPr marL="0" indent="0">
              <a:buNone/>
            </a:pPr>
            <a:r>
              <a:rPr lang="en-GB" sz="2000" dirty="0"/>
              <a:t>After the cans have been sterilised, they are cooled to prevent overcooking of the contents. This is achieved by spraying cool water over the cans and a gentle reduction in pressure. </a:t>
            </a:r>
          </a:p>
          <a:p>
            <a:pPr marL="0" indent="0">
              <a:buNone/>
            </a:pPr>
            <a:endParaRPr lang="en-GB" sz="2000" dirty="0"/>
          </a:p>
          <a:p>
            <a:pPr marL="0" indent="0">
              <a:buNone/>
            </a:pPr>
            <a:r>
              <a:rPr lang="en-GB" sz="2000" dirty="0"/>
              <a:t>Any sudden drop in temperature would cause the cans to distort and damage the can seams. While still warm, the cans are removed and passed through a cooling tank to reduce the temperature further.</a:t>
            </a:r>
          </a:p>
          <a:p>
            <a:pPr marL="0" indent="0">
              <a:buNone/>
            </a:pPr>
            <a:endParaRPr lang="en-GB" sz="2000" dirty="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949" y="2283798"/>
            <a:ext cx="4396863" cy="3271266"/>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Drying </a:t>
            </a:r>
          </a:p>
        </p:txBody>
      </p:sp>
      <p:sp>
        <p:nvSpPr>
          <p:cNvPr id="3" name="Subtitle 2"/>
          <p:cNvSpPr>
            <a:spLocks noGrp="1"/>
          </p:cNvSpPr>
          <p:nvPr>
            <p:ph type="subTitle" idx="1"/>
          </p:nvPr>
        </p:nvSpPr>
        <p:spPr>
          <a:xfrm>
            <a:off x="1169276" y="2571092"/>
            <a:ext cx="5620144" cy="3600000"/>
          </a:xfrm>
        </p:spPr>
        <p:txBody>
          <a:bodyPr/>
          <a:lstStyle/>
          <a:p>
            <a:pPr marL="0" indent="0">
              <a:buNone/>
            </a:pPr>
            <a:r>
              <a:rPr lang="en-GB" sz="2000" dirty="0"/>
              <a:t>The remaining heat from the can evaporates any water left on the surface. This is important to prevent rusting during storage and the risk of intake of dirty water if there is a seam defect.</a:t>
            </a:r>
          </a:p>
          <a:p>
            <a:pPr marL="0" indent="0">
              <a:buNone/>
            </a:pPr>
            <a:endParaRPr lang="en-GB" sz="2000" dirty="0"/>
          </a:p>
          <a:p>
            <a:pPr marL="0" indent="0">
              <a:buNone/>
            </a:pPr>
            <a:r>
              <a:rPr lang="en-US" sz="2000" b="1" dirty="0"/>
              <a:t>Labelling</a:t>
            </a:r>
          </a:p>
          <a:p>
            <a:pPr marL="0" indent="0">
              <a:buNone/>
            </a:pPr>
            <a:r>
              <a:rPr lang="en-GB" sz="2000" dirty="0"/>
              <a:t>Finally, cans are coded then labelled with a </a:t>
            </a:r>
            <a:br>
              <a:rPr lang="en-GB" sz="2000" dirty="0"/>
            </a:br>
            <a:r>
              <a:rPr lang="en-GB" sz="2000" dirty="0"/>
              <a:t>‘best before’ date.</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887" y="2571091"/>
            <a:ext cx="4596033" cy="3303045"/>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Extrusion and canning </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4F1BF00-6399-DB53-B55B-06CC8B4FD319}"/>
              </a:ext>
            </a:extLst>
          </p:cNvPr>
          <p:cNvSpPr txBox="1"/>
          <p:nvPr/>
        </p:nvSpPr>
        <p:spPr>
          <a:xfrm>
            <a:off x="250917" y="607210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930" y="3527612"/>
            <a:ext cx="6942076" cy="2721429"/>
          </a:xfrm>
          <a:prstGeom prst="rect">
            <a:avLst/>
          </a:prstGeom>
        </p:spPr>
      </p:pic>
      <p:sp>
        <p:nvSpPr>
          <p:cNvPr id="2" name="Title 1"/>
          <p:cNvSpPr>
            <a:spLocks noGrp="1"/>
          </p:cNvSpPr>
          <p:nvPr>
            <p:ph type="ctrTitle"/>
          </p:nvPr>
        </p:nvSpPr>
        <p:spPr/>
        <p:txBody>
          <a:bodyPr/>
          <a:lstStyle/>
          <a:p>
            <a:r>
              <a:rPr lang="en-US" dirty="0"/>
              <a:t>Extrusion </a:t>
            </a:r>
          </a:p>
        </p:txBody>
      </p:sp>
      <p:sp>
        <p:nvSpPr>
          <p:cNvPr id="3" name="Subtitle 2"/>
          <p:cNvSpPr>
            <a:spLocks noGrp="1"/>
          </p:cNvSpPr>
          <p:nvPr>
            <p:ph type="subTitle" idx="1"/>
          </p:nvPr>
        </p:nvSpPr>
        <p:spPr>
          <a:xfrm>
            <a:off x="1169276" y="2571092"/>
            <a:ext cx="8292075" cy="3600000"/>
          </a:xfrm>
        </p:spPr>
        <p:txBody>
          <a:bodyPr/>
          <a:lstStyle/>
          <a:p>
            <a:pPr marL="0" indent="0">
              <a:buNone/>
            </a:pPr>
            <a:r>
              <a:rPr lang="en-GB" sz="2000" dirty="0"/>
              <a:t>Extrusion is a process where raw materials are forced through a cylindrical barrel in order to form, shape and sometimes cook.</a:t>
            </a:r>
            <a:br>
              <a:rPr lang="en-GB" sz="2000" dirty="0"/>
            </a:br>
            <a:br>
              <a:rPr lang="en-GB" sz="2000" dirty="0"/>
            </a:br>
            <a:endParaRPr lang="en-US" sz="2000" dirty="0"/>
          </a:p>
        </p:txBody>
      </p:sp>
      <p:sp>
        <p:nvSpPr>
          <p:cNvPr id="6" name="TextBox 5">
            <a:extLst>
              <a:ext uri="{FF2B5EF4-FFF2-40B4-BE49-F238E27FC236}">
                <a16:creationId xmlns:a16="http://schemas.microsoft.com/office/drawing/2014/main" id="{BBE8CF48-CC1A-6EB3-BAF4-79659CF7111D}"/>
              </a:ext>
            </a:extLst>
          </p:cNvPr>
          <p:cNvSpPr txBox="1"/>
          <p:nvPr/>
        </p:nvSpPr>
        <p:spPr>
          <a:xfrm>
            <a:off x="1088594" y="3476973"/>
            <a:ext cx="3768484" cy="1323439"/>
          </a:xfrm>
          <a:prstGeom prst="rect">
            <a:avLst/>
          </a:prstGeom>
          <a:noFill/>
        </p:spPr>
        <p:txBody>
          <a:bodyPr wrap="square">
            <a:spAutoFit/>
          </a:bodyPr>
          <a:lstStyle/>
          <a:p>
            <a:pPr marL="0" indent="0">
              <a:buNone/>
            </a:pPr>
            <a:r>
              <a:rPr lang="en-GB" sz="2000" dirty="0">
                <a:latin typeface="Arial" panose="020B0604020202020204" pitchFamily="34" charset="0"/>
                <a:cs typeface="Arial" panose="020B0604020202020204" pitchFamily="34" charset="0"/>
              </a:rPr>
              <a:t>The principle behind industrial extrusion is similar to that of a domestic meat mincer, however on a much larger scale.</a:t>
            </a:r>
          </a:p>
        </p:txBody>
      </p:sp>
    </p:spTree>
    <p:extLst>
      <p:ext uri="{BB962C8B-B14F-4D97-AF65-F5344CB8AC3E}">
        <p14:creationId xmlns:p14="http://schemas.microsoft.com/office/powerpoint/2010/main" val="3227605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32116" y="2736105"/>
            <a:ext cx="4680000" cy="3600000"/>
          </a:xfrm>
        </p:spPr>
        <p:txBody>
          <a:bodyPr/>
          <a:lstStyle/>
          <a:p>
            <a:pPr marL="0" indent="0">
              <a:buNone/>
            </a:pPr>
            <a:r>
              <a:rPr lang="en-GB" sz="2000" dirty="0"/>
              <a:t>Domestic meat mincer</a:t>
            </a:r>
          </a:p>
          <a:p>
            <a:endParaRPr lang="en-GB" sz="2000" dirty="0"/>
          </a:p>
          <a:p>
            <a:r>
              <a:rPr lang="en-GB" sz="2000" dirty="0"/>
              <a:t>Meat is put into the top.</a:t>
            </a:r>
          </a:p>
          <a:p>
            <a:r>
              <a:rPr lang="en-GB" sz="2000" dirty="0"/>
              <a:t>The handle is turned in order to rotate the screw running through the barrel.</a:t>
            </a:r>
          </a:p>
          <a:p>
            <a:r>
              <a:rPr lang="en-GB" sz="2000" dirty="0"/>
              <a:t>The meat is forced through the barrel, breaking its structure.</a:t>
            </a:r>
          </a:p>
          <a:p>
            <a:r>
              <a:rPr lang="en-GB" sz="2000" dirty="0"/>
              <a:t>The meat emerges through a die and is formed into mincemeat. </a:t>
            </a:r>
          </a:p>
          <a:p>
            <a:endParaRPr lang="en-US" dirty="0"/>
          </a:p>
        </p:txBody>
      </p:sp>
      <p:sp>
        <p:nvSpPr>
          <p:cNvPr id="3" name="Text Placeholder 2"/>
          <p:cNvSpPr>
            <a:spLocks noGrp="1"/>
          </p:cNvSpPr>
          <p:nvPr>
            <p:ph type="body" sz="quarter" idx="3"/>
          </p:nvPr>
        </p:nvSpPr>
        <p:spPr/>
        <p:txBody>
          <a:bodyPr/>
          <a:lstStyle/>
          <a:p>
            <a:r>
              <a:rPr lang="en-GB" sz="2000" dirty="0"/>
              <a:t>Industrial extrusion</a:t>
            </a:r>
          </a:p>
          <a:p>
            <a:endParaRPr lang="en-GB" sz="2000" dirty="0"/>
          </a:p>
          <a:p>
            <a:pPr marL="285750" indent="-285750">
              <a:buFont typeface="Arial" panose="020B0604020202020204" pitchFamily="34" charset="0"/>
              <a:buChar char="•"/>
            </a:pPr>
            <a:r>
              <a:rPr lang="en-GB" sz="2000" dirty="0"/>
              <a:t>Raw ingredients are placed into the hopper.</a:t>
            </a:r>
          </a:p>
          <a:p>
            <a:pPr marL="285750" indent="-285750">
              <a:buFont typeface="Arial" panose="020B0604020202020204" pitchFamily="34" charset="0"/>
              <a:buChar char="•"/>
            </a:pPr>
            <a:r>
              <a:rPr lang="en-GB" sz="2000" dirty="0"/>
              <a:t>The screw is rotated, forcing materials along the barrel.</a:t>
            </a:r>
          </a:p>
          <a:p>
            <a:pPr marL="285750" indent="-285750">
              <a:buFont typeface="Arial" panose="020B0604020202020204" pitchFamily="34" charset="0"/>
              <a:buChar char="•"/>
            </a:pPr>
            <a:r>
              <a:rPr lang="en-GB" sz="2000" dirty="0"/>
              <a:t>Heat may be applied or removed, depending on the product.</a:t>
            </a:r>
          </a:p>
          <a:p>
            <a:pPr marL="285750" indent="-285750">
              <a:buFont typeface="Arial" panose="020B0604020202020204" pitchFamily="34" charset="0"/>
              <a:buChar char="•"/>
            </a:pPr>
            <a:r>
              <a:rPr lang="en-GB" sz="2000" dirty="0"/>
              <a:t>Product emerges through a die.</a:t>
            </a:r>
          </a:p>
          <a:p>
            <a:endParaRPr lang="en-US" dirty="0"/>
          </a:p>
        </p:txBody>
      </p:sp>
      <p:sp>
        <p:nvSpPr>
          <p:cNvPr id="4" name="Title 3"/>
          <p:cNvSpPr>
            <a:spLocks noGrp="1"/>
          </p:cNvSpPr>
          <p:nvPr>
            <p:ph type="title"/>
          </p:nvPr>
        </p:nvSpPr>
        <p:spPr/>
        <p:txBody>
          <a:bodyPr/>
          <a:lstStyle/>
          <a:p>
            <a:r>
              <a:rPr lang="en-US" dirty="0"/>
              <a:t>Domestic compared to industrial</a:t>
            </a:r>
          </a:p>
        </p:txBody>
      </p:sp>
    </p:spTree>
    <p:extLst>
      <p:ext uri="{BB962C8B-B14F-4D97-AF65-F5344CB8AC3E}">
        <p14:creationId xmlns:p14="http://schemas.microsoft.com/office/powerpoint/2010/main" val="142411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Extrusion in the food industry</a:t>
            </a:r>
            <a:endParaRPr lang="en-US" dirty="0"/>
          </a:p>
        </p:txBody>
      </p:sp>
      <p:sp>
        <p:nvSpPr>
          <p:cNvPr id="3" name="Subtitle 2"/>
          <p:cNvSpPr>
            <a:spLocks noGrp="1"/>
          </p:cNvSpPr>
          <p:nvPr>
            <p:ph type="subTitle" idx="1"/>
          </p:nvPr>
        </p:nvSpPr>
        <p:spPr>
          <a:xfrm>
            <a:off x="1169276" y="2571092"/>
            <a:ext cx="6603124" cy="3600000"/>
          </a:xfrm>
        </p:spPr>
        <p:txBody>
          <a:bodyPr/>
          <a:lstStyle/>
          <a:p>
            <a:pPr marL="0" indent="0">
              <a:buNone/>
            </a:pPr>
            <a:r>
              <a:rPr lang="en-GB" sz="2000" dirty="0"/>
              <a:t>Extrusion is used within industry as it can:</a:t>
            </a:r>
          </a:p>
          <a:p>
            <a:r>
              <a:rPr lang="en-GB" sz="2000" dirty="0"/>
              <a:t>work continuously;</a:t>
            </a:r>
          </a:p>
          <a:p>
            <a:r>
              <a:rPr lang="en-GB" sz="2000" dirty="0"/>
              <a:t>act as a heat exchanger (i.e. heat or cool);</a:t>
            </a:r>
          </a:p>
          <a:p>
            <a:r>
              <a:rPr lang="en-GB" sz="2000" dirty="0"/>
              <a:t>handle viscous materials (i.e. thick mixtures);</a:t>
            </a:r>
          </a:p>
          <a:p>
            <a:r>
              <a:rPr lang="en-GB" sz="2000" dirty="0"/>
              <a:t>produce a range of different products </a:t>
            </a:r>
            <a:br>
              <a:rPr lang="en-GB" sz="2000" dirty="0"/>
            </a:br>
            <a:r>
              <a:rPr lang="en-GB" sz="2000" dirty="0"/>
              <a:t>(textures and shapes).</a:t>
            </a:r>
          </a:p>
          <a:p>
            <a:endParaRPr lang="en-US" sz="2000"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6277" r="11890" b="9552"/>
          <a:stretch/>
        </p:blipFill>
        <p:spPr>
          <a:xfrm>
            <a:off x="7516367" y="2476519"/>
            <a:ext cx="3794761" cy="2141202"/>
          </a:xfrm>
          <a:prstGeom prst="rect">
            <a:avLst/>
          </a:prstGeom>
        </p:spPr>
      </p:pic>
    </p:spTree>
    <p:extLst>
      <p:ext uri="{BB962C8B-B14F-4D97-AF65-F5344CB8AC3E}">
        <p14:creationId xmlns:p14="http://schemas.microsoft.com/office/powerpoint/2010/main" val="50288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Uses of extrusion in industry - Pasta</a:t>
            </a:r>
            <a:endParaRPr lang="en-US" dirty="0"/>
          </a:p>
        </p:txBody>
      </p:sp>
      <p:sp>
        <p:nvSpPr>
          <p:cNvPr id="3" name="Subtitle 2"/>
          <p:cNvSpPr>
            <a:spLocks noGrp="1"/>
          </p:cNvSpPr>
          <p:nvPr>
            <p:ph type="subTitle" idx="1"/>
          </p:nvPr>
        </p:nvSpPr>
        <p:spPr>
          <a:xfrm>
            <a:off x="1169276" y="2571092"/>
            <a:ext cx="6603124" cy="3600000"/>
          </a:xfrm>
        </p:spPr>
        <p:txBody>
          <a:bodyPr/>
          <a:lstStyle/>
          <a:p>
            <a:pPr marL="0" indent="0">
              <a:buNone/>
            </a:pPr>
            <a:r>
              <a:rPr lang="en-GB" sz="2000" dirty="0"/>
              <a:t>Pasta production relies mainly on the process of extrusion, e.g. macaroni and spaghetti. </a:t>
            </a:r>
          </a:p>
          <a:p>
            <a:pPr marL="0" indent="0">
              <a:buNone/>
            </a:pPr>
            <a:endParaRPr lang="en-GB" sz="2000" dirty="0"/>
          </a:p>
          <a:p>
            <a:pPr marL="0" indent="0">
              <a:buNone/>
            </a:pPr>
            <a:r>
              <a:rPr lang="en-GB" sz="2000" dirty="0"/>
              <a:t>Low temperatures and pressure are needed to keep the pasta from cooking.</a:t>
            </a:r>
          </a:p>
          <a:p>
            <a:endParaRPr lang="en-US" sz="2000" dirty="0"/>
          </a:p>
        </p:txBody>
      </p:sp>
      <p:pic>
        <p:nvPicPr>
          <p:cNvPr id="4" name="Picture 4" descr="Past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290" y="2545790"/>
            <a:ext cx="4011930" cy="327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0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Uses of extrusion in industry - Snacks</a:t>
            </a:r>
            <a:endParaRPr lang="en-US" dirty="0"/>
          </a:p>
        </p:txBody>
      </p:sp>
      <p:sp>
        <p:nvSpPr>
          <p:cNvPr id="3" name="Subtitle 2"/>
          <p:cNvSpPr>
            <a:spLocks noGrp="1"/>
          </p:cNvSpPr>
          <p:nvPr>
            <p:ph type="subTitle" idx="1"/>
          </p:nvPr>
        </p:nvSpPr>
        <p:spPr/>
        <p:txBody>
          <a:bodyPr/>
          <a:lstStyle/>
          <a:p>
            <a:pPr marL="0" indent="0">
              <a:buNone/>
            </a:pPr>
            <a:r>
              <a:rPr lang="en-GB" sz="2000" dirty="0"/>
              <a:t>The production of snack products is a rapidly growing area. High temperatures and pressures are necessary to produce the snacks. </a:t>
            </a:r>
          </a:p>
          <a:p>
            <a:pPr marL="0" indent="0">
              <a:buNone/>
            </a:pPr>
            <a:endParaRPr lang="en-GB" sz="2000" dirty="0"/>
          </a:p>
          <a:p>
            <a:pPr marL="0" indent="0">
              <a:buNone/>
            </a:pPr>
            <a:endParaRPr lang="en-GB" sz="2000" dirty="0"/>
          </a:p>
          <a:p>
            <a:pPr marL="0" indent="0">
              <a:buNone/>
            </a:pPr>
            <a:endParaRPr lang="en-GB" sz="2000" dirty="0"/>
          </a:p>
          <a:p>
            <a:pPr marL="0" indent="0">
              <a:buNone/>
            </a:pPr>
            <a:br>
              <a:rPr lang="en-GB" sz="2000" dirty="0"/>
            </a:br>
            <a:endParaRPr lang="en-GB" sz="2000" dirty="0"/>
          </a:p>
          <a:p>
            <a:pPr marL="0" indent="0">
              <a:buNone/>
            </a:pPr>
            <a:r>
              <a:rPr lang="en-GB" sz="2000" dirty="0"/>
              <a:t>Due to changes in pressure, as well as water being removed due to heat, these products often ‘puff up’ or expand.</a:t>
            </a:r>
          </a:p>
          <a:p>
            <a:pPr marL="0" indent="0">
              <a:buNone/>
            </a:pPr>
            <a:endParaRPr lang="en-GB" sz="2000" dirty="0"/>
          </a:p>
          <a:p>
            <a:endParaRPr lang="en-US" sz="2000" dirty="0"/>
          </a:p>
        </p:txBody>
      </p:sp>
      <p:pic>
        <p:nvPicPr>
          <p:cNvPr id="4" name="Picture 5" descr="Bread sticks cutout (239 x 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981" y="3337441"/>
            <a:ext cx="2257424" cy="1578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498" y="3192979"/>
            <a:ext cx="1898661" cy="176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047" y="3264416"/>
            <a:ext cx="2483348" cy="165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60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Canning</a:t>
            </a:r>
          </a:p>
        </p:txBody>
      </p:sp>
      <p:sp>
        <p:nvSpPr>
          <p:cNvPr id="3" name="Subtitle 2"/>
          <p:cNvSpPr>
            <a:spLocks noGrp="1"/>
          </p:cNvSpPr>
          <p:nvPr>
            <p:ph type="subTitle" idx="1"/>
          </p:nvPr>
        </p:nvSpPr>
        <p:spPr>
          <a:xfrm>
            <a:off x="1169276" y="2571092"/>
            <a:ext cx="5419783" cy="3600000"/>
          </a:xfrm>
        </p:spPr>
        <p:txBody>
          <a:bodyPr/>
          <a:lstStyle/>
          <a:p>
            <a:pPr marL="0" indent="0">
              <a:buNone/>
            </a:pPr>
            <a:r>
              <a:rPr lang="en-GB" sz="2000" dirty="0"/>
              <a:t>Canning aims to destroy all micro-organisms and their spores through the application of heat. </a:t>
            </a:r>
          </a:p>
          <a:p>
            <a:pPr marL="0" indent="0">
              <a:buNone/>
            </a:pPr>
            <a:endParaRPr lang="en-GB" sz="2000" dirty="0"/>
          </a:p>
          <a:p>
            <a:pPr marL="0" indent="0">
              <a:buNone/>
            </a:pPr>
            <a:r>
              <a:rPr lang="en-GB" sz="2000" dirty="0"/>
              <a:t>This is achieved by sterilising the food within air-tight containers to prevent re-contamination.</a:t>
            </a:r>
          </a:p>
          <a:p>
            <a:endParaRPr lang="en-GB" sz="2000" dirty="0"/>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756" y="1563798"/>
            <a:ext cx="3214027" cy="4855026"/>
          </a:xfrm>
          <a:prstGeom prst="rect">
            <a:avLst/>
          </a:prstGeom>
        </p:spPr>
      </p:pic>
    </p:spTree>
    <p:extLst>
      <p:ext uri="{BB962C8B-B14F-4D97-AF65-F5344CB8AC3E}">
        <p14:creationId xmlns:p14="http://schemas.microsoft.com/office/powerpoint/2010/main" val="322760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Domestic compared to industrial</a:t>
            </a:r>
          </a:p>
        </p:txBody>
      </p:sp>
      <p:sp>
        <p:nvSpPr>
          <p:cNvPr id="3" name="Subtitle 2"/>
          <p:cNvSpPr>
            <a:spLocks noGrp="1"/>
          </p:cNvSpPr>
          <p:nvPr>
            <p:ph type="subTitle" idx="1"/>
          </p:nvPr>
        </p:nvSpPr>
        <p:spPr>
          <a:xfrm>
            <a:off x="1169276" y="2132180"/>
            <a:ext cx="8733676" cy="3600000"/>
          </a:xfrm>
        </p:spPr>
        <p:txBody>
          <a:bodyPr/>
          <a:lstStyle/>
          <a:p>
            <a:pPr marL="0" indent="0">
              <a:buNone/>
            </a:pPr>
            <a:r>
              <a:rPr lang="en-GB" sz="2000" dirty="0"/>
              <a:t>The stages of canning are:</a:t>
            </a:r>
          </a:p>
          <a:p>
            <a:r>
              <a:rPr lang="en-GB" sz="2000" dirty="0"/>
              <a:t>cleaning of raw materials;</a:t>
            </a:r>
          </a:p>
          <a:p>
            <a:r>
              <a:rPr lang="en-GB" sz="2000" dirty="0"/>
              <a:t>size reduction;</a:t>
            </a:r>
          </a:p>
          <a:p>
            <a:r>
              <a:rPr lang="en-GB" sz="2000" dirty="0"/>
              <a:t>blanching;</a:t>
            </a:r>
          </a:p>
          <a:p>
            <a:r>
              <a:rPr lang="en-GB" sz="2000" dirty="0"/>
              <a:t>filling;</a:t>
            </a:r>
          </a:p>
          <a:p>
            <a:r>
              <a:rPr lang="en-US" sz="2000" dirty="0"/>
              <a:t>sealing;</a:t>
            </a:r>
          </a:p>
          <a:p>
            <a:r>
              <a:rPr lang="en-US" sz="2000" dirty="0"/>
              <a:t>washing;</a:t>
            </a:r>
          </a:p>
          <a:p>
            <a:r>
              <a:rPr lang="en-US" sz="2000" dirty="0" err="1"/>
              <a:t>sterilisation</a:t>
            </a:r>
            <a:r>
              <a:rPr lang="en-US" sz="2000" dirty="0"/>
              <a:t>;</a:t>
            </a:r>
          </a:p>
          <a:p>
            <a:r>
              <a:rPr lang="en-US" sz="2000" dirty="0"/>
              <a:t>cooling;</a:t>
            </a:r>
          </a:p>
          <a:p>
            <a:r>
              <a:rPr lang="en-US" sz="2000" dirty="0"/>
              <a:t>drying;</a:t>
            </a:r>
          </a:p>
          <a:p>
            <a:r>
              <a:rPr lang="en-US" sz="2000" dirty="0"/>
              <a:t>labelling.</a:t>
            </a:r>
            <a:endParaRPr lang="en-GB" sz="2000" dirty="0"/>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240" y="1767797"/>
            <a:ext cx="3004566" cy="4524949"/>
          </a:xfrm>
          <a:prstGeom prst="rect">
            <a:avLst/>
          </a:prstGeom>
        </p:spPr>
      </p:pic>
    </p:spTree>
    <p:extLst>
      <p:ext uri="{BB962C8B-B14F-4D97-AF65-F5344CB8AC3E}">
        <p14:creationId xmlns:p14="http://schemas.microsoft.com/office/powerpoint/2010/main" val="124940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431"/>
          <a:stretch/>
        </p:blipFill>
        <p:spPr>
          <a:xfrm>
            <a:off x="7372351" y="2790158"/>
            <a:ext cx="4503420" cy="2422874"/>
          </a:xfrm>
          <a:prstGeom prst="rect">
            <a:avLst/>
          </a:prstGeom>
        </p:spPr>
      </p:pic>
      <p:sp>
        <p:nvSpPr>
          <p:cNvPr id="2" name="Title 1"/>
          <p:cNvSpPr>
            <a:spLocks noGrp="1"/>
          </p:cNvSpPr>
          <p:nvPr>
            <p:ph type="ctrTitle"/>
          </p:nvPr>
        </p:nvSpPr>
        <p:spPr/>
        <p:txBody>
          <a:bodyPr/>
          <a:lstStyle/>
          <a:p>
            <a:r>
              <a:rPr lang="en-US" dirty="0"/>
              <a:t>Cleaning of raw materials</a:t>
            </a:r>
          </a:p>
        </p:txBody>
      </p:sp>
      <p:sp>
        <p:nvSpPr>
          <p:cNvPr id="3" name="Subtitle 2"/>
          <p:cNvSpPr>
            <a:spLocks noGrp="1"/>
          </p:cNvSpPr>
          <p:nvPr>
            <p:ph type="subTitle" idx="1"/>
          </p:nvPr>
        </p:nvSpPr>
        <p:spPr>
          <a:xfrm>
            <a:off x="1169277" y="2571092"/>
            <a:ext cx="6203074" cy="3600000"/>
          </a:xfrm>
        </p:spPr>
        <p:txBody>
          <a:bodyPr/>
          <a:lstStyle/>
          <a:p>
            <a:pPr marL="0" indent="0">
              <a:buNone/>
            </a:pPr>
            <a:r>
              <a:rPr lang="en-GB" sz="2000" dirty="0"/>
              <a:t>All food to be canned must be washed thoroughly to remove contaminants and inedible matter. For some products this is a one-step process. For others, such as stews, all separate ingredients must go through this process.</a:t>
            </a:r>
          </a:p>
          <a:p>
            <a:pPr marL="0" indent="0">
              <a:buNone/>
            </a:pPr>
            <a:endParaRPr lang="en-GB" sz="2000" dirty="0"/>
          </a:p>
          <a:p>
            <a:pPr marL="0" indent="0">
              <a:buNone/>
            </a:pPr>
            <a:r>
              <a:rPr lang="en-GB" sz="2000" b="1" dirty="0"/>
              <a:t>Size reduction</a:t>
            </a:r>
          </a:p>
          <a:p>
            <a:pPr marL="0" indent="0">
              <a:buNone/>
            </a:pPr>
            <a:r>
              <a:rPr lang="en-GB" sz="2000" dirty="0"/>
              <a:t>Certain ingredients, such as vegetables, need to be sliced or diced in order to fit into cans. However, some varieties of carrot are grown especially so that they fit into the can whole.</a:t>
            </a:r>
          </a:p>
          <a:p>
            <a:pPr marL="0" indent="0">
              <a:buNone/>
            </a:pPr>
            <a:endParaRPr lang="en-GB" sz="2000" dirty="0"/>
          </a:p>
          <a:p>
            <a:endParaRPr lang="en-US" sz="2000" dirty="0"/>
          </a:p>
        </p:txBody>
      </p:sp>
    </p:spTree>
    <p:extLst>
      <p:ext uri="{BB962C8B-B14F-4D97-AF65-F5344CB8AC3E}">
        <p14:creationId xmlns:p14="http://schemas.microsoft.com/office/powerpoint/2010/main" val="3227605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07863F-4ABB-4858-AF6D-7E717E37AA57}"/>
</file>

<file path=customXml/itemProps2.xml><?xml version="1.0" encoding="utf-8"?>
<ds:datastoreItem xmlns:ds="http://schemas.openxmlformats.org/officeDocument/2006/customXml" ds:itemID="{08C4878B-F388-462C-A85F-43C7FD74C95B}"/>
</file>

<file path=customXml/itemProps3.xml><?xml version="1.0" encoding="utf-8"?>
<ds:datastoreItem xmlns:ds="http://schemas.openxmlformats.org/officeDocument/2006/customXml" ds:itemID="{2A17CBDD-AAB3-434C-A709-DFED34BDAAEC}"/>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Widescreen</PresentationFormat>
  <Paragraphs>86</Paragraphs>
  <Slides>17</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17</vt:i4>
      </vt:variant>
    </vt:vector>
  </HeadingPairs>
  <TitlesOfParts>
    <vt:vector size="23" baseType="lpstr">
      <vt:lpstr>Arial</vt:lpstr>
      <vt:lpstr>Calibri</vt:lpstr>
      <vt:lpstr>Office Theme</vt:lpstr>
      <vt:lpstr>Custom Design</vt:lpstr>
      <vt:lpstr>1_Custom Design</vt:lpstr>
      <vt:lpstr>3_Custom Design</vt:lpstr>
      <vt:lpstr>Extrusion and canning </vt:lpstr>
      <vt:lpstr>Extrusion </vt:lpstr>
      <vt:lpstr>Domestic compared to industrial</vt:lpstr>
      <vt:lpstr>Extrusion in the food industry</vt:lpstr>
      <vt:lpstr>Uses of extrusion in industry - Pasta</vt:lpstr>
      <vt:lpstr>Uses of extrusion in industry - Snacks</vt:lpstr>
      <vt:lpstr>Canning</vt:lpstr>
      <vt:lpstr>Domestic compared to industrial</vt:lpstr>
      <vt:lpstr>Cleaning of raw materials</vt:lpstr>
      <vt:lpstr>Blanching</vt:lpstr>
      <vt:lpstr>Filling</vt:lpstr>
      <vt:lpstr>Sealing</vt:lpstr>
      <vt:lpstr>Sterilisation</vt:lpstr>
      <vt:lpstr>Sterilisation</vt:lpstr>
      <vt:lpstr>Cooling</vt:lpstr>
      <vt:lpstr>Drying </vt:lpstr>
      <vt:lpstr>Extrusion and canning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39</cp:revision>
  <cp:lastPrinted>2019-06-25T14:28:46Z</cp:lastPrinted>
  <dcterms:created xsi:type="dcterms:W3CDTF">2018-10-10T09:22:08Z</dcterms:created>
  <dcterms:modified xsi:type="dcterms:W3CDTF">2024-02-07T11:50:30Z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