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  <p:sldMasterId id="2147483662" r:id="rId8"/>
  </p:sldMasterIdLst>
  <p:sldIdLst>
    <p:sldId id="256" r:id="rId9"/>
    <p:sldId id="264" r:id="rId10"/>
    <p:sldId id="265" r:id="rId11"/>
    <p:sldId id="276" r:id="rId12"/>
    <p:sldId id="302" r:id="rId13"/>
    <p:sldId id="303" r:id="rId14"/>
    <p:sldId id="281" r:id="rId15"/>
    <p:sldId id="277" r:id="rId16"/>
    <p:sldId id="278" r:id="rId17"/>
    <p:sldId id="286" r:id="rId18"/>
    <p:sldId id="266" r:id="rId19"/>
    <p:sldId id="271" r:id="rId20"/>
    <p:sldId id="301" r:id="rId21"/>
    <p:sldId id="288" r:id="rId22"/>
    <p:sldId id="272" r:id="rId23"/>
    <p:sldId id="274" r:id="rId24"/>
    <p:sldId id="275" r:id="rId25"/>
    <p:sldId id="270" r:id="rId26"/>
    <p:sldId id="290" r:id="rId27"/>
    <p:sldId id="291" r:id="rId28"/>
    <p:sldId id="297" r:id="rId29"/>
    <p:sldId id="289" r:id="rId30"/>
    <p:sldId id="298" r:id="rId31"/>
    <p:sldId id="296" r:id="rId32"/>
    <p:sldId id="295" r:id="rId33"/>
    <p:sldId id="292" r:id="rId34"/>
    <p:sldId id="293" r:id="rId35"/>
    <p:sldId id="26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y Elms" initials="JE" lastIdx="1" clrIdx="0">
    <p:extLst>
      <p:ext uri="{19B8F6BF-5375-455C-9EA6-DF929625EA0E}">
        <p15:presenceInfo xmlns:p15="http://schemas.microsoft.com/office/powerpoint/2012/main" userId="37f64f16dbf0562b" providerId="Windows Live"/>
      </p:ext>
    </p:extLst>
  </p:cmAuthor>
  <p:cmAuthor id="2" name="Frances Meek" initials="FM" lastIdx="1" clrIdx="1">
    <p:extLst>
      <p:ext uri="{19B8F6BF-5375-455C-9EA6-DF929625EA0E}">
        <p15:presenceInfo xmlns:p15="http://schemas.microsoft.com/office/powerpoint/2012/main" userId="Frances Meek" providerId="None"/>
      </p:ext>
    </p:extLst>
  </p:cmAuthor>
  <p:cmAuthor id="3" name="Frances Meek" initials="FM [2]" lastIdx="10" clrIdx="2">
    <p:extLst>
      <p:ext uri="{19B8F6BF-5375-455C-9EA6-DF929625EA0E}">
        <p15:presenceInfo xmlns:p15="http://schemas.microsoft.com/office/powerpoint/2012/main" userId="S::F.Meek@nutrition.org.uk::f3af35cc-3229-46e1-af36-3525661cfb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4D9"/>
    <a:srgbClr val="B8B8D1"/>
    <a:srgbClr val="263B83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8E9779-AAE5-4464-A0A4-82D8A53A2723}" v="2" dt="2021-11-05T10:56:59.7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5"/>
  </p:normalViewPr>
  <p:slideViewPr>
    <p:cSldViewPr snapToGrid="0" snapToObjects="1">
      <p:cViewPr varScale="1">
        <p:scale>
          <a:sx n="67" d="100"/>
          <a:sy n="67" d="100"/>
        </p:scale>
        <p:origin x="64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microsoft.com/office/2015/10/relationships/revisionInfo" Target="revisionInfo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 Meek" userId="f3af35cc-3229-46e1-af36-3525661cfbd3" providerId="ADAL" clId="{318E9779-AAE5-4464-A0A4-82D8A53A2723}"/>
    <pc:docChg chg="custSel modSld">
      <pc:chgData name="Frances Meek" userId="f3af35cc-3229-46e1-af36-3525661cfbd3" providerId="ADAL" clId="{318E9779-AAE5-4464-A0A4-82D8A53A2723}" dt="2021-11-05T10:56:59.757" v="1"/>
      <pc:docMkLst>
        <pc:docMk/>
      </pc:docMkLst>
      <pc:sldChg chg="addSp modSp">
        <pc:chgData name="Frances Meek" userId="f3af35cc-3229-46e1-af36-3525661cfbd3" providerId="ADAL" clId="{318E9779-AAE5-4464-A0A4-82D8A53A2723}" dt="2021-11-05T10:56:59.757" v="1"/>
        <pc:sldMkLst>
          <pc:docMk/>
          <pc:sldMk cId="1219004254" sldId="261"/>
        </pc:sldMkLst>
        <pc:spChg chg="add mod">
          <ac:chgData name="Frances Meek" userId="f3af35cc-3229-46e1-af36-3525661cfbd3" providerId="ADAL" clId="{318E9779-AAE5-4464-A0A4-82D8A53A2723}" dt="2021-11-05T10:56:59.757" v="1"/>
          <ac:spMkLst>
            <pc:docMk/>
            <pc:sldMk cId="1219004254" sldId="261"/>
            <ac:spMk id="4" creationId="{AE36E0C4-7CA9-4516-8147-A485B8ADE52E}"/>
          </ac:spMkLst>
        </pc:spChg>
      </pc:sldChg>
      <pc:sldChg chg="delCm">
        <pc:chgData name="Frances Meek" userId="f3af35cc-3229-46e1-af36-3525661cfbd3" providerId="ADAL" clId="{318E9779-AAE5-4464-A0A4-82D8A53A2723}" dt="2021-11-05T10:56:18.334" v="0" actId="1592"/>
        <pc:sldMkLst>
          <pc:docMk/>
          <pc:sldMk cId="3177850696" sldId="29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3C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</p:spTree>
    <p:extLst>
      <p:ext uri="{BB962C8B-B14F-4D97-AF65-F5344CB8AC3E}">
        <p14:creationId xmlns:p14="http://schemas.microsoft.com/office/powerpoint/2010/main" val="1188855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377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50645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recipes/food-life-skills/fish-pie/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s://www.foodafactoflife.org.uk/recipes/food-life-skills/homemade-burgers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hyperlink" Target="https://www.foodafactoflife.org.uk/recipes/11-14-l2c/tomato-and-basil-tart/" TargetMode="External"/><Relationship Id="rId4" Type="http://schemas.openxmlformats.org/officeDocument/2006/relationships/hyperlink" Target="https://www.foodafactoflife.org.uk/recipes/5-11-years/mushroom-and-chickpea-curry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recipes/food-life-skills/fish-pie/" TargetMode="External"/><Relationship Id="rId7" Type="http://schemas.openxmlformats.org/officeDocument/2006/relationships/image" Target="../media/image24.jpeg"/><Relationship Id="rId2" Type="http://schemas.openxmlformats.org/officeDocument/2006/relationships/hyperlink" Target="https://www.foodafactoflife.org.uk/recipes/food-life-skills/homemade-burgers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hyperlink" Target="https://www.foodafactoflife.org.uk/recipes/11-14-l2c/tomato-and-basil-tart/" TargetMode="External"/><Relationship Id="rId4" Type="http://schemas.openxmlformats.org/officeDocument/2006/relationships/hyperlink" Target="https://www.foodafactoflife.org.uk/recipes/5-11-years/mushroom-and-chickpea-curry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14-16-years/where-food-comes-from/food-origins-and-availability/" TargetMode="External"/><Relationship Id="rId2" Type="http://schemas.openxmlformats.org/officeDocument/2006/relationships/hyperlink" Target="https://www.foodafactoflife.org.uk/media/1878/fact-file-ws-1114wfcf1.docx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5-7-years/food-commodities/fruit-and-veg/" TargetMode="External"/><Relationship Id="rId7" Type="http://schemas.openxmlformats.org/officeDocument/2006/relationships/hyperlink" Target="https://www.foodafactoflife.org.uk/news/farming-fortnight/" TargetMode="External"/><Relationship Id="rId2" Type="http://schemas.openxmlformats.org/officeDocument/2006/relationships/hyperlink" Target="https://www.foodafactoflife.org.uk/7-11-years/where-food-comes-from/videos/#WFC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oodafactoflife.org.uk/media/7739/meal-cards-316.docx" TargetMode="External"/><Relationship Id="rId5" Type="http://schemas.openxmlformats.org/officeDocument/2006/relationships/hyperlink" Target="https://bit.ly/2WJdx3L" TargetMode="External"/><Relationship Id="rId4" Type="http://schemas.openxmlformats.org/officeDocument/2006/relationships/hyperlink" Target="https://bit.ly/3g3EGW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recipes/food-life-skills/fish-pie/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s://www.foodafactoflife.org.uk/recipes/food-life-skills/homemade-burgers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hyperlink" Target="https://www.foodafactoflife.org.uk/recipes/11-14-l2c/tomato-and-basil-tart/" TargetMode="External"/><Relationship Id="rId4" Type="http://schemas.openxmlformats.org/officeDocument/2006/relationships/hyperlink" Target="https://www.foodafactoflife.org.uk/recipes/5-11-years/mushroom-and-chickpea-curry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5-7-years/where-food-comes-from/interactive-resources/#seq" TargetMode="External"/><Relationship Id="rId7" Type="http://schemas.openxmlformats.org/officeDocument/2006/relationships/hyperlink" Target="https://www.foodafactoflife.org.uk/11-14-years/where-food-comes-from/interactive-resources/#match" TargetMode="External"/><Relationship Id="rId2" Type="http://schemas.openxmlformats.org/officeDocument/2006/relationships/hyperlink" Target="https://www.foodafactoflife.org.uk/7-11-years/where-food-comes-from/interactive-resources/#vid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oodafactoflife.org.uk/media/5762/quality-assurance-ws-1416wfcf.docx" TargetMode="External"/><Relationship Id="rId5" Type="http://schemas.openxmlformats.org/officeDocument/2006/relationships/hyperlink" Target="https://www.foodafactoflife.org.uk/14-16-years/where-food-comes-from/food-quality-and-assurance/" TargetMode="External"/><Relationship Id="rId4" Type="http://schemas.openxmlformats.org/officeDocument/2006/relationships/hyperlink" Target="https://www.foodafactoflife.org.uk/media/8828/food-assurance-ppt-1416wfcf.pptx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odafactoflife.org.uk/11-14-years/activity-packs/bread-activity-pack/#dough" TargetMode="External"/><Relationship Id="rId3" Type="http://schemas.openxmlformats.org/officeDocument/2006/relationships/hyperlink" Target="https://www.foodafactoflife.org.uk/media/6504/sensory-and-nutrition-worksheet-1416.docx" TargetMode="External"/><Relationship Id="rId7" Type="http://schemas.openxmlformats.org/officeDocument/2006/relationships/hyperlink" Target="https://www.foodafactoflife.org.uk/media/7775/bread-production.pptx" TargetMode="External"/><Relationship Id="rId2" Type="http://schemas.openxmlformats.org/officeDocument/2006/relationships/hyperlink" Target="https://www.foodafactoflife.org.uk/14-16-years/food-commodities/cereals/wheat-farming-and-processing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oodafactoflife.org.uk/media/7773/the-history-of-bread.pptx" TargetMode="External"/><Relationship Id="rId5" Type="http://schemas.openxmlformats.org/officeDocument/2006/relationships/hyperlink" Target="https://www.foodafactoflife.org.uk/media/6526/grain-science-lesson-plan-1416.docx" TargetMode="External"/><Relationship Id="rId4" Type="http://schemas.openxmlformats.org/officeDocument/2006/relationships/hyperlink" Target="https://www.foodafactoflife.org.uk/media/6662/primary-and-secondary-processing-1416.docx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media/6660/bread-making-experiment-1416.docx" TargetMode="External"/><Relationship Id="rId2" Type="http://schemas.openxmlformats.org/officeDocument/2006/relationships/hyperlink" Target="https://www.foodafactoflife.org.uk/14-16-years/food-commodities/cereals/making-and-baking-bread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foodafactoflife.org.uk/media/6679/investigation-flours-in-pastry-ws-1416.docx" TargetMode="External"/><Relationship Id="rId4" Type="http://schemas.openxmlformats.org/officeDocument/2006/relationships/hyperlink" Target="https://www.foodafactoflife.org.uk/media/5052/gluten-formation.docx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odafactoflife.org.uk/media/6581/cheese-production-ms-1416fcd.docx" TargetMode="External"/><Relationship Id="rId3" Type="http://schemas.openxmlformats.org/officeDocument/2006/relationships/hyperlink" Target="https://www.foodafactoflife.org.uk/14-16-years/food-commodities/dairy/" TargetMode="External"/><Relationship Id="rId7" Type="http://schemas.openxmlformats.org/officeDocument/2006/relationships/hyperlink" Target="https://www.foodafactoflife.org.uk/media/6583/cheese-production-ws-1416fcd.docx" TargetMode="External"/><Relationship Id="rId2" Type="http://schemas.openxmlformats.org/officeDocument/2006/relationships/hyperlink" Target="https://www.foodafactoflife.org.uk/media/1403/introduction-to-dairy-farming-ppt-1114fcd.ppt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oodafactoflife.org.uk/media/6582/cheese-production-ppt-1416fcd.pptx" TargetMode="External"/><Relationship Id="rId5" Type="http://schemas.openxmlformats.org/officeDocument/2006/relationships/hyperlink" Target="https://www.foodafactoflife.org.uk/media/6796/milk-processing-ms-1416fcd.docx" TargetMode="External"/><Relationship Id="rId10" Type="http://schemas.openxmlformats.org/officeDocument/2006/relationships/hyperlink" Target="https://www.foodafactoflife.org.uk/media/2902/primary_grass-to-glass-p-316.pdf" TargetMode="External"/><Relationship Id="rId4" Type="http://schemas.openxmlformats.org/officeDocument/2006/relationships/hyperlink" Target="https://www.foodafactoflife.org.uk/media/6795/milk-processing-ws-1416fcd.docx" TargetMode="External"/><Relationship Id="rId9" Type="http://schemas.openxmlformats.org/officeDocument/2006/relationships/hyperlink" Target="https://www.foodafactoflife.org.uk/media/2906/year-on-a-dairy-farm-p-316.pdf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media/9998/14-16j-1.doc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dictionary.cambridge.org/dictionary/english/infographic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qmscotland.co.uk/JourneyofBeefPost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journey of your main meal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6377BF-133C-4F89-BECE-35547F0E9422}"/>
              </a:ext>
            </a:extLst>
          </p:cNvPr>
          <p:cNvSpPr txBox="1"/>
          <p:nvPr/>
        </p:nvSpPr>
        <p:spPr>
          <a:xfrm>
            <a:off x="1142452" y="4572000"/>
            <a:ext cx="5248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Where food comes from Challenge for 14-16 year olds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B97175A-48F2-44F1-B2AC-1D1DE2DF9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1974744"/>
            <a:ext cx="5986897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Have you ever wondered what happens to your food before you cook and eat it? 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Choose one of these four dishes:</a:t>
            </a:r>
          </a:p>
          <a:p>
            <a:r>
              <a:rPr lang="en-GB" sz="2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Homemade burgers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Fish pie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2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Mushroom and chickpea curry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2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Tomato and basil tart</a:t>
            </a:r>
            <a:endParaRPr lang="en-GB" sz="2000" u="sng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Highlight the steps taken to get the dish to your table by creating one of the following:</a:t>
            </a:r>
          </a:p>
          <a:p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engaging infographic;</a:t>
            </a:r>
          </a:p>
          <a:p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video or presentation. 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.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77EC0D-1EED-4897-BDE8-488E78E8A187}"/>
              </a:ext>
            </a:extLst>
          </p:cNvPr>
          <p:cNvSpPr txBox="1"/>
          <p:nvPr/>
        </p:nvSpPr>
        <p:spPr>
          <a:xfrm>
            <a:off x="4697821" y="5827771"/>
            <a:ext cx="424107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Good luck!</a:t>
            </a:r>
            <a:endParaRPr lang="en-GB" sz="2400" b="1" dirty="0">
              <a:latin typeface="Arial"/>
              <a:cs typeface="Arial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879548D-B654-4232-B7D2-1FD03E90E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9360" y="2283798"/>
            <a:ext cx="2944154" cy="179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EC69F4B-6968-40F1-8F9E-04134577D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2387" y="4233229"/>
            <a:ext cx="2573017" cy="156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8C234CF-F435-4062-AE98-F81AB24E1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7674" y="1241539"/>
            <a:ext cx="9720000" cy="720000"/>
          </a:xfrm>
        </p:spPr>
        <p:txBody>
          <a:bodyPr/>
          <a:lstStyle/>
          <a:p>
            <a:r>
              <a:rPr lang="en-US" dirty="0"/>
              <a:t>The Challenge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328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CC3F4-87C3-4D04-8079-E754BFD2F9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Teacher’s guide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76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DF05A-85A6-4915-8DE8-43E23CDB59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i="1" dirty="0"/>
              <a:t> Food – a fact of life </a:t>
            </a:r>
            <a:r>
              <a:rPr lang="en-US" dirty="0"/>
              <a:t>Challenges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91E17-AE3D-47C1-8670-C5D929A356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800" dirty="0"/>
              <a:t>The </a:t>
            </a:r>
            <a:r>
              <a:rPr lang="en-GB" sz="1800" i="1" dirty="0"/>
              <a:t>Food – a fact of life</a:t>
            </a:r>
            <a:r>
              <a:rPr lang="en-GB" sz="1800" dirty="0"/>
              <a:t> Challenge activities have been written to support teachers not following the national curriculum for their specific country or those following a challenge or theme-based approach. However, they could be used in any school across the UK.</a:t>
            </a:r>
          </a:p>
          <a:p>
            <a:r>
              <a:rPr lang="en-GB" sz="1800" dirty="0"/>
              <a:t>The Challenges cover healthy eating, cooking and where food comes from and provide a wide range of activities that teachers can select depending on their pupils’ needs, age and abilities, and the time available. </a:t>
            </a:r>
          </a:p>
          <a:p>
            <a:r>
              <a:rPr lang="en-US" sz="1800" dirty="0"/>
              <a:t>There are 12 Challenges developed to be used with nursery, primary or secondary pupils.</a:t>
            </a:r>
            <a:endParaRPr lang="en-GB" sz="1800" dirty="0"/>
          </a:p>
          <a:p>
            <a:r>
              <a:rPr lang="en-GB" sz="1800" dirty="0"/>
              <a:t>Each Challenge comprises the Challenge, opportunities for learning and a variety of pupil activities that can be completed individually or in groups.  Each Challenge culminates in a final outcome, which could be paper based, such as a report, poster, newspaper article or PPT presentation, a video or interactive activity, or a recipe, menu or dish/range of dishes, depending on the theme of the Challenge.</a:t>
            </a:r>
          </a:p>
          <a:p>
            <a:r>
              <a:rPr lang="en-GB" sz="1800" dirty="0"/>
              <a:t>Optional pupil certificates are available to download and personalise once the Challenge has been achieved. </a:t>
            </a:r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704507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E90E1-71CA-49A1-9838-15CE118334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14-16 Where food comes from challenge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97175A-48F2-44F1-B2AC-1D1DE2DF9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749683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Have you ever wondered what happens to your food before you cook and eat it? 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Choose one of these four dishes:</a:t>
            </a:r>
          </a:p>
          <a:p>
            <a:r>
              <a:rPr lang="en-GB" sz="2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Homemade burgers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Fish pie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2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Mushroom and chickpea curry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2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Tomato and basil tart</a:t>
            </a:r>
            <a:endParaRPr lang="en-GB" sz="2000" u="sng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Highlight the steps taken to get the dish to your table by creating one of the following:</a:t>
            </a:r>
          </a:p>
          <a:p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engaging infographic;</a:t>
            </a:r>
          </a:p>
          <a:p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video or presentation. 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.</a:t>
            </a:r>
            <a:endParaRPr lang="en-GB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879548D-B654-4232-B7D2-1FD03E90E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360" y="2283798"/>
            <a:ext cx="2944154" cy="179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EC69F4B-6968-40F1-8F9E-04134577D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387" y="4233229"/>
            <a:ext cx="2573017" cy="156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255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44827-5981-4C33-A111-5F9C0F55E0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Alternative Challenge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587122-0DE7-484C-8B11-79F6F1D638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You may wish to consider the alternative Challenge on the following slide for students who need a less guided approach. </a:t>
            </a:r>
          </a:p>
          <a:p>
            <a:pPr marL="0" indent="0">
              <a:buNone/>
            </a:pPr>
            <a:r>
              <a:rPr lang="en-US" sz="2000" dirty="0"/>
              <a:t>This give the students the opportunity to select a dish of entirely their own choice or you could be more specific about the type of main meal dish – it is flexible. </a:t>
            </a:r>
          </a:p>
          <a:p>
            <a:pPr marL="0" indent="0">
              <a:buNone/>
            </a:pPr>
            <a:r>
              <a:rPr lang="en-US" sz="2000" dirty="0"/>
              <a:t>The suggested resources and activities can be used to complete the alternative Challenge.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34148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E90E1-71CA-49A1-9838-15CE118334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14-16 Where food comes from challenge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97175A-48F2-44F1-B2AC-1D1DE2DF9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4926724" cy="3600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H</a:t>
            </a:r>
            <a:r>
              <a:rPr lang="en-US" sz="2000" dirty="0">
                <a:latin typeface="Arial"/>
                <a:cs typeface="Arial"/>
              </a:rPr>
              <a:t>ave you ever wondered what happens to your food before you cook and eat it? 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Create an engaging infographic to highlight the steps taken from ‘field to fork’ to get your main meal to your table.</a:t>
            </a:r>
            <a:endParaRPr lang="en-GB" sz="2000" dirty="0">
              <a:latin typeface="Arial"/>
              <a:cs typeface="Arial"/>
            </a:endParaRPr>
          </a:p>
        </p:txBody>
      </p:sp>
      <p:pic>
        <p:nvPicPr>
          <p:cNvPr id="5" name="Picture 5" descr="A picture containing green, fresh, corn, vegetable&#10;&#10;Description automatically generated">
            <a:extLst>
              <a:ext uri="{FF2B5EF4-FFF2-40B4-BE49-F238E27FC236}">
                <a16:creationId xmlns:a16="http://schemas.microsoft.com/office/drawing/2014/main" id="{1C6467E1-B898-4F52-9664-BAF7A62B7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495" y="2573247"/>
            <a:ext cx="4617961" cy="307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38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Opportunities for learning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By undertaking this challenge, the opportunities for learning include:</a:t>
            </a:r>
          </a:p>
          <a:p>
            <a:r>
              <a:rPr lang="en-GB" sz="2000" dirty="0"/>
              <a:t>researching where food comes from and how it can be used to create a healthy and more sustainable diet;</a:t>
            </a:r>
          </a:p>
          <a:p>
            <a:r>
              <a:rPr lang="en-GB" sz="2000" dirty="0"/>
              <a:t>finding out about growing, farming and processing food commodities in the UK;</a:t>
            </a:r>
          </a:p>
          <a:p>
            <a:r>
              <a:rPr lang="en-GB" sz="2000" dirty="0"/>
              <a:t>applying their knowledge of food science; </a:t>
            </a:r>
          </a:p>
          <a:p>
            <a:pPr lvl="0"/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using a nutritional analysis programme; </a:t>
            </a:r>
          </a:p>
          <a:p>
            <a:pPr lvl="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investigating how to create an infographic (or other media) to demonstrate their knowledge and understanding of where ingredients are from and how they are processed.</a:t>
            </a:r>
          </a:p>
          <a:p>
            <a:pPr lvl="0"/>
            <a:endParaRPr lang="en-GB" sz="2000" b="0" i="0" dirty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93973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can pupils complete the Challenge?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9543642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A range of activity suggestions have been provided – you choose the ones that are most suitable for your pupils and the time that you have available to complete the challenge. </a:t>
            </a:r>
          </a:p>
          <a:p>
            <a:pPr marL="0" indent="0">
              <a:buNone/>
            </a:pPr>
            <a:r>
              <a:rPr lang="en-US" sz="2000" dirty="0"/>
              <a:t>Activities include:</a:t>
            </a:r>
          </a:p>
          <a:p>
            <a:r>
              <a:rPr lang="en-US" sz="2000" dirty="0"/>
              <a:t>Finding out – activities around where food comes from, farming and growing food, food processing and quality assurance.</a:t>
            </a:r>
          </a:p>
          <a:p>
            <a:r>
              <a:rPr lang="en-US" sz="2000" dirty="0"/>
              <a:t>Making and evaluating – demonstrating a range of practical food skills and cooking methods, demonstrating the principles of food hygiene and safety.</a:t>
            </a:r>
          </a:p>
          <a:p>
            <a:r>
              <a:rPr lang="en-US" sz="2000" dirty="0"/>
              <a:t>Bringing it all together – </a:t>
            </a:r>
            <a:r>
              <a:rPr lang="en-GB" sz="2000" dirty="0"/>
              <a:t>planning and producing an infographic or alternative of their chosen dish to show where the main ingredients are from, how and when they are processed.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027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5D38-1A1C-4042-985A-AADF8A514B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Finding out - activities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6C5A1-1A51-46D5-99B9-2F09EA378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Pupils, individually or in groups, could:</a:t>
            </a:r>
          </a:p>
          <a:p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hoose a food commodity and research how it is produced, state if it is grown, reared or caught. Complete the </a:t>
            </a:r>
            <a:r>
              <a:rPr lang="en-GB" sz="20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Food is grown, reared or caught fact file.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View the presentations about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Farming food, Growing food and seasonality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000" dirty="0"/>
          </a:p>
          <a:p>
            <a:pPr marL="0" indent="0">
              <a:buNone/>
            </a:pP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32400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CE33D-7E1B-43ED-91AE-7F6FEC94E9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Finding out - activities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CD790-F954-40E7-AC54-A495B31B5B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Watch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Where food comes from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videos as a starting point for further investigation.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Read through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presentations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and watch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videos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which show the farm to fork journey of different fruit and vegetables.</a:t>
            </a:r>
          </a:p>
          <a:p>
            <a:r>
              <a:rPr lang="en-GB" sz="2000" dirty="0">
                <a:latin typeface="Arial" panose="020B0604020202020204" pitchFamily="34" charset="0"/>
                <a:ea typeface="MS Mincho" panose="02020609040205080304" pitchFamily="49" charset="-128"/>
              </a:rPr>
              <a:t>V</a:t>
            </a:r>
            <a:r>
              <a:rPr lang="en-GB" sz="20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iew the </a:t>
            </a:r>
            <a:r>
              <a:rPr lang="en-GB" sz="20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  <a:hlinkClick r:id="rId4"/>
              </a:rPr>
              <a:t>Eat the seasons presentation</a:t>
            </a:r>
            <a:r>
              <a:rPr lang="en-GB" sz="20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to learn about when different fruit and vegetables are in season.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Learn more about seasonality using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What’s in season worksheet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Look at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Meal cards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identify the ingredients in each meal or dish.  Choose one ingredient and find out where it is traditionally grown or produced. </a:t>
            </a:r>
          </a:p>
          <a:p>
            <a:r>
              <a:rPr lang="en-GB" sz="2000" dirty="0">
                <a:latin typeface="Arial" panose="020B0604020202020204" pitchFamily="34" charset="0"/>
                <a:ea typeface="MS Mincho" panose="02020609040205080304" pitchFamily="49" charset="-128"/>
              </a:rPr>
              <a:t>T</a:t>
            </a:r>
            <a:r>
              <a:rPr lang="en-GB" sz="20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ake a look at the </a:t>
            </a:r>
            <a:r>
              <a:rPr lang="en-GB" sz="20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  <a:hlinkClick r:id="rId7"/>
              </a:rPr>
              <a:t>Farming for you posters</a:t>
            </a:r>
            <a:r>
              <a:rPr lang="en-GB" sz="20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. Make a list of 12 key facts you have learnt about where food comes from, two from each of the six posters.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64703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B97175A-48F2-44F1-B2AC-1D1DE2DF9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433229"/>
            <a:ext cx="5353443" cy="360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Have you ever wondered what happens to your food before you cook and eat it?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Choose one of these four dishes:</a:t>
            </a:r>
          </a:p>
          <a:p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Homemade burgers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Fish pie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Mushroom and chickpea curry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Tomato and basil tart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Highlight the steps taken from ‘field to fork’ to get the dish to your table by creating one of the following:</a:t>
            </a:r>
          </a:p>
          <a:p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engaging infographic;</a:t>
            </a:r>
          </a:p>
          <a:p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video or presentation. 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.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BA9A817-67AF-4657-B3B7-A25E310C3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9360" y="2283798"/>
            <a:ext cx="2944154" cy="179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E492C71-C2DA-4BCC-8751-0AC32E776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2387" y="4233229"/>
            <a:ext cx="2573017" cy="156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F21F0C8-ED92-4389-97AE-95C145315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9720000" cy="720000"/>
          </a:xfrm>
        </p:spPr>
        <p:txBody>
          <a:bodyPr/>
          <a:lstStyle/>
          <a:p>
            <a:r>
              <a:rPr lang="en-US" dirty="0"/>
              <a:t>The Challenge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153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07AFF-FA66-4BE0-93EA-BE0CFE743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Finding out - activities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948CE1-37E9-4EF2-9BDA-E4F77C1B8B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000" dirty="0">
                <a:latin typeface="Arial" panose="020B0604020202020204" pitchFamily="34" charset="0"/>
                <a:ea typeface="MS Mincho" panose="02020609040205080304" pitchFamily="49" charset="-128"/>
              </a:rPr>
              <a:t>W</a:t>
            </a:r>
            <a:r>
              <a:rPr lang="en-GB" sz="20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atch the </a:t>
            </a:r>
            <a:r>
              <a:rPr lang="en-GB" sz="20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  <a:hlinkClick r:id="rId2"/>
              </a:rPr>
              <a:t>farm to fork videos</a:t>
            </a:r>
            <a:r>
              <a:rPr lang="en-GB" sz="20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and answer the questions on the screen as you go along. </a:t>
            </a:r>
          </a:p>
          <a:p>
            <a:r>
              <a:rPr lang="en-GB" sz="2000" dirty="0">
                <a:latin typeface="Arial" panose="020B0604020202020204" pitchFamily="34" charset="0"/>
                <a:ea typeface="MS Mincho" panose="02020609040205080304" pitchFamily="49" charset="-128"/>
              </a:rPr>
              <a:t>C</a:t>
            </a:r>
            <a:r>
              <a:rPr lang="en-GB" sz="20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lick and drag the images in these</a:t>
            </a:r>
            <a:r>
              <a:rPr lang="en-GB" sz="20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  <a:hlinkClick r:id="rId3"/>
              </a:rPr>
              <a:t> food chains</a:t>
            </a:r>
            <a:r>
              <a:rPr lang="en-GB" sz="20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to show where food comes from.</a:t>
            </a:r>
          </a:p>
          <a:p>
            <a:r>
              <a:rPr lang="en-GB" sz="2000" dirty="0">
                <a:latin typeface="Arial" panose="020B0604020202020204" pitchFamily="34" charset="0"/>
                <a:ea typeface="MS Mincho" panose="02020609040205080304" pitchFamily="49" charset="-128"/>
              </a:rPr>
              <a:t>Find out more about food assurance by viewing the </a:t>
            </a:r>
            <a:r>
              <a:rPr lang="en-GB" sz="2000" dirty="0">
                <a:latin typeface="Arial" panose="020B0604020202020204" pitchFamily="34" charset="0"/>
                <a:ea typeface="MS Mincho" panose="02020609040205080304" pitchFamily="49" charset="-128"/>
                <a:hlinkClick r:id="rId4"/>
              </a:rPr>
              <a:t>Food assurance schemes presentation</a:t>
            </a:r>
            <a:r>
              <a:rPr lang="en-GB" sz="2000" dirty="0">
                <a:latin typeface="Arial" panose="020B0604020202020204" pitchFamily="34" charset="0"/>
                <a:ea typeface="MS Mincho" panose="02020609040205080304" pitchFamily="49" charset="-128"/>
                <a:hlinkClick r:id="rId5"/>
              </a:rPr>
              <a:t> </a:t>
            </a:r>
            <a:r>
              <a:rPr lang="en-GB" sz="2000" dirty="0">
                <a:latin typeface="Arial" panose="020B0604020202020204" pitchFamily="34" charset="0"/>
                <a:ea typeface="MS Mincho" panose="02020609040205080304" pitchFamily="49" charset="-128"/>
              </a:rPr>
              <a:t>and completing the </a:t>
            </a:r>
            <a:r>
              <a:rPr lang="en-GB" sz="2000" dirty="0">
                <a:latin typeface="Arial" panose="020B0604020202020204" pitchFamily="34" charset="0"/>
                <a:ea typeface="MS Mincho" panose="02020609040205080304" pitchFamily="49" charset="-128"/>
                <a:hlinkClick r:id="rId6"/>
              </a:rPr>
              <a:t>worksheets</a:t>
            </a:r>
            <a:r>
              <a:rPr lang="en-GB" sz="2000" dirty="0">
                <a:latin typeface="Arial" panose="020B0604020202020204" pitchFamily="34" charset="0"/>
                <a:ea typeface="MS Mincho" panose="02020609040205080304" pitchFamily="49" charset="-128"/>
              </a:rPr>
              <a:t>.</a:t>
            </a:r>
          </a:p>
          <a:p>
            <a:r>
              <a:rPr lang="en-GB" sz="2000" dirty="0">
                <a:latin typeface="Arial" panose="020B0604020202020204" pitchFamily="34" charset="0"/>
                <a:ea typeface="MS Mincho" panose="02020609040205080304" pitchFamily="49" charset="-128"/>
              </a:rPr>
              <a:t>Use </a:t>
            </a:r>
            <a:r>
              <a:rPr lang="en-GB" sz="20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the </a:t>
            </a:r>
            <a:r>
              <a:rPr lang="en-GB" sz="20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  <a:hlinkClick r:id="rId7"/>
              </a:rPr>
              <a:t>Matching activity</a:t>
            </a:r>
            <a:r>
              <a:rPr lang="en-GB" sz="20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and match the food assurance logos with the name of the food assurance schemes.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70550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Finding out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Wheat, flour and bread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Investigate wheat farming and processing in the UK using 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Lesson plan and the presentation and worksheet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000" dirty="0"/>
              <a:t>Use the </a:t>
            </a:r>
            <a:r>
              <a:rPr lang="en-US" sz="2000" dirty="0">
                <a:hlinkClick r:id="rId3"/>
              </a:rPr>
              <a:t>Sensory and nutrition worksheet </a:t>
            </a:r>
            <a:r>
              <a:rPr lang="en-US" sz="2000" dirty="0"/>
              <a:t>to investigate the effect of processing on the sensory and nutritional properties of flour. </a:t>
            </a:r>
            <a:r>
              <a:rPr lang="en-US" sz="2000" dirty="0">
                <a:hlinkClick r:id="rId4"/>
              </a:rPr>
              <a:t>The lesson guide </a:t>
            </a:r>
            <a:r>
              <a:rPr lang="en-US" sz="2000" dirty="0"/>
              <a:t>provides an overview and activity ideas for the teacher. </a:t>
            </a:r>
          </a:p>
          <a:p>
            <a:r>
              <a:rPr lang="en-US" sz="2000" dirty="0"/>
              <a:t>Use the </a:t>
            </a:r>
            <a:r>
              <a:rPr lang="en-US" sz="2000" dirty="0">
                <a:hlinkClick r:id="rId5"/>
              </a:rPr>
              <a:t>Grain science lesson plan </a:t>
            </a:r>
            <a:r>
              <a:rPr lang="en-US" sz="2000" dirty="0"/>
              <a:t>to explore the characteristics of flour and how they are applied when preparing and cooking. </a:t>
            </a:r>
          </a:p>
          <a:p>
            <a:r>
              <a:rPr lang="en-GB" sz="2000" dirty="0"/>
              <a:t>Find out more about the </a:t>
            </a:r>
            <a:r>
              <a:rPr lang="en-GB" sz="2000" dirty="0">
                <a:hlinkClick r:id="rId6"/>
              </a:rPr>
              <a:t>history</a:t>
            </a:r>
            <a:r>
              <a:rPr lang="en-GB" sz="2000" dirty="0"/>
              <a:t>, </a:t>
            </a:r>
            <a:r>
              <a:rPr lang="en-GB" sz="2000" dirty="0">
                <a:hlinkClick r:id="rId7"/>
              </a:rPr>
              <a:t>production</a:t>
            </a:r>
            <a:r>
              <a:rPr lang="en-GB" sz="2000" dirty="0"/>
              <a:t> and </a:t>
            </a:r>
            <a:r>
              <a:rPr lang="en-GB" sz="2000" dirty="0">
                <a:hlinkClick r:id="rId8"/>
              </a:rPr>
              <a:t>uses</a:t>
            </a:r>
            <a:r>
              <a:rPr lang="en-GB" sz="2000" dirty="0"/>
              <a:t> of wheat flour in </a:t>
            </a:r>
            <a:r>
              <a:rPr lang="en-GB" sz="2000" dirty="0" err="1"/>
              <a:t>breadmaking</a:t>
            </a:r>
            <a:r>
              <a:rPr lang="en-GB" sz="2000" dirty="0"/>
              <a:t>.</a:t>
            </a:r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03248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41F0B-B681-4C7C-8173-5B2DFA7C83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Finding out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3AFDBE-9097-4E96-8162-11D8E78AB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9443" y="2571092"/>
            <a:ext cx="9921511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Wheat, flour and bread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Investigate the science of breadmaking using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Teacher’s guide, presentation and yeast experiment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nvestigate the effects of different ingredients in bread making 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experiment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Investigate gluten using the gluten formation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worksheet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Investigate the use of flour in pastry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worksheet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52981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4F9EE-DE24-4E52-949E-EE9BE32180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Finding out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816423-8180-4230-B7F1-FCAF2DD32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5224725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Wheat, flour and bread</a:t>
            </a:r>
          </a:p>
          <a:p>
            <a:pPr marL="0" indent="0">
              <a:buNone/>
            </a:pPr>
            <a:r>
              <a:rPr lang="en-US" sz="2000" dirty="0"/>
              <a:t>Do you know what makes a good loaf of bread? </a:t>
            </a:r>
          </a:p>
          <a:p>
            <a:pPr marL="0" indent="0">
              <a:buNone/>
            </a:pPr>
            <a:r>
              <a:rPr lang="en-US" sz="2000" dirty="0"/>
              <a:t>Investigate:</a:t>
            </a:r>
          </a:p>
          <a:p>
            <a:r>
              <a:rPr lang="en-US" sz="2000" dirty="0"/>
              <a:t>the ingredients – what do you need?</a:t>
            </a:r>
          </a:p>
          <a:p>
            <a:r>
              <a:rPr lang="en-US" sz="2000" dirty="0"/>
              <a:t>the science – what makes bread rise?</a:t>
            </a:r>
          </a:p>
          <a:p>
            <a:r>
              <a:rPr lang="en-US" sz="2000" dirty="0"/>
              <a:t>the stages of making and baking.</a:t>
            </a:r>
          </a:p>
          <a:p>
            <a:pPr marL="0" indent="0">
              <a:buNone/>
            </a:pPr>
            <a:r>
              <a:rPr lang="en-US" sz="2000" dirty="0"/>
              <a:t>Carry out a sensory evaluation of different types of bread.</a:t>
            </a:r>
          </a:p>
          <a:p>
            <a:pPr marL="0" indent="0">
              <a:buNone/>
            </a:pPr>
            <a:r>
              <a:rPr lang="en-US" sz="2000" dirty="0"/>
              <a:t>Compare and contrast commercial and homemade bread. What are the differences ?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895B35-6A1E-4D64-A452-4615AB19F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477" y="2571092"/>
            <a:ext cx="5224725" cy="34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63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5D38-1A1C-4042-985A-AADF8A514B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Finding out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6C5A1-1A51-46D5-99B9-2F09EA378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Milk and dairy foods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Investigate the production and processing of milk and dairy food. Start by viewing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Introduction to dairy farming presentation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View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Milk processing presentation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complete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Milk processing worksheet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answer sheet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View the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Cheese production presentation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complete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Cheese production worksheet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answer sheet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Year on a dairy farm poster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From grass to glass poster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 create a simple infographic about milk production.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000" dirty="0"/>
          </a:p>
          <a:p>
            <a:pPr marL="0" indent="0">
              <a:buNone/>
            </a:pP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319919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F984F-A1DB-4FA1-AAED-E262B4D96C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Finding out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18D55D-4E9D-464C-A531-C5431FF33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893176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Milk and dairy foods</a:t>
            </a:r>
          </a:p>
          <a:p>
            <a:pPr marL="0" indent="0">
              <a:buNone/>
            </a:pPr>
            <a:r>
              <a:rPr lang="en-US" sz="2000" dirty="0"/>
              <a:t>Milk and dairy products are commonly used in domestic and commercial food preparation. </a:t>
            </a:r>
          </a:p>
          <a:p>
            <a:pPr marL="0" indent="0">
              <a:buNone/>
            </a:pPr>
            <a:r>
              <a:rPr lang="en-US" sz="2000" dirty="0"/>
              <a:t>Investigate the production and processing of milk and/or cheese.</a:t>
            </a:r>
          </a:p>
          <a:p>
            <a:pPr marL="0" indent="0">
              <a:buNone/>
            </a:pPr>
            <a:r>
              <a:rPr lang="en-US" sz="2000" dirty="0"/>
              <a:t>Plan a milk or cheese tasting session. How can you record your results? </a:t>
            </a:r>
          </a:p>
          <a:p>
            <a:pPr marL="0" indent="0">
              <a:buNone/>
            </a:pPr>
            <a:r>
              <a:rPr lang="en-US" sz="2000" dirty="0"/>
              <a:t>Does processing affect the sensory qualities of the ingredient?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4" descr="A picture containing cup, table, coffee, drink&#10;&#10;Description automatically generated">
            <a:extLst>
              <a:ext uri="{FF2B5EF4-FFF2-40B4-BE49-F238E27FC236}">
                <a16:creationId xmlns:a16="http://schemas.microsoft.com/office/drawing/2014/main" id="{FC784E26-CA16-4D3E-B3FB-A6E460F71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162" y="2687218"/>
            <a:ext cx="3360057" cy="245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55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85C42-65AA-462C-85F9-DDC4A0B835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Bringing it all together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11EB2D-0D5E-4538-8204-C94EACFF87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Pupils should:</a:t>
            </a:r>
          </a:p>
          <a:p>
            <a:pPr marL="0" indent="0">
              <a:buNone/>
            </a:pPr>
            <a:r>
              <a:rPr lang="en-GB" sz="2000" dirty="0"/>
              <a:t>Select one of the four recipes, or chose their own, to h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ighlight the steps taken to get the dish to the table by creating one of the following:</a:t>
            </a:r>
          </a:p>
          <a:p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engaging infographic;</a:t>
            </a:r>
          </a:p>
          <a:p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video or presentation. </a:t>
            </a:r>
          </a:p>
          <a:p>
            <a:pPr marL="0" indent="0">
              <a:buNone/>
            </a:pPr>
            <a:r>
              <a:rPr lang="en-GB" sz="2000" dirty="0"/>
              <a:t>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43914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Celebrating success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96304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Optional pupil certificates are available to download and personalise once the Challenge has been achieved. </a:t>
            </a:r>
          </a:p>
          <a:p>
            <a:pPr marL="0" indent="0">
              <a:buNone/>
            </a:pPr>
            <a:r>
              <a:rPr lang="en-GB" sz="2000" dirty="0"/>
              <a:t>Why not present the certificates at a celebration assembly or award ceremony?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2CAE69-EBB7-4F40-8BBB-15017D2CE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076" y="1641614"/>
            <a:ext cx="2762896" cy="39308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DE3268-D662-4B18-8BF3-F2D71BB8A125}"/>
              </a:ext>
            </a:extLst>
          </p:cNvPr>
          <p:cNvSpPr txBox="1"/>
          <p:nvPr/>
        </p:nvSpPr>
        <p:spPr>
          <a:xfrm>
            <a:off x="9141075" y="5774635"/>
            <a:ext cx="2646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Downloadable certificate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850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journey of your main meal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36E0C4-7CA9-4516-8147-A485B8ADE52E}"/>
              </a:ext>
            </a:extLst>
          </p:cNvPr>
          <p:cNvSpPr txBox="1"/>
          <p:nvPr/>
        </p:nvSpPr>
        <p:spPr>
          <a:xfrm>
            <a:off x="250257" y="6153461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004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11749-5DCB-4D9C-A737-6B36C13FC5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Let’s get started – the Challenge is on!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522DA-9258-4A95-917A-B554B48DB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5" y="2571091"/>
            <a:ext cx="5936200" cy="376331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What are ‘infographics’? </a:t>
            </a:r>
          </a:p>
          <a:p>
            <a:pPr marL="0" indent="0">
              <a:buNone/>
            </a:pPr>
            <a:r>
              <a:rPr lang="en-US" sz="2000" i="1" dirty="0"/>
              <a:t>“A picture or diagram or a group of pictures or diagrams showing or explaining information.”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Infographics can be used to communicate complex information in a visually engaging way.</a:t>
            </a:r>
            <a:endParaRPr lang="en-US" sz="2000" dirty="0"/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They can be used in a variety of ways, e.g. social media platforms, websites, printed posters and displays.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en-GB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his would be a factor when deciding what information to include and how to display it for the intended audience.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GB" sz="1400" dirty="0">
                <a:hlinkClick r:id="rId2"/>
              </a:rPr>
              <a:t>Cambridge Dictionary</a:t>
            </a:r>
            <a:endParaRPr lang="en-GB" sz="1400" dirty="0"/>
          </a:p>
        </p:txBody>
      </p:sp>
      <p:pic>
        <p:nvPicPr>
          <p:cNvPr id="5" name="Picture 6" descr="Calendar&#10;&#10;Description automatically generated">
            <a:extLst>
              <a:ext uri="{FF2B5EF4-FFF2-40B4-BE49-F238E27FC236}">
                <a16:creationId xmlns:a16="http://schemas.microsoft.com/office/drawing/2014/main" id="{E33314FA-2AE8-4028-AA38-154F1DBB4B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830" y="2571091"/>
            <a:ext cx="4497008" cy="29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36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D13F6-420D-4C38-B06F-03467B0FA6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Infographics – some examples</a:t>
            </a:r>
            <a:endParaRPr lang="en-GB" dirty="0"/>
          </a:p>
        </p:txBody>
      </p:sp>
      <p:pic>
        <p:nvPicPr>
          <p:cNvPr id="3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52476A7-C92A-40F5-A72C-3130D1F45C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8876" y="2221014"/>
            <a:ext cx="2888342" cy="4169781"/>
          </a:xfrm>
          <a:prstGeom prst="rect">
            <a:avLst/>
          </a:prstGeom>
        </p:spPr>
      </p:pic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F13E29E9-E340-46C7-BD2E-F5A0E1E7B3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9638" y="2215454"/>
            <a:ext cx="4557485" cy="3225377"/>
          </a:xfrm>
          <a:prstGeom prst="rect">
            <a:avLst/>
          </a:prstGeom>
        </p:spPr>
      </p:pic>
      <p:pic>
        <p:nvPicPr>
          <p:cNvPr id="5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110E3960-DFC7-4E63-815B-33FA63B0D9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210" y="2214601"/>
            <a:ext cx="3045580" cy="374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80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D0281-A0DB-44C0-9A1F-C13680BD67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Infographics – some more examples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512F77-7798-44D9-9E47-0013E24393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4900" y="2248873"/>
            <a:ext cx="2901950" cy="413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B38A02-D37F-49FC-85DF-00E14155B5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09" y="2563781"/>
            <a:ext cx="5342051" cy="36941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3C22B7-47DC-4376-A81C-1683EF51B477}"/>
              </a:ext>
            </a:extLst>
          </p:cNvPr>
          <p:cNvSpPr txBox="1"/>
          <p:nvPr/>
        </p:nvSpPr>
        <p:spPr>
          <a:xfrm>
            <a:off x="2681844" y="6338351"/>
            <a:ext cx="3260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Quality Meat Scotland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95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91339-8E33-4E5E-80C2-5BC20C1952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Infographics – some more examples</a:t>
            </a:r>
          </a:p>
        </p:txBody>
      </p:sp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38B6CC48-6403-49B8-8434-BB029421FE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258" y="4576940"/>
            <a:ext cx="5283199" cy="2082597"/>
          </a:xfrm>
          <a:prstGeom prst="rect">
            <a:avLst/>
          </a:prstGeom>
        </p:spPr>
      </p:pic>
      <p:pic>
        <p:nvPicPr>
          <p:cNvPr id="4" name="Picture 4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EC8A2516-13C3-490B-9DB7-61AC55C496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680" y="2928034"/>
            <a:ext cx="3989009" cy="2574314"/>
          </a:xfrm>
          <a:prstGeom prst="rect">
            <a:avLst/>
          </a:prstGeom>
        </p:spPr>
      </p:pic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F026E931-30B9-4847-8432-3A96406045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495" y="2081591"/>
            <a:ext cx="2416629" cy="2392438"/>
          </a:xfrm>
          <a:prstGeom prst="rect">
            <a:avLst/>
          </a:prstGeom>
        </p:spPr>
      </p:pic>
      <p:pic>
        <p:nvPicPr>
          <p:cNvPr id="6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6DA94903-3412-47D7-9D02-26A1848A28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48" y="2286311"/>
            <a:ext cx="3178628" cy="209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02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D62740-E083-4D20-B617-540A4675EC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9274" y="2633869"/>
            <a:ext cx="5134123" cy="359483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5633D6-506A-4ED3-9A29-05FE221BF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9720000" cy="720000"/>
          </a:xfrm>
        </p:spPr>
        <p:txBody>
          <a:bodyPr/>
          <a:lstStyle/>
          <a:p>
            <a:r>
              <a:rPr lang="en-GB" dirty="0"/>
              <a:t>Infographics – some more examples</a:t>
            </a:r>
          </a:p>
        </p:txBody>
      </p:sp>
      <p:pic>
        <p:nvPicPr>
          <p:cNvPr id="2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B8F21F9-BEF4-4833-B43A-B57D458D54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019" y="4566573"/>
            <a:ext cx="4823580" cy="1438094"/>
          </a:xfrm>
          <a:prstGeom prst="rect">
            <a:avLst/>
          </a:prstGeom>
        </p:spPr>
      </p:pic>
      <p:pic>
        <p:nvPicPr>
          <p:cNvPr id="4" name="Picture 5" descr="Map&#10;&#10;Description automatically generated">
            <a:extLst>
              <a:ext uri="{FF2B5EF4-FFF2-40B4-BE49-F238E27FC236}">
                <a16:creationId xmlns:a16="http://schemas.microsoft.com/office/drawing/2014/main" id="{265E4FB9-A60A-414C-9167-CF4CBB1DB7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2304" y="2629728"/>
            <a:ext cx="4255104" cy="179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59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0FCE1-8CCD-4E4A-890F-7F2B9ABF49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Other media?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D36803-442F-493A-BD1F-615BAEF47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031227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You could consider using other types of media to explain the step-by-step ‘farm to fork’ process.</a:t>
            </a:r>
          </a:p>
          <a:p>
            <a:pPr marL="0" indent="0">
              <a:buNone/>
            </a:pPr>
            <a:r>
              <a:rPr lang="en-US" sz="2000" dirty="0"/>
              <a:t>You could record a short video or create a PPT presentation as an alternative to an infographic.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What ideas do you have? </a:t>
            </a:r>
          </a:p>
          <a:p>
            <a:pPr marL="0" indent="0">
              <a:buNone/>
            </a:pPr>
            <a:r>
              <a:rPr lang="en-US" sz="2000" dirty="0"/>
              <a:t>Draw up a plan!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  <a:endParaRPr lang="en-GB" sz="20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2728B1B-54E6-4D26-A010-76CFAD4A41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114" y="2007514"/>
            <a:ext cx="3069771" cy="204468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1CDF64D-ED08-4986-8B17-648D9C000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924" y="4145628"/>
            <a:ext cx="3057676" cy="203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62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CE7E8-98DB-4027-8244-9D7B082A61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Where to start?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C6753-FA54-4BBF-8079-D82D5F7A7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926724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1. Identify the ingredients – read the ingredients list.</a:t>
            </a:r>
          </a:p>
          <a:p>
            <a:pPr marL="0" indent="0">
              <a:buNone/>
            </a:pPr>
            <a:r>
              <a:rPr lang="en-US" sz="2000" dirty="0"/>
              <a:t>2. List the main ingredients that you will trace from ‘farm to fork’. </a:t>
            </a:r>
          </a:p>
          <a:p>
            <a:pPr marL="0" indent="0">
              <a:buNone/>
            </a:pPr>
            <a:r>
              <a:rPr lang="en-US" sz="2000" dirty="0"/>
              <a:t>3. Research: </a:t>
            </a:r>
          </a:p>
          <a:p>
            <a:r>
              <a:rPr lang="en-US" sz="2000" dirty="0"/>
              <a:t>where the ingredients come from (grown, reared, or caught); </a:t>
            </a:r>
          </a:p>
          <a:p>
            <a:r>
              <a:rPr lang="en-US" sz="2000" dirty="0"/>
              <a:t>the main steps in the ‘field to fork’ journey for each ingredient;</a:t>
            </a:r>
          </a:p>
          <a:p>
            <a:r>
              <a:rPr lang="en-US" sz="2000" dirty="0"/>
              <a:t>how the ingredients are processed before use in cooking.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38BF4A-6C9E-46DA-9BB4-715BA536A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092" y="1887403"/>
            <a:ext cx="2983632" cy="428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32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c53071f4-7f44-43fd-895c-8e7b6a3746b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3" ma:contentTypeDescription="Create a new document." ma:contentTypeScope="" ma:versionID="5029caf337f57718e1c0dfef63cd682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fe479430d16b5c2b356496b4bcff2c34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F89275-726D-4E17-92CB-CEFDFEF0B41A}">
  <ds:schemaRefs>
    <ds:schemaRef ds:uri="c53071f4-7f44-43fd-895c-8e7b6a3746b0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ead97cfe-a968-427f-b02b-893e6ba0355a"/>
  </ds:schemaRefs>
</ds:datastoreItem>
</file>

<file path=customXml/itemProps2.xml><?xml version="1.0" encoding="utf-8"?>
<ds:datastoreItem xmlns:ds="http://schemas.openxmlformats.org/officeDocument/2006/customXml" ds:itemID="{DC406492-57F9-4909-9A51-7289115971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D2B014-A1AF-437C-8923-34C0FD28E6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1728</Words>
  <Application>Microsoft Office PowerPoint</Application>
  <PresentationFormat>Widescreen</PresentationFormat>
  <Paragraphs>179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Times New Roman</vt:lpstr>
      <vt:lpstr>Office Theme</vt:lpstr>
      <vt:lpstr>Custom Design</vt:lpstr>
      <vt:lpstr>1_Custom Design</vt:lpstr>
      <vt:lpstr>3_Custom Design</vt:lpstr>
      <vt:lpstr>2_Custom Design</vt:lpstr>
      <vt:lpstr>The journey of your main meal</vt:lpstr>
      <vt:lpstr>The Challenge</vt:lpstr>
      <vt:lpstr>Let’s get started – the Challenge is on!</vt:lpstr>
      <vt:lpstr>Infographics – some examples</vt:lpstr>
      <vt:lpstr>Infographics – some more examples</vt:lpstr>
      <vt:lpstr>Infographics – some more examples</vt:lpstr>
      <vt:lpstr>Infographics – some more examples</vt:lpstr>
      <vt:lpstr>Other media?</vt:lpstr>
      <vt:lpstr>Where to start?</vt:lpstr>
      <vt:lpstr>The Challenge</vt:lpstr>
      <vt:lpstr>Teacher’s guide</vt:lpstr>
      <vt:lpstr>The Food – a fact of life Challenges </vt:lpstr>
      <vt:lpstr>The 14-16 Where food comes from challenge</vt:lpstr>
      <vt:lpstr>Alternative Challenge</vt:lpstr>
      <vt:lpstr>The 14-16 Where food comes from challenge</vt:lpstr>
      <vt:lpstr>Opportunities for learning </vt:lpstr>
      <vt:lpstr>How can pupils complete the Challenge?</vt:lpstr>
      <vt:lpstr>Finding out - activities</vt:lpstr>
      <vt:lpstr>Finding out - activities</vt:lpstr>
      <vt:lpstr>Finding out - activities</vt:lpstr>
      <vt:lpstr>Finding out</vt:lpstr>
      <vt:lpstr>Finding out</vt:lpstr>
      <vt:lpstr>Finding out</vt:lpstr>
      <vt:lpstr>Finding out</vt:lpstr>
      <vt:lpstr>Finding out</vt:lpstr>
      <vt:lpstr>Bringing it all together</vt:lpstr>
      <vt:lpstr>Celebrating success</vt:lpstr>
      <vt:lpstr>The journey of your main meal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journey of your main meal</dc:title>
  <dc:creator>Glenn Carter</dc:creator>
  <cp:lastModifiedBy>Frances Meek</cp:lastModifiedBy>
  <cp:revision>170</cp:revision>
  <dcterms:created xsi:type="dcterms:W3CDTF">2018-10-10T09:22:08Z</dcterms:created>
  <dcterms:modified xsi:type="dcterms:W3CDTF">2021-11-05T10:57:02Z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  <property fmtid="{D5CDD505-2E9C-101B-9397-08002B2CF9AE}" pid="3" name="Order">
    <vt:r8>551900</vt:r8>
  </property>
  <property fmtid="{D5CDD505-2E9C-101B-9397-08002B2CF9AE}" pid="4" name="_ExtendedDescription">
    <vt:lpwstr/>
  </property>
  <property fmtid="{D5CDD505-2E9C-101B-9397-08002B2CF9AE}" pid="5" name="ComplianceAssetId">
    <vt:lpwstr/>
  </property>
</Properties>
</file>