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sldIdLst>
    <p:sldId id="256"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CCCC"/>
    <a:srgbClr val="BF5150"/>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75"/>
    <p:restoredTop sz="94655"/>
  </p:normalViewPr>
  <p:slideViewPr>
    <p:cSldViewPr snapToGrid="0" snapToObjects="1">
      <p:cViewPr>
        <p:scale>
          <a:sx n="70" d="100"/>
          <a:sy n="70" d="100"/>
        </p:scale>
        <p:origin x="-2220" y="-11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smtClean="0"/>
              <a:t>Title</a:t>
            </a:r>
            <a:endParaRPr lang="en-US" dirty="0"/>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BF5150"/>
                </a:solidFill>
                <a:latin typeface="Arial" charset="0"/>
                <a:ea typeface="Arial" charset="0"/>
                <a:cs typeface="Arial"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a:t>
            </a:r>
            <a:endParaRPr lang="en-US" dirty="0"/>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BF5150"/>
                </a:solidFill>
                <a:latin typeface="Arial" charset="0"/>
                <a:ea typeface="Arial" charset="0"/>
                <a:cs typeface="Arial" charset="0"/>
              </a:defRPr>
            </a:lvl1pPr>
          </a:lstStyle>
          <a:p>
            <a:r>
              <a:rPr lang="en-US" dirty="0" smtClean="0"/>
              <a:t>Heading</a:t>
            </a:r>
            <a:endParaRPr lang="en-US" dirty="0"/>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2"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 here</a:t>
            </a:r>
            <a:endParaRPr lang="en-US" dirty="0"/>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GB"/>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DB93E904-1410-4827-B8CB-CCBF44AFBCBD}" type="slidenum">
              <a:rPr lang="en-GB"/>
              <a:pPr>
                <a:defRPr/>
              </a:pPr>
              <a:t>‹#›</a:t>
            </a:fld>
            <a:endParaRPr lang="en-GB"/>
          </a:p>
        </p:txBody>
      </p:sp>
    </p:spTree>
    <p:extLst>
      <p:ext uri="{BB962C8B-B14F-4D97-AF65-F5344CB8AC3E}">
        <p14:creationId xmlns:p14="http://schemas.microsoft.com/office/powerpoint/2010/main" val="2139188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GB"/>
          </a:p>
        </p:txBody>
      </p:sp>
      <p:sp>
        <p:nvSpPr>
          <p:cNvPr id="3"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FEC16D6D-BDBD-4370-B633-ABC906F734B2}" type="slidenum">
              <a:rPr lang="en-GB"/>
              <a:pPr>
                <a:defRPr/>
              </a:pPr>
              <a:t>‹#›</a:t>
            </a:fld>
            <a:endParaRPr lang="en-GB"/>
          </a:p>
        </p:txBody>
      </p:sp>
    </p:spTree>
    <p:extLst>
      <p:ext uri="{BB962C8B-B14F-4D97-AF65-F5344CB8AC3E}">
        <p14:creationId xmlns:p14="http://schemas.microsoft.com/office/powerpoint/2010/main" val="2492069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ED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BF5150"/>
                </a:solidFill>
                <a:latin typeface="Arial" charset="0"/>
                <a:ea typeface="Arial" charset="0"/>
                <a:cs typeface="Arial" charset="0"/>
              </a:defRPr>
            </a:lvl1pPr>
          </a:lstStyle>
          <a:p>
            <a:r>
              <a:rPr lang="en-US" dirty="0" smtClean="0"/>
              <a:t>Heading</a:t>
            </a:r>
            <a:endParaRPr lang="en-US" dirty="0"/>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hyperlink" Target="http://www.foodafactoflife.org.uk/" TargetMode="External"/><Relationship Id="rId5" Type="http://schemas.openxmlformats.org/officeDocument/2006/relationships/image" Target="../media/image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6.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5"/>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a:t>
            </a:r>
            <a:r>
              <a:rPr lang="en-US" sz="900" b="0" i="0" baseline="0" dirty="0" smtClean="0">
                <a:solidFill>
                  <a:schemeClr val="tx1"/>
                </a:solidFill>
                <a:latin typeface="Arial" charset="0"/>
                <a:ea typeface="Arial" charset="0"/>
                <a:cs typeface="Arial" charset="0"/>
              </a:rPr>
              <a:t> Food – </a:t>
            </a:r>
            <a:r>
              <a:rPr lang="en-US" sz="900" b="0" i="0" dirty="0" smtClean="0">
                <a:solidFill>
                  <a:schemeClr val="tx1"/>
                </a:solidFill>
                <a:latin typeface="Arial" charset="0"/>
                <a:ea typeface="Arial" charset="0"/>
                <a:cs typeface="Arial" charset="0"/>
              </a:rPr>
              <a:t>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6"/>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2018</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5.xml"/><Relationship Id="rId5" Type="http://schemas.openxmlformats.org/officeDocument/2006/relationships/image" Target="../media/image55.png"/><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jpeg"/><Relationship Id="rId1" Type="http://schemas.openxmlformats.org/officeDocument/2006/relationships/slideLayout" Target="../slideLayouts/slideLayout5.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5.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3.xml"/><Relationship Id="rId6" Type="http://schemas.openxmlformats.org/officeDocument/2006/relationships/image" Target="../media/image65.png"/><Relationship Id="rId5" Type="http://schemas.openxmlformats.org/officeDocument/2006/relationships/image" Target="../media/image55.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11.png"/><Relationship Id="rId7" Type="http://schemas.openxmlformats.org/officeDocument/2006/relationships/image" Target="../media/image67.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66.png"/><Relationship Id="rId5" Type="http://schemas.openxmlformats.org/officeDocument/2006/relationships/image" Target="../media/image7.png"/><Relationship Id="rId4" Type="http://schemas.openxmlformats.org/officeDocument/2006/relationships/image" Target="../media/image64.png"/><Relationship Id="rId9" Type="http://schemas.openxmlformats.org/officeDocument/2006/relationships/image" Target="../media/image69.png"/></Relationships>
</file>

<file path=ppt/slides/_rels/slide18.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55.png"/><Relationship Id="rId7" Type="http://schemas.openxmlformats.org/officeDocument/2006/relationships/image" Target="../media/image71.png"/><Relationship Id="rId2" Type="http://schemas.openxmlformats.org/officeDocument/2006/relationships/image" Target="../media/image59.png"/><Relationship Id="rId1" Type="http://schemas.openxmlformats.org/officeDocument/2006/relationships/slideLayout" Target="../slideLayouts/slideLayout3.xml"/><Relationship Id="rId6" Type="http://schemas.openxmlformats.org/officeDocument/2006/relationships/image" Target="../media/image69.png"/><Relationship Id="rId5" Type="http://schemas.openxmlformats.org/officeDocument/2006/relationships/image" Target="../media/image70.png"/><Relationship Id="rId4" Type="http://schemas.openxmlformats.org/officeDocument/2006/relationships/image" Target="../media/image67.png"/><Relationship Id="rId9" Type="http://schemas.openxmlformats.org/officeDocument/2006/relationships/image" Target="../media/image72.png"/></Relationships>
</file>

<file path=ppt/slides/_rels/slide19.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png"/><Relationship Id="rId3" Type="http://schemas.openxmlformats.org/officeDocument/2006/relationships/image" Target="../media/image73.png"/><Relationship Id="rId7" Type="http://schemas.openxmlformats.org/officeDocument/2006/relationships/image" Target="../media/image76.png"/><Relationship Id="rId12" Type="http://schemas.openxmlformats.org/officeDocument/2006/relationships/image" Target="../media/image81.png"/><Relationship Id="rId2" Type="http://schemas.openxmlformats.org/officeDocument/2006/relationships/image" Target="../media/image21.jpeg"/><Relationship Id="rId1" Type="http://schemas.openxmlformats.org/officeDocument/2006/relationships/slideLayout" Target="../slideLayouts/slideLayout5.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57.png"/><Relationship Id="rId10" Type="http://schemas.openxmlformats.org/officeDocument/2006/relationships/image" Target="../media/image79.png"/><Relationship Id="rId4" Type="http://schemas.openxmlformats.org/officeDocument/2006/relationships/image" Target="../media/image74.png"/><Relationship Id="rId9" Type="http://schemas.openxmlformats.org/officeDocument/2006/relationships/image" Target="../media/image78.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38.png"/><Relationship Id="rId1" Type="http://schemas.openxmlformats.org/officeDocument/2006/relationships/slideLayout" Target="../slideLayouts/slideLayout5.xml"/><Relationship Id="rId4" Type="http://schemas.openxmlformats.org/officeDocument/2006/relationships/image" Target="../media/image84.png"/></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86.png"/><Relationship Id="rId7" Type="http://schemas.openxmlformats.org/officeDocument/2006/relationships/image" Target="../media/image69.png"/><Relationship Id="rId2" Type="http://schemas.openxmlformats.org/officeDocument/2006/relationships/image" Target="../media/image85.png"/><Relationship Id="rId1" Type="http://schemas.openxmlformats.org/officeDocument/2006/relationships/slideLayout" Target="../slideLayouts/slideLayout5.xml"/><Relationship Id="rId6" Type="http://schemas.openxmlformats.org/officeDocument/2006/relationships/image" Target="../media/image59.png"/><Relationship Id="rId5" Type="http://schemas.openxmlformats.org/officeDocument/2006/relationships/image" Target="../media/image54.png"/><Relationship Id="rId10" Type="http://schemas.openxmlformats.org/officeDocument/2006/relationships/image" Target="../media/image55.png"/><Relationship Id="rId4" Type="http://schemas.openxmlformats.org/officeDocument/2006/relationships/image" Target="../media/image87.png"/><Relationship Id="rId9" Type="http://schemas.openxmlformats.org/officeDocument/2006/relationships/image" Target="../media/image66.png"/></Relationships>
</file>

<file path=ppt/slides/_rels/slide22.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38.png"/><Relationship Id="rId7" Type="http://schemas.openxmlformats.org/officeDocument/2006/relationships/image" Target="../media/image88.png"/><Relationship Id="rId2" Type="http://schemas.openxmlformats.org/officeDocument/2006/relationships/image" Target="../media/image5.jpe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85.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0.pn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image" Target="../media/image21.jpe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jpe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4.png"/><Relationship Id="rId7" Type="http://schemas.openxmlformats.org/officeDocument/2006/relationships/image" Target="../media/image31.png"/><Relationship Id="rId2" Type="http://schemas.openxmlformats.org/officeDocument/2006/relationships/image" Target="../media/image21.jpe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5.png"/><Relationship Id="rId10" Type="http://schemas.openxmlformats.org/officeDocument/2006/relationships/image" Target="../media/image16.png"/><Relationship Id="rId4" Type="http://schemas.openxmlformats.org/officeDocument/2006/relationships/image" Target="../media/image35.jpe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1.jpeg"/><Relationship Id="rId7"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jpe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1.jpe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37.png"/><Relationship Id="rId10" Type="http://schemas.openxmlformats.org/officeDocument/2006/relationships/image" Target="../media/image25.png"/><Relationship Id="rId4" Type="http://schemas.openxmlformats.org/officeDocument/2006/relationships/image" Target="../media/image34.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amazing lunchbox</a:t>
            </a:r>
            <a:endParaRPr lang="en-US" dirty="0"/>
          </a:p>
        </p:txBody>
      </p:sp>
    </p:spTree>
    <p:extLst>
      <p:ext uri="{BB962C8B-B14F-4D97-AF65-F5344CB8AC3E}">
        <p14:creationId xmlns:p14="http://schemas.microsoft.com/office/powerpoint/2010/main" val="1955166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3"/>
          <p:cNvSpPr>
            <a:spLocks noChangeArrowheads="1"/>
          </p:cNvSpPr>
          <p:nvPr/>
        </p:nvSpPr>
        <p:spPr bwMode="auto">
          <a:xfrm>
            <a:off x="0" y="0"/>
            <a:ext cx="12192000" cy="4114800"/>
          </a:xfrm>
          <a:prstGeom prst="rect">
            <a:avLst/>
          </a:prstGeom>
          <a:solidFill>
            <a:srgbClr val="00FF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grpSp>
        <p:nvGrpSpPr>
          <p:cNvPr id="11268" name="Group 7"/>
          <p:cNvGrpSpPr>
            <a:grpSpLocks/>
          </p:cNvGrpSpPr>
          <p:nvPr/>
        </p:nvGrpSpPr>
        <p:grpSpPr bwMode="auto">
          <a:xfrm>
            <a:off x="304801" y="152400"/>
            <a:ext cx="7090833" cy="3962400"/>
            <a:chOff x="528" y="144"/>
            <a:chExt cx="3350" cy="2496"/>
          </a:xfrm>
        </p:grpSpPr>
        <p:pic>
          <p:nvPicPr>
            <p:cNvPr id="11272" name="Picture 5" descr="S4_N8_note_p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4" y="144"/>
              <a:ext cx="1814" cy="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6" descr="S4_N8_note_pad"/>
            <p:cNvPicPr>
              <a:picLocks noChangeAspect="1" noChangeArrowheads="1"/>
            </p:cNvPicPr>
            <p:nvPr/>
          </p:nvPicPr>
          <p:blipFill>
            <a:blip r:embed="rId2">
              <a:extLst>
                <a:ext uri="{28A0092B-C50C-407E-A947-70E740481C1C}">
                  <a14:useLocalDpi xmlns:a14="http://schemas.microsoft.com/office/drawing/2010/main" val="0"/>
                </a:ext>
              </a:extLst>
            </a:blip>
            <a:srcRect r="2646" b="1923"/>
            <a:stretch>
              <a:fillRect/>
            </a:stretch>
          </p:blipFill>
          <p:spPr bwMode="auto">
            <a:xfrm flipH="1">
              <a:off x="528" y="144"/>
              <a:ext cx="1766" cy="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69" name="Text Box 4"/>
          <p:cNvSpPr txBox="1">
            <a:spLocks noChangeArrowheads="1"/>
          </p:cNvSpPr>
          <p:nvPr/>
        </p:nvSpPr>
        <p:spPr bwMode="auto">
          <a:xfrm>
            <a:off x="609600" y="180975"/>
            <a:ext cx="2540000" cy="2707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lnSpc>
                <a:spcPct val="118000"/>
              </a:lnSpc>
              <a:spcBef>
                <a:spcPct val="0"/>
              </a:spcBef>
              <a:buFontTx/>
              <a:buNone/>
            </a:pPr>
            <a:r>
              <a:rPr lang="en-GB" altLang="en-US" sz="1600" b="1">
                <a:solidFill>
                  <a:schemeClr val="accent2"/>
                </a:solidFill>
                <a:latin typeface="Comic Sans MS" pitchFamily="66" charset="0"/>
              </a:rPr>
              <a:t>Lunchbox checklist</a:t>
            </a:r>
            <a:endParaRPr lang="en-US" altLang="en-US" sz="1600" b="1">
              <a:solidFill>
                <a:schemeClr val="accent2"/>
              </a:solidFill>
              <a:latin typeface="Comic Sans MS" pitchFamily="66" charset="0"/>
            </a:endParaRPr>
          </a:p>
          <a:p>
            <a:pPr eaLnBrk="1" hangingPunct="1">
              <a:lnSpc>
                <a:spcPct val="118000"/>
              </a:lnSpc>
              <a:spcBef>
                <a:spcPct val="0"/>
              </a:spcBef>
              <a:buFontTx/>
              <a:buNone/>
            </a:pPr>
            <a:r>
              <a:rPr lang="en-GB" altLang="en-US" sz="1600">
                <a:solidFill>
                  <a:schemeClr val="accent2"/>
                </a:solidFill>
                <a:latin typeface="Comic Sans MS" pitchFamily="66" charset="0"/>
                <a:sym typeface="Wingdings" pitchFamily="2" charset="2"/>
              </a:rPr>
              <a:t></a:t>
            </a:r>
            <a:r>
              <a:rPr lang="en-GB" altLang="en-US" sz="1600">
                <a:solidFill>
                  <a:schemeClr val="accent2"/>
                </a:solidFill>
                <a:latin typeface="Comic Sans MS" pitchFamily="66" charset="0"/>
              </a:rPr>
              <a:t> I have based my lunch on a high fibre or wholegrain starchy food, e.g. wholemeal bread. </a:t>
            </a:r>
          </a:p>
          <a:p>
            <a:pPr eaLnBrk="1" hangingPunct="1">
              <a:lnSpc>
                <a:spcPct val="118000"/>
              </a:lnSpc>
              <a:spcBef>
                <a:spcPct val="0"/>
              </a:spcBef>
              <a:buFontTx/>
              <a:buNone/>
            </a:pPr>
            <a:endParaRPr lang="en-GB" altLang="en-US" sz="1600">
              <a:solidFill>
                <a:schemeClr val="accent2"/>
              </a:solidFill>
              <a:latin typeface="Comic Sans MS" pitchFamily="66" charset="0"/>
            </a:endParaRPr>
          </a:p>
          <a:p>
            <a:pPr eaLnBrk="1" hangingPunct="1">
              <a:lnSpc>
                <a:spcPct val="118000"/>
              </a:lnSpc>
              <a:spcBef>
                <a:spcPct val="0"/>
              </a:spcBef>
              <a:buFontTx/>
              <a:buNone/>
            </a:pPr>
            <a:r>
              <a:rPr lang="en-GB" altLang="en-US" sz="1600">
                <a:solidFill>
                  <a:schemeClr val="accent2"/>
                </a:solidFill>
                <a:latin typeface="Comic Sans MS" pitchFamily="66" charset="0"/>
                <a:sym typeface="Wingdings" pitchFamily="2" charset="2"/>
              </a:rPr>
              <a:t></a:t>
            </a:r>
            <a:r>
              <a:rPr lang="en-GB" altLang="en-US" sz="1600">
                <a:solidFill>
                  <a:schemeClr val="accent2"/>
                </a:solidFill>
                <a:latin typeface="Comic Sans MS" pitchFamily="66" charset="0"/>
              </a:rPr>
              <a:t> I have included 2 portions of fruit and vegetables.</a:t>
            </a:r>
            <a:endParaRPr lang="en-GB" altLang="en-US" sz="1600">
              <a:solidFill>
                <a:schemeClr val="accent2"/>
              </a:solidFill>
              <a:latin typeface="Comic Sans MS" pitchFamily="66" charset="0"/>
              <a:sym typeface="Wingdings" pitchFamily="2" charset="2"/>
            </a:endParaRPr>
          </a:p>
        </p:txBody>
      </p:sp>
      <p:sp>
        <p:nvSpPr>
          <p:cNvPr id="11270" name="Rectangle 8"/>
          <p:cNvSpPr>
            <a:spLocks noChangeArrowheads="1"/>
          </p:cNvSpPr>
          <p:nvPr/>
        </p:nvSpPr>
        <p:spPr bwMode="auto">
          <a:xfrm>
            <a:off x="4241801" y="155575"/>
            <a:ext cx="3153833" cy="3288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lnSpc>
                <a:spcPct val="118000"/>
              </a:lnSpc>
              <a:spcBef>
                <a:spcPct val="0"/>
              </a:spcBef>
              <a:buFontTx/>
              <a:buNone/>
              <a:defRPr/>
            </a:pPr>
            <a:r>
              <a:rPr lang="en-GB" altLang="en-US" sz="1600" dirty="0">
                <a:solidFill>
                  <a:schemeClr val="accent2"/>
                </a:solidFill>
                <a:latin typeface="Comic Sans MS" pitchFamily="66" charset="0"/>
                <a:cs typeface="+mn-cs"/>
                <a:sym typeface="Wingdings" pitchFamily="2" charset="2"/>
              </a:rPr>
              <a:t></a:t>
            </a:r>
            <a:r>
              <a:rPr lang="en-GB" altLang="en-US" sz="1600" dirty="0">
                <a:solidFill>
                  <a:schemeClr val="accent2"/>
                </a:solidFill>
                <a:latin typeface="Comic Sans MS" pitchFamily="66" charset="0"/>
                <a:cs typeface="+mn-cs"/>
              </a:rPr>
              <a:t> </a:t>
            </a:r>
            <a:r>
              <a:rPr lang="en-GB" altLang="en-US" sz="1600" dirty="0" smtClean="0">
                <a:solidFill>
                  <a:schemeClr val="accent2"/>
                </a:solidFill>
                <a:latin typeface="Comic Sans MS" pitchFamily="66" charset="0"/>
                <a:cs typeface="+mn-cs"/>
              </a:rPr>
              <a:t>I have included a portion of beans, pulses, fish, eggs meat or other proteins, e.g. a bean salad.</a:t>
            </a:r>
            <a:endParaRPr lang="en-GB" altLang="en-US" sz="1600" dirty="0">
              <a:solidFill>
                <a:schemeClr val="accent2"/>
              </a:solidFill>
              <a:latin typeface="Comic Sans MS" pitchFamily="66" charset="0"/>
              <a:cs typeface="+mn-cs"/>
              <a:sym typeface="Wingdings" pitchFamily="2" charset="2"/>
            </a:endParaRPr>
          </a:p>
          <a:p>
            <a:pPr eaLnBrk="1" hangingPunct="1">
              <a:lnSpc>
                <a:spcPct val="118000"/>
              </a:lnSpc>
              <a:spcBef>
                <a:spcPct val="0"/>
              </a:spcBef>
              <a:buFontTx/>
              <a:buNone/>
              <a:defRPr/>
            </a:pPr>
            <a:endParaRPr lang="en-GB" altLang="en-US" sz="1600" dirty="0">
              <a:solidFill>
                <a:schemeClr val="accent2"/>
              </a:solidFill>
              <a:latin typeface="Comic Sans MS" pitchFamily="66" charset="0"/>
              <a:cs typeface="+mn-cs"/>
              <a:sym typeface="Wingdings" pitchFamily="2" charset="2"/>
            </a:endParaRPr>
          </a:p>
          <a:p>
            <a:pPr eaLnBrk="1" hangingPunct="1">
              <a:lnSpc>
                <a:spcPct val="118000"/>
              </a:lnSpc>
              <a:spcBef>
                <a:spcPct val="0"/>
              </a:spcBef>
              <a:buFontTx/>
              <a:buNone/>
              <a:defRPr/>
            </a:pPr>
            <a:r>
              <a:rPr lang="en-GB" altLang="en-US" sz="1600" dirty="0">
                <a:solidFill>
                  <a:schemeClr val="accent2"/>
                </a:solidFill>
                <a:latin typeface="Comic Sans MS" pitchFamily="66" charset="0"/>
                <a:cs typeface="+mn-cs"/>
                <a:sym typeface="Wingdings" pitchFamily="2" charset="2"/>
              </a:rPr>
              <a:t></a:t>
            </a:r>
            <a:r>
              <a:rPr lang="en-GB" altLang="en-US" sz="1600" dirty="0">
                <a:solidFill>
                  <a:schemeClr val="accent2"/>
                </a:solidFill>
                <a:latin typeface="Comic Sans MS" pitchFamily="66" charset="0"/>
                <a:cs typeface="+mn-cs"/>
              </a:rPr>
              <a:t> </a:t>
            </a:r>
            <a:r>
              <a:rPr lang="en-GB" altLang="en-US" sz="1600" dirty="0" smtClean="0">
                <a:solidFill>
                  <a:schemeClr val="accent2"/>
                </a:solidFill>
                <a:latin typeface="Comic Sans MS" pitchFamily="66" charset="0"/>
                <a:cs typeface="+mn-cs"/>
              </a:rPr>
              <a:t>I have included a  dairy product which is lower </a:t>
            </a:r>
            <a:r>
              <a:rPr lang="en-GB" altLang="en-US" sz="1600" dirty="0">
                <a:solidFill>
                  <a:schemeClr val="accent2"/>
                </a:solidFill>
                <a:latin typeface="Comic Sans MS" pitchFamily="66" charset="0"/>
                <a:cs typeface="+mn-cs"/>
              </a:rPr>
              <a:t>in fat and </a:t>
            </a:r>
            <a:r>
              <a:rPr lang="en-GB" altLang="en-US" sz="1600" dirty="0" smtClean="0">
                <a:solidFill>
                  <a:schemeClr val="accent2"/>
                </a:solidFill>
                <a:latin typeface="Comic Sans MS" pitchFamily="66" charset="0"/>
                <a:cs typeface="+mn-cs"/>
              </a:rPr>
              <a:t>sugars.</a:t>
            </a:r>
            <a:endParaRPr lang="en-GB" altLang="en-US" sz="1600" dirty="0">
              <a:solidFill>
                <a:schemeClr val="accent2"/>
              </a:solidFill>
              <a:latin typeface="Comic Sans MS" pitchFamily="66" charset="0"/>
              <a:cs typeface="+mn-cs"/>
              <a:sym typeface="Wingdings" pitchFamily="2" charset="2"/>
            </a:endParaRPr>
          </a:p>
          <a:p>
            <a:pPr eaLnBrk="1" hangingPunct="1">
              <a:lnSpc>
                <a:spcPct val="118000"/>
              </a:lnSpc>
              <a:spcBef>
                <a:spcPct val="0"/>
              </a:spcBef>
              <a:buFontTx/>
              <a:buNone/>
              <a:defRPr/>
            </a:pPr>
            <a:endParaRPr lang="en-GB" altLang="en-US" sz="1600" dirty="0">
              <a:solidFill>
                <a:schemeClr val="accent2"/>
              </a:solidFill>
              <a:latin typeface="Comic Sans MS" pitchFamily="66" charset="0"/>
              <a:cs typeface="+mn-cs"/>
              <a:sym typeface="Wingdings" pitchFamily="2" charset="2"/>
            </a:endParaRPr>
          </a:p>
          <a:p>
            <a:pPr marL="285750" indent="-285750" eaLnBrk="1" hangingPunct="1">
              <a:lnSpc>
                <a:spcPct val="118000"/>
              </a:lnSpc>
              <a:spcBef>
                <a:spcPct val="0"/>
              </a:spcBef>
              <a:buFont typeface="Wingdings" pitchFamily="2" charset="2"/>
              <a:buChar char="o"/>
              <a:defRPr/>
            </a:pPr>
            <a:r>
              <a:rPr lang="en-GB" altLang="en-US" sz="1600" dirty="0" smtClean="0">
                <a:solidFill>
                  <a:schemeClr val="accent2"/>
                </a:solidFill>
                <a:latin typeface="Comic Sans MS" pitchFamily="66" charset="0"/>
                <a:cs typeface="+mn-cs"/>
                <a:sym typeface="Wingdings" pitchFamily="2" charset="2"/>
              </a:rPr>
              <a:t>I </a:t>
            </a:r>
            <a:r>
              <a:rPr lang="en-GB" altLang="en-US" sz="1600" dirty="0" smtClean="0">
                <a:solidFill>
                  <a:schemeClr val="accent2"/>
                </a:solidFill>
                <a:latin typeface="Comic Sans MS" pitchFamily="66" charset="0"/>
                <a:cs typeface="+mn-cs"/>
              </a:rPr>
              <a:t> have included </a:t>
            </a:r>
          </a:p>
          <a:p>
            <a:pPr eaLnBrk="1" hangingPunct="1">
              <a:lnSpc>
                <a:spcPct val="118000"/>
              </a:lnSpc>
              <a:spcBef>
                <a:spcPct val="0"/>
              </a:spcBef>
              <a:buFontTx/>
              <a:buNone/>
              <a:defRPr/>
            </a:pPr>
            <a:r>
              <a:rPr lang="en-GB" altLang="en-US" sz="1600" dirty="0" smtClean="0">
                <a:solidFill>
                  <a:schemeClr val="accent2"/>
                </a:solidFill>
                <a:latin typeface="Comic Sans MS" pitchFamily="66" charset="0"/>
                <a:cs typeface="+mn-cs"/>
              </a:rPr>
              <a:t>an unsweetened drink.</a:t>
            </a:r>
            <a:endParaRPr lang="en-US" altLang="en-US" sz="1600" dirty="0">
              <a:solidFill>
                <a:schemeClr val="accent2"/>
              </a:solidFill>
              <a:latin typeface="Comic Sans MS" pitchFamily="66" charset="0"/>
              <a:cs typeface="+mn-cs"/>
            </a:endParaRPr>
          </a:p>
        </p:txBody>
      </p:sp>
      <p:pic>
        <p:nvPicPr>
          <p:cNvPr id="11271" name="Picture 12" descr="S5_N2_MrsFlynn"/>
          <p:cNvPicPr>
            <a:picLocks noChangeAspect="1" noChangeArrowheads="1"/>
          </p:cNvPicPr>
          <p:nvPr/>
        </p:nvPicPr>
        <p:blipFill>
          <a:blip r:embed="rId3">
            <a:extLst>
              <a:ext uri="{28A0092B-C50C-407E-A947-70E740481C1C}">
                <a14:useLocalDpi xmlns:a14="http://schemas.microsoft.com/office/drawing/2010/main" val="0"/>
              </a:ext>
            </a:extLst>
          </a:blip>
          <a:srcRect t="-1251" r="-3784" b="61218"/>
          <a:stretch>
            <a:fillRect/>
          </a:stretch>
        </p:blipFill>
        <p:spPr bwMode="auto">
          <a:xfrm>
            <a:off x="6807202" y="838200"/>
            <a:ext cx="3974529"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95534" y="4285397"/>
            <a:ext cx="11655188" cy="2523768"/>
          </a:xfrm>
          <a:prstGeom prst="rect">
            <a:avLst/>
          </a:prstGeom>
          <a:noFill/>
        </p:spPr>
        <p:txBody>
          <a:bodyPr wrap="square" rtlCol="0">
            <a:spAutoFit/>
          </a:bodyPr>
          <a:lstStyle/>
          <a:p>
            <a:r>
              <a:rPr lang="en-GB" altLang="en-US" sz="2000" dirty="0">
                <a:latin typeface="Arial" panose="020B0604020202020204" pitchFamily="34" charset="0"/>
                <a:cs typeface="Arial" panose="020B0604020202020204" pitchFamily="34" charset="0"/>
              </a:rPr>
              <a:t>“Now,” said Mrs Flynn.  “I’m going to set you a task. For your homework, you’re going to create a healthy lunchbox! It has to be healthy lunchbox so I’ve given you a checklist to follow.” </a:t>
            </a:r>
          </a:p>
          <a:p>
            <a:r>
              <a:rPr lang="en-GB" altLang="en-US" sz="2000" dirty="0">
                <a:latin typeface="Arial" panose="020B0604020202020204" pitchFamily="34" charset="0"/>
                <a:cs typeface="Arial" panose="020B0604020202020204" pitchFamily="34" charset="0"/>
              </a:rPr>
              <a:t>The class were excited, especially the </a:t>
            </a:r>
            <a:r>
              <a:rPr lang="en-GB" altLang="en-US" sz="2000" i="1" dirty="0">
                <a:latin typeface="Arial" panose="020B0604020202020204" pitchFamily="34" charset="0"/>
                <a:cs typeface="Arial" panose="020B0604020202020204" pitchFamily="34" charset="0"/>
              </a:rPr>
              <a:t>Food Investigators</a:t>
            </a:r>
            <a:r>
              <a:rPr lang="en-GB" altLang="en-US" sz="2000" dirty="0">
                <a:latin typeface="Arial" panose="020B0604020202020204" pitchFamily="34" charset="0"/>
                <a:cs typeface="Arial" panose="020B0604020202020204" pitchFamily="34" charset="0"/>
              </a:rPr>
              <a:t>. Their teacher gave out a homework sheet for them to complete.</a:t>
            </a:r>
          </a:p>
          <a:p>
            <a:r>
              <a:rPr lang="en-GB" altLang="en-US" sz="2000" dirty="0">
                <a:latin typeface="Arial" panose="020B0604020202020204" pitchFamily="34" charset="0"/>
                <a:cs typeface="Arial" panose="020B0604020202020204" pitchFamily="34" charset="0"/>
              </a:rPr>
              <a:t>Outside the school the </a:t>
            </a:r>
            <a:r>
              <a:rPr lang="en-GB" altLang="en-US" sz="2000" i="1" dirty="0">
                <a:latin typeface="Arial" panose="020B0604020202020204" pitchFamily="34" charset="0"/>
                <a:cs typeface="Arial" panose="020B0604020202020204" pitchFamily="34" charset="0"/>
              </a:rPr>
              <a:t>Food investigators</a:t>
            </a:r>
            <a:r>
              <a:rPr lang="en-GB" altLang="en-US" sz="2000" dirty="0">
                <a:latin typeface="Arial" panose="020B0604020202020204" pitchFamily="34" charset="0"/>
                <a:cs typeface="Arial" panose="020B0604020202020204" pitchFamily="34" charset="0"/>
              </a:rPr>
              <a:t> challenged each other to see who would make the best lunchbox. Jordan felt confident, “I’m going to make the most amazing lunchbox.”  They all rushed home to get started.</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0881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4"/>
          <p:cNvSpPr>
            <a:spLocks noChangeArrowheads="1"/>
          </p:cNvSpPr>
          <p:nvPr/>
        </p:nvSpPr>
        <p:spPr bwMode="auto">
          <a:xfrm>
            <a:off x="0" y="0"/>
            <a:ext cx="12192000" cy="3657600"/>
          </a:xfrm>
          <a:prstGeom prst="rect">
            <a:avLst/>
          </a:prstGeom>
          <a:gradFill rotWithShape="1">
            <a:gsLst>
              <a:gs pos="0">
                <a:srgbClr val="156B13"/>
              </a:gs>
              <a:gs pos="25000">
                <a:srgbClr val="9CB86E"/>
              </a:gs>
              <a:gs pos="50000">
                <a:srgbClr val="DDEBCF"/>
              </a:gs>
              <a:gs pos="75000">
                <a:srgbClr val="9CB86E"/>
              </a:gs>
              <a:gs pos="100000">
                <a:srgbClr val="156B13"/>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pic>
        <p:nvPicPr>
          <p:cNvPr id="12291" name="Picture 9" descr="AG_N10_Nicola"/>
          <p:cNvPicPr>
            <a:picLocks noChangeAspect="1" noChangeArrowheads="1"/>
          </p:cNvPicPr>
          <p:nvPr/>
        </p:nvPicPr>
        <p:blipFill>
          <a:blip r:embed="rId2">
            <a:extLst>
              <a:ext uri="{28A0092B-C50C-407E-A947-70E740481C1C}">
                <a14:useLocalDpi xmlns:a14="http://schemas.microsoft.com/office/drawing/2010/main" val="0"/>
              </a:ext>
            </a:extLst>
          </a:blip>
          <a:srcRect b="45007"/>
          <a:stretch>
            <a:fillRect/>
          </a:stretch>
        </p:blipFill>
        <p:spPr bwMode="auto">
          <a:xfrm>
            <a:off x="1132764" y="609600"/>
            <a:ext cx="138392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p:cNvSpPr>
            <a:spLocks noChangeArrowheads="1"/>
          </p:cNvSpPr>
          <p:nvPr/>
        </p:nvSpPr>
        <p:spPr bwMode="auto">
          <a:xfrm>
            <a:off x="201084" y="3810000"/>
            <a:ext cx="1188508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buFontTx/>
              <a:buNone/>
            </a:pPr>
            <a:r>
              <a:rPr lang="en-GB" altLang="en-US" sz="2000" dirty="0">
                <a:latin typeface="Arial" panose="020B0604020202020204" pitchFamily="34" charset="0"/>
                <a:cs typeface="Arial" panose="020B0604020202020204" pitchFamily="34" charset="0"/>
              </a:rPr>
              <a:t>At home, Nicola thought hard about what could be in her amazing lunchbox. She dreamed about all the different foods she could include as she looked through a selection of recipe books in the kitchen. Her list was getting quite long.</a:t>
            </a:r>
          </a:p>
          <a:p>
            <a:pPr eaLnBrk="1" hangingPunct="1">
              <a:buFontTx/>
              <a:buNone/>
            </a:pPr>
            <a:r>
              <a:rPr lang="en-GB" altLang="en-US" sz="2000" dirty="0">
                <a:latin typeface="Arial" panose="020B0604020202020204" pitchFamily="34" charset="0"/>
                <a:cs typeface="Arial" panose="020B0604020202020204" pitchFamily="34" charset="0"/>
              </a:rPr>
              <a:t>“Oh dear!” thought Nicola. “Perhaps I’ve got too many ideas and my lunchbox isn’t that healthy!” Nicola’s Dad could see that she was worried. He sat down and started to talk about all the different types of lunches he knew. Of course they all contained bread - well he was a baker! </a:t>
            </a:r>
          </a:p>
          <a:p>
            <a:pPr eaLnBrk="1" hangingPunct="1">
              <a:buFontTx/>
              <a:buNone/>
            </a:pPr>
            <a:r>
              <a:rPr lang="en-GB" altLang="en-US" sz="2000" dirty="0">
                <a:latin typeface="Arial" panose="020B0604020202020204" pitchFamily="34" charset="0"/>
                <a:cs typeface="Arial" panose="020B0604020202020204" pitchFamily="34" charset="0"/>
              </a:rPr>
              <a:t>After a while they had decided on a traditional ploughman's lunch. </a:t>
            </a:r>
            <a:r>
              <a:rPr lang="en-GB" altLang="en-US" sz="2000" dirty="0" smtClean="0">
                <a:latin typeface="Arial" panose="020B0604020202020204" pitchFamily="34" charset="0"/>
                <a:cs typeface="Arial" panose="020B0604020202020204" pitchFamily="34" charset="0"/>
              </a:rPr>
              <a:t>“It’s an amazing lunchbox idea, thanks Dad!” said Nicola.</a:t>
            </a:r>
            <a:endParaRPr lang="en-GB" altLang="en-US" sz="2000" dirty="0">
              <a:latin typeface="Arial" panose="020B0604020202020204" pitchFamily="34" charset="0"/>
              <a:cs typeface="Arial" panose="020B0604020202020204" pitchFamily="34" charset="0"/>
            </a:endParaRPr>
          </a:p>
        </p:txBody>
      </p:sp>
      <p:pic>
        <p:nvPicPr>
          <p:cNvPr id="12293" name="Picture 5" descr="S4_N6_nicolasDad"/>
          <p:cNvPicPr>
            <a:picLocks noChangeAspect="1" noChangeArrowheads="1"/>
          </p:cNvPicPr>
          <p:nvPr/>
        </p:nvPicPr>
        <p:blipFill>
          <a:blip r:embed="rId3">
            <a:extLst>
              <a:ext uri="{28A0092B-C50C-407E-A947-70E740481C1C}">
                <a14:useLocalDpi xmlns:a14="http://schemas.microsoft.com/office/drawing/2010/main" val="0"/>
              </a:ext>
            </a:extLst>
          </a:blip>
          <a:srcRect b="59290"/>
          <a:stretch>
            <a:fillRect/>
          </a:stretch>
        </p:blipFill>
        <p:spPr bwMode="auto">
          <a:xfrm>
            <a:off x="8142819" y="152400"/>
            <a:ext cx="3116584"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AutoShape 26"/>
          <p:cNvSpPr>
            <a:spLocks noChangeArrowheads="1"/>
          </p:cNvSpPr>
          <p:nvPr/>
        </p:nvSpPr>
        <p:spPr bwMode="auto">
          <a:xfrm rot="612511">
            <a:off x="2834217" y="-1588"/>
            <a:ext cx="5384800" cy="2438401"/>
          </a:xfrm>
          <a:prstGeom prst="cloudCallout">
            <a:avLst>
              <a:gd name="adj1" fmla="val 76644"/>
              <a:gd name="adj2" fmla="val 1087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pic>
        <p:nvPicPr>
          <p:cNvPr id="12295" name="Picture 35" descr="AG2_N32_round table"/>
          <p:cNvPicPr>
            <a:picLocks noChangeAspect="1" noChangeArrowheads="1"/>
          </p:cNvPicPr>
          <p:nvPr/>
        </p:nvPicPr>
        <p:blipFill>
          <a:blip r:embed="rId4">
            <a:extLst>
              <a:ext uri="{28A0092B-C50C-407E-A947-70E740481C1C}">
                <a14:useLocalDpi xmlns:a14="http://schemas.microsoft.com/office/drawing/2010/main" val="0"/>
              </a:ext>
            </a:extLst>
          </a:blip>
          <a:srcRect b="83501"/>
          <a:stretch>
            <a:fillRect/>
          </a:stretch>
        </p:blipFill>
        <p:spPr bwMode="auto">
          <a:xfrm>
            <a:off x="812801" y="2819400"/>
            <a:ext cx="887095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6" descr="S5_N3_recipeBook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209800"/>
            <a:ext cx="3251200"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28" descr="AG_N21_pickle_on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8000" y="381000"/>
            <a:ext cx="13208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30" descr="AG_N21_Cheddar chees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1" y="381000"/>
            <a:ext cx="2106084"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31" descr="AG_N20_tomat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60800" y="1066800"/>
            <a:ext cx="89746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32" descr="S4_N23_breadRoll_cottageLoaf_cooke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80001" y="990601"/>
            <a:ext cx="18415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37" descr="S3_N12_milkshak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08800" y="2209800"/>
            <a:ext cx="146473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5871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1" descr="Papyrus"/>
          <p:cNvSpPr>
            <a:spLocks noChangeArrowheads="1"/>
          </p:cNvSpPr>
          <p:nvPr/>
        </p:nvSpPr>
        <p:spPr bwMode="auto">
          <a:xfrm>
            <a:off x="0" y="0"/>
            <a:ext cx="12192000" cy="37338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sp>
        <p:nvSpPr>
          <p:cNvPr id="13315" name="AutoShape 10"/>
          <p:cNvSpPr>
            <a:spLocks noChangeArrowheads="1"/>
          </p:cNvSpPr>
          <p:nvPr/>
        </p:nvSpPr>
        <p:spPr bwMode="auto">
          <a:xfrm rot="612511">
            <a:off x="3556000" y="304800"/>
            <a:ext cx="5384800" cy="2438400"/>
          </a:xfrm>
          <a:prstGeom prst="cloudCallout">
            <a:avLst>
              <a:gd name="adj1" fmla="val -52546"/>
              <a:gd name="adj2" fmla="val 28708"/>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sp>
        <p:nvSpPr>
          <p:cNvPr id="13316" name="Rectangle 2"/>
          <p:cNvSpPr>
            <a:spLocks noChangeArrowheads="1"/>
          </p:cNvSpPr>
          <p:nvPr/>
        </p:nvSpPr>
        <p:spPr bwMode="auto">
          <a:xfrm>
            <a:off x="201084" y="3810000"/>
            <a:ext cx="11885083"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buFontTx/>
              <a:buNone/>
            </a:pPr>
            <a:r>
              <a:rPr lang="en-GB" altLang="en-US" sz="2000" dirty="0">
                <a:latin typeface="Arial" panose="020B0604020202020204" pitchFamily="34" charset="0"/>
                <a:cs typeface="Arial" panose="020B0604020202020204" pitchFamily="34" charset="0"/>
              </a:rPr>
              <a:t>When Ronnie got home he chatted to his family about his lunchbox homework. “What did you have when you were at school, granddad,” he quizzed. </a:t>
            </a:r>
          </a:p>
          <a:p>
            <a:pPr eaLnBrk="1" hangingPunct="1">
              <a:buFontTx/>
              <a:buNone/>
            </a:pPr>
            <a:r>
              <a:rPr lang="en-GB" altLang="en-US" sz="2000" dirty="0">
                <a:latin typeface="Arial" panose="020B0604020202020204" pitchFamily="34" charset="0"/>
                <a:cs typeface="Arial" panose="020B0604020202020204" pitchFamily="34" charset="0"/>
              </a:rPr>
              <a:t>“Well, in my day we had some dhal and chapatti,” answered Ronnie’s granddad. “What, for lunch?” Ronnie exclaimed. </a:t>
            </a:r>
          </a:p>
          <a:p>
            <a:pPr eaLnBrk="1" hangingPunct="1">
              <a:buFontTx/>
              <a:buNone/>
            </a:pPr>
            <a:r>
              <a:rPr lang="en-GB" altLang="en-US" sz="2000" dirty="0">
                <a:latin typeface="Arial" panose="020B0604020202020204" pitchFamily="34" charset="0"/>
                <a:cs typeface="Arial" panose="020B0604020202020204" pitchFamily="34" charset="0"/>
              </a:rPr>
              <a:t>“Why, yes. It was lovely and tasty,” he said. “And I usually had water as my drink.”</a:t>
            </a:r>
          </a:p>
          <a:p>
            <a:pPr eaLnBrk="1" hangingPunct="1">
              <a:buFontTx/>
              <a:buNone/>
            </a:pPr>
            <a:r>
              <a:rPr lang="en-GB" altLang="en-US" sz="2000" dirty="0">
                <a:latin typeface="Arial" panose="020B0604020202020204" pitchFamily="34" charset="0"/>
                <a:cs typeface="Arial" panose="020B0604020202020204" pitchFamily="34" charset="0"/>
              </a:rPr>
              <a:t>Ronnie thought hard about his lunchbox. How could he make it amazing? Could he use his granddad's idea? </a:t>
            </a:r>
            <a:r>
              <a:rPr lang="en-GB" altLang="en-US" sz="2000" dirty="0" smtClean="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It’s a winner!” Ronnie said, much to his granddad’s surprise.</a:t>
            </a:r>
          </a:p>
        </p:txBody>
      </p:sp>
      <p:pic>
        <p:nvPicPr>
          <p:cNvPr id="13317" name="Picture 3" descr="S4_N12_Grandad_ronnie_Indian"/>
          <p:cNvPicPr>
            <a:picLocks noChangeAspect="1" noChangeArrowheads="1"/>
          </p:cNvPicPr>
          <p:nvPr/>
        </p:nvPicPr>
        <p:blipFill>
          <a:blip r:embed="rId3">
            <a:extLst>
              <a:ext uri="{28A0092B-C50C-407E-A947-70E740481C1C}">
                <a14:useLocalDpi xmlns:a14="http://schemas.microsoft.com/office/drawing/2010/main" val="0"/>
              </a:ext>
            </a:extLst>
          </a:blip>
          <a:srcRect b="57426"/>
          <a:stretch>
            <a:fillRect/>
          </a:stretch>
        </p:blipFill>
        <p:spPr bwMode="auto">
          <a:xfrm>
            <a:off x="1" y="23814"/>
            <a:ext cx="3679840" cy="370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AG_N7_Ronnie_talking"/>
          <p:cNvPicPr>
            <a:picLocks noChangeAspect="1" noChangeArrowheads="1"/>
          </p:cNvPicPr>
          <p:nvPr/>
        </p:nvPicPr>
        <p:blipFill>
          <a:blip r:embed="rId4">
            <a:extLst>
              <a:ext uri="{28A0092B-C50C-407E-A947-70E740481C1C}">
                <a14:useLocalDpi xmlns:a14="http://schemas.microsoft.com/office/drawing/2010/main" val="0"/>
              </a:ext>
            </a:extLst>
          </a:blip>
          <a:srcRect b="49280"/>
          <a:stretch>
            <a:fillRect/>
          </a:stretch>
        </p:blipFill>
        <p:spPr bwMode="auto">
          <a:xfrm>
            <a:off x="7620000" y="914400"/>
            <a:ext cx="3311857"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8" descr="AG_N21_little tub on dh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4400" y="685800"/>
            <a:ext cx="1930400"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9" descr="AG_N21_Chapatt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360513">
            <a:off x="4064000" y="1143000"/>
            <a:ext cx="26416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3362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descr="Bouquet"/>
          <p:cNvSpPr>
            <a:spLocks noChangeArrowheads="1"/>
          </p:cNvSpPr>
          <p:nvPr/>
        </p:nvSpPr>
        <p:spPr bwMode="auto">
          <a:xfrm>
            <a:off x="0" y="0"/>
            <a:ext cx="12192000" cy="39624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pic>
        <p:nvPicPr>
          <p:cNvPr id="14339" name="Picture 5" descr="S4_N10_Alisha's_mom"/>
          <p:cNvPicPr>
            <a:picLocks noChangeAspect="1" noChangeArrowheads="1"/>
          </p:cNvPicPr>
          <p:nvPr/>
        </p:nvPicPr>
        <p:blipFill>
          <a:blip r:embed="rId3">
            <a:extLst>
              <a:ext uri="{28A0092B-C50C-407E-A947-70E740481C1C}">
                <a14:useLocalDpi xmlns:a14="http://schemas.microsoft.com/office/drawing/2010/main" val="0"/>
              </a:ext>
            </a:extLst>
          </a:blip>
          <a:srcRect l="32692" b="56401"/>
          <a:stretch>
            <a:fillRect/>
          </a:stretch>
        </p:blipFill>
        <p:spPr bwMode="auto">
          <a:xfrm>
            <a:off x="9157987" y="228600"/>
            <a:ext cx="2460807"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2"/>
          <p:cNvSpPr>
            <a:spLocks noChangeArrowheads="1"/>
          </p:cNvSpPr>
          <p:nvPr/>
        </p:nvSpPr>
        <p:spPr bwMode="auto">
          <a:xfrm>
            <a:off x="201084" y="4038600"/>
            <a:ext cx="1188508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buFontTx/>
              <a:buNone/>
            </a:pPr>
            <a:r>
              <a:rPr lang="en-GB" altLang="en-US" sz="2000" dirty="0">
                <a:latin typeface="Arial" panose="020B0604020202020204" pitchFamily="34" charset="0"/>
                <a:cs typeface="Arial" panose="020B0604020202020204" pitchFamily="34" charset="0"/>
              </a:rPr>
              <a:t>Alisha rushed in her house and leapt onto the computer. After a few clicks, she was looking at lunchboxes from around the world.</a:t>
            </a:r>
          </a:p>
          <a:p>
            <a:pPr eaLnBrk="1" hangingPunct="1">
              <a:buFontTx/>
              <a:buNone/>
            </a:pPr>
            <a:r>
              <a:rPr lang="en-GB" altLang="en-US" sz="2000" dirty="0">
                <a:latin typeface="Arial" panose="020B0604020202020204" pitchFamily="34" charset="0"/>
                <a:cs typeface="Arial" panose="020B0604020202020204" pitchFamily="34" charset="0"/>
              </a:rPr>
              <a:t>“In China I used to have a rice box,” mentioned her Mum. “They were always tasty, with lots of rice, vegetables and chicken.” </a:t>
            </a:r>
          </a:p>
          <a:p>
            <a:pPr eaLnBrk="1" hangingPunct="1">
              <a:buFontTx/>
              <a:buNone/>
            </a:pPr>
            <a:r>
              <a:rPr lang="en-GB" altLang="en-US" sz="2000" dirty="0">
                <a:latin typeface="Arial" panose="020B0604020202020204" pitchFamily="34" charset="0"/>
                <a:cs typeface="Arial" panose="020B0604020202020204" pitchFamily="34" charset="0"/>
              </a:rPr>
              <a:t>“But mum, I want to look at other countries – what about a bento box?” Alisha asked.</a:t>
            </a:r>
          </a:p>
          <a:p>
            <a:pPr eaLnBrk="1" hangingPunct="1">
              <a:buFontTx/>
              <a:buNone/>
            </a:pPr>
            <a:r>
              <a:rPr lang="en-GB" altLang="en-US" sz="2000" dirty="0">
                <a:latin typeface="Arial" panose="020B0604020202020204" pitchFamily="34" charset="0"/>
                <a:cs typeface="Arial" panose="020B0604020202020204" pitchFamily="34" charset="0"/>
              </a:rPr>
              <a:t>“That’s great! My best friend Yoko from Japan loves bento boxes – let me show you online,” said Alisha's Mum, </a:t>
            </a:r>
            <a:r>
              <a:rPr lang="en-GB" altLang="en-US" sz="2000" dirty="0" smtClean="0">
                <a:latin typeface="Arial" panose="020B0604020202020204" pitchFamily="34" charset="0"/>
                <a:cs typeface="Arial" panose="020B0604020202020204" pitchFamily="34" charset="0"/>
              </a:rPr>
              <a:t>enthusiastically. Alisha </a:t>
            </a:r>
            <a:r>
              <a:rPr lang="en-GB" altLang="en-US" sz="2000" dirty="0">
                <a:latin typeface="Arial" panose="020B0604020202020204" pitchFamily="34" charset="0"/>
                <a:cs typeface="Arial" panose="020B0604020202020204" pitchFamily="34" charset="0"/>
              </a:rPr>
              <a:t>smiled, knowing that her lunchbox would be the most amazing. </a:t>
            </a:r>
          </a:p>
          <a:p>
            <a:pPr eaLnBrk="1" hangingPunct="1">
              <a:buFontTx/>
              <a:buNone/>
            </a:pPr>
            <a:endParaRPr lang="en-GB" altLang="en-US" sz="1800" dirty="0">
              <a:latin typeface="Arial" panose="020B0604020202020204" pitchFamily="34" charset="0"/>
              <a:cs typeface="Arial" panose="020B0604020202020204" pitchFamily="34" charset="0"/>
            </a:endParaRPr>
          </a:p>
        </p:txBody>
      </p:sp>
      <p:pic>
        <p:nvPicPr>
          <p:cNvPr id="14341" name="Picture 6" descr="AG_N9_Alisha_talking"/>
          <p:cNvPicPr>
            <a:picLocks noChangeAspect="1" noChangeArrowheads="1"/>
          </p:cNvPicPr>
          <p:nvPr/>
        </p:nvPicPr>
        <p:blipFill>
          <a:blip r:embed="rId4">
            <a:extLst>
              <a:ext uri="{28A0092B-C50C-407E-A947-70E740481C1C}">
                <a14:useLocalDpi xmlns:a14="http://schemas.microsoft.com/office/drawing/2010/main" val="0"/>
              </a:ext>
            </a:extLst>
          </a:blip>
          <a:srcRect b="56270"/>
          <a:stretch>
            <a:fillRect/>
          </a:stretch>
        </p:blipFill>
        <p:spPr bwMode="auto">
          <a:xfrm>
            <a:off x="1610436" y="1371600"/>
            <a:ext cx="2491664"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AutoShape 7"/>
          <p:cNvSpPr>
            <a:spLocks noChangeArrowheads="1"/>
          </p:cNvSpPr>
          <p:nvPr/>
        </p:nvSpPr>
        <p:spPr bwMode="auto">
          <a:xfrm rot="612511">
            <a:off x="3251200" y="381000"/>
            <a:ext cx="5384800" cy="2438400"/>
          </a:xfrm>
          <a:prstGeom prst="cloudCallout">
            <a:avLst>
              <a:gd name="adj1" fmla="val -43079"/>
              <a:gd name="adj2" fmla="val 65306"/>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pic>
        <p:nvPicPr>
          <p:cNvPr id="14343" name="Picture 3" descr="S5_N4_bentoBo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4584" y="839789"/>
            <a:ext cx="3759200"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2619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4" descr="Pink tissue paper"/>
          <p:cNvSpPr>
            <a:spLocks noChangeArrowheads="1"/>
          </p:cNvSpPr>
          <p:nvPr/>
        </p:nvSpPr>
        <p:spPr bwMode="auto">
          <a:xfrm>
            <a:off x="0" y="0"/>
            <a:ext cx="12192000" cy="48006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latin typeface="Arial" charset="0"/>
            </a:endParaRPr>
          </a:p>
        </p:txBody>
      </p:sp>
      <p:sp>
        <p:nvSpPr>
          <p:cNvPr id="15363" name="Rectangle 2"/>
          <p:cNvSpPr>
            <a:spLocks noChangeArrowheads="1"/>
          </p:cNvSpPr>
          <p:nvPr/>
        </p:nvSpPr>
        <p:spPr bwMode="auto">
          <a:xfrm>
            <a:off x="201084" y="4875215"/>
            <a:ext cx="11885083" cy="1647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buFontTx/>
              <a:buNone/>
            </a:pPr>
            <a:r>
              <a:rPr lang="en-GB" altLang="en-US" sz="2000" dirty="0">
                <a:latin typeface="Arial" panose="020B0604020202020204" pitchFamily="34" charset="0"/>
                <a:cs typeface="Arial" panose="020B0604020202020204" pitchFamily="34" charset="0"/>
              </a:rPr>
              <a:t>When Jordan got home, he had already decided on his lunchbox. To make it amazing he would base it on his favourite food. Cheese! </a:t>
            </a:r>
          </a:p>
          <a:p>
            <a:pPr eaLnBrk="1" hangingPunct="1">
              <a:buFontTx/>
              <a:buNone/>
            </a:pPr>
            <a:r>
              <a:rPr lang="en-GB" altLang="en-US" sz="2000" dirty="0">
                <a:latin typeface="Arial" panose="020B0604020202020204" pitchFamily="34" charset="0"/>
                <a:cs typeface="Arial" panose="020B0604020202020204" pitchFamily="34" charset="0"/>
              </a:rPr>
              <a:t>He set about drawing his lunchbox, then describing all the foods that it would contain. </a:t>
            </a:r>
          </a:p>
          <a:p>
            <a:pPr eaLnBrk="1" hangingPunct="1">
              <a:buFontTx/>
              <a:buNone/>
            </a:pPr>
            <a:r>
              <a:rPr lang="en-GB" altLang="en-US" sz="2000" dirty="0">
                <a:latin typeface="Arial" panose="020B0604020202020204" pitchFamily="34" charset="0"/>
                <a:cs typeface="Arial" panose="020B0604020202020204" pitchFamily="34" charset="0"/>
              </a:rPr>
              <a:t>“Truly amazing,” he chuckled to himself. He was certain that no one else’s lunchbox would be so amazing.</a:t>
            </a:r>
          </a:p>
        </p:txBody>
      </p:sp>
      <p:pic>
        <p:nvPicPr>
          <p:cNvPr id="15364" name="Picture 4" descr="AG_N12_Jordan_happy"/>
          <p:cNvPicPr>
            <a:picLocks noChangeAspect="1" noChangeArrowheads="1"/>
          </p:cNvPicPr>
          <p:nvPr/>
        </p:nvPicPr>
        <p:blipFill>
          <a:blip r:embed="rId3">
            <a:extLst>
              <a:ext uri="{28A0092B-C50C-407E-A947-70E740481C1C}">
                <a14:useLocalDpi xmlns:a14="http://schemas.microsoft.com/office/drawing/2010/main" val="0"/>
              </a:ext>
            </a:extLst>
          </a:blip>
          <a:srcRect b="37999"/>
          <a:stretch>
            <a:fillRect/>
          </a:stretch>
        </p:blipFill>
        <p:spPr bwMode="auto">
          <a:xfrm>
            <a:off x="1756012" y="381000"/>
            <a:ext cx="271438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3" descr="S5_N5_cheeseLunch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9200" y="228601"/>
            <a:ext cx="50800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5" descr="S2_N8_classroom_table"/>
          <p:cNvPicPr>
            <a:picLocks noChangeAspect="1" noChangeArrowheads="1"/>
          </p:cNvPicPr>
          <p:nvPr/>
        </p:nvPicPr>
        <p:blipFill>
          <a:blip r:embed="rId5">
            <a:extLst>
              <a:ext uri="{28A0092B-C50C-407E-A947-70E740481C1C}">
                <a14:useLocalDpi xmlns:a14="http://schemas.microsoft.com/office/drawing/2010/main" val="0"/>
              </a:ext>
            </a:extLst>
          </a:blip>
          <a:srcRect b="59125"/>
          <a:stretch>
            <a:fillRect/>
          </a:stretch>
        </p:blipFill>
        <p:spPr bwMode="auto">
          <a:xfrm>
            <a:off x="4470400" y="3124200"/>
            <a:ext cx="7721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8" descr="S6_N2_Blue scrap book"/>
          <p:cNvPicPr>
            <a:picLocks noChangeAspect="1" noChangeArrowheads="1"/>
          </p:cNvPicPr>
          <p:nvPr/>
        </p:nvPicPr>
        <p:blipFill>
          <a:blip r:embed="rId6">
            <a:extLst>
              <a:ext uri="{28A0092B-C50C-407E-A947-70E740481C1C}">
                <a14:useLocalDpi xmlns:a14="http://schemas.microsoft.com/office/drawing/2010/main" val="0"/>
              </a:ext>
            </a:extLst>
          </a:blip>
          <a:srcRect b="386"/>
          <a:stretch>
            <a:fillRect/>
          </a:stretch>
        </p:blipFill>
        <p:spPr bwMode="auto">
          <a:xfrm rot="1654128">
            <a:off x="7620000" y="2057400"/>
            <a:ext cx="3149600"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6" descr="AG2_N21_grap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864870">
            <a:off x="10588096" y="2266422"/>
            <a:ext cx="1203325" cy="200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5178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5"/>
          <p:cNvSpPr>
            <a:spLocks noChangeArrowheads="1"/>
          </p:cNvSpPr>
          <p:nvPr/>
        </p:nvSpPr>
        <p:spPr bwMode="auto">
          <a:xfrm>
            <a:off x="0" y="0"/>
            <a:ext cx="12192000" cy="2895600"/>
          </a:xfrm>
          <a:prstGeom prst="rect">
            <a:avLst/>
          </a:prstGeom>
          <a:gradFill rotWithShape="1">
            <a:gsLst>
              <a:gs pos="0">
                <a:srgbClr val="33CCFF"/>
              </a:gs>
              <a:gs pos="100000">
                <a:schemeClr val="bg1"/>
              </a:gs>
            </a:gsLst>
            <a:lin ang="27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sp>
        <p:nvSpPr>
          <p:cNvPr id="16387" name="Rectangle 14" descr="Granite"/>
          <p:cNvSpPr>
            <a:spLocks noChangeArrowheads="1"/>
          </p:cNvSpPr>
          <p:nvPr/>
        </p:nvSpPr>
        <p:spPr bwMode="auto">
          <a:xfrm>
            <a:off x="0" y="2895600"/>
            <a:ext cx="12192000" cy="16002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sp>
        <p:nvSpPr>
          <p:cNvPr id="16388" name="Text Box 4"/>
          <p:cNvSpPr txBox="1">
            <a:spLocks noChangeArrowheads="1"/>
          </p:cNvSpPr>
          <p:nvPr/>
        </p:nvSpPr>
        <p:spPr bwMode="auto">
          <a:xfrm>
            <a:off x="101601" y="4493810"/>
            <a:ext cx="12090399" cy="2034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buFontTx/>
              <a:buNone/>
            </a:pPr>
            <a:r>
              <a:rPr lang="en-GB" altLang="en-US" sz="2000" dirty="0">
                <a:latin typeface="Arial" panose="020B0604020202020204" pitchFamily="34" charset="0"/>
                <a:cs typeface="Arial" panose="020B0604020202020204" pitchFamily="34" charset="0"/>
              </a:rPr>
              <a:t>The next day the four friends met in the playground. </a:t>
            </a:r>
          </a:p>
          <a:p>
            <a:pPr eaLnBrk="1" hangingPunct="1">
              <a:buFontTx/>
              <a:buNone/>
            </a:pPr>
            <a:r>
              <a:rPr lang="en-GB" altLang="en-US" sz="2000" dirty="0">
                <a:latin typeface="Arial" panose="020B0604020202020204" pitchFamily="34" charset="0"/>
                <a:cs typeface="Arial" panose="020B0604020202020204" pitchFamily="34" charset="0"/>
              </a:rPr>
              <a:t>“How did you get on?" Jordan asked his friends. </a:t>
            </a:r>
          </a:p>
          <a:p>
            <a:pPr eaLnBrk="1" hangingPunct="1">
              <a:buFontTx/>
              <a:buNone/>
            </a:pPr>
            <a:r>
              <a:rPr lang="en-GB" altLang="en-US" sz="2000" dirty="0">
                <a:latin typeface="Arial" panose="020B0604020202020204" pitchFamily="34" charset="0"/>
                <a:cs typeface="Arial" panose="020B0604020202020204" pitchFamily="34" charset="0"/>
              </a:rPr>
              <a:t>"Not too bad," said Ronnie. He hoped that his lunchbox would be the best but he didn’t want to say too much just yet. </a:t>
            </a:r>
          </a:p>
          <a:p>
            <a:pPr eaLnBrk="1" hangingPunct="1">
              <a:buFontTx/>
              <a:buNone/>
            </a:pPr>
            <a:r>
              <a:rPr lang="en-GB" altLang="en-US" sz="2000" dirty="0">
                <a:latin typeface="Arial" panose="020B0604020202020204" pitchFamily="34" charset="0"/>
                <a:cs typeface="Arial" panose="020B0604020202020204" pitchFamily="34" charset="0"/>
              </a:rPr>
              <a:t>Alisha and Nicola nodded, saying that they had also managed the task. All four friends looked at each other, all secretly thinking that they had the most amazing lunchbox. </a:t>
            </a:r>
          </a:p>
        </p:txBody>
      </p:sp>
      <p:sp>
        <p:nvSpPr>
          <p:cNvPr id="16390" name="Rectangle 16" descr="Green marble"/>
          <p:cNvSpPr>
            <a:spLocks noChangeArrowheads="1"/>
          </p:cNvSpPr>
          <p:nvPr/>
        </p:nvSpPr>
        <p:spPr bwMode="auto">
          <a:xfrm>
            <a:off x="5283200" y="1828800"/>
            <a:ext cx="6908800" cy="1600200"/>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pic>
        <p:nvPicPr>
          <p:cNvPr id="16391" name="Picture 6" descr="AG_N9_Alisha_talk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5918" y="0"/>
            <a:ext cx="1768142"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S2_N5_Jord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1" y="152400"/>
            <a:ext cx="22142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AG_N7_Ronnie_talk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6032" y="76200"/>
            <a:ext cx="21080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S2_N2_Nicol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31288" y="226610"/>
            <a:ext cx="216550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88095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2"/>
          <p:cNvSpPr>
            <a:spLocks noChangeArrowheads="1"/>
          </p:cNvSpPr>
          <p:nvPr/>
        </p:nvSpPr>
        <p:spPr bwMode="auto">
          <a:xfrm>
            <a:off x="0" y="0"/>
            <a:ext cx="12192000" cy="4572000"/>
          </a:xfrm>
          <a:prstGeom prst="rect">
            <a:avLst/>
          </a:prstGeom>
          <a:solidFill>
            <a:srgbClr val="00FF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sp>
        <p:nvSpPr>
          <p:cNvPr id="17411" name="Text Box 3"/>
          <p:cNvSpPr txBox="1">
            <a:spLocks noChangeArrowheads="1"/>
          </p:cNvSpPr>
          <p:nvPr/>
        </p:nvSpPr>
        <p:spPr bwMode="auto">
          <a:xfrm>
            <a:off x="201084" y="4572000"/>
            <a:ext cx="11885083" cy="251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buFontTx/>
              <a:buNone/>
            </a:pPr>
            <a:r>
              <a:rPr lang="en-GB" altLang="en-US" sz="2000" dirty="0">
                <a:latin typeface="Arial" panose="020B0604020202020204" pitchFamily="34" charset="0"/>
                <a:cs typeface="Arial" panose="020B0604020202020204" pitchFamily="34" charset="0"/>
              </a:rPr>
              <a:t>After settling down and taking the register, Mrs Flynn asked all the class for their homework. One by one, different class members handed in their homework sheet. </a:t>
            </a:r>
          </a:p>
          <a:p>
            <a:pPr eaLnBrk="1" hangingPunct="1">
              <a:buFontTx/>
              <a:buNone/>
            </a:pPr>
            <a:r>
              <a:rPr lang="en-GB" altLang="en-US" sz="2000" dirty="0">
                <a:latin typeface="Arial" panose="020B0604020202020204" pitchFamily="34" charset="0"/>
                <a:cs typeface="Arial" panose="020B0604020202020204" pitchFamily="34" charset="0"/>
              </a:rPr>
              <a:t>Next it was Alisha’s turn. But she didn't have her homework sheet - she had a real lunchbox instead! Alisha had made a healthy lunchbox, which was based on the rules from the homework sheet. </a:t>
            </a:r>
          </a:p>
          <a:p>
            <a:pPr eaLnBrk="1" hangingPunct="1">
              <a:buFontTx/>
              <a:buNone/>
            </a:pPr>
            <a:r>
              <a:rPr lang="en-GB" altLang="en-US" sz="2000" dirty="0">
                <a:latin typeface="Arial" panose="020B0604020202020204" pitchFamily="34" charset="0"/>
                <a:cs typeface="Arial" panose="020B0604020202020204" pitchFamily="34" charset="0"/>
              </a:rPr>
              <a:t>"How inventive Alisha, well done!" exclaimed Mrs Flynn.</a:t>
            </a:r>
          </a:p>
        </p:txBody>
      </p:sp>
      <p:pic>
        <p:nvPicPr>
          <p:cNvPr id="17412" name="Picture 9" descr="AG_N2_simple_clock_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04800"/>
            <a:ext cx="1930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Line 10"/>
          <p:cNvSpPr>
            <a:spLocks noChangeShapeType="1"/>
          </p:cNvSpPr>
          <p:nvPr/>
        </p:nvSpPr>
        <p:spPr bwMode="auto">
          <a:xfrm>
            <a:off x="3403600" y="1023938"/>
            <a:ext cx="609600" cy="25241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7414" name="Line 11"/>
          <p:cNvSpPr>
            <a:spLocks noChangeShapeType="1"/>
          </p:cNvSpPr>
          <p:nvPr/>
        </p:nvSpPr>
        <p:spPr bwMode="auto">
          <a:xfrm flipH="1">
            <a:off x="2946400" y="1019176"/>
            <a:ext cx="457200" cy="2000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nvGrpSpPr>
          <p:cNvPr id="17415" name="Group 13"/>
          <p:cNvGrpSpPr>
            <a:grpSpLocks/>
          </p:cNvGrpSpPr>
          <p:nvPr/>
        </p:nvGrpSpPr>
        <p:grpSpPr bwMode="auto">
          <a:xfrm>
            <a:off x="6705600" y="304800"/>
            <a:ext cx="5283200" cy="2819400"/>
            <a:chOff x="2304" y="63"/>
            <a:chExt cx="1536" cy="1089"/>
          </a:xfrm>
        </p:grpSpPr>
        <p:sp>
          <p:nvSpPr>
            <p:cNvPr id="17419" name="Rectangle 14"/>
            <p:cNvSpPr>
              <a:spLocks noChangeArrowheads="1"/>
            </p:cNvSpPr>
            <p:nvPr/>
          </p:nvSpPr>
          <p:spPr bwMode="auto">
            <a:xfrm>
              <a:off x="2304" y="96"/>
              <a:ext cx="1536" cy="1056"/>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pic>
          <p:nvPicPr>
            <p:cNvPr id="17420" name="Picture 15" descr="S2_N16_Classroom win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4" y="63"/>
              <a:ext cx="1536" cy="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416" name="Picture 7" descr="AG_N9_Alisha_talking"/>
          <p:cNvPicPr>
            <a:picLocks noChangeAspect="1" noChangeArrowheads="1"/>
          </p:cNvPicPr>
          <p:nvPr/>
        </p:nvPicPr>
        <p:blipFill>
          <a:blip r:embed="rId4">
            <a:extLst>
              <a:ext uri="{28A0092B-C50C-407E-A947-70E740481C1C}">
                <a14:useLocalDpi xmlns:a14="http://schemas.microsoft.com/office/drawing/2010/main" val="0"/>
              </a:ext>
            </a:extLst>
          </a:blip>
          <a:srcRect b="56270"/>
          <a:stretch>
            <a:fillRect/>
          </a:stretch>
        </p:blipFill>
        <p:spPr bwMode="auto">
          <a:xfrm>
            <a:off x="7416800" y="2325688"/>
            <a:ext cx="239594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6" descr="S5_N4_bentoBo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8770" y="3317706"/>
            <a:ext cx="2176060" cy="85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6" descr="AG2_N22_MrsFlynn talking"/>
          <p:cNvPicPr>
            <a:picLocks noChangeAspect="1" noChangeArrowheads="1"/>
          </p:cNvPicPr>
          <p:nvPr/>
        </p:nvPicPr>
        <p:blipFill>
          <a:blip r:embed="rId6">
            <a:extLst>
              <a:ext uri="{28A0092B-C50C-407E-A947-70E740481C1C}">
                <a14:useLocalDpi xmlns:a14="http://schemas.microsoft.com/office/drawing/2010/main" val="0"/>
              </a:ext>
            </a:extLst>
          </a:blip>
          <a:srcRect b="47995"/>
          <a:stretch>
            <a:fillRect/>
          </a:stretch>
        </p:blipFill>
        <p:spPr bwMode="auto">
          <a:xfrm>
            <a:off x="1085088" y="609600"/>
            <a:ext cx="234554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7955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9"/>
          <p:cNvSpPr>
            <a:spLocks noChangeArrowheads="1"/>
          </p:cNvSpPr>
          <p:nvPr/>
        </p:nvSpPr>
        <p:spPr bwMode="auto">
          <a:xfrm>
            <a:off x="0" y="0"/>
            <a:ext cx="12192000" cy="4343400"/>
          </a:xfrm>
          <a:prstGeom prst="rect">
            <a:avLst/>
          </a:prstGeom>
          <a:solidFill>
            <a:srgbClr val="00FF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pic>
        <p:nvPicPr>
          <p:cNvPr id="18435" name="Picture 5" descr="S2_N2_Nicola"/>
          <p:cNvPicPr>
            <a:picLocks noChangeAspect="1" noChangeArrowheads="1"/>
          </p:cNvPicPr>
          <p:nvPr/>
        </p:nvPicPr>
        <p:blipFill>
          <a:blip r:embed="rId2">
            <a:extLst>
              <a:ext uri="{28A0092B-C50C-407E-A947-70E740481C1C}">
                <a14:useLocalDpi xmlns:a14="http://schemas.microsoft.com/office/drawing/2010/main" val="0"/>
              </a:ext>
            </a:extLst>
          </a:blip>
          <a:srcRect b="31123"/>
          <a:stretch>
            <a:fillRect/>
          </a:stretch>
        </p:blipFill>
        <p:spPr bwMode="auto">
          <a:xfrm>
            <a:off x="3475038" y="152400"/>
            <a:ext cx="322980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4"/>
          <p:cNvSpPr txBox="1">
            <a:spLocks noChangeArrowheads="1"/>
          </p:cNvSpPr>
          <p:nvPr/>
        </p:nvSpPr>
        <p:spPr bwMode="auto">
          <a:xfrm>
            <a:off x="205317" y="4349087"/>
            <a:ext cx="11885083" cy="251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buFontTx/>
              <a:buNone/>
            </a:pPr>
            <a:r>
              <a:rPr lang="en-GB" altLang="en-US" sz="2000" dirty="0">
                <a:latin typeface="Arial" panose="020B0604020202020204" pitchFamily="34" charset="0"/>
                <a:cs typeface="Arial" panose="020B0604020202020204" pitchFamily="34" charset="0"/>
              </a:rPr>
              <a:t>Ronnie, Nicola and Alisha all looked at each other and gasped! </a:t>
            </a:r>
            <a:br>
              <a:rPr lang="en-GB" altLang="en-US" sz="2000" dirty="0">
                <a:latin typeface="Arial" panose="020B0604020202020204" pitchFamily="34" charset="0"/>
                <a:cs typeface="Arial" panose="020B0604020202020204" pitchFamily="34" charset="0"/>
              </a:rPr>
            </a:br>
            <a:r>
              <a:rPr lang="en-GB" altLang="en-US" sz="2000" dirty="0">
                <a:latin typeface="Arial" panose="020B0604020202020204" pitchFamily="34" charset="0"/>
                <a:cs typeface="Arial" panose="020B0604020202020204" pitchFamily="34" charset="0"/>
              </a:rPr>
              <a:t>"That was my idea!" shouted Jordan, as he lifted up his homework lunchbox.  Ronnie and Nicola also lifted up their lunchboxes. All four friends had decided to make their own amazing lunchboxes, instead of just imagining them on the homework sheet. Well, they were the </a:t>
            </a:r>
            <a:r>
              <a:rPr lang="en-GB" altLang="en-US" sz="2000" i="1" dirty="0">
                <a:latin typeface="Arial" panose="020B0604020202020204" pitchFamily="34" charset="0"/>
                <a:cs typeface="Arial" panose="020B0604020202020204" pitchFamily="34" charset="0"/>
              </a:rPr>
              <a:t>Food investigators</a:t>
            </a:r>
            <a:r>
              <a:rPr lang="en-GB" altLang="en-US" sz="2000" dirty="0">
                <a:latin typeface="Arial" panose="020B0604020202020204" pitchFamily="34" charset="0"/>
                <a:cs typeface="Arial" panose="020B0604020202020204" pitchFamily="34" charset="0"/>
              </a:rPr>
              <a:t> after all!</a:t>
            </a:r>
          </a:p>
          <a:p>
            <a:pPr eaLnBrk="1" hangingPunct="1">
              <a:buFontTx/>
              <a:buNone/>
            </a:pPr>
            <a:r>
              <a:rPr lang="en-GB" altLang="en-US" sz="2000" dirty="0">
                <a:latin typeface="Arial" panose="020B0604020202020204" pitchFamily="34" charset="0"/>
                <a:cs typeface="Arial" panose="020B0604020202020204" pitchFamily="34" charset="0"/>
              </a:rPr>
              <a:t>Mrs Flynn smiled and reminded Jordan to put his hand up, rather than shout out. Then she asked Jordan, Nicola and Ronnie to bring their homework and join Alisha at her desk.</a:t>
            </a:r>
          </a:p>
        </p:txBody>
      </p:sp>
      <p:pic>
        <p:nvPicPr>
          <p:cNvPr id="18437" name="Picture 9" descr="S2_N5_Jordan"/>
          <p:cNvPicPr>
            <a:picLocks noChangeAspect="1" noChangeArrowheads="1"/>
          </p:cNvPicPr>
          <p:nvPr/>
        </p:nvPicPr>
        <p:blipFill>
          <a:blip r:embed="rId3">
            <a:extLst>
              <a:ext uri="{28A0092B-C50C-407E-A947-70E740481C1C}">
                <a14:useLocalDpi xmlns:a14="http://schemas.microsoft.com/office/drawing/2010/main" val="0"/>
              </a:ext>
            </a:extLst>
          </a:blip>
          <a:srcRect l="5113" b="47502"/>
          <a:stretch>
            <a:fillRect/>
          </a:stretch>
        </p:blipFill>
        <p:spPr bwMode="auto">
          <a:xfrm>
            <a:off x="1091821" y="990600"/>
            <a:ext cx="3272920"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31"/>
          <p:cNvSpPr>
            <a:spLocks noChangeArrowheads="1"/>
          </p:cNvSpPr>
          <p:nvPr/>
        </p:nvSpPr>
        <p:spPr bwMode="auto">
          <a:xfrm>
            <a:off x="7213600" y="0"/>
            <a:ext cx="4978400" cy="1981200"/>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pic>
        <p:nvPicPr>
          <p:cNvPr id="18440" name="Picture 32" descr="S2_N16_Classroom window"/>
          <p:cNvPicPr>
            <a:picLocks noChangeAspect="1" noChangeArrowheads="1"/>
          </p:cNvPicPr>
          <p:nvPr/>
        </p:nvPicPr>
        <p:blipFill>
          <a:blip r:embed="rId4">
            <a:extLst>
              <a:ext uri="{28A0092B-C50C-407E-A947-70E740481C1C}">
                <a14:useLocalDpi xmlns:a14="http://schemas.microsoft.com/office/drawing/2010/main" val="0"/>
              </a:ext>
            </a:extLst>
          </a:blip>
          <a:srcRect t="29730" r="5769"/>
          <a:stretch>
            <a:fillRect/>
          </a:stretch>
        </p:blipFill>
        <p:spPr bwMode="auto">
          <a:xfrm>
            <a:off x="7213600" y="0"/>
            <a:ext cx="4978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6" descr="AG_N7_Ronnie_talking"/>
          <p:cNvPicPr>
            <a:picLocks noChangeAspect="1" noChangeArrowheads="1"/>
          </p:cNvPicPr>
          <p:nvPr/>
        </p:nvPicPr>
        <p:blipFill>
          <a:blip r:embed="rId5">
            <a:extLst>
              <a:ext uri="{28A0092B-C50C-407E-A947-70E740481C1C}">
                <a14:useLocalDpi xmlns:a14="http://schemas.microsoft.com/office/drawing/2010/main" val="0"/>
              </a:ext>
            </a:extLst>
          </a:blip>
          <a:srcRect r="19231" b="49181"/>
          <a:stretch>
            <a:fillRect/>
          </a:stretch>
        </p:blipFill>
        <p:spPr bwMode="auto">
          <a:xfrm>
            <a:off x="8998428" y="1066800"/>
            <a:ext cx="2634014"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8" descr="S5_N7_Lunchbox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07339" flipH="1">
            <a:off x="8262669" y="2123230"/>
            <a:ext cx="1716950" cy="133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43" name="Group 28"/>
          <p:cNvGrpSpPr>
            <a:grpSpLocks/>
          </p:cNvGrpSpPr>
          <p:nvPr/>
        </p:nvGrpSpPr>
        <p:grpSpPr bwMode="auto">
          <a:xfrm>
            <a:off x="5892800" y="1314074"/>
            <a:ext cx="1482403" cy="1192590"/>
            <a:chOff x="1728" y="1253"/>
            <a:chExt cx="1056" cy="1003"/>
          </a:xfrm>
        </p:grpSpPr>
        <p:pic>
          <p:nvPicPr>
            <p:cNvPr id="18448" name="Picture 25" descr="S5_N6_Lunchbox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885310">
              <a:off x="1728" y="1253"/>
              <a:ext cx="1056" cy="1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Picture 26" descr="S4_N18B_breadRoll_knot_cooke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6079218">
              <a:off x="2338" y="1845"/>
              <a:ext cx="37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444" name="Picture 27" descr="S5_N8_Lunchbox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1196219" flipH="1">
            <a:off x="3234197" y="1963483"/>
            <a:ext cx="1780364" cy="1391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564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8"/>
          <p:cNvSpPr>
            <a:spLocks noChangeArrowheads="1"/>
          </p:cNvSpPr>
          <p:nvPr/>
        </p:nvSpPr>
        <p:spPr bwMode="auto">
          <a:xfrm>
            <a:off x="0" y="0"/>
            <a:ext cx="12192000" cy="4343400"/>
          </a:xfrm>
          <a:prstGeom prst="rect">
            <a:avLst/>
          </a:prstGeom>
          <a:solidFill>
            <a:srgbClr val="00FF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sp>
        <p:nvSpPr>
          <p:cNvPr id="19459" name="Text Box 2"/>
          <p:cNvSpPr txBox="1">
            <a:spLocks noChangeArrowheads="1"/>
          </p:cNvSpPr>
          <p:nvPr/>
        </p:nvSpPr>
        <p:spPr bwMode="auto">
          <a:xfrm>
            <a:off x="201084" y="4343400"/>
            <a:ext cx="11885083" cy="251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buFontTx/>
              <a:buNone/>
            </a:pPr>
            <a:r>
              <a:rPr lang="en-GB" altLang="en-US" sz="2000" dirty="0">
                <a:latin typeface="Arial" panose="020B0604020202020204" pitchFamily="34" charset="0"/>
                <a:cs typeface="Arial" panose="020B0604020202020204" pitchFamily="34" charset="0"/>
              </a:rPr>
              <a:t>The </a:t>
            </a:r>
            <a:r>
              <a:rPr lang="en-GB" altLang="en-US" sz="2000" i="1" dirty="0">
                <a:latin typeface="Arial" panose="020B0604020202020204" pitchFamily="34" charset="0"/>
                <a:cs typeface="Arial" panose="020B0604020202020204" pitchFamily="34" charset="0"/>
              </a:rPr>
              <a:t>Food investigators</a:t>
            </a:r>
            <a:r>
              <a:rPr lang="en-GB" altLang="en-US" sz="2000" dirty="0">
                <a:latin typeface="Arial" panose="020B0604020202020204" pitchFamily="34" charset="0"/>
                <a:cs typeface="Arial" panose="020B0604020202020204" pitchFamily="34" charset="0"/>
              </a:rPr>
              <a:t> opened their lunchboxes to show the class. All the children in the class were amazed by what they saw. One by one, the friends talked about their lunchboxes.  Alisha had a bento box from Japan, Nicola had made a traditional ploughman’s lunch and Ronnie had little tubs of exciting dhal and curry, along with chapatti. </a:t>
            </a:r>
          </a:p>
          <a:p>
            <a:pPr eaLnBrk="1" hangingPunct="1">
              <a:buFontTx/>
              <a:buNone/>
            </a:pPr>
            <a:r>
              <a:rPr lang="en-GB" altLang="en-US" sz="2000" dirty="0">
                <a:latin typeface="Arial" panose="020B0604020202020204" pitchFamily="34" charset="0"/>
                <a:cs typeface="Arial" panose="020B0604020202020204" pitchFamily="34" charset="0"/>
              </a:rPr>
              <a:t>Finally, it was Jordan's turn. Wearing a big grin, he revealed his lunchbox. The class couldn't believe their eyes. Everything either contained cheese or was cheese!</a:t>
            </a:r>
          </a:p>
        </p:txBody>
      </p:sp>
      <p:pic>
        <p:nvPicPr>
          <p:cNvPr id="19460" name="Picture 15" descr="S2_N8_classroom_table"/>
          <p:cNvPicPr>
            <a:picLocks noChangeAspect="1" noChangeArrowheads="1"/>
          </p:cNvPicPr>
          <p:nvPr/>
        </p:nvPicPr>
        <p:blipFill>
          <a:blip r:embed="rId2">
            <a:extLst>
              <a:ext uri="{28A0092B-C50C-407E-A947-70E740481C1C}">
                <a14:useLocalDpi xmlns:a14="http://schemas.microsoft.com/office/drawing/2010/main" val="0"/>
              </a:ext>
            </a:extLst>
          </a:blip>
          <a:srcRect b="43555"/>
          <a:stretch>
            <a:fillRect/>
          </a:stretch>
        </p:blipFill>
        <p:spPr bwMode="auto">
          <a:xfrm>
            <a:off x="0" y="2362200"/>
            <a:ext cx="12192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7" descr="S5_N4_bento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1752601"/>
            <a:ext cx="3352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2" name="Group 26"/>
          <p:cNvGrpSpPr>
            <a:grpSpLocks/>
          </p:cNvGrpSpPr>
          <p:nvPr/>
        </p:nvGrpSpPr>
        <p:grpSpPr bwMode="auto">
          <a:xfrm>
            <a:off x="2946400" y="914400"/>
            <a:ext cx="2946400" cy="2057400"/>
            <a:chOff x="4416" y="624"/>
            <a:chExt cx="1214" cy="1152"/>
          </a:xfrm>
        </p:grpSpPr>
        <p:pic>
          <p:nvPicPr>
            <p:cNvPr id="19470" name="Picture 19" descr="S5_N6_Lunchbox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6" y="624"/>
              <a:ext cx="1214"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1" name="Picture 20" descr="S4_N18B_breadRoll_knot_cook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079218">
              <a:off x="5207" y="1260"/>
              <a:ext cx="420"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3" name="Group 27"/>
          <p:cNvGrpSpPr>
            <a:grpSpLocks/>
          </p:cNvGrpSpPr>
          <p:nvPr/>
        </p:nvGrpSpPr>
        <p:grpSpPr bwMode="auto">
          <a:xfrm>
            <a:off x="8940800" y="685800"/>
            <a:ext cx="3251200" cy="2590800"/>
            <a:chOff x="3264" y="432"/>
            <a:chExt cx="1328" cy="1383"/>
          </a:xfrm>
        </p:grpSpPr>
        <p:pic>
          <p:nvPicPr>
            <p:cNvPr id="19468" name="Picture 16" descr="S5_N8_Lunchbox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196219" flipH="1">
              <a:off x="3264" y="432"/>
              <a:ext cx="1328" cy="1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21" descr="AG_N20_Banan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923733">
              <a:off x="3312" y="1164"/>
              <a:ext cx="52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64" name="Group 25"/>
          <p:cNvGrpSpPr>
            <a:grpSpLocks/>
          </p:cNvGrpSpPr>
          <p:nvPr/>
        </p:nvGrpSpPr>
        <p:grpSpPr bwMode="auto">
          <a:xfrm rot="-316676">
            <a:off x="5791200" y="762000"/>
            <a:ext cx="3149600" cy="2514600"/>
            <a:chOff x="3396" y="1092"/>
            <a:chExt cx="1083" cy="1125"/>
          </a:xfrm>
        </p:grpSpPr>
        <p:pic>
          <p:nvPicPr>
            <p:cNvPr id="19465" name="Picture 22" descr="S5_N7_Lunchbox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07339" flipH="1">
              <a:off x="3396" y="1092"/>
              <a:ext cx="1083" cy="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23" descr="AG_N21_Ric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3895278">
              <a:off x="3558" y="1811"/>
              <a:ext cx="28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24" descr="AG_N21_Ric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3895278">
              <a:off x="3475" y="1787"/>
              <a:ext cx="288"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04805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1" descr="Oak"/>
          <p:cNvSpPr>
            <a:spLocks noChangeArrowheads="1"/>
          </p:cNvSpPr>
          <p:nvPr/>
        </p:nvSpPr>
        <p:spPr bwMode="auto">
          <a:xfrm>
            <a:off x="0" y="3276600"/>
            <a:ext cx="12192000" cy="14478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sp>
        <p:nvSpPr>
          <p:cNvPr id="20483" name="Rectangle 32"/>
          <p:cNvSpPr>
            <a:spLocks noChangeArrowheads="1"/>
          </p:cNvSpPr>
          <p:nvPr/>
        </p:nvSpPr>
        <p:spPr bwMode="auto">
          <a:xfrm>
            <a:off x="0" y="0"/>
            <a:ext cx="12192000" cy="3276600"/>
          </a:xfrm>
          <a:prstGeom prst="rect">
            <a:avLst/>
          </a:prstGeom>
          <a:solidFill>
            <a:srgbClr val="00FF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pic>
        <p:nvPicPr>
          <p:cNvPr id="20484" name="Picture 22" descr="S2_N8_classroom_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500314"/>
            <a:ext cx="528320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4"/>
          <p:cNvSpPr txBox="1">
            <a:spLocks noChangeArrowheads="1"/>
          </p:cNvSpPr>
          <p:nvPr/>
        </p:nvSpPr>
        <p:spPr bwMode="auto">
          <a:xfrm>
            <a:off x="201084" y="4724400"/>
            <a:ext cx="11885083" cy="251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buFontTx/>
              <a:buNone/>
            </a:pPr>
            <a:r>
              <a:rPr lang="en-GB" altLang="en-US" sz="2000" dirty="0">
                <a:latin typeface="Arial" panose="020B0604020202020204" pitchFamily="34" charset="0"/>
                <a:cs typeface="Arial" panose="020B0604020202020204" pitchFamily="34" charset="0"/>
              </a:rPr>
              <a:t>The class gave the </a:t>
            </a:r>
            <a:r>
              <a:rPr lang="en-GB" altLang="en-US" sz="2000" i="1" dirty="0">
                <a:latin typeface="Arial" panose="020B0604020202020204" pitchFamily="34" charset="0"/>
                <a:cs typeface="Arial" panose="020B0604020202020204" pitchFamily="34" charset="0"/>
              </a:rPr>
              <a:t>Food investigators</a:t>
            </a:r>
            <a:r>
              <a:rPr lang="en-GB" altLang="en-US" sz="2000" dirty="0">
                <a:latin typeface="Arial" panose="020B0604020202020204" pitchFamily="34" charset="0"/>
                <a:cs typeface="Arial" panose="020B0604020202020204" pitchFamily="34" charset="0"/>
              </a:rPr>
              <a:t> a round of applause. It had been a  great homework task.  The </a:t>
            </a:r>
            <a:r>
              <a:rPr lang="en-GB" altLang="en-US" sz="2000" i="1" dirty="0">
                <a:latin typeface="Arial" panose="020B0604020202020204" pitchFamily="34" charset="0"/>
                <a:cs typeface="Arial" panose="020B0604020202020204" pitchFamily="34" charset="0"/>
              </a:rPr>
              <a:t>Food investigators</a:t>
            </a:r>
            <a:r>
              <a:rPr lang="en-GB" altLang="en-US" sz="2000" dirty="0">
                <a:latin typeface="Arial" panose="020B0604020202020204" pitchFamily="34" charset="0"/>
                <a:cs typeface="Arial" panose="020B0604020202020204" pitchFamily="34" charset="0"/>
              </a:rPr>
              <a:t> had brought in enough to share with the class and everyone was excited about trying the food from each lunchbox. </a:t>
            </a:r>
            <a:r>
              <a:rPr lang="en-GB" altLang="en-US" sz="2000" dirty="0" smtClean="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Who's lunchbox is the most amazing, Mrs Flynn?" asked Jordan. </a:t>
            </a:r>
          </a:p>
          <a:p>
            <a:pPr eaLnBrk="1" hangingPunct="1">
              <a:buFontTx/>
              <a:buNone/>
            </a:pPr>
            <a:r>
              <a:rPr lang="en-GB" altLang="en-US" sz="2000" dirty="0">
                <a:latin typeface="Arial" panose="020B0604020202020204" pitchFamily="34" charset="0"/>
                <a:cs typeface="Arial" panose="020B0604020202020204" pitchFamily="34" charset="0"/>
              </a:rPr>
              <a:t>"Well, Jordan," Mrs Flynn replied. “You have all done very well ... but none of you followed your homework sheet fully." </a:t>
            </a:r>
          </a:p>
        </p:txBody>
      </p:sp>
      <p:pic>
        <p:nvPicPr>
          <p:cNvPr id="20486" name="Picture 11" descr="S5_N2_MrsFlyn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228">
            <a:off x="987463" y="40789"/>
            <a:ext cx="1929708"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2" descr="AG_N12_Jordan_hap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04311" flipH="1">
            <a:off x="3963055" y="1165998"/>
            <a:ext cx="1359024"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21" descr="S5_N4_bentoBo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1" y="2347913"/>
            <a:ext cx="136736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23" descr="AG_N21_Ri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895278">
            <a:off x="9172047" y="2511955"/>
            <a:ext cx="295275" cy="148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29" descr="S4_N18B_breadRoll_knot_cooke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6079218">
            <a:off x="8732309" y="2367492"/>
            <a:ext cx="285750" cy="27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30" descr="AG_N20_Banan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923733">
            <a:off x="10263717" y="2486026"/>
            <a:ext cx="491067"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92" name="Group 33"/>
          <p:cNvGrpSpPr>
            <a:grpSpLocks/>
          </p:cNvGrpSpPr>
          <p:nvPr/>
        </p:nvGrpSpPr>
        <p:grpSpPr bwMode="auto">
          <a:xfrm>
            <a:off x="7416800" y="228600"/>
            <a:ext cx="4165600" cy="2057400"/>
            <a:chOff x="2304" y="63"/>
            <a:chExt cx="1536" cy="1089"/>
          </a:xfrm>
        </p:grpSpPr>
        <p:sp>
          <p:nvSpPr>
            <p:cNvPr id="20496" name="Rectangle 34"/>
            <p:cNvSpPr>
              <a:spLocks noChangeArrowheads="1"/>
            </p:cNvSpPr>
            <p:nvPr/>
          </p:nvSpPr>
          <p:spPr bwMode="auto">
            <a:xfrm>
              <a:off x="2304" y="96"/>
              <a:ext cx="1536" cy="1056"/>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pic>
          <p:nvPicPr>
            <p:cNvPr id="20497" name="Picture 35" descr="S2_N16_Classroom window"/>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04" y="63"/>
              <a:ext cx="1536" cy="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493" name="Picture 20" descr="S5_N7_Lunchbox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07339" flipH="1">
            <a:off x="9069917" y="1952625"/>
            <a:ext cx="119168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28" descr="S5_N6_Lunchbox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24801" y="1905000"/>
            <a:ext cx="124883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18" descr="S5_N8_Lunchbox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1196219" flipH="1">
            <a:off x="10261601" y="1981201"/>
            <a:ext cx="1223433"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6855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0" descr="Granite"/>
          <p:cNvSpPr>
            <a:spLocks noChangeArrowheads="1"/>
          </p:cNvSpPr>
          <p:nvPr/>
        </p:nvSpPr>
        <p:spPr bwMode="auto">
          <a:xfrm>
            <a:off x="0" y="2895600"/>
            <a:ext cx="12192000" cy="16002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sp>
        <p:nvSpPr>
          <p:cNvPr id="3075" name="Rectangle 48"/>
          <p:cNvSpPr>
            <a:spLocks noChangeArrowheads="1"/>
          </p:cNvSpPr>
          <p:nvPr/>
        </p:nvSpPr>
        <p:spPr bwMode="auto">
          <a:xfrm>
            <a:off x="0" y="0"/>
            <a:ext cx="12192000" cy="2895600"/>
          </a:xfrm>
          <a:prstGeom prst="rect">
            <a:avLst/>
          </a:prstGeom>
          <a:gradFill rotWithShape="1">
            <a:gsLst>
              <a:gs pos="0">
                <a:srgbClr val="33CCFF"/>
              </a:gs>
              <a:gs pos="100000">
                <a:schemeClr val="bg1"/>
              </a:gs>
            </a:gsLst>
            <a:lin ang="27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sp>
        <p:nvSpPr>
          <p:cNvPr id="3076" name="Cloud"/>
          <p:cNvSpPr>
            <a:spLocks noChangeAspect="1" noEditPoints="1" noChangeArrowheads="1"/>
          </p:cNvSpPr>
          <p:nvPr/>
        </p:nvSpPr>
        <p:spPr bwMode="auto">
          <a:xfrm rot="440257">
            <a:off x="4267200" y="228601"/>
            <a:ext cx="4470400" cy="22463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pic>
        <p:nvPicPr>
          <p:cNvPr id="3078" name="Picture 21" descr="S3_N18_Alisha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6843" y="435006"/>
            <a:ext cx="2147117"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22" descr="AG_N7_Ronnie_talk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0843" y="358806"/>
            <a:ext cx="209114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34" descr="AG_N20_Green_App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5600" y="2057400"/>
            <a:ext cx="558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37" descr="S3_N25_cheese_tradition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9600" y="762000"/>
            <a:ext cx="21336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42" descr="S3_N19_wra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377538">
            <a:off x="8192902" y="2070162"/>
            <a:ext cx="21991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49" descr="S2_N5_Jorda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043" y="54006"/>
            <a:ext cx="2361694"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51" descr="S2_N2_Nicol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044" y="206406"/>
            <a:ext cx="2227084"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4495800"/>
            <a:ext cx="12378519" cy="2523768"/>
          </a:xfrm>
          <a:prstGeom prst="rect">
            <a:avLst/>
          </a:prstGeom>
          <a:noFill/>
        </p:spPr>
        <p:txBody>
          <a:bodyPr wrap="square" rtlCol="0">
            <a:spAutoFit/>
          </a:bodyPr>
          <a:lstStyle/>
          <a:p>
            <a:r>
              <a:rPr lang="en-GB" altLang="ja-JP" sz="2000" dirty="0">
                <a:latin typeface="Arial" panose="020B0604020202020204" pitchFamily="34" charset="0"/>
                <a:ea typeface="MS PGothic" pitchFamily="34" charset="-128"/>
                <a:cs typeface="Arial" panose="020B0604020202020204" pitchFamily="34" charset="0"/>
              </a:rPr>
              <a:t>“I’m starving,” said Jordon as he sat next to Nicola on the bench.  </a:t>
            </a:r>
          </a:p>
          <a:p>
            <a:r>
              <a:rPr lang="en-GB" altLang="ja-JP" sz="2000" dirty="0">
                <a:latin typeface="Arial" panose="020B0604020202020204" pitchFamily="34" charset="0"/>
                <a:ea typeface="MS PGothic" pitchFamily="34" charset="-128"/>
                <a:cs typeface="Arial" panose="020B0604020202020204" pitchFamily="34" charset="0"/>
              </a:rPr>
              <a:t>“What a surprise!” said Nicola rolling her eyes at Alisha. </a:t>
            </a:r>
          </a:p>
          <a:p>
            <a:r>
              <a:rPr lang="en-GB" altLang="ja-JP" sz="2000" dirty="0">
                <a:latin typeface="Arial" panose="020B0604020202020204" pitchFamily="34" charset="0"/>
                <a:ea typeface="MS PGothic" pitchFamily="34" charset="-128"/>
                <a:cs typeface="Arial" panose="020B0604020202020204" pitchFamily="34" charset="0"/>
              </a:rPr>
              <a:t>It was a sunny day, so Jordan, Nicola, Ronnie and Alisha all sat in the playground eating their </a:t>
            </a:r>
            <a:r>
              <a:rPr lang="en-GB" altLang="ja-JP" sz="2000" dirty="0" smtClean="0">
                <a:latin typeface="Arial" panose="020B0604020202020204" pitchFamily="34" charset="0"/>
                <a:ea typeface="MS PGothic" pitchFamily="34" charset="-128"/>
                <a:cs typeface="Arial" panose="020B0604020202020204" pitchFamily="34" charset="0"/>
              </a:rPr>
              <a:t>packed lunches</a:t>
            </a:r>
            <a:r>
              <a:rPr lang="en-GB" altLang="ja-JP" sz="2000" dirty="0">
                <a:latin typeface="Arial" panose="020B0604020202020204" pitchFamily="34" charset="0"/>
                <a:ea typeface="MS PGothic" pitchFamily="34" charset="-128"/>
                <a:cs typeface="Arial" panose="020B0604020202020204" pitchFamily="34" charset="0"/>
              </a:rPr>
              <a:t>.  </a:t>
            </a:r>
          </a:p>
          <a:p>
            <a:r>
              <a:rPr lang="en-GB" altLang="ja-JP" sz="2000" dirty="0">
                <a:latin typeface="Arial" panose="020B0604020202020204" pitchFamily="34" charset="0"/>
                <a:ea typeface="MS PGothic" pitchFamily="34" charset="-128"/>
                <a:cs typeface="Arial" panose="020B0604020202020204" pitchFamily="34" charset="0"/>
              </a:rPr>
              <a:t>“Guess what’s in my sandwich,” said Jordan.</a:t>
            </a:r>
          </a:p>
          <a:p>
            <a:r>
              <a:rPr lang="en-GB" altLang="ja-JP" sz="2000" dirty="0">
                <a:latin typeface="Arial" panose="020B0604020202020204" pitchFamily="34" charset="0"/>
                <a:ea typeface="MS PGothic" pitchFamily="34" charset="-128"/>
                <a:cs typeface="Arial" panose="020B0604020202020204" pitchFamily="34" charset="0"/>
              </a:rPr>
              <a:t>“Cheese!” replied his three friends straight away.</a:t>
            </a:r>
          </a:p>
          <a:p>
            <a:r>
              <a:rPr lang="en-GB" altLang="ja-JP" sz="2000" dirty="0">
                <a:latin typeface="Arial" panose="020B0604020202020204" pitchFamily="34" charset="0"/>
                <a:ea typeface="MS PGothic" pitchFamily="34" charset="-128"/>
                <a:cs typeface="Arial" panose="020B0604020202020204" pitchFamily="34" charset="0"/>
              </a:rPr>
              <a:t>“Oh,” said Jordan, feeling a bit disappointed that they had guessed so easily.</a:t>
            </a:r>
            <a:endParaRPr lang="en-GB" altLang="en-US" sz="200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048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
          <p:cNvSpPr>
            <a:spLocks noChangeArrowheads="1"/>
          </p:cNvSpPr>
          <p:nvPr/>
        </p:nvSpPr>
        <p:spPr bwMode="auto">
          <a:xfrm>
            <a:off x="0" y="0"/>
            <a:ext cx="12192000" cy="4419600"/>
          </a:xfrm>
          <a:prstGeom prst="rect">
            <a:avLst/>
          </a:prstGeom>
          <a:solidFill>
            <a:srgbClr val="00FF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sp>
        <p:nvSpPr>
          <p:cNvPr id="21507" name="Text Box 2"/>
          <p:cNvSpPr txBox="1">
            <a:spLocks noChangeArrowheads="1"/>
          </p:cNvSpPr>
          <p:nvPr/>
        </p:nvSpPr>
        <p:spPr bwMode="auto">
          <a:xfrm>
            <a:off x="207262" y="4419600"/>
            <a:ext cx="11677821" cy="251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buFontTx/>
              <a:buNone/>
            </a:pPr>
            <a:r>
              <a:rPr lang="en-GB" altLang="en-US" sz="2000" dirty="0">
                <a:latin typeface="Arial" panose="020B0604020202020204" pitchFamily="34" charset="0"/>
                <a:cs typeface="Arial" panose="020B0604020202020204" pitchFamily="34" charset="0"/>
              </a:rPr>
              <a:t>The </a:t>
            </a:r>
            <a:r>
              <a:rPr lang="en-GB" altLang="en-US" sz="2000" i="1" dirty="0">
                <a:latin typeface="Arial" panose="020B0604020202020204" pitchFamily="34" charset="0"/>
                <a:cs typeface="Arial" panose="020B0604020202020204" pitchFamily="34" charset="0"/>
              </a:rPr>
              <a:t>Food investigators</a:t>
            </a:r>
            <a:r>
              <a:rPr lang="en-GB" altLang="en-US" sz="2000" dirty="0">
                <a:latin typeface="Arial" panose="020B0604020202020204" pitchFamily="34" charset="0"/>
                <a:cs typeface="Arial" panose="020B0604020202020204" pitchFamily="34" charset="0"/>
              </a:rPr>
              <a:t> looked sad. They had all spent a lot of time finding out about different lunches and had also made them. They weren’t sure what they had missed out.</a:t>
            </a:r>
          </a:p>
          <a:p>
            <a:pPr eaLnBrk="1" hangingPunct="1">
              <a:buFontTx/>
              <a:buNone/>
            </a:pPr>
            <a:r>
              <a:rPr lang="en-GB" altLang="en-US" sz="2000" dirty="0">
                <a:latin typeface="Arial" panose="020B0604020202020204" pitchFamily="34" charset="0"/>
                <a:cs typeface="Arial" panose="020B0604020202020204" pitchFamily="34" charset="0"/>
              </a:rPr>
              <a:t>“You forgot to check your lunchbox against the healthy eating checklist,” said Mrs Flynn. “However, there is an amazing lunchbox in this room." </a:t>
            </a:r>
          </a:p>
          <a:p>
            <a:pPr eaLnBrk="1" hangingPunct="1">
              <a:buFontTx/>
              <a:buNone/>
            </a:pPr>
            <a:r>
              <a:rPr lang="en-GB" altLang="en-US" sz="2000" dirty="0">
                <a:latin typeface="Arial" panose="020B0604020202020204" pitchFamily="34" charset="0"/>
                <a:cs typeface="Arial" panose="020B0604020202020204" pitchFamily="34" charset="0"/>
              </a:rPr>
              <a:t>They all looked puzzled.  To their surprise Mrs Flynn started taking different foods out of each of their lunchboxes and gathering them together. </a:t>
            </a:r>
          </a:p>
          <a:p>
            <a:pPr eaLnBrk="1" hangingPunct="1">
              <a:buFontTx/>
              <a:buNone/>
            </a:pPr>
            <a:endParaRPr lang="en-GB" altLang="en-US" sz="1800" dirty="0">
              <a:latin typeface="Arial" panose="020B0604020202020204" pitchFamily="34" charset="0"/>
              <a:cs typeface="Arial" panose="020B0604020202020204" pitchFamily="34" charset="0"/>
            </a:endParaRPr>
          </a:p>
        </p:txBody>
      </p:sp>
      <p:grpSp>
        <p:nvGrpSpPr>
          <p:cNvPr id="21508" name="Group 3"/>
          <p:cNvGrpSpPr>
            <a:grpSpLocks/>
          </p:cNvGrpSpPr>
          <p:nvPr/>
        </p:nvGrpSpPr>
        <p:grpSpPr bwMode="auto">
          <a:xfrm>
            <a:off x="2641601" y="228600"/>
            <a:ext cx="7090833" cy="3962400"/>
            <a:chOff x="528" y="144"/>
            <a:chExt cx="3350" cy="2496"/>
          </a:xfrm>
        </p:grpSpPr>
        <p:pic>
          <p:nvPicPr>
            <p:cNvPr id="21513" name="Picture 4" descr="S4_N8_note_p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4" y="144"/>
              <a:ext cx="1814" cy="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5" descr="S4_N8_note_pad"/>
            <p:cNvPicPr>
              <a:picLocks noChangeAspect="1" noChangeArrowheads="1"/>
            </p:cNvPicPr>
            <p:nvPr/>
          </p:nvPicPr>
          <p:blipFill>
            <a:blip r:embed="rId2">
              <a:extLst>
                <a:ext uri="{28A0092B-C50C-407E-A947-70E740481C1C}">
                  <a14:useLocalDpi xmlns:a14="http://schemas.microsoft.com/office/drawing/2010/main" val="0"/>
                </a:ext>
              </a:extLst>
            </a:blip>
            <a:srcRect r="2646" b="1923"/>
            <a:stretch>
              <a:fillRect/>
            </a:stretch>
          </p:blipFill>
          <p:spPr bwMode="auto">
            <a:xfrm flipH="1">
              <a:off x="528" y="144"/>
              <a:ext cx="1766" cy="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09" name="Text Box 6"/>
          <p:cNvSpPr txBox="1">
            <a:spLocks noChangeArrowheads="1"/>
          </p:cNvSpPr>
          <p:nvPr/>
        </p:nvSpPr>
        <p:spPr bwMode="auto">
          <a:xfrm>
            <a:off x="2946400" y="257175"/>
            <a:ext cx="2540000" cy="2707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lnSpc>
                <a:spcPct val="118000"/>
              </a:lnSpc>
              <a:spcBef>
                <a:spcPct val="0"/>
              </a:spcBef>
              <a:buFontTx/>
              <a:buNone/>
            </a:pPr>
            <a:r>
              <a:rPr lang="en-GB" altLang="en-US" sz="1600" b="1">
                <a:solidFill>
                  <a:srgbClr val="333399"/>
                </a:solidFill>
                <a:latin typeface="Comic Sans MS" pitchFamily="66" charset="0"/>
              </a:rPr>
              <a:t>Lunchbox checklist</a:t>
            </a:r>
            <a:endParaRPr lang="en-US" altLang="en-US" sz="1600" b="1">
              <a:solidFill>
                <a:srgbClr val="333399"/>
              </a:solidFill>
              <a:latin typeface="Comic Sans MS" pitchFamily="66" charset="0"/>
            </a:endParaRPr>
          </a:p>
          <a:p>
            <a:pPr eaLnBrk="1" hangingPunct="1">
              <a:lnSpc>
                <a:spcPct val="118000"/>
              </a:lnSpc>
              <a:spcBef>
                <a:spcPct val="0"/>
              </a:spcBef>
              <a:buFontTx/>
              <a:buNone/>
            </a:pPr>
            <a:r>
              <a:rPr lang="en-GB" altLang="en-US" sz="1600">
                <a:solidFill>
                  <a:srgbClr val="333399"/>
                </a:solidFill>
                <a:latin typeface="Comic Sans MS" pitchFamily="66" charset="0"/>
                <a:sym typeface="Wingdings" pitchFamily="2" charset="2"/>
              </a:rPr>
              <a:t></a:t>
            </a:r>
            <a:r>
              <a:rPr lang="en-GB" altLang="en-US" sz="1600">
                <a:solidFill>
                  <a:srgbClr val="333399"/>
                </a:solidFill>
                <a:latin typeface="Comic Sans MS" pitchFamily="66" charset="0"/>
              </a:rPr>
              <a:t> I have based my lunch on a high fibre or wholegrain starchy food, e.g. wholemeal bread. </a:t>
            </a:r>
          </a:p>
          <a:p>
            <a:pPr algn="ctr" eaLnBrk="1" hangingPunct="1">
              <a:lnSpc>
                <a:spcPct val="118000"/>
              </a:lnSpc>
              <a:spcBef>
                <a:spcPct val="0"/>
              </a:spcBef>
              <a:buFontTx/>
              <a:buNone/>
            </a:pPr>
            <a:endParaRPr lang="en-GB" altLang="en-US" sz="1600">
              <a:solidFill>
                <a:srgbClr val="333399"/>
              </a:solidFill>
              <a:latin typeface="Comic Sans MS" pitchFamily="66" charset="0"/>
            </a:endParaRPr>
          </a:p>
          <a:p>
            <a:pPr eaLnBrk="1" hangingPunct="1">
              <a:lnSpc>
                <a:spcPct val="118000"/>
              </a:lnSpc>
              <a:spcBef>
                <a:spcPct val="0"/>
              </a:spcBef>
              <a:buFontTx/>
              <a:buNone/>
            </a:pPr>
            <a:r>
              <a:rPr lang="en-GB" altLang="en-US" sz="1600">
                <a:solidFill>
                  <a:srgbClr val="333399"/>
                </a:solidFill>
                <a:latin typeface="Comic Sans MS" pitchFamily="66" charset="0"/>
                <a:sym typeface="Wingdings" pitchFamily="2" charset="2"/>
              </a:rPr>
              <a:t></a:t>
            </a:r>
            <a:r>
              <a:rPr lang="en-GB" altLang="en-US" sz="1600">
                <a:solidFill>
                  <a:srgbClr val="333399"/>
                </a:solidFill>
                <a:latin typeface="Comic Sans MS" pitchFamily="66" charset="0"/>
              </a:rPr>
              <a:t> I have included 2 portions of fruit and vegetables.</a:t>
            </a:r>
            <a:endParaRPr lang="en-GB" altLang="en-US" sz="1600">
              <a:solidFill>
                <a:srgbClr val="333399"/>
              </a:solidFill>
              <a:latin typeface="Comic Sans MS" pitchFamily="66" charset="0"/>
              <a:sym typeface="Wingdings" pitchFamily="2" charset="2"/>
            </a:endParaRPr>
          </a:p>
        </p:txBody>
      </p:sp>
      <p:pic>
        <p:nvPicPr>
          <p:cNvPr id="21510" name="Picture 9" descr="AG2_N9_Jordan_ disappointed"/>
          <p:cNvPicPr>
            <a:picLocks noChangeAspect="1" noChangeArrowheads="1"/>
          </p:cNvPicPr>
          <p:nvPr/>
        </p:nvPicPr>
        <p:blipFill>
          <a:blip r:embed="rId3">
            <a:extLst>
              <a:ext uri="{28A0092B-C50C-407E-A947-70E740481C1C}">
                <a14:useLocalDpi xmlns:a14="http://schemas.microsoft.com/office/drawing/2010/main" val="0"/>
              </a:ext>
            </a:extLst>
          </a:blip>
          <a:srcRect b="30534"/>
          <a:stretch>
            <a:fillRect/>
          </a:stretch>
        </p:blipFill>
        <p:spPr bwMode="auto">
          <a:xfrm>
            <a:off x="1201003" y="503238"/>
            <a:ext cx="1819481"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1" descr="AG2_N1_Alisha thinking face"/>
          <p:cNvPicPr>
            <a:picLocks noChangeAspect="1" noChangeArrowheads="1"/>
          </p:cNvPicPr>
          <p:nvPr/>
        </p:nvPicPr>
        <p:blipFill>
          <a:blip r:embed="rId4">
            <a:extLst>
              <a:ext uri="{28A0092B-C50C-407E-A947-70E740481C1C}">
                <a14:useLocalDpi xmlns:a14="http://schemas.microsoft.com/office/drawing/2010/main" val="0"/>
              </a:ext>
            </a:extLst>
          </a:blip>
          <a:srcRect t="-2" r="4414" b="30302"/>
          <a:stretch>
            <a:fillRect/>
          </a:stretch>
        </p:blipFill>
        <p:spPr bwMode="auto">
          <a:xfrm>
            <a:off x="9124698" y="914400"/>
            <a:ext cx="2866589"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8"/>
          <p:cNvSpPr>
            <a:spLocks noChangeArrowheads="1"/>
          </p:cNvSpPr>
          <p:nvPr/>
        </p:nvSpPr>
        <p:spPr bwMode="auto">
          <a:xfrm>
            <a:off x="6542617" y="258764"/>
            <a:ext cx="3189816" cy="3288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Century Gothic" pitchFamily="34" charset="0"/>
              </a:defRPr>
            </a:lvl1pPr>
            <a:lvl2pPr marL="742950" indent="-285750" algn="l" eaLnBrk="0" hangingPunct="0">
              <a:spcBef>
                <a:spcPct val="20000"/>
              </a:spcBef>
              <a:buChar char="–"/>
              <a:defRPr sz="2800">
                <a:solidFill>
                  <a:schemeClr val="tx1"/>
                </a:solidFill>
                <a:latin typeface="Century Gothic" pitchFamily="34" charset="0"/>
              </a:defRPr>
            </a:lvl2pPr>
            <a:lvl3pPr marL="1143000" indent="-228600" algn="l" eaLnBrk="0" hangingPunct="0">
              <a:spcBef>
                <a:spcPct val="20000"/>
              </a:spcBef>
              <a:buChar char="•"/>
              <a:defRPr sz="2400">
                <a:solidFill>
                  <a:schemeClr val="tx1"/>
                </a:solidFill>
                <a:latin typeface="Century Gothic" pitchFamily="34" charset="0"/>
              </a:defRPr>
            </a:lvl3pPr>
            <a:lvl4pPr marL="1600200" indent="-228600" algn="l" eaLnBrk="0" hangingPunct="0">
              <a:spcBef>
                <a:spcPct val="20000"/>
              </a:spcBef>
              <a:buChar char="–"/>
              <a:defRPr sz="2000">
                <a:solidFill>
                  <a:schemeClr val="tx1"/>
                </a:solidFill>
                <a:latin typeface="Century Gothic" pitchFamily="34" charset="0"/>
              </a:defRPr>
            </a:lvl4pPr>
            <a:lvl5pPr marL="2057400" indent="-228600" algn="l"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lnSpc>
                <a:spcPct val="118000"/>
              </a:lnSpc>
              <a:spcBef>
                <a:spcPct val="0"/>
              </a:spcBef>
              <a:buFontTx/>
              <a:buNone/>
              <a:defRPr/>
            </a:pPr>
            <a:r>
              <a:rPr lang="en-GB" altLang="en-US" sz="1600" dirty="0">
                <a:solidFill>
                  <a:schemeClr val="accent2"/>
                </a:solidFill>
                <a:latin typeface="Comic Sans MS" pitchFamily="66" charset="0"/>
                <a:cs typeface="+mn-cs"/>
                <a:sym typeface="Wingdings" pitchFamily="2" charset="2"/>
              </a:rPr>
              <a:t></a:t>
            </a:r>
            <a:r>
              <a:rPr lang="en-GB" altLang="en-US" sz="1600" dirty="0">
                <a:solidFill>
                  <a:schemeClr val="accent2"/>
                </a:solidFill>
                <a:latin typeface="Comic Sans MS" pitchFamily="66" charset="0"/>
                <a:cs typeface="+mn-cs"/>
              </a:rPr>
              <a:t> </a:t>
            </a:r>
            <a:r>
              <a:rPr lang="en-GB" altLang="en-US" sz="1600" dirty="0" smtClean="0">
                <a:solidFill>
                  <a:schemeClr val="accent2"/>
                </a:solidFill>
                <a:latin typeface="Comic Sans MS" pitchFamily="66" charset="0"/>
                <a:cs typeface="+mn-cs"/>
              </a:rPr>
              <a:t>I have included a portion of beans, pulses, fish, eggs meat or other proteins, e.g. a bean salad.</a:t>
            </a:r>
            <a:endParaRPr lang="en-GB" altLang="en-US" sz="1600" dirty="0">
              <a:solidFill>
                <a:schemeClr val="accent2"/>
              </a:solidFill>
              <a:latin typeface="Comic Sans MS" pitchFamily="66" charset="0"/>
              <a:cs typeface="+mn-cs"/>
              <a:sym typeface="Wingdings" pitchFamily="2" charset="2"/>
            </a:endParaRPr>
          </a:p>
          <a:p>
            <a:pPr eaLnBrk="1" hangingPunct="1">
              <a:lnSpc>
                <a:spcPct val="118000"/>
              </a:lnSpc>
              <a:spcBef>
                <a:spcPct val="0"/>
              </a:spcBef>
              <a:buFontTx/>
              <a:buNone/>
              <a:defRPr/>
            </a:pPr>
            <a:endParaRPr lang="en-GB" altLang="en-US" sz="1600" dirty="0">
              <a:solidFill>
                <a:schemeClr val="accent2"/>
              </a:solidFill>
              <a:latin typeface="Comic Sans MS" pitchFamily="66" charset="0"/>
              <a:cs typeface="+mn-cs"/>
              <a:sym typeface="Wingdings" pitchFamily="2" charset="2"/>
            </a:endParaRPr>
          </a:p>
          <a:p>
            <a:pPr eaLnBrk="1" hangingPunct="1">
              <a:lnSpc>
                <a:spcPct val="118000"/>
              </a:lnSpc>
              <a:spcBef>
                <a:spcPct val="0"/>
              </a:spcBef>
              <a:buFontTx/>
              <a:buNone/>
              <a:defRPr/>
            </a:pPr>
            <a:r>
              <a:rPr lang="en-GB" altLang="en-US" sz="1600" dirty="0">
                <a:solidFill>
                  <a:schemeClr val="accent2"/>
                </a:solidFill>
                <a:latin typeface="Comic Sans MS" pitchFamily="66" charset="0"/>
                <a:cs typeface="+mn-cs"/>
                <a:sym typeface="Wingdings" pitchFamily="2" charset="2"/>
              </a:rPr>
              <a:t></a:t>
            </a:r>
            <a:r>
              <a:rPr lang="en-GB" altLang="en-US" sz="1600" dirty="0">
                <a:solidFill>
                  <a:schemeClr val="accent2"/>
                </a:solidFill>
                <a:latin typeface="Comic Sans MS" pitchFamily="66" charset="0"/>
                <a:cs typeface="+mn-cs"/>
              </a:rPr>
              <a:t> </a:t>
            </a:r>
            <a:r>
              <a:rPr lang="en-GB" altLang="en-US" sz="1600" dirty="0" smtClean="0">
                <a:solidFill>
                  <a:schemeClr val="accent2"/>
                </a:solidFill>
                <a:latin typeface="Comic Sans MS" pitchFamily="66" charset="0"/>
                <a:cs typeface="+mn-cs"/>
              </a:rPr>
              <a:t>I have included a  dairy product which is lower </a:t>
            </a:r>
            <a:r>
              <a:rPr lang="en-GB" altLang="en-US" sz="1600" dirty="0">
                <a:solidFill>
                  <a:schemeClr val="accent2"/>
                </a:solidFill>
                <a:latin typeface="Comic Sans MS" pitchFamily="66" charset="0"/>
                <a:cs typeface="+mn-cs"/>
              </a:rPr>
              <a:t>in fat and </a:t>
            </a:r>
            <a:r>
              <a:rPr lang="en-GB" altLang="en-US" sz="1600" dirty="0" smtClean="0">
                <a:solidFill>
                  <a:schemeClr val="accent2"/>
                </a:solidFill>
                <a:latin typeface="Comic Sans MS" pitchFamily="66" charset="0"/>
                <a:cs typeface="+mn-cs"/>
              </a:rPr>
              <a:t>sugars.</a:t>
            </a:r>
            <a:endParaRPr lang="en-GB" altLang="en-US" sz="1600" dirty="0">
              <a:solidFill>
                <a:schemeClr val="accent2"/>
              </a:solidFill>
              <a:latin typeface="Comic Sans MS" pitchFamily="66" charset="0"/>
              <a:cs typeface="+mn-cs"/>
              <a:sym typeface="Wingdings" pitchFamily="2" charset="2"/>
            </a:endParaRPr>
          </a:p>
          <a:p>
            <a:pPr eaLnBrk="1" hangingPunct="1">
              <a:lnSpc>
                <a:spcPct val="118000"/>
              </a:lnSpc>
              <a:spcBef>
                <a:spcPct val="0"/>
              </a:spcBef>
              <a:buFontTx/>
              <a:buNone/>
              <a:defRPr/>
            </a:pPr>
            <a:endParaRPr lang="en-GB" altLang="en-US" sz="1600" dirty="0">
              <a:solidFill>
                <a:schemeClr val="accent2"/>
              </a:solidFill>
              <a:latin typeface="Comic Sans MS" pitchFamily="66" charset="0"/>
              <a:cs typeface="+mn-cs"/>
              <a:sym typeface="Wingdings" pitchFamily="2" charset="2"/>
            </a:endParaRPr>
          </a:p>
          <a:p>
            <a:pPr marL="285750" indent="-285750" eaLnBrk="1" hangingPunct="1">
              <a:lnSpc>
                <a:spcPct val="118000"/>
              </a:lnSpc>
              <a:spcBef>
                <a:spcPct val="0"/>
              </a:spcBef>
              <a:buFont typeface="Wingdings" pitchFamily="2" charset="2"/>
              <a:buChar char="o"/>
              <a:defRPr/>
            </a:pPr>
            <a:r>
              <a:rPr lang="en-GB" altLang="en-US" sz="1600" dirty="0" smtClean="0">
                <a:solidFill>
                  <a:schemeClr val="accent2"/>
                </a:solidFill>
                <a:latin typeface="Comic Sans MS" pitchFamily="66" charset="0"/>
                <a:cs typeface="+mn-cs"/>
                <a:sym typeface="Wingdings" pitchFamily="2" charset="2"/>
              </a:rPr>
              <a:t>I </a:t>
            </a:r>
            <a:r>
              <a:rPr lang="en-GB" altLang="en-US" sz="1600" dirty="0" smtClean="0">
                <a:solidFill>
                  <a:schemeClr val="accent2"/>
                </a:solidFill>
                <a:latin typeface="Comic Sans MS" pitchFamily="66" charset="0"/>
                <a:cs typeface="+mn-cs"/>
              </a:rPr>
              <a:t> have included </a:t>
            </a:r>
          </a:p>
          <a:p>
            <a:pPr eaLnBrk="1" hangingPunct="1">
              <a:lnSpc>
                <a:spcPct val="118000"/>
              </a:lnSpc>
              <a:spcBef>
                <a:spcPct val="0"/>
              </a:spcBef>
              <a:buFontTx/>
              <a:buNone/>
              <a:defRPr/>
            </a:pPr>
            <a:r>
              <a:rPr lang="en-GB" altLang="en-US" sz="1600" dirty="0" smtClean="0">
                <a:solidFill>
                  <a:schemeClr val="accent2"/>
                </a:solidFill>
                <a:latin typeface="Comic Sans MS" pitchFamily="66" charset="0"/>
                <a:cs typeface="+mn-cs"/>
              </a:rPr>
              <a:t>an unsweetened drink.</a:t>
            </a:r>
            <a:endParaRPr lang="en-US" altLang="en-US" sz="1600" dirty="0">
              <a:solidFill>
                <a:schemeClr val="accent2"/>
              </a:solidFill>
              <a:latin typeface="Comic Sans MS" pitchFamily="66" charset="0"/>
              <a:cs typeface="+mn-cs"/>
            </a:endParaRPr>
          </a:p>
        </p:txBody>
      </p:sp>
    </p:spTree>
    <p:extLst>
      <p:ext uri="{BB962C8B-B14F-4D97-AF65-F5344CB8AC3E}">
        <p14:creationId xmlns:p14="http://schemas.microsoft.com/office/powerpoint/2010/main" val="24016808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5"/>
          <p:cNvSpPr>
            <a:spLocks noChangeArrowheads="1"/>
          </p:cNvSpPr>
          <p:nvPr/>
        </p:nvSpPr>
        <p:spPr bwMode="auto">
          <a:xfrm>
            <a:off x="0" y="0"/>
            <a:ext cx="12192000" cy="4876800"/>
          </a:xfrm>
          <a:prstGeom prst="rect">
            <a:avLst/>
          </a:prstGeom>
          <a:solidFill>
            <a:srgbClr val="00FF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pic>
        <p:nvPicPr>
          <p:cNvPr id="22531" name="Picture 14" descr="AG_N8_Ronnie_smiling"/>
          <p:cNvPicPr>
            <a:picLocks noChangeAspect="1" noChangeArrowheads="1"/>
          </p:cNvPicPr>
          <p:nvPr/>
        </p:nvPicPr>
        <p:blipFill>
          <a:blip r:embed="rId2">
            <a:extLst>
              <a:ext uri="{28A0092B-C50C-407E-A947-70E740481C1C}">
                <a14:useLocalDpi xmlns:a14="http://schemas.microsoft.com/office/drawing/2010/main" val="0"/>
              </a:ext>
            </a:extLst>
          </a:blip>
          <a:srcRect b="11143"/>
          <a:stretch>
            <a:fillRect/>
          </a:stretch>
        </p:blipFill>
        <p:spPr bwMode="auto">
          <a:xfrm>
            <a:off x="5791202" y="0"/>
            <a:ext cx="1936374"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2"/>
          <p:cNvSpPr txBox="1">
            <a:spLocks noChangeArrowheads="1"/>
          </p:cNvSpPr>
          <p:nvPr/>
        </p:nvSpPr>
        <p:spPr bwMode="auto">
          <a:xfrm>
            <a:off x="101601" y="4806951"/>
            <a:ext cx="11885084" cy="1689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buFontTx/>
              <a:buNone/>
            </a:pPr>
            <a:r>
              <a:rPr lang="en-GB" altLang="en-US" sz="2000" dirty="0">
                <a:latin typeface="Arial" panose="020B0604020202020204" pitchFamily="34" charset="0"/>
                <a:cs typeface="Arial" panose="020B0604020202020204" pitchFamily="34" charset="0"/>
              </a:rPr>
              <a:t>"There!" she said gesturing to the collection of food and drink. "Without knowing it you have all created an amazing lunchbox!”</a:t>
            </a:r>
          </a:p>
          <a:p>
            <a:pPr eaLnBrk="1" hangingPunct="1">
              <a:buFontTx/>
              <a:buNone/>
            </a:pPr>
            <a:r>
              <a:rPr lang="en-GB" altLang="en-US" sz="2000" dirty="0">
                <a:latin typeface="Arial" panose="020B0604020202020204" pitchFamily="34" charset="0"/>
                <a:cs typeface="Arial" panose="020B0604020202020204" pitchFamily="34" charset="0"/>
              </a:rPr>
              <a:t>The children looked at the new lunchbox and then at the healthy lunchbox checklist. Everything on the checklist was included in the new lunchbox. The </a:t>
            </a:r>
            <a:r>
              <a:rPr lang="en-GB" altLang="en-US" sz="2000" i="1" dirty="0">
                <a:latin typeface="Arial" panose="020B0604020202020204" pitchFamily="34" charset="0"/>
                <a:cs typeface="Arial" panose="020B0604020202020204" pitchFamily="34" charset="0"/>
              </a:rPr>
              <a:t>Food investigators</a:t>
            </a:r>
            <a:r>
              <a:rPr lang="en-GB" altLang="en-US" sz="2000" dirty="0">
                <a:latin typeface="Arial" panose="020B0604020202020204" pitchFamily="34" charset="0"/>
                <a:cs typeface="Arial" panose="020B0604020202020204" pitchFamily="34" charset="0"/>
              </a:rPr>
              <a:t> laughed. It truly was an amazing lunchbox and they had all helped to make it!</a:t>
            </a:r>
          </a:p>
        </p:txBody>
      </p:sp>
      <p:pic>
        <p:nvPicPr>
          <p:cNvPr id="22533" name="Picture 6" descr="AG_N11_Nicola_eating"/>
          <p:cNvPicPr>
            <a:picLocks noChangeAspect="1" noChangeArrowheads="1"/>
          </p:cNvPicPr>
          <p:nvPr/>
        </p:nvPicPr>
        <p:blipFill>
          <a:blip r:embed="rId3">
            <a:extLst>
              <a:ext uri="{28A0092B-C50C-407E-A947-70E740481C1C}">
                <a14:useLocalDpi xmlns:a14="http://schemas.microsoft.com/office/drawing/2010/main" val="0"/>
              </a:ext>
            </a:extLst>
          </a:blip>
          <a:srcRect b="14285"/>
          <a:stretch>
            <a:fillRect/>
          </a:stretch>
        </p:blipFill>
        <p:spPr bwMode="auto">
          <a:xfrm>
            <a:off x="3454401" y="457200"/>
            <a:ext cx="2466479"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7" descr="AG_N13_Jordan_eating"/>
          <p:cNvPicPr>
            <a:picLocks noChangeAspect="1" noChangeArrowheads="1"/>
          </p:cNvPicPr>
          <p:nvPr/>
        </p:nvPicPr>
        <p:blipFill>
          <a:blip r:embed="rId4">
            <a:extLst>
              <a:ext uri="{28A0092B-C50C-407E-A947-70E740481C1C}">
                <a14:useLocalDpi xmlns:a14="http://schemas.microsoft.com/office/drawing/2010/main" val="0"/>
              </a:ext>
            </a:extLst>
          </a:blip>
          <a:srcRect b="13354"/>
          <a:stretch>
            <a:fillRect/>
          </a:stretch>
        </p:blipFill>
        <p:spPr bwMode="auto">
          <a:xfrm>
            <a:off x="7010401" y="0"/>
            <a:ext cx="3069166"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8" descr="AG_N9_Alisha_talking"/>
          <p:cNvPicPr>
            <a:picLocks noChangeAspect="1" noChangeArrowheads="1"/>
          </p:cNvPicPr>
          <p:nvPr/>
        </p:nvPicPr>
        <p:blipFill>
          <a:blip r:embed="rId5">
            <a:extLst>
              <a:ext uri="{28A0092B-C50C-407E-A947-70E740481C1C}">
                <a14:useLocalDpi xmlns:a14="http://schemas.microsoft.com/office/drawing/2010/main" val="0"/>
              </a:ext>
            </a:extLst>
          </a:blip>
          <a:srcRect b="10997"/>
          <a:stretch>
            <a:fillRect/>
          </a:stretch>
        </p:blipFill>
        <p:spPr bwMode="auto">
          <a:xfrm>
            <a:off x="711202" y="457200"/>
            <a:ext cx="2145046"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9" descr="S2_N8_classroom_table"/>
          <p:cNvPicPr>
            <a:picLocks noChangeAspect="1" noChangeArrowheads="1"/>
          </p:cNvPicPr>
          <p:nvPr/>
        </p:nvPicPr>
        <p:blipFill>
          <a:blip r:embed="rId6">
            <a:extLst>
              <a:ext uri="{28A0092B-C50C-407E-A947-70E740481C1C}">
                <a14:useLocalDpi xmlns:a14="http://schemas.microsoft.com/office/drawing/2010/main" val="0"/>
              </a:ext>
            </a:extLst>
          </a:blip>
          <a:srcRect b="62682"/>
          <a:stretch>
            <a:fillRect/>
          </a:stretch>
        </p:blipFill>
        <p:spPr bwMode="auto">
          <a:xfrm>
            <a:off x="1731434" y="3302000"/>
            <a:ext cx="8348133"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0" descr="S5_N8_Lunchbox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165060" flipH="1">
            <a:off x="3888317" y="2327275"/>
            <a:ext cx="2258483"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1" descr="S5_N6_Lunchbox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34301" y="2486026"/>
            <a:ext cx="2137833"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2" descr="S5_N7_Lunchbox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07339" flipH="1">
            <a:off x="5723467" y="2311401"/>
            <a:ext cx="2355851"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13" descr="S5_N4_bentoBox"/>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06601" y="3255963"/>
            <a:ext cx="2207684"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5103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2" descr="Granite"/>
          <p:cNvSpPr>
            <a:spLocks noChangeArrowheads="1"/>
          </p:cNvSpPr>
          <p:nvPr/>
        </p:nvSpPr>
        <p:spPr bwMode="auto">
          <a:xfrm>
            <a:off x="0" y="3733800"/>
            <a:ext cx="12192000" cy="6096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sp>
        <p:nvSpPr>
          <p:cNvPr id="23555" name="Rectangle 11"/>
          <p:cNvSpPr>
            <a:spLocks noChangeArrowheads="1"/>
          </p:cNvSpPr>
          <p:nvPr/>
        </p:nvSpPr>
        <p:spPr bwMode="auto">
          <a:xfrm>
            <a:off x="0" y="0"/>
            <a:ext cx="12192000" cy="3733800"/>
          </a:xfrm>
          <a:prstGeom prst="rect">
            <a:avLst/>
          </a:prstGeom>
          <a:gradFill rotWithShape="1">
            <a:gsLst>
              <a:gs pos="0">
                <a:srgbClr val="33CCFF"/>
              </a:gs>
              <a:gs pos="100000">
                <a:schemeClr val="bg1"/>
              </a:gs>
            </a:gsLst>
            <a:lin ang="27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sp>
        <p:nvSpPr>
          <p:cNvPr id="23556" name="Text Box 2"/>
          <p:cNvSpPr txBox="1">
            <a:spLocks noChangeArrowheads="1"/>
          </p:cNvSpPr>
          <p:nvPr/>
        </p:nvSpPr>
        <p:spPr bwMode="auto">
          <a:xfrm>
            <a:off x="101600" y="4438954"/>
            <a:ext cx="12090399" cy="2420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buFontTx/>
              <a:buNone/>
            </a:pPr>
            <a:r>
              <a:rPr lang="en-GB" altLang="en-US" sz="2000" dirty="0">
                <a:latin typeface="Arial" panose="020B0604020202020204" pitchFamily="34" charset="0"/>
                <a:cs typeface="Arial" panose="020B0604020202020204" pitchFamily="34" charset="0"/>
              </a:rPr>
              <a:t>At break time the </a:t>
            </a:r>
            <a:r>
              <a:rPr lang="en-GB" altLang="en-US" sz="2000" i="1" dirty="0">
                <a:latin typeface="Arial" panose="020B0604020202020204" pitchFamily="34" charset="0"/>
                <a:cs typeface="Arial" panose="020B0604020202020204" pitchFamily="34" charset="0"/>
              </a:rPr>
              <a:t>Food investigators</a:t>
            </a:r>
            <a:r>
              <a:rPr lang="en-GB" altLang="en-US" sz="2000" dirty="0">
                <a:latin typeface="Arial" panose="020B0604020202020204" pitchFamily="34" charset="0"/>
                <a:cs typeface="Arial" panose="020B0604020202020204" pitchFamily="34" charset="0"/>
              </a:rPr>
              <a:t> gathered together.  They pulled out their notebooks and wrote down everything they had found out about lunchboxes.</a:t>
            </a:r>
          </a:p>
          <a:p>
            <a:pPr eaLnBrk="1" hangingPunct="1">
              <a:buFontTx/>
              <a:buNone/>
            </a:pPr>
            <a:r>
              <a:rPr lang="en-GB" altLang="en-US" sz="2000" dirty="0">
                <a:latin typeface="Arial" panose="020B0604020202020204" pitchFamily="34" charset="0"/>
                <a:cs typeface="Arial" panose="020B0604020202020204" pitchFamily="34" charset="0"/>
              </a:rPr>
              <a:t>“It’s really interesting,” said Ronnie.  “I thought lunchboxes had to have sandwiches in them, but there are so many different foods that can be included.”</a:t>
            </a:r>
          </a:p>
          <a:p>
            <a:pPr eaLnBrk="1" hangingPunct="1">
              <a:buFontTx/>
              <a:buNone/>
            </a:pPr>
            <a:r>
              <a:rPr lang="en-GB" altLang="en-US" sz="2000" dirty="0">
                <a:latin typeface="Arial" panose="020B0604020202020204" pitchFamily="34" charset="0"/>
                <a:cs typeface="Arial" panose="020B0604020202020204" pitchFamily="34" charset="0"/>
              </a:rPr>
              <a:t>“I know,” said Alisha. “I’m going to ask my Mum to make me the dhal and chapatti you had in your lunchbox, Ronnie.”  </a:t>
            </a:r>
            <a:r>
              <a:rPr lang="en-GB" altLang="en-US" sz="2000" dirty="0" smtClean="0">
                <a:latin typeface="Arial" panose="020B0604020202020204" pitchFamily="34" charset="0"/>
                <a:cs typeface="Arial" panose="020B0604020202020204" pitchFamily="34" charset="0"/>
              </a:rPr>
              <a:t>“</a:t>
            </a:r>
            <a:r>
              <a:rPr lang="en-GB" altLang="en-US" sz="2000" dirty="0">
                <a:latin typeface="Arial" panose="020B0604020202020204" pitchFamily="34" charset="0"/>
                <a:cs typeface="Arial" panose="020B0604020202020204" pitchFamily="34" charset="0"/>
              </a:rPr>
              <a:t>I want to have the bento box you brought in, Alisha,” said Nicola.</a:t>
            </a:r>
          </a:p>
        </p:txBody>
      </p:sp>
      <p:pic>
        <p:nvPicPr>
          <p:cNvPr id="23557" name="Picture 3" descr="S4_N8_note_p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33766">
            <a:off x="4366685" y="346075"/>
            <a:ext cx="324696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descr="S2_N5_Jord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05586" flipH="1">
            <a:off x="7038734" y="144662"/>
            <a:ext cx="2176803" cy="413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8" descr="AG_N8_Ronnie_smil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9435" y="0"/>
            <a:ext cx="1567349"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5" descr="S2_N2_Nicol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806" y="228600"/>
            <a:ext cx="2081774"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4" descr="AG_N9_Alisha_talk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1882" y="152400"/>
            <a:ext cx="1697856"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9" descr="S4_N9_penci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75200" y="1981200"/>
            <a:ext cx="2262717"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Text Box 10"/>
          <p:cNvSpPr txBox="1">
            <a:spLocks noChangeArrowheads="1"/>
          </p:cNvSpPr>
          <p:nvPr/>
        </p:nvSpPr>
        <p:spPr bwMode="auto">
          <a:xfrm rot="928718">
            <a:off x="4673600" y="977822"/>
            <a:ext cx="3556000" cy="397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lnSpc>
                <a:spcPct val="110000"/>
              </a:lnSpc>
              <a:spcBef>
                <a:spcPct val="50000"/>
              </a:spcBef>
              <a:buFontTx/>
              <a:buNone/>
            </a:pPr>
            <a:r>
              <a:rPr lang="en-GB" altLang="en-US" sz="1800">
                <a:latin typeface="Lucida Handwriting" pitchFamily="66" charset="0"/>
              </a:rPr>
              <a:t>A Healthy Lunchbox</a:t>
            </a:r>
            <a:endParaRPr lang="en-US" altLang="en-US" sz="1800">
              <a:latin typeface="Lucida Handwriting" pitchFamily="66" charset="0"/>
            </a:endParaRPr>
          </a:p>
        </p:txBody>
      </p:sp>
    </p:spTree>
    <p:extLst>
      <p:ext uri="{BB962C8B-B14F-4D97-AF65-F5344CB8AC3E}">
        <p14:creationId xmlns:p14="http://schemas.microsoft.com/office/powerpoint/2010/main" val="42477857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ChangeArrowheads="1"/>
          </p:cNvSpPr>
          <p:nvPr/>
        </p:nvSpPr>
        <p:spPr bwMode="auto">
          <a:xfrm>
            <a:off x="0" y="0"/>
            <a:ext cx="12192000" cy="3962400"/>
          </a:xfrm>
          <a:prstGeom prst="rect">
            <a:avLst/>
          </a:prstGeom>
          <a:gradFill rotWithShape="1">
            <a:gsLst>
              <a:gs pos="0">
                <a:srgbClr val="33CCFF"/>
              </a:gs>
              <a:gs pos="100000">
                <a:schemeClr val="bg1"/>
              </a:gs>
            </a:gsLst>
            <a:lin ang="27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sp>
        <p:nvSpPr>
          <p:cNvPr id="24579" name="Text Box 2"/>
          <p:cNvSpPr txBox="1">
            <a:spLocks noChangeArrowheads="1"/>
          </p:cNvSpPr>
          <p:nvPr/>
        </p:nvSpPr>
        <p:spPr bwMode="auto">
          <a:xfrm>
            <a:off x="101601" y="4038600"/>
            <a:ext cx="11885084"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buFontTx/>
              <a:buNone/>
            </a:pPr>
            <a:r>
              <a:rPr lang="en-GB" altLang="en-US" sz="2000" dirty="0">
                <a:latin typeface="Arial" panose="020B0604020202020204" pitchFamily="34" charset="0"/>
                <a:cs typeface="Arial" panose="020B0604020202020204" pitchFamily="34" charset="0"/>
              </a:rPr>
              <a:t>“I’d like to have your ploughman’s lunch, Nicola,” said Jordan. “Especially the cheese part!”</a:t>
            </a:r>
          </a:p>
          <a:p>
            <a:pPr eaLnBrk="1" hangingPunct="1">
              <a:buFontTx/>
              <a:buNone/>
            </a:pPr>
            <a:r>
              <a:rPr lang="en-GB" altLang="en-US" sz="2000" dirty="0">
                <a:latin typeface="Arial" panose="020B0604020202020204" pitchFamily="34" charset="0"/>
                <a:cs typeface="Arial" panose="020B0604020202020204" pitchFamily="34" charset="0"/>
              </a:rPr>
              <a:t>“What a surprise!” laughed the other </a:t>
            </a:r>
            <a:r>
              <a:rPr lang="en-GB" altLang="en-US" sz="2000" i="1" dirty="0">
                <a:latin typeface="Arial" panose="020B0604020202020204" pitchFamily="34" charset="0"/>
                <a:cs typeface="Arial" panose="020B0604020202020204" pitchFamily="34" charset="0"/>
              </a:rPr>
              <a:t>Food investigators</a:t>
            </a:r>
            <a:r>
              <a:rPr lang="en-GB" altLang="en-US" sz="2000" dirty="0">
                <a:latin typeface="Arial" panose="020B0604020202020204" pitchFamily="34" charset="0"/>
                <a:cs typeface="Arial" panose="020B0604020202020204" pitchFamily="34" charset="0"/>
              </a:rPr>
              <a:t>.</a:t>
            </a:r>
          </a:p>
          <a:p>
            <a:pPr eaLnBrk="1" hangingPunct="1">
              <a:buFontTx/>
              <a:buNone/>
            </a:pPr>
            <a:r>
              <a:rPr lang="en-GB" altLang="en-US" sz="2000" dirty="0">
                <a:latin typeface="Arial" panose="020B0604020202020204" pitchFamily="34" charset="0"/>
                <a:cs typeface="Arial" panose="020B0604020202020204" pitchFamily="34" charset="0"/>
              </a:rPr>
              <a:t>“I’ve got an idea,” said Ronnie.  “We could make those lunches again one day next week and swap with each other!”</a:t>
            </a:r>
          </a:p>
          <a:p>
            <a:pPr eaLnBrk="1" hangingPunct="1">
              <a:buFontTx/>
              <a:buNone/>
            </a:pPr>
            <a:r>
              <a:rPr lang="en-GB" altLang="en-US" sz="2000" dirty="0">
                <a:latin typeface="Arial" panose="020B0604020202020204" pitchFamily="34" charset="0"/>
                <a:cs typeface="Arial" panose="020B0604020202020204" pitchFamily="34" charset="0"/>
              </a:rPr>
              <a:t>“That’s a great idea!” said Alisha.  </a:t>
            </a:r>
          </a:p>
          <a:p>
            <a:pPr eaLnBrk="1" hangingPunct="1">
              <a:buFontTx/>
              <a:buNone/>
            </a:pPr>
            <a:r>
              <a:rPr lang="en-GB" altLang="en-US" sz="2000" dirty="0">
                <a:latin typeface="Arial" panose="020B0604020202020204" pitchFamily="34" charset="0"/>
                <a:cs typeface="Arial" panose="020B0604020202020204" pitchFamily="34" charset="0"/>
              </a:rPr>
              <a:t>The </a:t>
            </a:r>
            <a:r>
              <a:rPr lang="en-GB" altLang="en-US" sz="2000" i="1" dirty="0">
                <a:latin typeface="Arial" panose="020B0604020202020204" pitchFamily="34" charset="0"/>
                <a:cs typeface="Arial" panose="020B0604020202020204" pitchFamily="34" charset="0"/>
              </a:rPr>
              <a:t>Food investigators</a:t>
            </a:r>
            <a:r>
              <a:rPr lang="en-GB" altLang="en-US" sz="2000" dirty="0">
                <a:latin typeface="Arial" panose="020B0604020202020204" pitchFamily="34" charset="0"/>
                <a:cs typeface="Arial" panose="020B0604020202020204" pitchFamily="34" charset="0"/>
              </a:rPr>
              <a:t> smiled at one another. They were really pleased with everything they had learnt about lunchboxes and especially pleased that they had all been part of creating an amazing lunchbox.</a:t>
            </a:r>
          </a:p>
        </p:txBody>
      </p:sp>
      <p:pic>
        <p:nvPicPr>
          <p:cNvPr id="24580" name="Picture 8" descr="AG_N14_Children_fun"/>
          <p:cNvPicPr>
            <a:picLocks noChangeAspect="1" noChangeArrowheads="1"/>
          </p:cNvPicPr>
          <p:nvPr/>
        </p:nvPicPr>
        <p:blipFill>
          <a:blip r:embed="rId2">
            <a:extLst>
              <a:ext uri="{28A0092B-C50C-407E-A947-70E740481C1C}">
                <a14:useLocalDpi xmlns:a14="http://schemas.microsoft.com/office/drawing/2010/main" val="0"/>
              </a:ext>
            </a:extLst>
          </a:blip>
          <a:srcRect l="72807" b="48912"/>
          <a:stretch>
            <a:fillRect/>
          </a:stretch>
        </p:blipFill>
        <p:spPr bwMode="auto">
          <a:xfrm>
            <a:off x="2494508" y="439737"/>
            <a:ext cx="3110907"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4" descr="S2_N2_Nicola"/>
          <p:cNvPicPr>
            <a:picLocks noChangeAspect="1" noChangeArrowheads="1"/>
          </p:cNvPicPr>
          <p:nvPr/>
        </p:nvPicPr>
        <p:blipFill>
          <a:blip r:embed="rId3">
            <a:extLst>
              <a:ext uri="{28A0092B-C50C-407E-A947-70E740481C1C}">
                <a14:useLocalDpi xmlns:a14="http://schemas.microsoft.com/office/drawing/2010/main" val="0"/>
              </a:ext>
            </a:extLst>
          </a:blip>
          <a:srcRect b="49136"/>
          <a:stretch>
            <a:fillRect/>
          </a:stretch>
        </p:blipFill>
        <p:spPr bwMode="auto">
          <a:xfrm>
            <a:off x="395786" y="879474"/>
            <a:ext cx="2938079" cy="30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7" descr="AG_N7_Ronnie_talking"/>
          <p:cNvPicPr>
            <a:picLocks noChangeAspect="1" noChangeArrowheads="1"/>
          </p:cNvPicPr>
          <p:nvPr/>
        </p:nvPicPr>
        <p:blipFill>
          <a:blip r:embed="rId4">
            <a:extLst>
              <a:ext uri="{28A0092B-C50C-407E-A947-70E740481C1C}">
                <a14:useLocalDpi xmlns:a14="http://schemas.microsoft.com/office/drawing/2010/main" val="0"/>
              </a:ext>
            </a:extLst>
          </a:blip>
          <a:srcRect r="-7692" b="49181"/>
          <a:stretch>
            <a:fillRect/>
          </a:stretch>
        </p:blipFill>
        <p:spPr bwMode="auto">
          <a:xfrm>
            <a:off x="5766939" y="565209"/>
            <a:ext cx="3226126"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3" descr="S2_N5_Jordan"/>
          <p:cNvPicPr>
            <a:picLocks noChangeAspect="1" noChangeArrowheads="1"/>
          </p:cNvPicPr>
          <p:nvPr/>
        </p:nvPicPr>
        <p:blipFill>
          <a:blip r:embed="rId5">
            <a:extLst>
              <a:ext uri="{28A0092B-C50C-407E-A947-70E740481C1C}">
                <a14:useLocalDpi xmlns:a14="http://schemas.microsoft.com/office/drawing/2010/main" val="0"/>
              </a:ext>
            </a:extLst>
          </a:blip>
          <a:srcRect b="52805"/>
          <a:stretch>
            <a:fillRect/>
          </a:stretch>
        </p:blipFill>
        <p:spPr bwMode="auto">
          <a:xfrm rot="21589780" flipH="1">
            <a:off x="8457902" y="748274"/>
            <a:ext cx="32921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18682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end</a:t>
            </a:r>
            <a:endParaRPr lang="en-GB" dirty="0"/>
          </a:p>
        </p:txBody>
      </p:sp>
      <p:sp>
        <p:nvSpPr>
          <p:cNvPr id="3" name="Subtitle 2"/>
          <p:cNvSpPr>
            <a:spLocks noGrp="1"/>
          </p:cNvSpPr>
          <p:nvPr>
            <p:ph type="subTitle" idx="1"/>
          </p:nvPr>
        </p:nvSpPr>
        <p:spPr/>
        <p:txBody>
          <a:bodyPr/>
          <a:lstStyle/>
          <a:p>
            <a:pPr marL="0" indent="0" algn="ctr">
              <a:buNone/>
            </a:pPr>
            <a:r>
              <a:rPr lang="en-GB" sz="3600" dirty="0" smtClean="0"/>
              <a:t>For further information and support, go to: www.foodafactoflife.org.uk</a:t>
            </a:r>
            <a:endParaRPr lang="en-GB" sz="3600" dirty="0"/>
          </a:p>
        </p:txBody>
      </p:sp>
    </p:spTree>
    <p:extLst>
      <p:ext uri="{BB962C8B-B14F-4D97-AF65-F5344CB8AC3E}">
        <p14:creationId xmlns:p14="http://schemas.microsoft.com/office/powerpoint/2010/main" val="3875128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1"/>
          <p:cNvSpPr>
            <a:spLocks noChangeArrowheads="1"/>
          </p:cNvSpPr>
          <p:nvPr/>
        </p:nvSpPr>
        <p:spPr bwMode="auto">
          <a:xfrm>
            <a:off x="0" y="0"/>
            <a:ext cx="12192000" cy="4419600"/>
          </a:xfrm>
          <a:prstGeom prst="rect">
            <a:avLst/>
          </a:prstGeom>
          <a:gradFill rotWithShape="1">
            <a:gsLst>
              <a:gs pos="0">
                <a:srgbClr val="33CCFF"/>
              </a:gs>
              <a:gs pos="100000">
                <a:schemeClr val="bg1"/>
              </a:gs>
            </a:gsLst>
            <a:lin ang="27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pic>
        <p:nvPicPr>
          <p:cNvPr id="4100" name="Picture 10" descr="S2_N2_Nicola"/>
          <p:cNvPicPr>
            <a:picLocks noChangeAspect="1" noChangeArrowheads="1"/>
          </p:cNvPicPr>
          <p:nvPr/>
        </p:nvPicPr>
        <p:blipFill>
          <a:blip r:embed="rId2">
            <a:extLst>
              <a:ext uri="{28A0092B-C50C-407E-A947-70E740481C1C}">
                <a14:useLocalDpi xmlns:a14="http://schemas.microsoft.com/office/drawing/2010/main" val="0"/>
              </a:ext>
            </a:extLst>
          </a:blip>
          <a:srcRect b="42592"/>
          <a:stretch>
            <a:fillRect/>
          </a:stretch>
        </p:blipFill>
        <p:spPr bwMode="auto">
          <a:xfrm>
            <a:off x="681392" y="487679"/>
            <a:ext cx="3890608" cy="3931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AutoShape 13"/>
          <p:cNvSpPr>
            <a:spLocks noChangeArrowheads="1"/>
          </p:cNvSpPr>
          <p:nvPr/>
        </p:nvSpPr>
        <p:spPr bwMode="auto">
          <a:xfrm>
            <a:off x="3962400" y="228600"/>
            <a:ext cx="3860800" cy="1905000"/>
          </a:xfrm>
          <a:prstGeom prst="cloudCallout">
            <a:avLst>
              <a:gd name="adj1" fmla="val -66394"/>
              <a:gd name="adj2" fmla="val 15833"/>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pic>
        <p:nvPicPr>
          <p:cNvPr id="4102" name="Picture 6" descr="S5_N1_tuna&amp;veggiePas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81000"/>
            <a:ext cx="25400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AutoShape 14"/>
          <p:cNvSpPr>
            <a:spLocks noChangeArrowheads="1"/>
          </p:cNvSpPr>
          <p:nvPr/>
        </p:nvSpPr>
        <p:spPr bwMode="auto">
          <a:xfrm>
            <a:off x="5588000" y="2209800"/>
            <a:ext cx="2743200" cy="1905000"/>
          </a:xfrm>
          <a:prstGeom prst="cloudCallout">
            <a:avLst>
              <a:gd name="adj1" fmla="val 71016"/>
              <a:gd name="adj2" fmla="val -32943"/>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pic>
        <p:nvPicPr>
          <p:cNvPr id="4104" name="Picture 9" descr="S3_N19_wr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31696">
            <a:off x="6400800" y="2438400"/>
            <a:ext cx="1244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8" descr="AG_N9_Alisha_talking"/>
          <p:cNvPicPr>
            <a:picLocks noChangeAspect="1" noChangeArrowheads="1"/>
          </p:cNvPicPr>
          <p:nvPr/>
        </p:nvPicPr>
        <p:blipFill>
          <a:blip r:embed="rId5">
            <a:extLst>
              <a:ext uri="{28A0092B-C50C-407E-A947-70E740481C1C}">
                <a14:useLocalDpi xmlns:a14="http://schemas.microsoft.com/office/drawing/2010/main" val="0"/>
              </a:ext>
            </a:extLst>
          </a:blip>
          <a:srcRect b="44827"/>
          <a:stretch>
            <a:fillRect/>
          </a:stretch>
        </p:blipFill>
        <p:spPr bwMode="auto">
          <a:xfrm>
            <a:off x="7939056" y="990600"/>
            <a:ext cx="2824549"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2830" y="4585648"/>
            <a:ext cx="11682483" cy="1908215"/>
          </a:xfrm>
          <a:prstGeom prst="rect">
            <a:avLst/>
          </a:prstGeom>
          <a:noFill/>
        </p:spPr>
        <p:txBody>
          <a:bodyPr wrap="square" rtlCol="0">
            <a:spAutoFit/>
          </a:bodyPr>
          <a:lstStyle/>
          <a:p>
            <a:r>
              <a:rPr lang="en-GB" altLang="ja-JP" sz="2000" dirty="0">
                <a:latin typeface="Arial" panose="020B0604020202020204" pitchFamily="34" charset="0"/>
                <a:ea typeface="MS PGothic" pitchFamily="34" charset="-128"/>
                <a:cs typeface="Arial" panose="020B0604020202020204" pitchFamily="34" charset="0"/>
              </a:rPr>
              <a:t>“You do have it quite a lot and we know it’s your favourite, so it wasn’t that hard to guess,” said Alisha.</a:t>
            </a:r>
          </a:p>
          <a:p>
            <a:r>
              <a:rPr lang="en-GB" altLang="ja-JP" sz="2000" dirty="0">
                <a:latin typeface="Arial" panose="020B0604020202020204" pitchFamily="34" charset="0"/>
                <a:ea typeface="MS PGothic" pitchFamily="34" charset="-128"/>
                <a:cs typeface="Arial" panose="020B0604020202020204" pitchFamily="34" charset="0"/>
              </a:rPr>
              <a:t>“And you do ask us that question every time you have cheese!” Nicola pointed out.  They all giggled.</a:t>
            </a:r>
          </a:p>
          <a:p>
            <a:r>
              <a:rPr lang="en-GB" altLang="ja-JP" sz="2000" dirty="0">
                <a:latin typeface="Arial" panose="020B0604020202020204" pitchFamily="34" charset="0"/>
                <a:ea typeface="MS PGothic" pitchFamily="34" charset="-128"/>
                <a:cs typeface="Arial" panose="020B0604020202020204" pitchFamily="34" charset="0"/>
              </a:rPr>
              <a:t>“What has everyone else got for lunch?” asked Ronnie.</a:t>
            </a:r>
          </a:p>
          <a:p>
            <a:r>
              <a:rPr lang="en-GB" altLang="ja-JP" sz="2000" dirty="0">
                <a:latin typeface="Arial" panose="020B0604020202020204" pitchFamily="34" charset="0"/>
                <a:ea typeface="MS PGothic" pitchFamily="34" charset="-128"/>
                <a:cs typeface="Arial" panose="020B0604020202020204" pitchFamily="34" charset="0"/>
              </a:rPr>
              <a:t>“I’ve got a wrap with hummus and grated carrot,” said Alisha.</a:t>
            </a:r>
          </a:p>
          <a:p>
            <a:r>
              <a:rPr lang="en-GB" altLang="ja-JP" sz="2000" dirty="0">
                <a:latin typeface="Arial" panose="020B0604020202020204" pitchFamily="34" charset="0"/>
                <a:ea typeface="MS PGothic" pitchFamily="34" charset="-128"/>
                <a:cs typeface="Arial" panose="020B0604020202020204" pitchFamily="34" charset="0"/>
              </a:rPr>
              <a:t>“I’ve got tuna and veggie pasta,” said Nicola.</a:t>
            </a:r>
            <a:endParaRPr lang="en-GB" altLang="en-US" sz="200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3006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8" descr="Granite"/>
          <p:cNvSpPr>
            <a:spLocks noChangeArrowheads="1"/>
          </p:cNvSpPr>
          <p:nvPr/>
        </p:nvSpPr>
        <p:spPr bwMode="auto">
          <a:xfrm>
            <a:off x="0" y="3505200"/>
            <a:ext cx="12192000" cy="16002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sp>
        <p:nvSpPr>
          <p:cNvPr id="5123" name="Rectangle 19"/>
          <p:cNvSpPr>
            <a:spLocks noChangeArrowheads="1"/>
          </p:cNvSpPr>
          <p:nvPr/>
        </p:nvSpPr>
        <p:spPr bwMode="auto">
          <a:xfrm>
            <a:off x="0" y="0"/>
            <a:ext cx="12192000" cy="3505200"/>
          </a:xfrm>
          <a:prstGeom prst="rect">
            <a:avLst/>
          </a:prstGeom>
          <a:gradFill rotWithShape="1">
            <a:gsLst>
              <a:gs pos="0">
                <a:srgbClr val="33CCFF"/>
              </a:gs>
              <a:gs pos="100000">
                <a:schemeClr val="bg1"/>
              </a:gs>
            </a:gsLst>
            <a:lin ang="27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pic>
        <p:nvPicPr>
          <p:cNvPr id="5124" name="Picture 17" descr="AG_N7_Ronnie_tal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2" y="109728"/>
            <a:ext cx="2523225" cy="476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6" descr="S2_N2_Nico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3202" y="457200"/>
            <a:ext cx="252180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AutoShape 21"/>
          <p:cNvSpPr>
            <a:spLocks noChangeArrowheads="1"/>
          </p:cNvSpPr>
          <p:nvPr/>
        </p:nvSpPr>
        <p:spPr bwMode="auto">
          <a:xfrm>
            <a:off x="3657600" y="228600"/>
            <a:ext cx="3556000" cy="1905000"/>
          </a:xfrm>
          <a:prstGeom prst="cloudCallout">
            <a:avLst>
              <a:gd name="adj1" fmla="val -77319"/>
              <a:gd name="adj2" fmla="val 23833"/>
            </a:avLst>
          </a:pr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pic>
        <p:nvPicPr>
          <p:cNvPr id="5128" name="Picture 7" descr="S3_N11_yogu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1" y="762000"/>
            <a:ext cx="94403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20" descr="AG2_N21_grap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457200"/>
            <a:ext cx="1178984"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2" name="AutoShape 22"/>
          <p:cNvSpPr>
            <a:spLocks noChangeArrowheads="1"/>
          </p:cNvSpPr>
          <p:nvPr/>
        </p:nvSpPr>
        <p:spPr bwMode="auto">
          <a:xfrm rot="-788756">
            <a:off x="4267200" y="1981200"/>
            <a:ext cx="4368800" cy="2667000"/>
          </a:xfrm>
          <a:prstGeom prst="star5">
            <a:avLst/>
          </a:prstGeom>
          <a:solidFill>
            <a:schemeClr val="bg1"/>
          </a:solidFill>
          <a:ln w="57150" cmpd="thinThick" algn="ctr">
            <a:solidFill>
              <a:srgbClr val="FF33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defRPr/>
            </a:pPr>
            <a:endParaRPr lang="en-GB">
              <a:cs typeface="+mn-cs"/>
            </a:endParaRPr>
          </a:p>
        </p:txBody>
      </p:sp>
      <p:pic>
        <p:nvPicPr>
          <p:cNvPr id="5131" name="Picture 23" descr="AG2_N23C_Empty lunchbox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2590800"/>
            <a:ext cx="2074333"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0125" y="5110057"/>
            <a:ext cx="11696132" cy="1908215"/>
          </a:xfrm>
          <a:prstGeom prst="rect">
            <a:avLst/>
          </a:prstGeom>
          <a:noFill/>
        </p:spPr>
        <p:txBody>
          <a:bodyPr wrap="square" rtlCol="0">
            <a:spAutoFit/>
          </a:bodyPr>
          <a:lstStyle/>
          <a:p>
            <a:r>
              <a:rPr lang="en-GB" altLang="en-US" sz="2000" dirty="0">
                <a:latin typeface="Arial" panose="020B0604020202020204" pitchFamily="34" charset="0"/>
                <a:cs typeface="Arial" panose="020B0604020202020204" pitchFamily="34" charset="0"/>
              </a:rPr>
              <a:t>“I’ve got a yogurt and some grapes”, said Ronnie. “We’ve all got something different, I wonder how many different types of lunchbox you could have?” </a:t>
            </a:r>
          </a:p>
          <a:p>
            <a:r>
              <a:rPr lang="en-GB" altLang="en-US" sz="2000" dirty="0">
                <a:latin typeface="Arial" panose="020B0604020202020204" pitchFamily="34" charset="0"/>
                <a:cs typeface="Arial" panose="020B0604020202020204" pitchFamily="34" charset="0"/>
              </a:rPr>
              <a:t>“Do you think all lunchboxes are healthy?” reflected Jordan.</a:t>
            </a:r>
          </a:p>
          <a:p>
            <a:r>
              <a:rPr lang="en-GB" altLang="en-US" sz="2000" dirty="0">
                <a:latin typeface="Arial" panose="020B0604020202020204" pitchFamily="34" charset="0"/>
                <a:cs typeface="Arial" panose="020B0604020202020204" pitchFamily="34" charset="0"/>
              </a:rPr>
              <a:t>“I don’t know,” said Nicola. “Why don’t we find out?”</a:t>
            </a:r>
          </a:p>
          <a:p>
            <a:r>
              <a:rPr lang="en-GB" altLang="en-US" sz="2000" dirty="0">
                <a:latin typeface="Arial" panose="020B0604020202020204" pitchFamily="34" charset="0"/>
                <a:cs typeface="Arial" panose="020B0604020202020204" pitchFamily="34" charset="0"/>
              </a:rPr>
              <a:t>“Yes!” said Jordan.  “This is a job for the </a:t>
            </a:r>
            <a:r>
              <a:rPr lang="en-GB" altLang="en-US" sz="2000" i="1" dirty="0">
                <a:latin typeface="Arial" panose="020B0604020202020204" pitchFamily="34" charset="0"/>
                <a:cs typeface="Arial" panose="020B0604020202020204" pitchFamily="34" charset="0"/>
              </a:rPr>
              <a:t>Food investigators</a:t>
            </a:r>
            <a:r>
              <a:rPr lang="en-GB" altLang="en-US" sz="2000" dirty="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8853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8" descr="Oak"/>
          <p:cNvSpPr>
            <a:spLocks noChangeArrowheads="1"/>
          </p:cNvSpPr>
          <p:nvPr/>
        </p:nvSpPr>
        <p:spPr bwMode="auto">
          <a:xfrm>
            <a:off x="0" y="3276600"/>
            <a:ext cx="12192000" cy="9906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sp>
        <p:nvSpPr>
          <p:cNvPr id="6147" name="Rectangle 17"/>
          <p:cNvSpPr>
            <a:spLocks noChangeArrowheads="1"/>
          </p:cNvSpPr>
          <p:nvPr/>
        </p:nvSpPr>
        <p:spPr bwMode="auto">
          <a:xfrm>
            <a:off x="0" y="0"/>
            <a:ext cx="12192000" cy="3276600"/>
          </a:xfrm>
          <a:prstGeom prst="rect">
            <a:avLst/>
          </a:prstGeom>
          <a:solidFill>
            <a:srgbClr val="00FF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pic>
        <p:nvPicPr>
          <p:cNvPr id="6149" name="Picture 5" descr="S2_N8_classroom_table"/>
          <p:cNvPicPr>
            <a:picLocks noChangeAspect="1" noChangeArrowheads="1"/>
          </p:cNvPicPr>
          <p:nvPr/>
        </p:nvPicPr>
        <p:blipFill>
          <a:blip r:embed="rId3">
            <a:extLst>
              <a:ext uri="{28A0092B-C50C-407E-A947-70E740481C1C}">
                <a14:useLocalDpi xmlns:a14="http://schemas.microsoft.com/office/drawing/2010/main" val="0"/>
              </a:ext>
            </a:extLst>
          </a:blip>
          <a:srcRect l="38095"/>
          <a:stretch>
            <a:fillRect/>
          </a:stretch>
        </p:blipFill>
        <p:spPr bwMode="auto">
          <a:xfrm>
            <a:off x="0" y="2286001"/>
            <a:ext cx="26416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AG_N2_simple_clock_f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304800"/>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Line 7"/>
          <p:cNvSpPr>
            <a:spLocks noChangeShapeType="1"/>
          </p:cNvSpPr>
          <p:nvPr/>
        </p:nvSpPr>
        <p:spPr bwMode="auto">
          <a:xfrm flipV="1">
            <a:off x="1016000" y="609600"/>
            <a:ext cx="2032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6152" name="Line 8"/>
          <p:cNvSpPr>
            <a:spLocks noChangeShapeType="1"/>
          </p:cNvSpPr>
          <p:nvPr/>
        </p:nvSpPr>
        <p:spPr bwMode="auto">
          <a:xfrm flipV="1">
            <a:off x="1016000" y="4572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pic>
        <p:nvPicPr>
          <p:cNvPr id="6153" name="Picture 10" descr="S2_N21_herb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801" y="1828800"/>
            <a:ext cx="90381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3" descr="S5_N2_MrsFlyn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0276" flipH="1">
            <a:off x="1924002" y="150211"/>
            <a:ext cx="1801839"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1" descr="S6_N4_Green_scrapbook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4893">
            <a:off x="304800" y="2133600"/>
            <a:ext cx="7112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6" name="Group 20"/>
          <p:cNvGrpSpPr>
            <a:grpSpLocks/>
          </p:cNvGrpSpPr>
          <p:nvPr/>
        </p:nvGrpSpPr>
        <p:grpSpPr bwMode="auto">
          <a:xfrm>
            <a:off x="4876800" y="100014"/>
            <a:ext cx="3251200" cy="1728787"/>
            <a:chOff x="2304" y="63"/>
            <a:chExt cx="1536" cy="1089"/>
          </a:xfrm>
        </p:grpSpPr>
        <p:sp>
          <p:nvSpPr>
            <p:cNvPr id="6162" name="Rectangle 19"/>
            <p:cNvSpPr>
              <a:spLocks noChangeArrowheads="1"/>
            </p:cNvSpPr>
            <p:nvPr/>
          </p:nvSpPr>
          <p:spPr bwMode="auto">
            <a:xfrm>
              <a:off x="2304" y="96"/>
              <a:ext cx="1536" cy="1056"/>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pic>
          <p:nvPicPr>
            <p:cNvPr id="6163" name="Picture 4" descr="S2_N16_Classroom windo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4" y="63"/>
              <a:ext cx="1536" cy="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57" name="Group 21"/>
          <p:cNvGrpSpPr>
            <a:grpSpLocks/>
          </p:cNvGrpSpPr>
          <p:nvPr/>
        </p:nvGrpSpPr>
        <p:grpSpPr bwMode="auto">
          <a:xfrm>
            <a:off x="8331200" y="100014"/>
            <a:ext cx="3251200" cy="1728787"/>
            <a:chOff x="2304" y="63"/>
            <a:chExt cx="1536" cy="1089"/>
          </a:xfrm>
        </p:grpSpPr>
        <p:sp>
          <p:nvSpPr>
            <p:cNvPr id="6160" name="Rectangle 22"/>
            <p:cNvSpPr>
              <a:spLocks noChangeArrowheads="1"/>
            </p:cNvSpPr>
            <p:nvPr/>
          </p:nvSpPr>
          <p:spPr bwMode="auto">
            <a:xfrm>
              <a:off x="2304" y="96"/>
              <a:ext cx="1536" cy="1056"/>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pic>
          <p:nvPicPr>
            <p:cNvPr id="6161" name="Picture 23" descr="S2_N16_Classroom windo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4" y="63"/>
              <a:ext cx="1536" cy="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58" name="Picture 24" descr="AG2_N13B_Food investigators walk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28000" y="845025"/>
            <a:ext cx="279324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25" descr="AG2_N13A_Food investigators walki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06976" y="921225"/>
            <a:ext cx="3056135"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95534" y="4394579"/>
            <a:ext cx="11669746" cy="2246769"/>
          </a:xfrm>
          <a:prstGeom prst="rect">
            <a:avLst/>
          </a:prstGeom>
          <a:noFill/>
        </p:spPr>
        <p:txBody>
          <a:bodyPr wrap="square" rtlCol="0">
            <a:spAutoFit/>
          </a:bodyPr>
          <a:lstStyle/>
          <a:p>
            <a:r>
              <a:rPr lang="en-GB" altLang="en-US" sz="2000" dirty="0">
                <a:latin typeface="Arial" panose="020B0604020202020204" pitchFamily="34" charset="0"/>
                <a:cs typeface="Arial" panose="020B0604020202020204" pitchFamily="34" charset="0"/>
              </a:rPr>
              <a:t>Straight after lunch, the four friends, who called themselves the </a:t>
            </a:r>
            <a:r>
              <a:rPr lang="en-GB" altLang="en-US" sz="2000" i="1" dirty="0">
                <a:latin typeface="Arial" panose="020B0604020202020204" pitchFamily="34" charset="0"/>
                <a:cs typeface="Arial" panose="020B0604020202020204" pitchFamily="34" charset="0"/>
              </a:rPr>
              <a:t>Food investigators</a:t>
            </a:r>
            <a:r>
              <a:rPr lang="en-GB" altLang="en-US" sz="2000" dirty="0">
                <a:latin typeface="Arial" panose="020B0604020202020204" pitchFamily="34" charset="0"/>
                <a:cs typeface="Arial" panose="020B0604020202020204" pitchFamily="34" charset="0"/>
              </a:rPr>
              <a:t>, spoke to Mrs Flynn their class teacher.</a:t>
            </a:r>
          </a:p>
          <a:p>
            <a:r>
              <a:rPr lang="en-GB" altLang="en-US" sz="2000" dirty="0">
                <a:latin typeface="Arial" panose="020B0604020202020204" pitchFamily="34" charset="0"/>
                <a:cs typeface="Arial" panose="020B0604020202020204" pitchFamily="34" charset="0"/>
              </a:rPr>
              <a:t>“We were talking about our lunchboxes and wondered whether they were healthy,” explained Nicola.</a:t>
            </a:r>
          </a:p>
          <a:p>
            <a:r>
              <a:rPr lang="en-GB" altLang="en-US" sz="2000" dirty="0">
                <a:latin typeface="Arial" panose="020B0604020202020204" pitchFamily="34" charset="0"/>
                <a:cs typeface="Arial" panose="020B0604020202020204" pitchFamily="34" charset="0"/>
              </a:rPr>
              <a:t>“We want to know more about them,” said Ronnie. </a:t>
            </a:r>
          </a:p>
          <a:p>
            <a:r>
              <a:rPr lang="en-GB" altLang="en-US" sz="2000" dirty="0">
                <a:latin typeface="Arial" panose="020B0604020202020204" pitchFamily="34" charset="0"/>
                <a:cs typeface="Arial" panose="020B0604020202020204" pitchFamily="34" charset="0"/>
              </a:rPr>
              <a:t>“Yeah, we want to investigate different types,” added Jordan.</a:t>
            </a:r>
          </a:p>
          <a:p>
            <a:r>
              <a:rPr lang="en-GB" altLang="en-US" sz="2000" dirty="0">
                <a:latin typeface="Arial" panose="020B0604020202020204" pitchFamily="34" charset="0"/>
                <a:cs typeface="Arial" panose="020B0604020202020204" pitchFamily="34" charset="0"/>
              </a:rPr>
              <a:t>“Well,” said Mrs Flynn.  “That sounds like a great idea.  In fact this is very good timing because we are about to start a healthy eating project!” </a:t>
            </a:r>
          </a:p>
        </p:txBody>
      </p:sp>
    </p:spTree>
    <p:extLst>
      <p:ext uri="{BB962C8B-B14F-4D97-AF65-F5344CB8AC3E}">
        <p14:creationId xmlns:p14="http://schemas.microsoft.com/office/powerpoint/2010/main" val="301659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 descr="Oak"/>
          <p:cNvSpPr>
            <a:spLocks noChangeArrowheads="1"/>
          </p:cNvSpPr>
          <p:nvPr/>
        </p:nvSpPr>
        <p:spPr bwMode="auto">
          <a:xfrm>
            <a:off x="0" y="3276600"/>
            <a:ext cx="12192000" cy="12954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sp>
        <p:nvSpPr>
          <p:cNvPr id="7171" name="Rectangle 12"/>
          <p:cNvSpPr>
            <a:spLocks noChangeArrowheads="1"/>
          </p:cNvSpPr>
          <p:nvPr/>
        </p:nvSpPr>
        <p:spPr bwMode="auto">
          <a:xfrm>
            <a:off x="0" y="0"/>
            <a:ext cx="12192000" cy="3276600"/>
          </a:xfrm>
          <a:prstGeom prst="rect">
            <a:avLst/>
          </a:prstGeom>
          <a:solidFill>
            <a:srgbClr val="00FF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grpSp>
        <p:nvGrpSpPr>
          <p:cNvPr id="7173" name="Group 13"/>
          <p:cNvGrpSpPr>
            <a:grpSpLocks/>
          </p:cNvGrpSpPr>
          <p:nvPr/>
        </p:nvGrpSpPr>
        <p:grpSpPr bwMode="auto">
          <a:xfrm>
            <a:off x="1016000" y="304800"/>
            <a:ext cx="3251200" cy="1728788"/>
            <a:chOff x="2304" y="63"/>
            <a:chExt cx="1536" cy="1089"/>
          </a:xfrm>
        </p:grpSpPr>
        <p:sp>
          <p:nvSpPr>
            <p:cNvPr id="7182" name="Rectangle 14"/>
            <p:cNvSpPr>
              <a:spLocks noChangeArrowheads="1"/>
            </p:cNvSpPr>
            <p:nvPr/>
          </p:nvSpPr>
          <p:spPr bwMode="auto">
            <a:xfrm>
              <a:off x="2304" y="96"/>
              <a:ext cx="1536" cy="1056"/>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pic>
          <p:nvPicPr>
            <p:cNvPr id="7183" name="Picture 15" descr="S2_N16_Classroom win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4" y="63"/>
              <a:ext cx="1536" cy="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74" name="Picture 16" descr="AG2_N4_Alisha classroom chai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5847" y="914401"/>
            <a:ext cx="1412021"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22" descr="S2_N6_jordan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848" y="838200"/>
            <a:ext cx="1416356"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21" descr="S2_N4_Nicola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6248" y="1600200"/>
            <a:ext cx="1121523"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7" descr="AG2_N4_Ronnie classroom chai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3447" y="1295400"/>
            <a:ext cx="1456823"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8" name="Group 2"/>
          <p:cNvGrpSpPr>
            <a:grpSpLocks/>
          </p:cNvGrpSpPr>
          <p:nvPr/>
        </p:nvGrpSpPr>
        <p:grpSpPr bwMode="auto">
          <a:xfrm>
            <a:off x="5535084" y="93663"/>
            <a:ext cx="5791200" cy="4343400"/>
            <a:chOff x="4151879" y="93715"/>
            <a:chExt cx="4343400" cy="4343400"/>
          </a:xfrm>
        </p:grpSpPr>
        <p:pic>
          <p:nvPicPr>
            <p:cNvPr id="7180" name="Picture 5" descr="S2_N17_white boar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1879" y="93715"/>
              <a:ext cx="4343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6" descr="C:\Users\EGrant\Desktop\UPDATED Eatwell guide 2016 FINAL MAR23-01 small.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5864" y="316832"/>
              <a:ext cx="3201736" cy="226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79" name="Picture 24" descr="AG2_N22_MrsFlynn talki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53600" y="457200"/>
            <a:ext cx="138297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2830" y="4756666"/>
            <a:ext cx="11641540" cy="2215991"/>
          </a:xfrm>
          <a:prstGeom prst="rect">
            <a:avLst/>
          </a:prstGeom>
          <a:noFill/>
        </p:spPr>
        <p:txBody>
          <a:bodyPr wrap="square" rtlCol="0">
            <a:spAutoFit/>
          </a:bodyPr>
          <a:lstStyle/>
          <a:p>
            <a:r>
              <a:rPr lang="en-GB" altLang="en-US" sz="2000" dirty="0">
                <a:latin typeface="Arial" panose="020B0604020202020204" pitchFamily="34" charset="0"/>
                <a:cs typeface="Arial" panose="020B0604020202020204" pitchFamily="34" charset="0"/>
              </a:rPr>
              <a:t>The </a:t>
            </a:r>
            <a:r>
              <a:rPr lang="en-GB" altLang="en-US" sz="2000" i="1" dirty="0">
                <a:latin typeface="Arial" panose="020B0604020202020204" pitchFamily="34" charset="0"/>
                <a:cs typeface="Arial" panose="020B0604020202020204" pitchFamily="34" charset="0"/>
              </a:rPr>
              <a:t>Food investigators</a:t>
            </a:r>
            <a:r>
              <a:rPr lang="en-GB" altLang="en-US" sz="2000" dirty="0">
                <a:latin typeface="Arial" panose="020B0604020202020204" pitchFamily="34" charset="0"/>
                <a:cs typeface="Arial" panose="020B0604020202020204" pitchFamily="34" charset="0"/>
              </a:rPr>
              <a:t> went back to their seats feeling very excited.</a:t>
            </a:r>
          </a:p>
          <a:p>
            <a:r>
              <a:rPr lang="en-GB" altLang="en-US" sz="2000" dirty="0">
                <a:latin typeface="Arial" panose="020B0604020202020204" pitchFamily="34" charset="0"/>
                <a:cs typeface="Arial" panose="020B0604020202020204" pitchFamily="34" charset="0"/>
              </a:rPr>
              <a:t>“We are starting some new work today on healthy eating,” said Mrs Flynn.  “We are going to learn how to eat a healthy, balanced diet.” Mrs Flynn turned to the interactive whiteboard and revealed a colourful looking image.  She explained that the image was called </a:t>
            </a:r>
            <a:r>
              <a:rPr lang="en-GB" altLang="en-US" sz="2000" i="1" dirty="0">
                <a:latin typeface="Arial" panose="020B0604020202020204" pitchFamily="34" charset="0"/>
                <a:cs typeface="Arial" panose="020B0604020202020204" pitchFamily="34" charset="0"/>
              </a:rPr>
              <a:t>The </a:t>
            </a:r>
            <a:r>
              <a:rPr lang="en-GB" altLang="en-US" sz="2000" i="1" dirty="0" err="1">
                <a:latin typeface="Arial" panose="020B0604020202020204" pitchFamily="34" charset="0"/>
                <a:cs typeface="Arial" panose="020B0604020202020204" pitchFamily="34" charset="0"/>
              </a:rPr>
              <a:t>Eatwell</a:t>
            </a:r>
            <a:r>
              <a:rPr lang="en-GB" altLang="en-US" sz="2000" i="1" dirty="0">
                <a:latin typeface="Arial" panose="020B0604020202020204" pitchFamily="34" charset="0"/>
                <a:cs typeface="Arial" panose="020B0604020202020204" pitchFamily="34" charset="0"/>
              </a:rPr>
              <a:t> Guide. “</a:t>
            </a:r>
            <a:r>
              <a:rPr lang="en-GB" altLang="en-US" sz="2000" dirty="0">
                <a:latin typeface="Arial" panose="020B0604020202020204" pitchFamily="34" charset="0"/>
                <a:cs typeface="Arial" panose="020B0604020202020204" pitchFamily="34" charset="0"/>
              </a:rPr>
              <a:t>We can use The </a:t>
            </a:r>
            <a:r>
              <a:rPr lang="en-GB" altLang="en-US" sz="2000" dirty="0" err="1">
                <a:latin typeface="Arial" panose="020B0604020202020204" pitchFamily="34" charset="0"/>
                <a:cs typeface="Arial" panose="020B0604020202020204" pitchFamily="34" charset="0"/>
              </a:rPr>
              <a:t>Eatwell</a:t>
            </a:r>
            <a:r>
              <a:rPr lang="en-GB" altLang="en-US" sz="2000" dirty="0">
                <a:latin typeface="Arial" panose="020B0604020202020204" pitchFamily="34" charset="0"/>
                <a:cs typeface="Arial" panose="020B0604020202020204" pitchFamily="34" charset="0"/>
              </a:rPr>
              <a:t> Guide to help us make healthier choices,” she said. “Can anybody tell me anything about the guide?”</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9706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7" descr="Oak"/>
          <p:cNvSpPr>
            <a:spLocks noChangeArrowheads="1"/>
          </p:cNvSpPr>
          <p:nvPr/>
        </p:nvSpPr>
        <p:spPr bwMode="auto">
          <a:xfrm>
            <a:off x="0" y="3276600"/>
            <a:ext cx="12192000" cy="12954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sp>
        <p:nvSpPr>
          <p:cNvPr id="8195" name="Rectangle 18"/>
          <p:cNvSpPr>
            <a:spLocks noChangeArrowheads="1"/>
          </p:cNvSpPr>
          <p:nvPr/>
        </p:nvSpPr>
        <p:spPr bwMode="auto">
          <a:xfrm>
            <a:off x="0" y="0"/>
            <a:ext cx="12192000" cy="3276600"/>
          </a:xfrm>
          <a:prstGeom prst="rect">
            <a:avLst/>
          </a:prstGeom>
          <a:solidFill>
            <a:srgbClr val="00FF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grpSp>
        <p:nvGrpSpPr>
          <p:cNvPr id="8197" name="Group 1"/>
          <p:cNvGrpSpPr>
            <a:grpSpLocks/>
          </p:cNvGrpSpPr>
          <p:nvPr/>
        </p:nvGrpSpPr>
        <p:grpSpPr bwMode="auto">
          <a:xfrm>
            <a:off x="4775200" y="152400"/>
            <a:ext cx="5486400" cy="4191000"/>
            <a:chOff x="3581400" y="152400"/>
            <a:chExt cx="4114800" cy="4191000"/>
          </a:xfrm>
        </p:grpSpPr>
        <p:pic>
          <p:nvPicPr>
            <p:cNvPr id="8206" name="Picture 10" descr="S2_N17_white 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52400"/>
              <a:ext cx="4114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6" descr="C:\Users\EGrant\Desktop\UPDATED Eatwell guide 2016 FINAL MAR23-01 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62021"/>
              <a:ext cx="3201736" cy="226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198" name="Picture 13" descr="S5_N2_MrsFlyn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1" y="457200"/>
            <a:ext cx="200622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9" name="Group 21"/>
          <p:cNvGrpSpPr>
            <a:grpSpLocks/>
          </p:cNvGrpSpPr>
          <p:nvPr/>
        </p:nvGrpSpPr>
        <p:grpSpPr bwMode="auto">
          <a:xfrm>
            <a:off x="609600" y="228600"/>
            <a:ext cx="3251200" cy="1728788"/>
            <a:chOff x="2304" y="63"/>
            <a:chExt cx="1536" cy="1089"/>
          </a:xfrm>
        </p:grpSpPr>
        <p:sp>
          <p:nvSpPr>
            <p:cNvPr id="8204" name="Rectangle 22"/>
            <p:cNvSpPr>
              <a:spLocks noChangeArrowheads="1"/>
            </p:cNvSpPr>
            <p:nvPr/>
          </p:nvSpPr>
          <p:spPr bwMode="auto">
            <a:xfrm>
              <a:off x="2304" y="96"/>
              <a:ext cx="1536" cy="1056"/>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pic>
          <p:nvPicPr>
            <p:cNvPr id="8205" name="Picture 23" descr="S2_N16_Classroom windo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4" y="63"/>
              <a:ext cx="1536" cy="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200" name="Picture 20" descr="S2_N6_jordan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6001" y="914400"/>
            <a:ext cx="129974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6" descr="S2_N4_Nicola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3202" y="1447801"/>
            <a:ext cx="1038472"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9" descr="AG2_N4_Alisha classroom chai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35200" y="1143001"/>
            <a:ext cx="129577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7" descr="AG_N7_Ronnie_talki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51201" y="1177926"/>
            <a:ext cx="1702936"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3202" y="4681182"/>
            <a:ext cx="11479282" cy="1631216"/>
          </a:xfrm>
          <a:prstGeom prst="rect">
            <a:avLst/>
          </a:prstGeom>
          <a:noFill/>
        </p:spPr>
        <p:txBody>
          <a:bodyPr wrap="square" rtlCol="0">
            <a:spAutoFit/>
          </a:bodyPr>
          <a:lstStyle/>
          <a:p>
            <a:r>
              <a:rPr lang="en-GB" altLang="en-US" sz="2000" dirty="0">
                <a:latin typeface="Arial" panose="020B0604020202020204" pitchFamily="34" charset="0"/>
                <a:cs typeface="Arial" panose="020B0604020202020204" pitchFamily="34" charset="0"/>
              </a:rPr>
              <a:t>“There is a circle which is split into 5 groups, and the sizes and colours are different,” said Ronnie.</a:t>
            </a:r>
          </a:p>
          <a:p>
            <a:r>
              <a:rPr lang="en-GB" altLang="en-US" sz="2000" dirty="0">
                <a:latin typeface="Arial" panose="020B0604020202020204" pitchFamily="34" charset="0"/>
                <a:cs typeface="Arial" panose="020B0604020202020204" pitchFamily="34" charset="0"/>
              </a:rPr>
              <a:t>“That’s right,” said Mrs Flynn. “The circle shows us how much of the different food groups we should eat throughout the whole day to be healthy.”  </a:t>
            </a:r>
          </a:p>
          <a:p>
            <a:r>
              <a:rPr lang="en-GB" altLang="en-US" sz="2000" dirty="0">
                <a:latin typeface="Arial" panose="020B0604020202020204" pitchFamily="34" charset="0"/>
                <a:cs typeface="Arial" panose="020B0604020202020204" pitchFamily="34" charset="0"/>
              </a:rPr>
              <a:t>Mrs Flynn pointed to each of the groups in turn and asked the children what foods they could see. “We should eat a variety of different foods from each food group to stay healthy,” she said</a:t>
            </a:r>
            <a:r>
              <a:rPr lang="en-GB" altLang="en-US" sz="2000" dirty="0" smtClean="0">
                <a:latin typeface="Arial" panose="020B0604020202020204" pitchFamily="34" charset="0"/>
                <a:cs typeface="Arial" panose="020B0604020202020204" pitchFamily="34" charset="0"/>
              </a:rPr>
              <a:t>.</a:t>
            </a:r>
            <a:endParaRPr lang="en-GB"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6901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2"/>
          <p:cNvSpPr>
            <a:spLocks noChangeArrowheads="1"/>
          </p:cNvSpPr>
          <p:nvPr/>
        </p:nvSpPr>
        <p:spPr bwMode="auto">
          <a:xfrm>
            <a:off x="0" y="0"/>
            <a:ext cx="12192000" cy="3276600"/>
          </a:xfrm>
          <a:prstGeom prst="rect">
            <a:avLst/>
          </a:prstGeom>
          <a:solidFill>
            <a:srgbClr val="00FF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grpSp>
        <p:nvGrpSpPr>
          <p:cNvPr id="9219" name="Group 13"/>
          <p:cNvGrpSpPr>
            <a:grpSpLocks/>
          </p:cNvGrpSpPr>
          <p:nvPr/>
        </p:nvGrpSpPr>
        <p:grpSpPr bwMode="auto">
          <a:xfrm>
            <a:off x="1016000" y="304800"/>
            <a:ext cx="3251200" cy="1728788"/>
            <a:chOff x="2304" y="63"/>
            <a:chExt cx="1536" cy="1089"/>
          </a:xfrm>
        </p:grpSpPr>
        <p:sp>
          <p:nvSpPr>
            <p:cNvPr id="9230" name="Rectangle 14"/>
            <p:cNvSpPr>
              <a:spLocks noChangeArrowheads="1"/>
            </p:cNvSpPr>
            <p:nvPr/>
          </p:nvSpPr>
          <p:spPr bwMode="auto">
            <a:xfrm>
              <a:off x="2304" y="96"/>
              <a:ext cx="1536" cy="1056"/>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pic>
          <p:nvPicPr>
            <p:cNvPr id="9231" name="Picture 15" descr="S2_N16_Classroom wind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4" y="63"/>
              <a:ext cx="1536" cy="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0" name="Rectangle 11" descr="Oak"/>
          <p:cNvSpPr>
            <a:spLocks noChangeArrowheads="1"/>
          </p:cNvSpPr>
          <p:nvPr/>
        </p:nvSpPr>
        <p:spPr bwMode="auto">
          <a:xfrm>
            <a:off x="0" y="3276600"/>
            <a:ext cx="12192000" cy="1295400"/>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pic>
        <p:nvPicPr>
          <p:cNvPr id="9221" name="Picture 22" descr="S2_N6_jorda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1" y="838200"/>
            <a:ext cx="1367444"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21" descr="S2_N4_Nicola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600200"/>
            <a:ext cx="1082793"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6" descr="AG2_N4_Alisha classroom chai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4400" y="914401"/>
            <a:ext cx="1363259"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7" descr="AG2_N4_Ronnie classroom chai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2000" y="1295400"/>
            <a:ext cx="140651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5" name="Group 1"/>
          <p:cNvGrpSpPr>
            <a:grpSpLocks/>
          </p:cNvGrpSpPr>
          <p:nvPr/>
        </p:nvGrpSpPr>
        <p:grpSpPr bwMode="auto">
          <a:xfrm>
            <a:off x="5535084" y="93663"/>
            <a:ext cx="5791200" cy="4343400"/>
            <a:chOff x="4151313" y="93663"/>
            <a:chExt cx="4343400" cy="4343400"/>
          </a:xfrm>
        </p:grpSpPr>
        <p:pic>
          <p:nvPicPr>
            <p:cNvPr id="9228" name="Picture 5" descr="S2_N17_white boar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1313" y="93663"/>
              <a:ext cx="4343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16" descr="C:\Users\EGrant\Desktop\UPDATED Eatwell guide 2016 FINAL MAR23-01 small.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5298" y="316780"/>
              <a:ext cx="3201736" cy="226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226" name="Picture 24" descr="AG2_N22_MrsFlynn talki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53601" y="457200"/>
            <a:ext cx="1328381"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p:cNvSpPr txBox="1">
            <a:spLocks noChangeArrowheads="1"/>
          </p:cNvSpPr>
          <p:nvPr/>
        </p:nvSpPr>
        <p:spPr bwMode="auto">
          <a:xfrm>
            <a:off x="201083" y="4510422"/>
            <a:ext cx="11885083" cy="1999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FontTx/>
              <a:buNone/>
              <a:defRPr/>
            </a:pPr>
            <a:r>
              <a:rPr lang="en-GB" altLang="en-US" sz="2000" kern="0" dirty="0" smtClean="0">
                <a:latin typeface="Arial" panose="020B0604020202020204" pitchFamily="34" charset="0"/>
                <a:cs typeface="Arial" panose="020B0604020202020204" pitchFamily="34" charset="0"/>
              </a:rPr>
              <a:t>“What else can you tell me about the guide?” Mrs Flynn said. </a:t>
            </a:r>
          </a:p>
          <a:p>
            <a:pPr marL="0" indent="0" eaLnBrk="1" hangingPunct="1">
              <a:buFontTx/>
              <a:buNone/>
              <a:defRPr/>
            </a:pPr>
            <a:r>
              <a:rPr lang="en-GB" altLang="en-US" sz="2000" kern="0" dirty="0" smtClean="0">
                <a:latin typeface="Arial" panose="020B0604020202020204" pitchFamily="34" charset="0"/>
                <a:cs typeface="Arial" panose="020B0604020202020204" pitchFamily="34" charset="0"/>
              </a:rPr>
              <a:t>“Crisps, chocolate, biscuits and ice-cream are not in the circle and there is an image of a food label and a drink” said Nicola.</a:t>
            </a:r>
          </a:p>
          <a:p>
            <a:pPr marL="0" indent="0" eaLnBrk="1" hangingPunct="1">
              <a:buFontTx/>
              <a:buNone/>
              <a:defRPr/>
            </a:pPr>
            <a:r>
              <a:rPr lang="en-GB" altLang="en-US" sz="2000" kern="0" dirty="0" smtClean="0">
                <a:latin typeface="Arial" panose="020B0604020202020204" pitchFamily="34" charset="0"/>
                <a:cs typeface="Arial" panose="020B0604020202020204" pitchFamily="34" charset="0"/>
              </a:rPr>
              <a:t>“Well done Nicola,” said Mrs Flynn. “These foods are outside of the circle because they are not needed in our daily diet as they are high </a:t>
            </a:r>
            <a:r>
              <a:rPr lang="en-GB" altLang="en-US" sz="2000" kern="0" dirty="0">
                <a:latin typeface="Arial" panose="020B0604020202020204" pitchFamily="34" charset="0"/>
                <a:cs typeface="Arial" panose="020B0604020202020204" pitchFamily="34" charset="0"/>
              </a:rPr>
              <a:t>in fat, salt and </a:t>
            </a:r>
            <a:r>
              <a:rPr lang="en-GB" altLang="en-US" sz="2000" kern="0" dirty="0" smtClean="0">
                <a:latin typeface="Arial" panose="020B0604020202020204" pitchFamily="34" charset="0"/>
                <a:cs typeface="Arial" panose="020B0604020202020204" pitchFamily="34" charset="0"/>
              </a:rPr>
              <a:t>sugar,” she pointed to the food label. “You can tell what foods are high in fat, salt and sugar because there will be lots of red on the food label.”</a:t>
            </a:r>
          </a:p>
        </p:txBody>
      </p:sp>
    </p:spTree>
    <p:extLst>
      <p:ext uri="{BB962C8B-B14F-4D97-AF65-F5344CB8AC3E}">
        <p14:creationId xmlns:p14="http://schemas.microsoft.com/office/powerpoint/2010/main" val="306455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1" descr="Oak"/>
          <p:cNvSpPr>
            <a:spLocks noChangeArrowheads="1"/>
          </p:cNvSpPr>
          <p:nvPr/>
        </p:nvSpPr>
        <p:spPr bwMode="auto">
          <a:xfrm>
            <a:off x="0" y="3276600"/>
            <a:ext cx="12192000" cy="1295400"/>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sp>
        <p:nvSpPr>
          <p:cNvPr id="10243" name="Rectangle 12"/>
          <p:cNvSpPr>
            <a:spLocks noChangeArrowheads="1"/>
          </p:cNvSpPr>
          <p:nvPr/>
        </p:nvSpPr>
        <p:spPr bwMode="auto">
          <a:xfrm>
            <a:off x="0" y="0"/>
            <a:ext cx="12192000" cy="3276600"/>
          </a:xfrm>
          <a:prstGeom prst="rect">
            <a:avLst/>
          </a:prstGeom>
          <a:solidFill>
            <a:srgbClr val="00FF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grpSp>
        <p:nvGrpSpPr>
          <p:cNvPr id="10244" name="Group 13"/>
          <p:cNvGrpSpPr>
            <a:grpSpLocks/>
          </p:cNvGrpSpPr>
          <p:nvPr/>
        </p:nvGrpSpPr>
        <p:grpSpPr bwMode="auto">
          <a:xfrm>
            <a:off x="1016000" y="304800"/>
            <a:ext cx="3251200" cy="1728788"/>
            <a:chOff x="2304" y="63"/>
            <a:chExt cx="1536" cy="1089"/>
          </a:xfrm>
        </p:grpSpPr>
        <p:sp>
          <p:nvSpPr>
            <p:cNvPr id="10253" name="Rectangle 14"/>
            <p:cNvSpPr>
              <a:spLocks noChangeArrowheads="1"/>
            </p:cNvSpPr>
            <p:nvPr/>
          </p:nvSpPr>
          <p:spPr bwMode="auto">
            <a:xfrm>
              <a:off x="2304" y="96"/>
              <a:ext cx="1536" cy="1056"/>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endParaRPr lang="en-US" altLang="en-US" sz="1800"/>
            </a:p>
          </p:txBody>
        </p:sp>
        <p:pic>
          <p:nvPicPr>
            <p:cNvPr id="10254" name="Picture 15" descr="S2_N16_Classroom win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4" y="63"/>
              <a:ext cx="1536" cy="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2"/>
          <p:cNvSpPr txBox="1">
            <a:spLocks noChangeArrowheads="1"/>
          </p:cNvSpPr>
          <p:nvPr/>
        </p:nvSpPr>
        <p:spPr bwMode="auto">
          <a:xfrm>
            <a:off x="201084" y="4646614"/>
            <a:ext cx="11885083" cy="221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FontTx/>
              <a:buNone/>
              <a:defRPr/>
            </a:pPr>
            <a:r>
              <a:rPr lang="en-GB" altLang="en-US" sz="2000" kern="0" dirty="0" smtClean="0">
                <a:latin typeface="Arial" panose="020B0604020202020204" pitchFamily="34" charset="0"/>
                <a:cs typeface="Arial" panose="020B0604020202020204" pitchFamily="34" charset="0"/>
              </a:rPr>
              <a:t>“Why is there a drink on </a:t>
            </a:r>
            <a:r>
              <a:rPr lang="en-GB" altLang="en-US" sz="2000" i="1" kern="0" dirty="0" smtClean="0">
                <a:latin typeface="Arial" panose="020B0604020202020204" pitchFamily="34" charset="0"/>
                <a:cs typeface="Arial" panose="020B0604020202020204" pitchFamily="34" charset="0"/>
              </a:rPr>
              <a:t>The </a:t>
            </a:r>
            <a:r>
              <a:rPr lang="en-GB" altLang="en-US" sz="2000" i="1" kern="0" dirty="0" err="1" smtClean="0">
                <a:latin typeface="Arial" panose="020B0604020202020204" pitchFamily="34" charset="0"/>
                <a:cs typeface="Arial" panose="020B0604020202020204" pitchFamily="34" charset="0"/>
              </a:rPr>
              <a:t>Eatwell</a:t>
            </a:r>
            <a:r>
              <a:rPr lang="en-GB" altLang="en-US" sz="2000" i="1" kern="0" dirty="0" smtClean="0">
                <a:latin typeface="Arial" panose="020B0604020202020204" pitchFamily="34" charset="0"/>
                <a:cs typeface="Arial" panose="020B0604020202020204" pitchFamily="34" charset="0"/>
              </a:rPr>
              <a:t> Guide</a:t>
            </a:r>
            <a:r>
              <a:rPr lang="en-GB" altLang="en-US" sz="2000" kern="0" dirty="0" smtClean="0">
                <a:latin typeface="Arial" panose="020B0604020202020204" pitchFamily="34" charset="0"/>
                <a:cs typeface="Arial" panose="020B0604020202020204" pitchFamily="34" charset="0"/>
              </a:rPr>
              <a:t>?” Nicole reminded Mrs Flynn. </a:t>
            </a:r>
          </a:p>
          <a:p>
            <a:pPr marL="0" indent="0" eaLnBrk="1" hangingPunct="1">
              <a:buFontTx/>
              <a:buNone/>
              <a:defRPr/>
            </a:pPr>
            <a:r>
              <a:rPr lang="en-GB" altLang="en-US" sz="2000" kern="0" dirty="0" smtClean="0">
                <a:latin typeface="Arial" panose="020B0604020202020204" pitchFamily="34" charset="0"/>
                <a:cs typeface="Arial" panose="020B0604020202020204" pitchFamily="34" charset="0"/>
              </a:rPr>
              <a:t>“The drink is there to remind us to have 6-8 unsweetened drinks a day, such as water or lower fat milk,” Mrs Flynn said. “We can also have a 150ml glass of unsweetened fruit juice or smoothie once a day.”</a:t>
            </a:r>
          </a:p>
        </p:txBody>
      </p:sp>
      <p:pic>
        <p:nvPicPr>
          <p:cNvPr id="10246" name="Picture 5" descr="S2_N17_white bo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5084" y="93663"/>
            <a:ext cx="5791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3" descr="water.psd"/>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51751" y="0"/>
            <a:ext cx="1557867"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6" descr="AG2_N4_Alisha classroom chai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2527" y="914401"/>
            <a:ext cx="1276326"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22" descr="S2_N6_jordan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3422" y="838200"/>
            <a:ext cx="128024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7" descr="AG2_N4_Ronnie classroom chai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9381" y="1295400"/>
            <a:ext cx="1316823"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21" descr="S2_N4_Nicola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2925" y="1600200"/>
            <a:ext cx="101374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3" descr="S5_N2_MrsFlynn"/>
          <p:cNvPicPr>
            <a:picLocks noChangeAspect="1" noChangeArrowheads="1"/>
          </p:cNvPicPr>
          <p:nvPr/>
        </p:nvPicPr>
        <p:blipFill rotWithShape="1">
          <a:blip r:embed="rId10">
            <a:extLst>
              <a:ext uri="{28A0092B-C50C-407E-A947-70E740481C1C}">
                <a14:useLocalDpi xmlns:a14="http://schemas.microsoft.com/office/drawing/2010/main" val="0"/>
              </a:ext>
            </a:extLst>
          </a:blip>
          <a:srcRect r="-636" b="7047"/>
          <a:stretch/>
        </p:blipFill>
        <p:spPr bwMode="auto">
          <a:xfrm>
            <a:off x="9375564" y="652463"/>
            <a:ext cx="1950720" cy="38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244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2145</Words>
  <Application>Microsoft Office PowerPoint</Application>
  <PresentationFormat>Custom</PresentationFormat>
  <Paragraphs>97</Paragraphs>
  <Slides>24</Slides>
  <Notes>0</Notes>
  <HiddenSlides>0</HiddenSlides>
  <MMClips>0</MMClips>
  <ScaleCrop>false</ScaleCrop>
  <HeadingPairs>
    <vt:vector size="4" baseType="variant">
      <vt:variant>
        <vt:lpstr>Theme</vt:lpstr>
      </vt:variant>
      <vt:variant>
        <vt:i4>4</vt:i4>
      </vt:variant>
      <vt:variant>
        <vt:lpstr>Slide Titles</vt:lpstr>
      </vt:variant>
      <vt:variant>
        <vt:i4>24</vt:i4>
      </vt:variant>
    </vt:vector>
  </HeadingPairs>
  <TitlesOfParts>
    <vt:vector size="28" baseType="lpstr">
      <vt:lpstr>Office Theme</vt:lpstr>
      <vt:lpstr>Custom Design</vt:lpstr>
      <vt:lpstr>1_Custom Design</vt:lpstr>
      <vt:lpstr>3_Custom Design</vt:lpstr>
      <vt:lpstr>The amazing lunchbox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Alex White</cp:lastModifiedBy>
  <cp:revision>26</cp:revision>
  <cp:lastPrinted>2018-11-15T09:51:59Z</cp:lastPrinted>
  <dcterms:created xsi:type="dcterms:W3CDTF">2018-10-10T09:22:08Z</dcterms:created>
  <dcterms:modified xsi:type="dcterms:W3CDTF">2018-11-15T10:05:36Z</dcterms:modified>
</cp:coreProperties>
</file>