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CCCC"/>
    <a:srgbClr val="BF5150"/>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p:scale>
          <a:sx n="90" d="100"/>
          <a:sy n="90" d="100"/>
        </p:scale>
        <p:origin x="-1458" y="-6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BF5150"/>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BF5150"/>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ED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BF5150"/>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a:t>
            </a:r>
            <a:r>
              <a:rPr lang="en-US" sz="900" b="0" i="0" baseline="0" dirty="0" smtClean="0">
                <a:solidFill>
                  <a:schemeClr val="tx1"/>
                </a:solidFill>
                <a:latin typeface="Arial" charset="0"/>
                <a:ea typeface="Arial" charset="0"/>
                <a:cs typeface="Arial" charset="0"/>
              </a:rPr>
              <a:t>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4.png"/><Relationship Id="rId7"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image" Target="../media/image29.png"/><Relationship Id="rId10" Type="http://schemas.openxmlformats.org/officeDocument/2006/relationships/image" Target="../media/image17.png"/><Relationship Id="rId4" Type="http://schemas.openxmlformats.org/officeDocument/2006/relationships/image" Target="../media/image38.pn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jpe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3.jpeg"/><Relationship Id="rId1" Type="http://schemas.openxmlformats.org/officeDocument/2006/relationships/slideLayout" Target="../slideLayouts/slideLayout3.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16.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22.png"/><Relationship Id="rId3" Type="http://schemas.openxmlformats.org/officeDocument/2006/relationships/image" Target="../media/image44.jpeg"/><Relationship Id="rId7" Type="http://schemas.openxmlformats.org/officeDocument/2006/relationships/image" Target="../media/image47.png"/><Relationship Id="rId12" Type="http://schemas.openxmlformats.org/officeDocument/2006/relationships/image" Target="../media/image53.png"/><Relationship Id="rId2" Type="http://schemas.openxmlformats.org/officeDocument/2006/relationships/image" Target="../media/image43.jpeg"/><Relationship Id="rId1" Type="http://schemas.openxmlformats.org/officeDocument/2006/relationships/slideLayout" Target="../slideLayouts/slideLayout3.xml"/><Relationship Id="rId6" Type="http://schemas.openxmlformats.org/officeDocument/2006/relationships/image" Target="../media/image46.png"/><Relationship Id="rId11" Type="http://schemas.openxmlformats.org/officeDocument/2006/relationships/image" Target="../media/image52.png"/><Relationship Id="rId5" Type="http://schemas.openxmlformats.org/officeDocument/2006/relationships/image" Target="../media/image1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jpeg"/><Relationship Id="rId7" Type="http://schemas.openxmlformats.org/officeDocument/2006/relationships/image" Target="../media/image59.png"/><Relationship Id="rId2" Type="http://schemas.openxmlformats.org/officeDocument/2006/relationships/image" Target="../media/image54.jpeg"/><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1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png"/><Relationship Id="rId7" Type="http://schemas.openxmlformats.org/officeDocument/2006/relationships/image" Target="../media/image59.png"/><Relationship Id="rId2" Type="http://schemas.openxmlformats.org/officeDocument/2006/relationships/image" Target="../media/image55.jpeg"/><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1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33.pn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75.png"/><Relationship Id="rId4" Type="http://schemas.openxmlformats.org/officeDocument/2006/relationships/image" Target="../media/image74.png"/></Relationships>
</file>

<file path=ppt/slides/_rels/slide1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81.png"/><Relationship Id="rId5" Type="http://schemas.openxmlformats.org/officeDocument/2006/relationships/image" Target="../media/image7.png"/><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83.png"/></Relationships>
</file>

<file path=ppt/slides/_rels/slide2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21.png"/><Relationship Id="rId7" Type="http://schemas.openxmlformats.org/officeDocument/2006/relationships/image" Target="../media/image5.png"/><Relationship Id="rId12" Type="http://schemas.openxmlformats.org/officeDocument/2006/relationships/image" Target="../media/image82.png"/><Relationship Id="rId2" Type="http://schemas.openxmlformats.org/officeDocument/2006/relationships/image" Target="../media/image54.jpeg"/><Relationship Id="rId1" Type="http://schemas.openxmlformats.org/officeDocument/2006/relationships/slideLayout" Target="../slideLayouts/slideLayout3.xml"/><Relationship Id="rId6" Type="http://schemas.openxmlformats.org/officeDocument/2006/relationships/image" Target="../media/image85.png"/><Relationship Id="rId11" Type="http://schemas.openxmlformats.org/officeDocument/2006/relationships/image" Target="../media/image89.png"/><Relationship Id="rId5" Type="http://schemas.openxmlformats.org/officeDocument/2006/relationships/image" Target="../media/image84.png"/><Relationship Id="rId10" Type="http://schemas.openxmlformats.org/officeDocument/2006/relationships/image" Target="../media/image88.png"/><Relationship Id="rId4" Type="http://schemas.openxmlformats.org/officeDocument/2006/relationships/image" Target="../media/image29.png"/><Relationship Id="rId9" Type="http://schemas.openxmlformats.org/officeDocument/2006/relationships/image" Target="../media/image87.png"/></Relationships>
</file>

<file path=ppt/slides/_rels/slide22.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82.png"/><Relationship Id="rId2" Type="http://schemas.openxmlformats.org/officeDocument/2006/relationships/image" Target="../media/image54.jpeg"/><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73.pn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4.png"/><Relationship Id="rId3" Type="http://schemas.openxmlformats.org/officeDocument/2006/relationships/image" Target="../media/image64.png"/><Relationship Id="rId7" Type="http://schemas.openxmlformats.org/officeDocument/2006/relationships/image" Target="../media/image91.png"/><Relationship Id="rId12" Type="http://schemas.openxmlformats.org/officeDocument/2006/relationships/image" Target="../media/image93.png"/><Relationship Id="rId2" Type="http://schemas.openxmlformats.org/officeDocument/2006/relationships/image" Target="../media/image54.jpe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82.png"/><Relationship Id="rId5" Type="http://schemas.openxmlformats.org/officeDocument/2006/relationships/image" Target="../media/image80.png"/><Relationship Id="rId15" Type="http://schemas.openxmlformats.org/officeDocument/2006/relationships/image" Target="../media/image96.png"/><Relationship Id="rId10" Type="http://schemas.openxmlformats.org/officeDocument/2006/relationships/image" Target="../media/image92.png"/><Relationship Id="rId4" Type="http://schemas.openxmlformats.org/officeDocument/2006/relationships/image" Target="../media/image5.png"/><Relationship Id="rId9" Type="http://schemas.openxmlformats.org/officeDocument/2006/relationships/image" Target="../media/image53.png"/><Relationship Id="rId14" Type="http://schemas.openxmlformats.org/officeDocument/2006/relationships/image" Target="../media/image95.png"/></Relationships>
</file>

<file path=ppt/slides/_rels/slide24.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32.png"/><Relationship Id="rId3" Type="http://schemas.openxmlformats.org/officeDocument/2006/relationships/image" Target="../media/image64.png"/><Relationship Id="rId7" Type="http://schemas.openxmlformats.org/officeDocument/2006/relationships/image" Target="../media/image99.png"/><Relationship Id="rId12" Type="http://schemas.openxmlformats.org/officeDocument/2006/relationships/image" Target="../media/image102.png"/><Relationship Id="rId2" Type="http://schemas.openxmlformats.org/officeDocument/2006/relationships/image" Target="../media/image54.jpeg"/><Relationship Id="rId1" Type="http://schemas.openxmlformats.org/officeDocument/2006/relationships/slideLayout" Target="../slideLayouts/slideLayout3.xml"/><Relationship Id="rId6" Type="http://schemas.openxmlformats.org/officeDocument/2006/relationships/image" Target="../media/image98.png"/><Relationship Id="rId11" Type="http://schemas.openxmlformats.org/officeDocument/2006/relationships/image" Target="../media/image93.png"/><Relationship Id="rId5" Type="http://schemas.openxmlformats.org/officeDocument/2006/relationships/image" Target="../media/image97.png"/><Relationship Id="rId15" Type="http://schemas.openxmlformats.org/officeDocument/2006/relationships/image" Target="../media/image103.png"/><Relationship Id="rId10" Type="http://schemas.openxmlformats.org/officeDocument/2006/relationships/image" Target="../media/image82.png"/><Relationship Id="rId4" Type="http://schemas.openxmlformats.org/officeDocument/2006/relationships/image" Target="../media/image5.png"/><Relationship Id="rId9" Type="http://schemas.openxmlformats.org/officeDocument/2006/relationships/image" Target="../media/image101.png"/><Relationship Id="rId14" Type="http://schemas.openxmlformats.org/officeDocument/2006/relationships/image" Target="../media/image7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t>The bread stories</a:t>
            </a:r>
            <a:endParaRPr lang="en-US" dirty="0"/>
          </a:p>
        </p:txBody>
      </p:sp>
      <p:pic>
        <p:nvPicPr>
          <p:cNvPr id="3" name="Picture 10" descr="S4_N24_bakingT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264573"/>
            <a:ext cx="86360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S4_N21_breadRoll_hedgehog_cook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4112174"/>
            <a:ext cx="3005667"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S4_N18B_breadRoll_knot_cook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4112173"/>
            <a:ext cx="3187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7"/>
          <p:cNvSpPr>
            <a:spLocks noChangeArrowheads="1"/>
          </p:cNvSpPr>
          <p:nvPr/>
        </p:nvSpPr>
        <p:spPr bwMode="auto">
          <a:xfrm>
            <a:off x="0" y="0"/>
            <a:ext cx="12192000" cy="4114800"/>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11267" name="Picture 12" descr="AG_N18_Silver_work_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0" y="2286000"/>
            <a:ext cx="863600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1" descr="S4_N7_bakers_ov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04801"/>
            <a:ext cx="3860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descr="S4_N8_note_p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438148">
            <a:off x="7872088" y="3525911"/>
            <a:ext cx="38893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S4_N6_nicolasDad"/>
          <p:cNvPicPr>
            <a:picLocks noChangeAspect="1" noChangeArrowheads="1"/>
          </p:cNvPicPr>
          <p:nvPr/>
        </p:nvPicPr>
        <p:blipFill>
          <a:blip r:embed="rId5">
            <a:extLst>
              <a:ext uri="{28A0092B-C50C-407E-A947-70E740481C1C}">
                <a14:useLocalDpi xmlns:a14="http://schemas.microsoft.com/office/drawing/2010/main" val="0"/>
              </a:ext>
            </a:extLst>
          </a:blip>
          <a:srcRect b="27791"/>
          <a:stretch>
            <a:fillRect/>
          </a:stretch>
        </p:blipFill>
        <p:spPr bwMode="auto">
          <a:xfrm>
            <a:off x="2709334" y="152400"/>
            <a:ext cx="19594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2"/>
          <p:cNvSpPr>
            <a:spLocks noGrp="1" noChangeArrowheads="1"/>
          </p:cNvSpPr>
          <p:nvPr>
            <p:ph type="subTitle" idx="1"/>
          </p:nvPr>
        </p:nvSpPr>
        <p:spPr>
          <a:xfrm>
            <a:off x="201084" y="4343400"/>
            <a:ext cx="11885083" cy="2516188"/>
          </a:xfrm>
          <a:noFill/>
        </p:spPr>
        <p:txBody>
          <a:bodyPr/>
          <a:lstStyle/>
          <a:p>
            <a:pPr marL="0" indent="0" algn="l" eaLnBrk="1" hangingPunct="1">
              <a:buNone/>
            </a:pPr>
            <a:r>
              <a:rPr lang="en-GB" altLang="en-US" sz="2400" dirty="0" smtClean="0"/>
              <a:t>“Wow,” said Nicola.  “I’d like to see what that looks like.”</a:t>
            </a:r>
          </a:p>
          <a:p>
            <a:pPr marL="0" indent="0" algn="l" eaLnBrk="1" hangingPunct="1">
              <a:buNone/>
            </a:pPr>
            <a:r>
              <a:rPr lang="en-GB" altLang="en-US" sz="2400" dirty="0" smtClean="0"/>
              <a:t>“I’ll tell you what,” said Dad.  “Why don’t you invite your friends over tomorrow and we can bake some bread together?” “That would be brilliant, Dad, thank you!” said Nicola.</a:t>
            </a:r>
          </a:p>
          <a:p>
            <a:pPr marL="0" indent="0" algn="l" eaLnBrk="1" hangingPunct="1">
              <a:buNone/>
            </a:pPr>
            <a:r>
              <a:rPr lang="en-GB" altLang="en-US" sz="2400" dirty="0" smtClean="0"/>
              <a:t>Nicola was really excited about baking with her Dad.  She decided to go and write some notes about what her Dad had said and then phone the other </a:t>
            </a:r>
            <a:r>
              <a:rPr lang="en-GB" altLang="en-US" sz="2400" i="1" dirty="0" smtClean="0"/>
              <a:t>Food investigators.</a:t>
            </a:r>
          </a:p>
        </p:txBody>
      </p:sp>
      <p:pic>
        <p:nvPicPr>
          <p:cNvPr id="11272" name="Picture 7" descr="S4_N9_penc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76482">
            <a:off x="5892800" y="2514600"/>
            <a:ext cx="5101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9" descr="S4_N24_bakingTr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6400" y="3124201"/>
            <a:ext cx="22352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 descr="S4_N19B_breadRoll_plait_cook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31086">
            <a:off x="3352800" y="2971801"/>
            <a:ext cx="152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4" descr="AG_N4_Mrs_weighing_scale_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58400" y="1524001"/>
            <a:ext cx="140546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5" descr="S4_N24_bakingTr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1201" y="2590801"/>
            <a:ext cx="218016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5" descr="S2_N2_Nicola"/>
          <p:cNvPicPr>
            <a:picLocks noChangeAspect="1" noChangeArrowheads="1"/>
          </p:cNvPicPr>
          <p:nvPr/>
        </p:nvPicPr>
        <p:blipFill>
          <a:blip r:embed="rId10">
            <a:extLst>
              <a:ext uri="{28A0092B-C50C-407E-A947-70E740481C1C}">
                <a14:useLocalDpi xmlns:a14="http://schemas.microsoft.com/office/drawing/2010/main" val="0"/>
              </a:ext>
            </a:extLst>
          </a:blip>
          <a:srcRect b="29411"/>
          <a:stretch>
            <a:fillRect/>
          </a:stretch>
        </p:blipFill>
        <p:spPr bwMode="auto">
          <a:xfrm rot="278128" flipH="1">
            <a:off x="5995717" y="1491469"/>
            <a:ext cx="234877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6" descr="S4_N18B_breadRoll_knot_cooke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45600" y="2438401"/>
            <a:ext cx="914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544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2" descr="Oak"/>
          <p:cNvSpPr>
            <a:spLocks noChangeArrowheads="1"/>
          </p:cNvSpPr>
          <p:nvPr/>
        </p:nvSpPr>
        <p:spPr bwMode="auto">
          <a:xfrm>
            <a:off x="-34924" y="2971800"/>
            <a:ext cx="12192000" cy="1046163"/>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12291" name="Rectangle 21" descr="Bouquet"/>
          <p:cNvSpPr>
            <a:spLocks noChangeArrowheads="1"/>
          </p:cNvSpPr>
          <p:nvPr/>
        </p:nvSpPr>
        <p:spPr bwMode="auto">
          <a:xfrm>
            <a:off x="0" y="0"/>
            <a:ext cx="12192000" cy="297180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12292" name="Picture 15" descr="S4_N10_Alisha's_mom"/>
          <p:cNvPicPr>
            <a:picLocks noChangeAspect="1" noChangeArrowheads="1"/>
          </p:cNvPicPr>
          <p:nvPr/>
        </p:nvPicPr>
        <p:blipFill>
          <a:blip r:embed="rId4">
            <a:extLst>
              <a:ext uri="{28A0092B-C50C-407E-A947-70E740481C1C}">
                <a14:useLocalDpi xmlns:a14="http://schemas.microsoft.com/office/drawing/2010/main" val="0"/>
              </a:ext>
            </a:extLst>
          </a:blip>
          <a:srcRect b="50000"/>
          <a:stretch>
            <a:fillRect/>
          </a:stretch>
        </p:blipFill>
        <p:spPr bwMode="auto">
          <a:xfrm>
            <a:off x="2133601" y="33957"/>
            <a:ext cx="3971110" cy="326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2"/>
          <p:cNvSpPr>
            <a:spLocks noGrp="1" noChangeArrowheads="1"/>
          </p:cNvSpPr>
          <p:nvPr>
            <p:ph type="subTitle" idx="1"/>
          </p:nvPr>
        </p:nvSpPr>
        <p:spPr>
          <a:xfrm>
            <a:off x="201084" y="4017964"/>
            <a:ext cx="11885083" cy="2516188"/>
          </a:xfrm>
          <a:noFill/>
        </p:spPr>
        <p:txBody>
          <a:bodyPr/>
          <a:lstStyle/>
          <a:p>
            <a:pPr marL="0" indent="0" algn="l" eaLnBrk="1" hangingPunct="1">
              <a:buNone/>
            </a:pPr>
            <a:r>
              <a:rPr lang="en-GB" altLang="en-US" sz="2400" dirty="0" smtClean="0"/>
              <a:t>Alisha ran home from Jordan’s house and went to find her mum to ask about bread.  When she got home her Mum was busy making the evening meal.  Alisha sat down with her notebook.</a:t>
            </a:r>
          </a:p>
          <a:p>
            <a:pPr marL="0" indent="0" algn="l" eaLnBrk="1" hangingPunct="1">
              <a:buNone/>
            </a:pPr>
            <a:r>
              <a:rPr lang="en-GB" altLang="en-US" sz="2400" dirty="0" smtClean="0"/>
              <a:t>“I’m trying to find out about different sorts of bread,” Alisha told her Mum.</a:t>
            </a:r>
          </a:p>
          <a:p>
            <a:pPr marL="0" indent="0" algn="l" eaLnBrk="1" hangingPunct="1">
              <a:buNone/>
            </a:pPr>
            <a:r>
              <a:rPr lang="en-GB" altLang="en-US" sz="2400" dirty="0" smtClean="0"/>
              <a:t>Alisha’s Mum wiped her hands and then took out an old recipe book.</a:t>
            </a:r>
          </a:p>
          <a:p>
            <a:pPr marL="0" indent="0" algn="l" eaLnBrk="1" hangingPunct="1">
              <a:buNone/>
            </a:pPr>
            <a:r>
              <a:rPr lang="en-GB" altLang="en-US" sz="2400" dirty="0" smtClean="0"/>
              <a:t>“This is a special Chinese bread called </a:t>
            </a:r>
            <a:r>
              <a:rPr lang="en-GB" altLang="en-US" sz="2400" dirty="0" err="1" smtClean="0"/>
              <a:t>mantou</a:t>
            </a:r>
            <a:r>
              <a:rPr lang="en-GB" altLang="en-US" sz="2400" dirty="0" smtClean="0"/>
              <a:t>,” she said.</a:t>
            </a:r>
          </a:p>
        </p:txBody>
      </p:sp>
      <p:grpSp>
        <p:nvGrpSpPr>
          <p:cNvPr id="12294" name="Group 16"/>
          <p:cNvGrpSpPr>
            <a:grpSpLocks/>
          </p:cNvGrpSpPr>
          <p:nvPr/>
        </p:nvGrpSpPr>
        <p:grpSpPr bwMode="auto">
          <a:xfrm>
            <a:off x="6705599" y="829905"/>
            <a:ext cx="2895601" cy="2711260"/>
            <a:chOff x="3543" y="1056"/>
            <a:chExt cx="1113" cy="1209"/>
          </a:xfrm>
        </p:grpSpPr>
        <p:pic>
          <p:nvPicPr>
            <p:cNvPr id="12300" name="Picture 11" descr="AG_N9_Alisha_talking"/>
            <p:cNvPicPr>
              <a:picLocks noChangeAspect="1" noChangeArrowheads="1"/>
            </p:cNvPicPr>
            <p:nvPr/>
          </p:nvPicPr>
          <p:blipFill>
            <a:blip r:embed="rId5">
              <a:extLst>
                <a:ext uri="{28A0092B-C50C-407E-A947-70E740481C1C}">
                  <a14:useLocalDpi xmlns:a14="http://schemas.microsoft.com/office/drawing/2010/main" val="0"/>
                </a:ext>
              </a:extLst>
            </a:blip>
            <a:srcRect b="43863"/>
            <a:stretch>
              <a:fillRect/>
            </a:stretch>
          </p:blipFill>
          <p:spPr bwMode="auto">
            <a:xfrm flipH="1">
              <a:off x="3591" y="1056"/>
              <a:ext cx="1065"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2" descr="S4_N8_note_p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418927" flipH="1">
              <a:off x="3543" y="1344"/>
              <a:ext cx="31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3" descr="S4_N9_penci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280307" flipH="1">
              <a:off x="4252" y="1852"/>
              <a:ext cx="171"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95" name="Picture 17" descr="AG2_N32_round table"/>
          <p:cNvPicPr>
            <a:picLocks noChangeAspect="1" noChangeArrowheads="1"/>
          </p:cNvPicPr>
          <p:nvPr/>
        </p:nvPicPr>
        <p:blipFill>
          <a:blip r:embed="rId8">
            <a:extLst>
              <a:ext uri="{28A0092B-C50C-407E-A947-70E740481C1C}">
                <a14:useLocalDpi xmlns:a14="http://schemas.microsoft.com/office/drawing/2010/main" val="0"/>
              </a:ext>
            </a:extLst>
          </a:blip>
          <a:srcRect b="73000"/>
          <a:stretch>
            <a:fillRect/>
          </a:stretch>
        </p:blipFill>
        <p:spPr bwMode="auto">
          <a:xfrm>
            <a:off x="1390649" y="2726246"/>
            <a:ext cx="8870951" cy="129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4" descr="AG_N16_Mrs_recipe_boo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364026" flipH="1">
            <a:off x="4879850" y="2359179"/>
            <a:ext cx="3352800" cy="143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8" descr="AG2_N27_Steamed fis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2549" y="2861248"/>
            <a:ext cx="2912533" cy="929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9" descr="AG2_N33_chop stick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31200" y="3429001"/>
            <a:ext cx="2116667"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20" descr="AG2_N34_Chinese bow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21532" y="3006157"/>
            <a:ext cx="1422400" cy="80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807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descr="Oak"/>
          <p:cNvSpPr>
            <a:spLocks noChangeArrowheads="1"/>
          </p:cNvSpPr>
          <p:nvPr/>
        </p:nvSpPr>
        <p:spPr bwMode="auto">
          <a:xfrm>
            <a:off x="0" y="3429000"/>
            <a:ext cx="12192000" cy="914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13315" name="Rectangle 7" descr="Bouquet"/>
          <p:cNvSpPr>
            <a:spLocks noChangeArrowheads="1"/>
          </p:cNvSpPr>
          <p:nvPr/>
        </p:nvSpPr>
        <p:spPr bwMode="auto">
          <a:xfrm>
            <a:off x="0" y="0"/>
            <a:ext cx="12192000" cy="342900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13316" name="Rectangle 2"/>
          <p:cNvSpPr>
            <a:spLocks noGrp="1" noChangeArrowheads="1"/>
          </p:cNvSpPr>
          <p:nvPr>
            <p:ph type="subTitle" idx="1"/>
          </p:nvPr>
        </p:nvSpPr>
        <p:spPr>
          <a:xfrm>
            <a:off x="201084" y="4343400"/>
            <a:ext cx="11885083" cy="2516188"/>
          </a:xfrm>
          <a:noFill/>
        </p:spPr>
        <p:txBody>
          <a:bodyPr/>
          <a:lstStyle/>
          <a:p>
            <a:pPr marL="0" indent="0" algn="l" eaLnBrk="1" hangingPunct="1">
              <a:buNone/>
            </a:pPr>
            <a:r>
              <a:rPr lang="en-GB" altLang="en-US" sz="2400" dirty="0" smtClean="0"/>
              <a:t>Alisha looked at a photograph showing 6 </a:t>
            </a:r>
            <a:r>
              <a:rPr lang="en-GB" altLang="en-US" sz="2400" dirty="0" err="1" smtClean="0"/>
              <a:t>mantou</a:t>
            </a:r>
            <a:r>
              <a:rPr lang="en-GB" altLang="en-US" sz="2400" dirty="0" smtClean="0"/>
              <a:t> rolls.  They looked a bit like marshmallow, all white and spongy. Alisha’s mum said the </a:t>
            </a:r>
            <a:r>
              <a:rPr lang="en-GB" altLang="en-US" sz="2400" dirty="0" err="1" smtClean="0"/>
              <a:t>mantou</a:t>
            </a:r>
            <a:r>
              <a:rPr lang="en-GB" altLang="en-US" sz="2400" dirty="0" smtClean="0"/>
              <a:t> rolls were sometimes called Chinese steamed buns and that they were cooked by steaming.  She explained that they were mostly eaten in north China where Alisha’s Great Uncle lived.  </a:t>
            </a:r>
          </a:p>
          <a:p>
            <a:pPr marL="0" indent="0" algn="l" eaLnBrk="1" hangingPunct="1">
              <a:buNone/>
            </a:pPr>
            <a:r>
              <a:rPr lang="en-GB" altLang="en-US" sz="2400" dirty="0" smtClean="0"/>
              <a:t>Alisha was fascinated.  She asked her Mum lots more questions and made notes in her book.  </a:t>
            </a:r>
          </a:p>
        </p:txBody>
      </p:sp>
      <p:pic>
        <p:nvPicPr>
          <p:cNvPr id="13317" name="Picture 9" descr="S4_N10_Alisha's_mom"/>
          <p:cNvPicPr>
            <a:picLocks noChangeAspect="1" noChangeArrowheads="1"/>
          </p:cNvPicPr>
          <p:nvPr/>
        </p:nvPicPr>
        <p:blipFill>
          <a:blip r:embed="rId4">
            <a:extLst>
              <a:ext uri="{28A0092B-C50C-407E-A947-70E740481C1C}">
                <a14:useLocalDpi xmlns:a14="http://schemas.microsoft.com/office/drawing/2010/main" val="0"/>
              </a:ext>
            </a:extLst>
          </a:blip>
          <a:srcRect b="50000"/>
          <a:stretch>
            <a:fillRect/>
          </a:stretch>
        </p:blipFill>
        <p:spPr bwMode="auto">
          <a:xfrm>
            <a:off x="2190306" y="381000"/>
            <a:ext cx="3618175"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8" name="Group 12"/>
          <p:cNvGrpSpPr>
            <a:grpSpLocks/>
          </p:cNvGrpSpPr>
          <p:nvPr/>
        </p:nvGrpSpPr>
        <p:grpSpPr bwMode="auto">
          <a:xfrm>
            <a:off x="6941682" y="838200"/>
            <a:ext cx="2638253" cy="2743200"/>
            <a:chOff x="3543" y="1056"/>
            <a:chExt cx="1113" cy="1152"/>
          </a:xfrm>
        </p:grpSpPr>
        <p:pic>
          <p:nvPicPr>
            <p:cNvPr id="13327" name="Picture 13" descr="AG_N9_Alisha_talking"/>
            <p:cNvPicPr>
              <a:picLocks noChangeAspect="1" noChangeArrowheads="1"/>
            </p:cNvPicPr>
            <p:nvPr/>
          </p:nvPicPr>
          <p:blipFill>
            <a:blip r:embed="rId5">
              <a:extLst>
                <a:ext uri="{28A0092B-C50C-407E-A947-70E740481C1C}">
                  <a14:useLocalDpi xmlns:a14="http://schemas.microsoft.com/office/drawing/2010/main" val="0"/>
                </a:ext>
              </a:extLst>
            </a:blip>
            <a:srcRect b="43863"/>
            <a:stretch>
              <a:fillRect/>
            </a:stretch>
          </p:blipFill>
          <p:spPr bwMode="auto">
            <a:xfrm flipH="1">
              <a:off x="3591" y="1056"/>
              <a:ext cx="1065"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4" descr="S4_N8_note_p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418927" flipH="1">
              <a:off x="3543" y="1344"/>
              <a:ext cx="31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5" descr="S4_N9_penci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314701" flipH="1">
              <a:off x="4266" y="1911"/>
              <a:ext cx="24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9" name="Picture 8" descr="AG2_N32_round table"/>
          <p:cNvPicPr>
            <a:picLocks noChangeAspect="1" noChangeArrowheads="1"/>
          </p:cNvPicPr>
          <p:nvPr/>
        </p:nvPicPr>
        <p:blipFill>
          <a:blip r:embed="rId8">
            <a:extLst>
              <a:ext uri="{28A0092B-C50C-407E-A947-70E740481C1C}">
                <a14:useLocalDpi xmlns:a14="http://schemas.microsoft.com/office/drawing/2010/main" val="0"/>
              </a:ext>
            </a:extLst>
          </a:blip>
          <a:srcRect b="73000"/>
          <a:stretch>
            <a:fillRect/>
          </a:stretch>
        </p:blipFill>
        <p:spPr bwMode="auto">
          <a:xfrm>
            <a:off x="1524001" y="2971800"/>
            <a:ext cx="88709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6" descr="AG2_N27_Steamed fis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2000" y="3124201"/>
            <a:ext cx="291253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7" descr="AG2_N33_chop stick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1200" y="3429001"/>
            <a:ext cx="2116667"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8" descr="AG2_N34_Chinese bow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23200" y="3276600"/>
            <a:ext cx="14224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3" name="Group 11"/>
          <p:cNvGrpSpPr>
            <a:grpSpLocks/>
          </p:cNvGrpSpPr>
          <p:nvPr/>
        </p:nvGrpSpPr>
        <p:grpSpPr bwMode="auto">
          <a:xfrm>
            <a:off x="4470400" y="1676400"/>
            <a:ext cx="3149600" cy="2413000"/>
            <a:chOff x="2688" y="336"/>
            <a:chExt cx="2065" cy="2096"/>
          </a:xfrm>
        </p:grpSpPr>
        <p:sp>
          <p:nvSpPr>
            <p:cNvPr id="13324" name="Rectangle 10"/>
            <p:cNvSpPr>
              <a:spLocks noChangeArrowheads="1"/>
            </p:cNvSpPr>
            <p:nvPr/>
          </p:nvSpPr>
          <p:spPr bwMode="auto">
            <a:xfrm>
              <a:off x="2736" y="384"/>
              <a:ext cx="1968" cy="17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13325" name="Picture 4" descr="S4_N11A_mantou_roll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80" y="768"/>
              <a:ext cx="1728" cy="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5" descr="S4_N25_polaroidPhot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88" y="336"/>
              <a:ext cx="2065" cy="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07796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descr="Woven mat"/>
          <p:cNvSpPr>
            <a:spLocks noChangeArrowheads="1"/>
          </p:cNvSpPr>
          <p:nvPr/>
        </p:nvSpPr>
        <p:spPr bwMode="auto">
          <a:xfrm>
            <a:off x="0" y="3429000"/>
            <a:ext cx="12192000" cy="9906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14339" name="Rectangle 10" descr="Papyrus"/>
          <p:cNvSpPr>
            <a:spLocks noChangeArrowheads="1"/>
          </p:cNvSpPr>
          <p:nvPr/>
        </p:nvSpPr>
        <p:spPr bwMode="auto">
          <a:xfrm>
            <a:off x="0" y="0"/>
            <a:ext cx="12192000" cy="342900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14340" name="Rectangle 2"/>
          <p:cNvSpPr>
            <a:spLocks noGrp="1" noChangeArrowheads="1"/>
          </p:cNvSpPr>
          <p:nvPr>
            <p:ph type="subTitle" idx="1"/>
          </p:nvPr>
        </p:nvSpPr>
        <p:spPr>
          <a:xfrm>
            <a:off x="153458" y="4440865"/>
            <a:ext cx="11885083" cy="2287588"/>
          </a:xfrm>
          <a:noFill/>
        </p:spPr>
        <p:txBody>
          <a:bodyPr/>
          <a:lstStyle/>
          <a:p>
            <a:pPr marL="0" indent="0" algn="l" eaLnBrk="1" hangingPunct="1">
              <a:lnSpc>
                <a:spcPct val="90000"/>
              </a:lnSpc>
              <a:buNone/>
            </a:pPr>
            <a:r>
              <a:rPr lang="en-GB" altLang="en-US" sz="2400" dirty="0" smtClean="0"/>
              <a:t>Ronnie knocked on his Grandad’s door.</a:t>
            </a:r>
          </a:p>
          <a:p>
            <a:pPr marL="0" indent="0" algn="l" eaLnBrk="1" hangingPunct="1">
              <a:lnSpc>
                <a:spcPct val="90000"/>
              </a:lnSpc>
              <a:buNone/>
            </a:pPr>
            <a:r>
              <a:rPr lang="en-GB" altLang="en-US" sz="2400" dirty="0" smtClean="0"/>
              <a:t>“Great to see you Ronnie!”  said his Grandad cheerfully, as he opened the door. Ronnie followed his Grandad into the kitchen. </a:t>
            </a:r>
          </a:p>
          <a:p>
            <a:pPr marL="0" indent="0" algn="l" eaLnBrk="1" hangingPunct="1">
              <a:lnSpc>
                <a:spcPct val="90000"/>
              </a:lnSpc>
              <a:buNone/>
            </a:pPr>
            <a:r>
              <a:rPr lang="en-GB" altLang="en-US" sz="2400" dirty="0" smtClean="0"/>
              <a:t>“I was just about to have something to eat,” he said “Would you like to join me?” </a:t>
            </a:r>
          </a:p>
          <a:p>
            <a:pPr marL="0" indent="0" algn="l" eaLnBrk="1" hangingPunct="1">
              <a:lnSpc>
                <a:spcPct val="90000"/>
              </a:lnSpc>
              <a:buNone/>
            </a:pPr>
            <a:r>
              <a:rPr lang="en-GB" altLang="en-US" sz="2400" dirty="0" smtClean="0"/>
              <a:t>“Yes please, Grandad,” Ronnie replied enthusiastically.  He was feeling rather hungry.</a:t>
            </a:r>
          </a:p>
        </p:txBody>
      </p:sp>
      <p:pic>
        <p:nvPicPr>
          <p:cNvPr id="14341" name="Picture 7" descr="S4_N12_Grandad_ronnie_Indi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0"/>
            <a:ext cx="1828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AG_N7_Ronnie_talk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601" y="914400"/>
            <a:ext cx="191295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1" descr="S2_N8_classroom_table"/>
          <p:cNvPicPr>
            <a:picLocks noChangeAspect="1" noChangeArrowheads="1"/>
          </p:cNvPicPr>
          <p:nvPr/>
        </p:nvPicPr>
        <p:blipFill>
          <a:blip r:embed="rId6">
            <a:extLst>
              <a:ext uri="{28A0092B-C50C-407E-A947-70E740481C1C}">
                <a14:useLocalDpi xmlns:a14="http://schemas.microsoft.com/office/drawing/2010/main" val="0"/>
              </a:ext>
            </a:extLst>
          </a:blip>
          <a:srcRect b="7196"/>
          <a:stretch>
            <a:fillRect/>
          </a:stretch>
        </p:blipFill>
        <p:spPr bwMode="auto">
          <a:xfrm>
            <a:off x="7721600" y="2133601"/>
            <a:ext cx="4470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3" descr="AG_N20_Bana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1200" y="1905000"/>
            <a:ext cx="11176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4" descr="AG_N20_Green_App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31200" y="2057400"/>
            <a:ext cx="54186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5" descr="S4_N27_curry&amp;nan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56800" y="1828800"/>
            <a:ext cx="1727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2" descr="AG_N21_Chapatt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61600" y="2133601"/>
            <a:ext cx="1320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782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 descr="Papyrus"/>
          <p:cNvSpPr>
            <a:spLocks noChangeArrowheads="1"/>
          </p:cNvSpPr>
          <p:nvPr/>
        </p:nvSpPr>
        <p:spPr bwMode="auto">
          <a:xfrm>
            <a:off x="0" y="0"/>
            <a:ext cx="12192000" cy="4497572"/>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15363" name="Picture 10" descr="S4_N12_Grandad_ronnie_Indian"/>
          <p:cNvPicPr>
            <a:picLocks noChangeAspect="1" noChangeArrowheads="1"/>
          </p:cNvPicPr>
          <p:nvPr/>
        </p:nvPicPr>
        <p:blipFill>
          <a:blip r:embed="rId3">
            <a:extLst>
              <a:ext uri="{28A0092B-C50C-407E-A947-70E740481C1C}">
                <a14:useLocalDpi xmlns:a14="http://schemas.microsoft.com/office/drawing/2010/main" val="0"/>
              </a:ext>
            </a:extLst>
          </a:blip>
          <a:srcRect b="50203"/>
          <a:stretch>
            <a:fillRect/>
          </a:stretch>
        </p:blipFill>
        <p:spPr bwMode="auto">
          <a:xfrm>
            <a:off x="2489200" y="0"/>
            <a:ext cx="2862809"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9" descr="S2_N8_classroom_table"/>
          <p:cNvPicPr>
            <a:picLocks noChangeAspect="1" noChangeArrowheads="1"/>
          </p:cNvPicPr>
          <p:nvPr/>
        </p:nvPicPr>
        <p:blipFill>
          <a:blip r:embed="rId4">
            <a:extLst>
              <a:ext uri="{28A0092B-C50C-407E-A947-70E740481C1C}">
                <a14:useLocalDpi xmlns:a14="http://schemas.microsoft.com/office/drawing/2010/main" val="0"/>
              </a:ext>
            </a:extLst>
          </a:blip>
          <a:srcRect b="65628"/>
          <a:stretch>
            <a:fillRect/>
          </a:stretch>
        </p:blipFill>
        <p:spPr bwMode="auto">
          <a:xfrm>
            <a:off x="1422401" y="2973572"/>
            <a:ext cx="8267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a:spLocks noGrp="1" noChangeArrowheads="1"/>
          </p:cNvSpPr>
          <p:nvPr>
            <p:ph type="subTitle" idx="1"/>
          </p:nvPr>
        </p:nvSpPr>
        <p:spPr>
          <a:xfrm>
            <a:off x="153458" y="4511749"/>
            <a:ext cx="11885084" cy="2135188"/>
          </a:xfrm>
          <a:noFill/>
        </p:spPr>
        <p:txBody>
          <a:bodyPr/>
          <a:lstStyle/>
          <a:p>
            <a:pPr marL="0" indent="0" algn="l" eaLnBrk="1" hangingPunct="1">
              <a:buNone/>
            </a:pPr>
            <a:r>
              <a:rPr lang="en-GB" altLang="en-US" sz="2400" dirty="0" smtClean="0"/>
              <a:t>Ronnie sat down to eat Grandad’s famous spinach and chickpea curry with naan bread.</a:t>
            </a:r>
          </a:p>
          <a:p>
            <a:pPr marL="0" indent="0" algn="l" eaLnBrk="1" hangingPunct="1">
              <a:buNone/>
            </a:pPr>
            <a:r>
              <a:rPr lang="en-GB" altLang="en-US" sz="2400" dirty="0" smtClean="0"/>
              <a:t>“I’m trying to find out about different sorts of bread,” Ronnie explained.  “Can you tell me about naan bread?” </a:t>
            </a:r>
          </a:p>
          <a:p>
            <a:pPr marL="0" indent="0" algn="l" eaLnBrk="1" hangingPunct="1">
              <a:buNone/>
            </a:pPr>
            <a:r>
              <a:rPr lang="en-GB" altLang="en-US" sz="2400" dirty="0" smtClean="0"/>
              <a:t>Grandad explained that naan bread was a South Asian bread and eaten in countries such as India, where he had grown up.</a:t>
            </a:r>
          </a:p>
        </p:txBody>
      </p:sp>
      <p:pic>
        <p:nvPicPr>
          <p:cNvPr id="15366" name="Picture 7" descr="S4_N14_Ronnie_eatingCu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200" y="328614"/>
            <a:ext cx="1923311"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1" descr="AG_N21_Chapatt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843214"/>
            <a:ext cx="1727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5" descr="AG_N20_Bana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2614615"/>
            <a:ext cx="1964267"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4" descr="AG_N20_Green_App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6800" y="2767014"/>
            <a:ext cx="924984"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6" descr="S3_N12_milkshak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0401" y="2462214"/>
            <a:ext cx="113876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020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descr="Papyrus"/>
          <p:cNvSpPr>
            <a:spLocks noChangeArrowheads="1"/>
          </p:cNvSpPr>
          <p:nvPr/>
        </p:nvSpPr>
        <p:spPr bwMode="auto">
          <a:xfrm>
            <a:off x="0" y="0"/>
            <a:ext cx="12192000" cy="42672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16387" name="Rectangle 2"/>
          <p:cNvSpPr>
            <a:spLocks noGrp="1" noChangeArrowheads="1"/>
          </p:cNvSpPr>
          <p:nvPr>
            <p:ph type="subTitle" idx="1"/>
          </p:nvPr>
        </p:nvSpPr>
        <p:spPr>
          <a:xfrm>
            <a:off x="201084" y="4343400"/>
            <a:ext cx="11885083" cy="2516188"/>
          </a:xfrm>
          <a:noFill/>
        </p:spPr>
        <p:txBody>
          <a:bodyPr/>
          <a:lstStyle/>
          <a:p>
            <a:pPr marL="0" indent="0" algn="l" eaLnBrk="1" hangingPunct="1">
              <a:buNone/>
            </a:pPr>
            <a:r>
              <a:rPr lang="en-GB" altLang="en-US" sz="2400" dirty="0" smtClean="0"/>
              <a:t>Grandad explained that it was usually cooked in a special oven called a tandoor.  Ronnie’s Grandad showed him how to use his naan bread to scoop up the curry, instead of using a fork.  </a:t>
            </a:r>
          </a:p>
          <a:p>
            <a:pPr marL="0" indent="0" algn="l" eaLnBrk="1" hangingPunct="1">
              <a:buNone/>
            </a:pPr>
            <a:r>
              <a:rPr lang="en-GB" altLang="en-US" sz="2400" dirty="0" smtClean="0"/>
              <a:t>Ronnie had seen his Grandad do this lots of times but he hadn’t tried it himself before.  It was a bit tricky but he soon got the hang of it.  After they had eaten, Ronnie thanked his Grandad and went home to write down what he had found out.</a:t>
            </a:r>
          </a:p>
        </p:txBody>
      </p:sp>
      <p:pic>
        <p:nvPicPr>
          <p:cNvPr id="16388" name="Picture 8" descr="S4_N12_Grandad_ronnie_Indian"/>
          <p:cNvPicPr>
            <a:picLocks noChangeAspect="1" noChangeArrowheads="1"/>
          </p:cNvPicPr>
          <p:nvPr/>
        </p:nvPicPr>
        <p:blipFill>
          <a:blip r:embed="rId3">
            <a:extLst>
              <a:ext uri="{28A0092B-C50C-407E-A947-70E740481C1C}">
                <a14:useLocalDpi xmlns:a14="http://schemas.microsoft.com/office/drawing/2010/main" val="0"/>
              </a:ext>
            </a:extLst>
          </a:blip>
          <a:srcRect r="2942" b="64073"/>
          <a:stretch>
            <a:fillRect/>
          </a:stretch>
        </p:blipFill>
        <p:spPr bwMode="auto">
          <a:xfrm>
            <a:off x="7518401" y="1752600"/>
            <a:ext cx="3337442"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AutoShape 9"/>
          <p:cNvSpPr>
            <a:spLocks noChangeArrowheads="1"/>
          </p:cNvSpPr>
          <p:nvPr/>
        </p:nvSpPr>
        <p:spPr bwMode="auto">
          <a:xfrm>
            <a:off x="1625600" y="228600"/>
            <a:ext cx="5181600" cy="2743200"/>
          </a:xfrm>
          <a:prstGeom prst="cloudCallout">
            <a:avLst>
              <a:gd name="adj1" fmla="val 81046"/>
              <a:gd name="adj2" fmla="val 5196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16390" name="Picture 7" descr="S4_N13_tand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533400"/>
            <a:ext cx="2321984"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665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9"/>
          <p:cNvSpPr>
            <a:spLocks noChangeArrowheads="1"/>
          </p:cNvSpPr>
          <p:nvPr/>
        </p:nvSpPr>
        <p:spPr bwMode="auto">
          <a:xfrm>
            <a:off x="0" y="0"/>
            <a:ext cx="12192000" cy="3581400"/>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17411" name="Picture 10" descr="S4_N6_nicolas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371" y="48813"/>
            <a:ext cx="1425174"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subTitle" idx="1"/>
          </p:nvPr>
        </p:nvSpPr>
        <p:spPr>
          <a:xfrm>
            <a:off x="201084" y="4343400"/>
            <a:ext cx="11885083" cy="2516188"/>
          </a:xfrm>
          <a:noFill/>
        </p:spPr>
        <p:txBody>
          <a:bodyPr/>
          <a:lstStyle/>
          <a:p>
            <a:pPr marL="0" indent="0" algn="l" eaLnBrk="1" hangingPunct="1">
              <a:buNone/>
            </a:pPr>
            <a:r>
              <a:rPr lang="en-GB" altLang="en-US" sz="2400" dirty="0" smtClean="0"/>
              <a:t>The next day the </a:t>
            </a:r>
            <a:r>
              <a:rPr lang="en-GB" altLang="en-US" sz="2400" i="1" dirty="0" smtClean="0"/>
              <a:t>Food investigators</a:t>
            </a:r>
            <a:r>
              <a:rPr lang="en-GB" altLang="en-US" sz="2400" dirty="0" smtClean="0"/>
              <a:t> went to Nicola’s house to bake some bread. They were chatting excitedly about everything they had found out.</a:t>
            </a:r>
          </a:p>
          <a:p>
            <a:pPr marL="0" indent="0" algn="l" eaLnBrk="1" hangingPunct="1">
              <a:buNone/>
            </a:pPr>
            <a:r>
              <a:rPr lang="en-GB" altLang="en-US" sz="2400" dirty="0" smtClean="0"/>
              <a:t>“Before we start,” said Nicola’s Dad,  “we need to get ready so tie back any long hair, roll up your sleeves and wash your hands.”</a:t>
            </a:r>
          </a:p>
          <a:p>
            <a:pPr marL="0" indent="0" algn="l" eaLnBrk="1" hangingPunct="1">
              <a:buNone/>
            </a:pPr>
            <a:r>
              <a:rPr lang="en-GB" altLang="en-US" sz="2400" dirty="0" smtClean="0"/>
              <a:t>Everyone followed the instructions and then Nicola’s Dad gave each of them an apron.</a:t>
            </a:r>
          </a:p>
        </p:txBody>
      </p:sp>
      <p:pic>
        <p:nvPicPr>
          <p:cNvPr id="17413" name="Picture 7" descr="S4_N15_NicolaAp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552" y="1191814"/>
            <a:ext cx="1714017"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1" descr="S4_N16_JordanAp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09841" flipH="1">
            <a:off x="4283013" y="1292770"/>
            <a:ext cx="176004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3" descr="AG_N18_Silver_work_top"/>
          <p:cNvPicPr>
            <a:picLocks noChangeAspect="1" noChangeArrowheads="1"/>
          </p:cNvPicPr>
          <p:nvPr/>
        </p:nvPicPr>
        <p:blipFill>
          <a:blip r:embed="rId5">
            <a:extLst>
              <a:ext uri="{28A0092B-C50C-407E-A947-70E740481C1C}">
                <a14:useLocalDpi xmlns:a14="http://schemas.microsoft.com/office/drawing/2010/main" val="0"/>
              </a:ext>
            </a:extLst>
          </a:blip>
          <a:srcRect r="32353" b="-1181"/>
          <a:stretch>
            <a:fillRect/>
          </a:stretch>
        </p:blipFill>
        <p:spPr bwMode="auto">
          <a:xfrm>
            <a:off x="7518400" y="1676400"/>
            <a:ext cx="4673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2" descr="S4_N7_bakers_ov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533400"/>
            <a:ext cx="36576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6" descr="AG2_N19A_Ronnie aprons  arm u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70" y="1268014"/>
            <a:ext cx="1856852"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7" descr="AG2_N19B_Alisha aprons arm u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2771" y="1344213"/>
            <a:ext cx="1844156"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605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ChangeArrowheads="1"/>
          </p:cNvSpPr>
          <p:nvPr/>
        </p:nvSpPr>
        <p:spPr bwMode="auto">
          <a:xfrm>
            <a:off x="0" y="0"/>
            <a:ext cx="12192000" cy="4114800"/>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18435" name="Rectangle 2"/>
          <p:cNvSpPr>
            <a:spLocks noGrp="1" noChangeArrowheads="1"/>
          </p:cNvSpPr>
          <p:nvPr>
            <p:ph type="subTitle" idx="1"/>
          </p:nvPr>
        </p:nvSpPr>
        <p:spPr>
          <a:xfrm>
            <a:off x="203200" y="4219354"/>
            <a:ext cx="11885083" cy="2363788"/>
          </a:xfrm>
          <a:noFill/>
        </p:spPr>
        <p:txBody>
          <a:bodyPr/>
          <a:lstStyle/>
          <a:p>
            <a:pPr marL="0" indent="0" algn="l" eaLnBrk="1" hangingPunct="1">
              <a:buNone/>
            </a:pPr>
            <a:r>
              <a:rPr lang="en-GB" altLang="en-US" sz="2400" dirty="0" smtClean="0"/>
              <a:t>They measured out the ingredients and mixed them together to make a dough.  After they had kneaded it, Nicola’s Dad explained that they would have to leave the dough in a warm place to rise.</a:t>
            </a:r>
          </a:p>
          <a:p>
            <a:pPr marL="0" indent="0" algn="l" eaLnBrk="1" hangingPunct="1">
              <a:buNone/>
            </a:pPr>
            <a:r>
              <a:rPr lang="en-GB" altLang="en-US" sz="2400" dirty="0" smtClean="0"/>
              <a:t>“Why do we need to do that?”  asked Alisha.</a:t>
            </a:r>
          </a:p>
          <a:p>
            <a:pPr marL="0" indent="0" algn="l" eaLnBrk="1" hangingPunct="1">
              <a:buNone/>
            </a:pPr>
            <a:r>
              <a:rPr lang="en-GB" altLang="en-US" sz="2400" dirty="0" smtClean="0"/>
              <a:t>“It gives the yeast a chance to work,” explained Nicola’s Dad.  “The yeast makes a gas called carbon dioxide which makes the dough rise.” </a:t>
            </a:r>
          </a:p>
        </p:txBody>
      </p:sp>
      <p:pic>
        <p:nvPicPr>
          <p:cNvPr id="18436" name="Picture 12" descr="AG2_N18_Nicola's dad talking"/>
          <p:cNvPicPr>
            <a:picLocks noChangeAspect="1" noChangeArrowheads="1"/>
          </p:cNvPicPr>
          <p:nvPr/>
        </p:nvPicPr>
        <p:blipFill>
          <a:blip r:embed="rId2">
            <a:extLst>
              <a:ext uri="{28A0092B-C50C-407E-A947-70E740481C1C}">
                <a14:useLocalDpi xmlns:a14="http://schemas.microsoft.com/office/drawing/2010/main" val="0"/>
              </a:ext>
            </a:extLst>
          </a:blip>
          <a:srcRect b="22481"/>
          <a:stretch>
            <a:fillRect/>
          </a:stretch>
        </p:blipFill>
        <p:spPr bwMode="auto">
          <a:xfrm>
            <a:off x="5080002" y="304800"/>
            <a:ext cx="280548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3" descr="S4_N7_bakers_ov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304800"/>
            <a:ext cx="36576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descr="AG_N17_kneeding_bread"/>
          <p:cNvPicPr>
            <a:picLocks noChangeAspect="1" noChangeArrowheads="1"/>
          </p:cNvPicPr>
          <p:nvPr/>
        </p:nvPicPr>
        <p:blipFill>
          <a:blip r:embed="rId4">
            <a:extLst>
              <a:ext uri="{28A0092B-C50C-407E-A947-70E740481C1C}">
                <a14:useLocalDpi xmlns:a14="http://schemas.microsoft.com/office/drawing/2010/main" val="0"/>
              </a:ext>
            </a:extLst>
          </a:blip>
          <a:srcRect b="11215"/>
          <a:stretch>
            <a:fillRect/>
          </a:stretch>
        </p:blipFill>
        <p:spPr bwMode="auto">
          <a:xfrm>
            <a:off x="203200" y="1066800"/>
            <a:ext cx="47433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descr="AG2_N20_Ronnie and Alisha cooking"/>
          <p:cNvPicPr>
            <a:picLocks noChangeAspect="1" noChangeArrowheads="1"/>
          </p:cNvPicPr>
          <p:nvPr/>
        </p:nvPicPr>
        <p:blipFill>
          <a:blip r:embed="rId5">
            <a:extLst>
              <a:ext uri="{28A0092B-C50C-407E-A947-70E740481C1C}">
                <a14:useLocalDpi xmlns:a14="http://schemas.microsoft.com/office/drawing/2010/main" val="0"/>
              </a:ext>
            </a:extLst>
          </a:blip>
          <a:srcRect b="13472"/>
          <a:stretch>
            <a:fillRect/>
          </a:stretch>
        </p:blipFill>
        <p:spPr bwMode="auto">
          <a:xfrm>
            <a:off x="6299200" y="1219200"/>
            <a:ext cx="466296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239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2"/>
          <p:cNvSpPr>
            <a:spLocks noChangeArrowheads="1"/>
          </p:cNvSpPr>
          <p:nvPr/>
        </p:nvSpPr>
        <p:spPr bwMode="auto">
          <a:xfrm>
            <a:off x="0" y="0"/>
            <a:ext cx="12192000" cy="3657600"/>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19459" name="Picture 11" descr="S4_N24_bakingT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533401"/>
            <a:ext cx="116840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2"/>
          <p:cNvSpPr>
            <a:spLocks noGrp="1" noChangeArrowheads="1"/>
          </p:cNvSpPr>
          <p:nvPr>
            <p:ph type="subTitle" idx="1"/>
          </p:nvPr>
        </p:nvSpPr>
        <p:spPr>
          <a:xfrm>
            <a:off x="166577" y="3694814"/>
            <a:ext cx="11885083" cy="2820988"/>
          </a:xfrm>
          <a:noFill/>
        </p:spPr>
        <p:txBody>
          <a:bodyPr/>
          <a:lstStyle/>
          <a:p>
            <a:pPr marL="0" indent="0" algn="l" eaLnBrk="1" hangingPunct="1">
              <a:buNone/>
            </a:pPr>
            <a:r>
              <a:rPr lang="en-GB" altLang="en-US" sz="2400" dirty="0" smtClean="0"/>
              <a:t>“But why does it need to rise, Dad?”  asked Nicola.</a:t>
            </a:r>
          </a:p>
          <a:p>
            <a:pPr marL="0" indent="0" algn="l" eaLnBrk="1" hangingPunct="1">
              <a:buNone/>
            </a:pPr>
            <a:r>
              <a:rPr lang="en-GB" altLang="en-US" sz="2400" dirty="0" smtClean="0"/>
              <a:t>Her Dad explained that it helped to make the bread light and soft.  </a:t>
            </a:r>
          </a:p>
          <a:p>
            <a:pPr marL="0" indent="0" algn="l" eaLnBrk="1" hangingPunct="1">
              <a:buNone/>
            </a:pPr>
            <a:r>
              <a:rPr lang="en-GB" altLang="en-US" sz="2400" dirty="0" smtClean="0"/>
              <a:t>When the dough had risen, Nicola’s Dad gave some to all the </a:t>
            </a:r>
            <a:r>
              <a:rPr lang="en-GB" altLang="en-US" sz="2400" i="1" dirty="0" smtClean="0"/>
              <a:t>Food investigators</a:t>
            </a:r>
            <a:r>
              <a:rPr lang="en-GB" altLang="en-US" sz="2400" dirty="0" smtClean="0"/>
              <a:t> and showed them how to make different shaped bread rolls. </a:t>
            </a:r>
          </a:p>
          <a:p>
            <a:pPr marL="0" indent="0" algn="l" eaLnBrk="1" hangingPunct="1">
              <a:buNone/>
            </a:pPr>
            <a:r>
              <a:rPr lang="en-GB" altLang="en-US" sz="2400" dirty="0" smtClean="0"/>
              <a:t>Nicola made a cottage loaf, Jordan made a hedgehog shaped roll, Ronnie made a knot and Alisha made a plait.  They all placed their rolls on the baking sheet ready to go in the oven.</a:t>
            </a:r>
          </a:p>
        </p:txBody>
      </p:sp>
      <p:pic>
        <p:nvPicPr>
          <p:cNvPr id="19461" name="Picture 7" descr="S4_N18A_breadRoll_knot_uncook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609600"/>
            <a:ext cx="2438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descr="S4_N19A_breadRoll_plait_uncook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6400" y="1524001"/>
            <a:ext cx="30480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9" descr="S4_N20_breadRoll_hedgehog_uncook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4400" y="1447800"/>
            <a:ext cx="24384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0" descr="S4_N22_breadRoll_cottageLoaf_uncook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0" y="533400"/>
            <a:ext cx="276013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751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4"/>
          <p:cNvSpPr>
            <a:spLocks noChangeArrowheads="1"/>
          </p:cNvSpPr>
          <p:nvPr/>
        </p:nvSpPr>
        <p:spPr bwMode="auto">
          <a:xfrm>
            <a:off x="0" y="0"/>
            <a:ext cx="12192000" cy="4114800"/>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20483" name="Rectangle 2"/>
          <p:cNvSpPr>
            <a:spLocks noGrp="1" noChangeArrowheads="1"/>
          </p:cNvSpPr>
          <p:nvPr>
            <p:ph type="subTitle" idx="1"/>
          </p:nvPr>
        </p:nvSpPr>
        <p:spPr>
          <a:xfrm>
            <a:off x="201084" y="4343400"/>
            <a:ext cx="11885083" cy="1982972"/>
          </a:xfrm>
          <a:noFill/>
        </p:spPr>
        <p:txBody>
          <a:bodyPr/>
          <a:lstStyle/>
          <a:p>
            <a:pPr marL="0" indent="0" algn="l" eaLnBrk="1" hangingPunct="1">
              <a:buNone/>
            </a:pPr>
            <a:r>
              <a:rPr lang="en-GB" altLang="en-US" sz="2400" dirty="0" smtClean="0"/>
              <a:t>“My Gran would love to see these,” said Jordan.</a:t>
            </a:r>
          </a:p>
          <a:p>
            <a:pPr marL="0" indent="0" algn="l" eaLnBrk="1" hangingPunct="1">
              <a:buNone/>
            </a:pPr>
            <a:r>
              <a:rPr lang="en-GB" altLang="en-US" sz="2400" dirty="0" smtClean="0"/>
              <a:t>“Why don’t you invite her over and we can all have lunch together?” said Nicola’s Dad.</a:t>
            </a:r>
          </a:p>
          <a:p>
            <a:pPr marL="0" indent="0" algn="l" eaLnBrk="1" hangingPunct="1">
              <a:buNone/>
            </a:pPr>
            <a:r>
              <a:rPr lang="en-GB" altLang="en-US" sz="2400" dirty="0" smtClean="0"/>
              <a:t>Jordan phoned his Gran who was delighted and promised to be there as soon as possible. Jordan’s Gran had arrived just as Nicola’s Dad was taking the bread rolls out of the oven. “Perfect timing,” said Nicola’s Dad.</a:t>
            </a:r>
          </a:p>
        </p:txBody>
      </p:sp>
      <p:pic>
        <p:nvPicPr>
          <p:cNvPr id="20484" name="Picture 7" descr="S4_N6_nicolasDad"/>
          <p:cNvPicPr>
            <a:picLocks noChangeAspect="1" noChangeArrowheads="1"/>
          </p:cNvPicPr>
          <p:nvPr/>
        </p:nvPicPr>
        <p:blipFill>
          <a:blip r:embed="rId2">
            <a:extLst>
              <a:ext uri="{28A0092B-C50C-407E-A947-70E740481C1C}">
                <a14:useLocalDpi xmlns:a14="http://schemas.microsoft.com/office/drawing/2010/main" val="0"/>
              </a:ext>
            </a:extLst>
          </a:blip>
          <a:srcRect l="11334" t="-1103" r="-2014" b="60991"/>
          <a:stretch>
            <a:fillRect/>
          </a:stretch>
        </p:blipFill>
        <p:spPr bwMode="auto">
          <a:xfrm>
            <a:off x="0" y="0"/>
            <a:ext cx="383835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descr="S4_N24_bakingT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400" y="1295400"/>
            <a:ext cx="92456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9" descr="S4_N23_breadRoll_cottageLoaf_cook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9201" y="1143000"/>
            <a:ext cx="23241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0" descr="S4_N18B_breadRoll_knot_cook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2001" y="1371600"/>
            <a:ext cx="186901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1" descr="S4_N19B_breadRoll_plait_cook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0800" y="1981200"/>
            <a:ext cx="2540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2" descr="S4_N21_breadRoll_hedgehog_cook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1" y="2133601"/>
            <a:ext cx="183303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12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3"/>
          <p:cNvSpPr>
            <a:spLocks noChangeArrowheads="1"/>
          </p:cNvSpPr>
          <p:nvPr/>
        </p:nvSpPr>
        <p:spPr bwMode="auto">
          <a:xfrm>
            <a:off x="0" y="3429000"/>
            <a:ext cx="12192000" cy="1143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3075" name="Rectangle 22" descr="Pink tissue paper"/>
          <p:cNvSpPr>
            <a:spLocks noChangeArrowheads="1"/>
          </p:cNvSpPr>
          <p:nvPr/>
        </p:nvSpPr>
        <p:spPr bwMode="auto">
          <a:xfrm>
            <a:off x="0" y="0"/>
            <a:ext cx="12192000" cy="34290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3076" name="Rectangle 3"/>
          <p:cNvSpPr>
            <a:spLocks noGrp="1" noChangeArrowheads="1"/>
          </p:cNvSpPr>
          <p:nvPr>
            <p:ph type="subTitle" idx="1"/>
          </p:nvPr>
        </p:nvSpPr>
        <p:spPr>
          <a:xfrm>
            <a:off x="201084" y="4572000"/>
            <a:ext cx="11885083" cy="2058988"/>
          </a:xfrm>
          <a:noFill/>
        </p:spPr>
        <p:txBody>
          <a:bodyPr/>
          <a:lstStyle/>
          <a:p>
            <a:pPr marL="0" indent="0" algn="l" eaLnBrk="1" hangingPunct="1">
              <a:lnSpc>
                <a:spcPct val="90000"/>
              </a:lnSpc>
              <a:buNone/>
            </a:pPr>
            <a:r>
              <a:rPr lang="en-GB" altLang="ja-JP" sz="2400" dirty="0" smtClean="0">
                <a:ea typeface="MS PGothic" pitchFamily="34" charset="-128"/>
              </a:rPr>
              <a:t>It was the school holidays and Nicola, Ronnie and Alisha were at Jordan’s house waiting for his Gran to arrive. After an exciting visit to a farm last term, the four friend’s had formed a club and called themselves the </a:t>
            </a:r>
            <a:r>
              <a:rPr lang="en-GB" altLang="ja-JP" sz="2400" i="1" dirty="0" smtClean="0">
                <a:ea typeface="MS PGothic" pitchFamily="34" charset="-128"/>
              </a:rPr>
              <a:t>Food investigators.</a:t>
            </a:r>
            <a:endParaRPr lang="en-GB" altLang="ja-JP" sz="2400" dirty="0" smtClean="0">
              <a:ea typeface="MS PGothic" pitchFamily="34" charset="-128"/>
            </a:endParaRPr>
          </a:p>
          <a:p>
            <a:pPr marL="0" indent="0" algn="l" eaLnBrk="1" hangingPunct="1">
              <a:lnSpc>
                <a:spcPct val="90000"/>
              </a:lnSpc>
              <a:buNone/>
            </a:pPr>
            <a:r>
              <a:rPr lang="en-GB" altLang="ja-JP" sz="2400" dirty="0" smtClean="0">
                <a:ea typeface="MS PGothic" pitchFamily="34" charset="-128"/>
              </a:rPr>
              <a:t>They had enjoyed the visit so much they decided to become </a:t>
            </a:r>
            <a:r>
              <a:rPr lang="en-GB" altLang="ja-JP" sz="2400" i="1" dirty="0" smtClean="0">
                <a:ea typeface="MS PGothic" pitchFamily="34" charset="-128"/>
              </a:rPr>
              <a:t>Food investigators</a:t>
            </a:r>
            <a:r>
              <a:rPr lang="en-GB" altLang="ja-JP" sz="2400" dirty="0" smtClean="0">
                <a:ea typeface="MS PGothic" pitchFamily="34" charset="-128"/>
              </a:rPr>
              <a:t> so they could find out more about food.</a:t>
            </a:r>
            <a:endParaRPr lang="en-GB" altLang="en-US" sz="2400" i="1" dirty="0" smtClean="0"/>
          </a:p>
        </p:txBody>
      </p:sp>
      <p:pic>
        <p:nvPicPr>
          <p:cNvPr id="3077" name="Picture 21" descr="AG_N14_Children_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218" y="609601"/>
            <a:ext cx="8161079"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033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4"/>
          <p:cNvSpPr>
            <a:spLocks noChangeArrowheads="1"/>
          </p:cNvSpPr>
          <p:nvPr/>
        </p:nvSpPr>
        <p:spPr bwMode="auto">
          <a:xfrm>
            <a:off x="0" y="0"/>
            <a:ext cx="12192000" cy="4038600"/>
          </a:xfrm>
          <a:prstGeom prst="rect">
            <a:avLst/>
          </a:prstGeom>
          <a:gradFill rotWithShape="1">
            <a:gsLst>
              <a:gs pos="0">
                <a:srgbClr val="156B13"/>
              </a:gs>
              <a:gs pos="25000">
                <a:srgbClr val="9CB86E"/>
              </a:gs>
              <a:gs pos="50000">
                <a:srgbClr val="DDEBCF"/>
              </a:gs>
              <a:gs pos="75000">
                <a:srgbClr val="9CB86E"/>
              </a:gs>
              <a:gs pos="100000">
                <a:srgbClr val="156B13"/>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21507" name="Rectangle 2"/>
          <p:cNvSpPr>
            <a:spLocks noGrp="1" noChangeArrowheads="1"/>
          </p:cNvSpPr>
          <p:nvPr>
            <p:ph type="subTitle" idx="1"/>
          </p:nvPr>
        </p:nvSpPr>
        <p:spPr>
          <a:xfrm>
            <a:off x="201084" y="4114800"/>
            <a:ext cx="11885083" cy="2744788"/>
          </a:xfrm>
          <a:noFill/>
        </p:spPr>
        <p:txBody>
          <a:bodyPr/>
          <a:lstStyle/>
          <a:p>
            <a:pPr marL="0" indent="0" algn="l" eaLnBrk="1" hangingPunct="1">
              <a:buNone/>
            </a:pPr>
            <a:r>
              <a:rPr lang="en-GB" altLang="en-US" sz="2400" dirty="0" smtClean="0"/>
              <a:t>Jordan’s Gran was very impressed with the beautifully shaped rolls the </a:t>
            </a:r>
            <a:r>
              <a:rPr lang="en-GB" altLang="en-US" sz="2400" i="1" dirty="0" smtClean="0"/>
              <a:t>Food investigators</a:t>
            </a:r>
            <a:r>
              <a:rPr lang="en-GB" altLang="en-US" sz="2400" dirty="0" smtClean="0"/>
              <a:t> had made.  </a:t>
            </a:r>
          </a:p>
          <a:p>
            <a:pPr marL="0" indent="0" algn="l" eaLnBrk="1" hangingPunct="1">
              <a:buNone/>
            </a:pPr>
            <a:r>
              <a:rPr lang="en-GB" altLang="en-US" sz="2400" dirty="0" smtClean="0"/>
              <a:t>“They look fantastic!”  she exclaimed.  “I can’t wait to try them, they smell delicious!”</a:t>
            </a:r>
          </a:p>
          <a:p>
            <a:pPr marL="0" indent="0" algn="l" eaLnBrk="1" hangingPunct="1">
              <a:buNone/>
            </a:pPr>
            <a:r>
              <a:rPr lang="en-GB" altLang="en-US" sz="2400" dirty="0" smtClean="0"/>
              <a:t>Jordan’s Gran had been busy too.  She had made some cornbread and bought it round to share.  “Why don’t we take photos of our bread so that we can keep a record – before we eat it all?”  suggested Nicola.</a:t>
            </a:r>
          </a:p>
        </p:txBody>
      </p:sp>
      <p:pic>
        <p:nvPicPr>
          <p:cNvPr id="21508" name="Picture 8" descr="S4_N1_jordansGrandma"/>
          <p:cNvPicPr>
            <a:picLocks noChangeAspect="1" noChangeArrowheads="1"/>
          </p:cNvPicPr>
          <p:nvPr/>
        </p:nvPicPr>
        <p:blipFill>
          <a:blip r:embed="rId2">
            <a:extLst>
              <a:ext uri="{28A0092B-C50C-407E-A947-70E740481C1C}">
                <a14:useLocalDpi xmlns:a14="http://schemas.microsoft.com/office/drawing/2010/main" val="0"/>
              </a:ext>
            </a:extLst>
          </a:blip>
          <a:srcRect b="37305"/>
          <a:stretch>
            <a:fillRect/>
          </a:stretch>
        </p:blipFill>
        <p:spPr bwMode="auto">
          <a:xfrm>
            <a:off x="812800" y="193675"/>
            <a:ext cx="344022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S4_N5_corn_br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2552700"/>
            <a:ext cx="3007833" cy="135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2" descr="AG_N9_Alisha_talking"/>
          <p:cNvPicPr>
            <a:picLocks noChangeAspect="1" noChangeArrowheads="1"/>
          </p:cNvPicPr>
          <p:nvPr/>
        </p:nvPicPr>
        <p:blipFill>
          <a:blip r:embed="rId4">
            <a:extLst>
              <a:ext uri="{28A0092B-C50C-407E-A947-70E740481C1C}">
                <a14:useLocalDpi xmlns:a14="http://schemas.microsoft.com/office/drawing/2010/main" val="0"/>
              </a:ext>
            </a:extLst>
          </a:blip>
          <a:srcRect b="35803"/>
          <a:stretch>
            <a:fillRect/>
          </a:stretch>
        </p:blipFill>
        <p:spPr bwMode="auto">
          <a:xfrm>
            <a:off x="8128002" y="1066800"/>
            <a:ext cx="224937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AutoShape 13"/>
          <p:cNvSpPr>
            <a:spLocks noChangeArrowheads="1"/>
          </p:cNvSpPr>
          <p:nvPr/>
        </p:nvSpPr>
        <p:spPr bwMode="auto">
          <a:xfrm>
            <a:off x="4673600" y="381000"/>
            <a:ext cx="3556000" cy="1981200"/>
          </a:xfrm>
          <a:prstGeom prst="cloudCallout">
            <a:avLst>
              <a:gd name="adj1" fmla="val 71903"/>
              <a:gd name="adj2" fmla="val -5611"/>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21512" name="Picture 11" descr="S4_N19B_breadRoll_plait_cook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75996">
            <a:off x="5486401" y="914400"/>
            <a:ext cx="17653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131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4" descr="Woven mat"/>
          <p:cNvSpPr>
            <a:spLocks noChangeArrowheads="1"/>
          </p:cNvSpPr>
          <p:nvPr/>
        </p:nvSpPr>
        <p:spPr bwMode="auto">
          <a:xfrm>
            <a:off x="0" y="3124200"/>
            <a:ext cx="12192000" cy="14478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22531" name="Rectangle 33"/>
          <p:cNvSpPr>
            <a:spLocks noChangeArrowheads="1"/>
          </p:cNvSpPr>
          <p:nvPr/>
        </p:nvSpPr>
        <p:spPr bwMode="auto">
          <a:xfrm>
            <a:off x="0" y="0"/>
            <a:ext cx="12192000" cy="3124200"/>
          </a:xfrm>
          <a:prstGeom prst="rect">
            <a:avLst/>
          </a:prstGeom>
          <a:gradFill rotWithShape="1">
            <a:gsLst>
              <a:gs pos="0">
                <a:srgbClr val="156B13"/>
              </a:gs>
              <a:gs pos="25000">
                <a:srgbClr val="9CB86E"/>
              </a:gs>
              <a:gs pos="50000">
                <a:srgbClr val="DDEBCF"/>
              </a:gs>
              <a:gs pos="75000">
                <a:srgbClr val="9CB86E"/>
              </a:gs>
              <a:gs pos="100000">
                <a:srgbClr val="156B13"/>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22532" name="Picture 8" descr="S4_N2_jordansGrandma_hand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721" y="-111918"/>
            <a:ext cx="2344354"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2"/>
          <p:cNvSpPr>
            <a:spLocks noGrp="1" noChangeArrowheads="1"/>
          </p:cNvSpPr>
          <p:nvPr>
            <p:ph type="subTitle" idx="1"/>
          </p:nvPr>
        </p:nvSpPr>
        <p:spPr>
          <a:xfrm>
            <a:off x="153458" y="4563140"/>
            <a:ext cx="11885083" cy="2211388"/>
          </a:xfrm>
          <a:noFill/>
        </p:spPr>
        <p:txBody>
          <a:bodyPr/>
          <a:lstStyle/>
          <a:p>
            <a:pPr marL="0" indent="0" algn="l" eaLnBrk="1" hangingPunct="1">
              <a:buNone/>
            </a:pPr>
            <a:r>
              <a:rPr lang="en-GB" altLang="en-US" sz="2400" dirty="0" smtClean="0"/>
              <a:t>Nicola’s Dad had heard that Jordan’s Gran liked butternut and sweet potato soup so he had made some especially.  They all sat down and tasted the bread and the soup.  </a:t>
            </a:r>
          </a:p>
          <a:p>
            <a:pPr marL="0" indent="0" algn="l" eaLnBrk="1" hangingPunct="1">
              <a:buNone/>
            </a:pPr>
            <a:r>
              <a:rPr lang="en-GB" altLang="en-US" sz="2400" dirty="0" smtClean="0"/>
              <a:t>“This is wonderful!” said Jordan’s Gran.  “What beautiful soup!  It reminds me of being back home.”</a:t>
            </a:r>
          </a:p>
          <a:p>
            <a:pPr marL="0" indent="0" algn="l" eaLnBrk="1" hangingPunct="1">
              <a:buNone/>
            </a:pPr>
            <a:r>
              <a:rPr lang="en-GB" altLang="en-US" sz="2400" dirty="0" smtClean="0"/>
              <a:t>Jordan’s Gran thought the bread rolls were delicious too.  </a:t>
            </a:r>
          </a:p>
        </p:txBody>
      </p:sp>
      <p:pic>
        <p:nvPicPr>
          <p:cNvPr id="22534" name="Picture 16" descr="S4_N6_nicolasD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8748" y="28576"/>
            <a:ext cx="1432424"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S4_N26_yellowSo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3418" y="1924050"/>
            <a:ext cx="143298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9" descr="S2_N8_classroom_tab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057400"/>
            <a:ext cx="5657851"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26" descr="S4_N24_bakingTr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9200" y="1905000"/>
            <a:ext cx="274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27" descr="S4_N23_breadRoll_cottageLoaf_cook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0800" y="1905000"/>
            <a:ext cx="9652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28" descr="S4_N18B_breadRoll_knot_cook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1" y="1828801"/>
            <a:ext cx="77681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29" descr="S4_N19B_breadRoll_plait_cook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0" y="2057401"/>
            <a:ext cx="90593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30" descr="S4_N21_breadRoll_hedgehog_cooke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1981201"/>
            <a:ext cx="7620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32" descr="S4_N5_corn_brea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04000" y="1752600"/>
            <a:ext cx="1885951"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612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0" descr="Woven mat"/>
          <p:cNvSpPr>
            <a:spLocks noChangeArrowheads="1"/>
          </p:cNvSpPr>
          <p:nvPr/>
        </p:nvSpPr>
        <p:spPr bwMode="auto">
          <a:xfrm>
            <a:off x="0" y="2819400"/>
            <a:ext cx="12192000" cy="14478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23555" name="Rectangle 21"/>
          <p:cNvSpPr>
            <a:spLocks noChangeArrowheads="1"/>
          </p:cNvSpPr>
          <p:nvPr/>
        </p:nvSpPr>
        <p:spPr bwMode="auto">
          <a:xfrm>
            <a:off x="0" y="0"/>
            <a:ext cx="12192000" cy="2819400"/>
          </a:xfrm>
          <a:prstGeom prst="rect">
            <a:avLst/>
          </a:prstGeom>
          <a:gradFill rotWithShape="1">
            <a:gsLst>
              <a:gs pos="0">
                <a:srgbClr val="156B13"/>
              </a:gs>
              <a:gs pos="25000">
                <a:srgbClr val="9CB86E"/>
              </a:gs>
              <a:gs pos="50000">
                <a:srgbClr val="DDEBCF"/>
              </a:gs>
              <a:gs pos="75000">
                <a:srgbClr val="9CB86E"/>
              </a:gs>
              <a:gs pos="100000">
                <a:srgbClr val="156B13"/>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23556" name="Rectangle 2"/>
          <p:cNvSpPr>
            <a:spLocks noGrp="1" noChangeArrowheads="1"/>
          </p:cNvSpPr>
          <p:nvPr>
            <p:ph type="subTitle" idx="1"/>
          </p:nvPr>
        </p:nvSpPr>
        <p:spPr>
          <a:xfrm>
            <a:off x="201084" y="4343400"/>
            <a:ext cx="11885083" cy="2516188"/>
          </a:xfrm>
          <a:noFill/>
        </p:spPr>
        <p:txBody>
          <a:bodyPr/>
          <a:lstStyle/>
          <a:p>
            <a:pPr marL="0" indent="0" algn="l" eaLnBrk="1" hangingPunct="1">
              <a:buNone/>
            </a:pPr>
            <a:r>
              <a:rPr lang="en-GB" altLang="en-US" sz="2400" dirty="0" smtClean="0"/>
              <a:t>The </a:t>
            </a:r>
            <a:r>
              <a:rPr lang="en-GB" altLang="en-US" sz="2400" i="1" dirty="0" smtClean="0"/>
              <a:t>Food investigators</a:t>
            </a:r>
            <a:r>
              <a:rPr lang="en-GB" altLang="en-US" sz="2400" dirty="0" smtClean="0"/>
              <a:t> tasted the corn bread.  “I hope you like it,” said Jordan’s Gran.</a:t>
            </a:r>
          </a:p>
          <a:p>
            <a:pPr marL="0" indent="0" algn="l" eaLnBrk="1" hangingPunct="1">
              <a:buNone/>
            </a:pPr>
            <a:r>
              <a:rPr lang="en-GB" altLang="en-US" sz="2400" dirty="0" smtClean="0"/>
              <a:t>Nicola bit into the corn bread.  It was different from the bread rolls.  It felt like sponge cake in her mouth but it wasn’t sweet like sponge.  “It’s lovely!” she declared.</a:t>
            </a:r>
          </a:p>
          <a:p>
            <a:pPr marL="0" indent="0" algn="l" eaLnBrk="1" hangingPunct="1">
              <a:buNone/>
            </a:pPr>
            <a:r>
              <a:rPr lang="en-GB" altLang="en-US" sz="2400" dirty="0" smtClean="0"/>
              <a:t>The other </a:t>
            </a:r>
            <a:r>
              <a:rPr lang="en-GB" altLang="en-US" sz="2400" i="1" dirty="0" smtClean="0"/>
              <a:t>Food investigators</a:t>
            </a:r>
            <a:r>
              <a:rPr lang="en-GB" altLang="en-US" sz="2400" dirty="0" smtClean="0"/>
              <a:t> nodded their heads enthusiastically in agreement.</a:t>
            </a:r>
          </a:p>
        </p:txBody>
      </p:sp>
      <p:pic>
        <p:nvPicPr>
          <p:cNvPr id="23557" name="Picture 19" descr="S4_N16_JordanAp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373" y="228600"/>
            <a:ext cx="259434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2" descr="AG2_N19A_Ronnie aprons  arm 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72" y="304801"/>
            <a:ext cx="2474456"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3" descr="AG2_N19B_Alisha aprons arm 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5973" y="457200"/>
            <a:ext cx="247765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4" descr="S4_N15_NicolaApr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7256" y="228601"/>
            <a:ext cx="2428099"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25" descr="S4_N5_corn_bre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3200" y="1371600"/>
            <a:ext cx="17780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390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8" descr="Woven mat"/>
          <p:cNvSpPr>
            <a:spLocks noChangeArrowheads="1"/>
          </p:cNvSpPr>
          <p:nvPr/>
        </p:nvSpPr>
        <p:spPr bwMode="auto">
          <a:xfrm>
            <a:off x="0" y="3733800"/>
            <a:ext cx="12192000" cy="1093381"/>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24579" name="Rectangle 37"/>
          <p:cNvSpPr>
            <a:spLocks noChangeArrowheads="1"/>
          </p:cNvSpPr>
          <p:nvPr/>
        </p:nvSpPr>
        <p:spPr bwMode="auto">
          <a:xfrm>
            <a:off x="0" y="0"/>
            <a:ext cx="12192000" cy="3733800"/>
          </a:xfrm>
          <a:prstGeom prst="rect">
            <a:avLst/>
          </a:prstGeom>
          <a:gradFill rotWithShape="1">
            <a:gsLst>
              <a:gs pos="0">
                <a:srgbClr val="156B13"/>
              </a:gs>
              <a:gs pos="25000">
                <a:srgbClr val="9CB86E"/>
              </a:gs>
              <a:gs pos="50000">
                <a:srgbClr val="DDEBCF"/>
              </a:gs>
              <a:gs pos="75000">
                <a:srgbClr val="9CB86E"/>
              </a:gs>
              <a:gs pos="100000">
                <a:srgbClr val="156B13"/>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24580" name="Picture 36" descr="S2_N8_classroom_table"/>
          <p:cNvPicPr>
            <a:picLocks noChangeAspect="1" noChangeArrowheads="1"/>
          </p:cNvPicPr>
          <p:nvPr/>
        </p:nvPicPr>
        <p:blipFill>
          <a:blip r:embed="rId3">
            <a:extLst>
              <a:ext uri="{28A0092B-C50C-407E-A947-70E740481C1C}">
                <a14:useLocalDpi xmlns:a14="http://schemas.microsoft.com/office/drawing/2010/main" val="0"/>
              </a:ext>
            </a:extLst>
          </a:blip>
          <a:srcRect b="45819"/>
          <a:stretch>
            <a:fillRect/>
          </a:stretch>
        </p:blipFill>
        <p:spPr bwMode="auto">
          <a:xfrm>
            <a:off x="0" y="990600"/>
            <a:ext cx="11887200" cy="383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2"/>
          <p:cNvSpPr>
            <a:spLocks noGrp="1" noChangeArrowheads="1"/>
          </p:cNvSpPr>
          <p:nvPr>
            <p:ph type="subTitle" idx="1"/>
          </p:nvPr>
        </p:nvSpPr>
        <p:spPr>
          <a:xfrm>
            <a:off x="306917" y="4924647"/>
            <a:ext cx="11885083" cy="1524000"/>
          </a:xfrm>
          <a:noFill/>
        </p:spPr>
        <p:txBody>
          <a:bodyPr/>
          <a:lstStyle/>
          <a:p>
            <a:pPr marL="0" indent="0" algn="l" eaLnBrk="1" hangingPunct="1">
              <a:buNone/>
            </a:pPr>
            <a:r>
              <a:rPr lang="en-GB" altLang="en-US" sz="2400" dirty="0" smtClean="0"/>
              <a:t>After lunch, the </a:t>
            </a:r>
            <a:r>
              <a:rPr lang="en-GB" altLang="en-US" sz="2400" i="1" dirty="0" smtClean="0"/>
              <a:t>Food investigators</a:t>
            </a:r>
            <a:r>
              <a:rPr lang="en-GB" altLang="en-US" sz="2400" dirty="0" smtClean="0"/>
              <a:t> washed up and tidied the kitchen while Jordan’s Gran and Nicola’s Dad chatted in the lounge.  </a:t>
            </a:r>
          </a:p>
          <a:p>
            <a:pPr marL="0" indent="0" algn="l" eaLnBrk="1" hangingPunct="1">
              <a:buNone/>
            </a:pPr>
            <a:r>
              <a:rPr lang="en-GB" altLang="en-US" sz="2400" dirty="0" smtClean="0"/>
              <a:t>The </a:t>
            </a:r>
            <a:r>
              <a:rPr lang="en-GB" altLang="en-US" sz="2400" i="1" dirty="0" smtClean="0"/>
              <a:t>Food investigators</a:t>
            </a:r>
            <a:r>
              <a:rPr lang="en-GB" altLang="en-US" sz="2400" dirty="0" smtClean="0"/>
              <a:t> got out their notebooks and finished making notes on what they had learnt about bread.  </a:t>
            </a:r>
          </a:p>
        </p:txBody>
      </p:sp>
      <p:grpSp>
        <p:nvGrpSpPr>
          <p:cNvPr id="24582" name="Group 14"/>
          <p:cNvGrpSpPr>
            <a:grpSpLocks/>
          </p:cNvGrpSpPr>
          <p:nvPr/>
        </p:nvGrpSpPr>
        <p:grpSpPr bwMode="auto">
          <a:xfrm>
            <a:off x="609600" y="381000"/>
            <a:ext cx="4876800" cy="1295400"/>
            <a:chOff x="2352" y="864"/>
            <a:chExt cx="1920" cy="624"/>
          </a:xfrm>
        </p:grpSpPr>
        <p:pic>
          <p:nvPicPr>
            <p:cNvPr id="24590" name="Picture 8" descr="S4_N24_bakingTr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 y="919"/>
              <a:ext cx="1920"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9" descr="S4_N23_breadRoll_cottageLoaf_cook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 y="864"/>
              <a:ext cx="620"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0" descr="S4_N18B_breadRoll_knot_cook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0" y="912"/>
              <a:ext cx="497"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1" descr="S4_N19B_breadRoll_plait_cook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2" y="1056"/>
              <a:ext cx="582"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12" descr="S4_N21_breadRoll_hedgehog_cook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0" y="960"/>
              <a:ext cx="489"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83" name="Picture 29" descr="S4_N11A_mantou_roll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1524001"/>
            <a:ext cx="29464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30" descr="S4_N27A_nan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99200" y="1219201"/>
            <a:ext cx="20320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31" descr="S4_N5_corn_brea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1200" y="1066800"/>
            <a:ext cx="35560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32" descr="S4_N29_frenchStick"/>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0400" y="990601"/>
            <a:ext cx="27432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33" descr="S4_N28_irishSodaBrea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3200" y="304801"/>
            <a:ext cx="20320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34" descr="S4_N8_note_pa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721502">
            <a:off x="8331201" y="762000"/>
            <a:ext cx="310303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35" descr="S4_N9_penci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90667" y="2438401"/>
            <a:ext cx="2201333"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731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 descr="Woven mat"/>
          <p:cNvSpPr>
            <a:spLocks noChangeArrowheads="1"/>
          </p:cNvSpPr>
          <p:nvPr/>
        </p:nvSpPr>
        <p:spPr bwMode="auto">
          <a:xfrm>
            <a:off x="0" y="3379714"/>
            <a:ext cx="12192000" cy="13716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25603" name="Rectangle 13"/>
          <p:cNvSpPr>
            <a:spLocks noChangeArrowheads="1"/>
          </p:cNvSpPr>
          <p:nvPr/>
        </p:nvSpPr>
        <p:spPr bwMode="auto">
          <a:xfrm>
            <a:off x="0" y="0"/>
            <a:ext cx="12192000" cy="3390900"/>
          </a:xfrm>
          <a:prstGeom prst="rect">
            <a:avLst/>
          </a:prstGeom>
          <a:gradFill rotWithShape="1">
            <a:gsLst>
              <a:gs pos="0">
                <a:srgbClr val="156B13"/>
              </a:gs>
              <a:gs pos="25000">
                <a:srgbClr val="9CB86E"/>
              </a:gs>
              <a:gs pos="50000">
                <a:srgbClr val="DDEBCF"/>
              </a:gs>
              <a:gs pos="75000">
                <a:srgbClr val="9CB86E"/>
              </a:gs>
              <a:gs pos="100000">
                <a:srgbClr val="156B13"/>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25604" name="Picture 14" descr="S2_N8_classroom_table"/>
          <p:cNvPicPr>
            <a:picLocks noChangeAspect="1" noChangeArrowheads="1"/>
          </p:cNvPicPr>
          <p:nvPr/>
        </p:nvPicPr>
        <p:blipFill>
          <a:blip r:embed="rId3">
            <a:extLst>
              <a:ext uri="{28A0092B-C50C-407E-A947-70E740481C1C}">
                <a14:useLocalDpi xmlns:a14="http://schemas.microsoft.com/office/drawing/2010/main" val="0"/>
              </a:ext>
            </a:extLst>
          </a:blip>
          <a:srcRect b="23682"/>
          <a:stretch>
            <a:fillRect/>
          </a:stretch>
        </p:blipFill>
        <p:spPr bwMode="auto">
          <a:xfrm>
            <a:off x="0" y="1904999"/>
            <a:ext cx="6096000" cy="280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Group 15"/>
          <p:cNvGrpSpPr>
            <a:grpSpLocks/>
          </p:cNvGrpSpPr>
          <p:nvPr/>
        </p:nvGrpSpPr>
        <p:grpSpPr bwMode="auto">
          <a:xfrm>
            <a:off x="203201" y="1676400"/>
            <a:ext cx="2501900" cy="561975"/>
            <a:chOff x="2352" y="864"/>
            <a:chExt cx="1920" cy="624"/>
          </a:xfrm>
        </p:grpSpPr>
        <p:pic>
          <p:nvPicPr>
            <p:cNvPr id="25615" name="Picture 16" descr="S4_N24_bakingTr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 y="919"/>
              <a:ext cx="1920"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7" descr="S4_N23_breadRoll_cottageLoaf_cook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 y="864"/>
              <a:ext cx="620"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18" descr="S4_N18B_breadRoll_knot_cook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0" y="912"/>
              <a:ext cx="497"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9" descr="S4_N19B_breadRoll_plait_cook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2" y="1056"/>
              <a:ext cx="582"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20" descr="S4_N21_breadRoll_hedgehog_cook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0" y="960"/>
              <a:ext cx="489"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06" name="Picture 21" descr="S4_N11A_mantou_roll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0401" y="2057400"/>
            <a:ext cx="1511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2" descr="S4_N5_corn_brea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401" y="2057401"/>
            <a:ext cx="182456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3" descr="S4_N29_frenchStic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1752600"/>
            <a:ext cx="140758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24" descr="S4_N28_irishSodaBrea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3200" y="1524000"/>
            <a:ext cx="10414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Rectangle 2"/>
          <p:cNvSpPr>
            <a:spLocks noGrp="1" noChangeArrowheads="1"/>
          </p:cNvSpPr>
          <p:nvPr>
            <p:ph type="subTitle" idx="1"/>
          </p:nvPr>
        </p:nvSpPr>
        <p:spPr>
          <a:xfrm>
            <a:off x="217583" y="4753086"/>
            <a:ext cx="11885083" cy="1754188"/>
          </a:xfrm>
          <a:noFill/>
        </p:spPr>
        <p:txBody>
          <a:bodyPr/>
          <a:lstStyle/>
          <a:p>
            <a:pPr marL="0" indent="0" algn="l" eaLnBrk="1" hangingPunct="1">
              <a:buNone/>
            </a:pPr>
            <a:r>
              <a:rPr lang="en-GB" altLang="en-US" sz="2400" dirty="0" smtClean="0"/>
              <a:t>“I didn’t know there would be so much to learn about bread!” said Jordan.  “Maybe I will be a baker when I grow up.”</a:t>
            </a:r>
          </a:p>
          <a:p>
            <a:pPr marL="0" indent="0" algn="l" eaLnBrk="1" hangingPunct="1">
              <a:buNone/>
            </a:pPr>
            <a:r>
              <a:rPr lang="en-GB" altLang="en-US" sz="2400" dirty="0" smtClean="0"/>
              <a:t>“Perhaps you will come and work with me,” said Nicola’s Dad.</a:t>
            </a:r>
          </a:p>
          <a:p>
            <a:pPr marL="0" indent="0" algn="l" eaLnBrk="1" hangingPunct="1">
              <a:buNone/>
            </a:pPr>
            <a:r>
              <a:rPr lang="en-GB" altLang="en-US" sz="2400" dirty="0" smtClean="0"/>
              <a:t>“</a:t>
            </a:r>
            <a:r>
              <a:rPr lang="en-GB" altLang="en-US" sz="2400" dirty="0" err="1" smtClean="0"/>
              <a:t>Mmmm</a:t>
            </a:r>
            <a:r>
              <a:rPr lang="en-GB" altLang="en-US" sz="2400" dirty="0" smtClean="0"/>
              <a:t>,” said Jordon, looking thoughtful.  “Maybe!”</a:t>
            </a:r>
          </a:p>
          <a:p>
            <a:pPr algn="l" eaLnBrk="1" hangingPunct="1"/>
            <a:endParaRPr lang="en-GB" altLang="en-US" sz="2000" dirty="0" smtClean="0"/>
          </a:p>
        </p:txBody>
      </p:sp>
      <p:pic>
        <p:nvPicPr>
          <p:cNvPr id="25611" name="Picture 11" descr="AG2_N18_Nicola's dad talki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061" y="236974"/>
            <a:ext cx="2533772" cy="45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7" descr="S4_N16_JordanApr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1120435" flipH="1">
            <a:off x="8378826" y="1316518"/>
            <a:ext cx="2288367"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AutoShape 9"/>
          <p:cNvSpPr>
            <a:spLocks noChangeArrowheads="1"/>
          </p:cNvSpPr>
          <p:nvPr/>
        </p:nvSpPr>
        <p:spPr bwMode="auto">
          <a:xfrm rot="388026">
            <a:off x="4189476" y="380999"/>
            <a:ext cx="4309533" cy="2851150"/>
          </a:xfrm>
          <a:prstGeom prst="cloudCallout">
            <a:avLst>
              <a:gd name="adj1" fmla="val 68986"/>
              <a:gd name="adj2" fmla="val -14265"/>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25614" name="Picture 10" descr="S4_N17_JordanHat"/>
          <p:cNvPicPr>
            <a:picLocks noChangeAspect="1" noChangeArrowheads="1"/>
          </p:cNvPicPr>
          <p:nvPr/>
        </p:nvPicPr>
        <p:blipFill>
          <a:blip r:embed="rId15">
            <a:extLst>
              <a:ext uri="{28A0092B-C50C-407E-A947-70E740481C1C}">
                <a14:useLocalDpi xmlns:a14="http://schemas.microsoft.com/office/drawing/2010/main" val="0"/>
              </a:ext>
            </a:extLst>
          </a:blip>
          <a:srcRect r="36694" b="60114"/>
          <a:stretch>
            <a:fillRect/>
          </a:stretch>
        </p:blipFill>
        <p:spPr bwMode="auto">
          <a:xfrm>
            <a:off x="5449951" y="839314"/>
            <a:ext cx="1776366" cy="1773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948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pPr marL="0" indent="0" algn="ctr">
              <a:buNone/>
            </a:pPr>
            <a:r>
              <a:rPr lang="en-GB" sz="3600" dirty="0" smtClean="0"/>
              <a:t>For further information, go to: </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129893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descr="Horizontal brick"/>
          <p:cNvSpPr>
            <a:spLocks noChangeArrowheads="1"/>
          </p:cNvSpPr>
          <p:nvPr/>
        </p:nvSpPr>
        <p:spPr bwMode="auto">
          <a:xfrm>
            <a:off x="0" y="0"/>
            <a:ext cx="12192000" cy="3048000"/>
          </a:xfrm>
          <a:prstGeom prst="rect">
            <a:avLst/>
          </a:prstGeom>
          <a:pattFill prst="horzBrick">
            <a:fgClr>
              <a:srgbClr val="FFCC66"/>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4099" name="Rectangle 11"/>
          <p:cNvSpPr>
            <a:spLocks noChangeArrowheads="1"/>
          </p:cNvSpPr>
          <p:nvPr/>
        </p:nvSpPr>
        <p:spPr bwMode="auto">
          <a:xfrm>
            <a:off x="0" y="3048000"/>
            <a:ext cx="12192000" cy="13716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4100" name="Rectangle 2"/>
          <p:cNvSpPr>
            <a:spLocks noGrp="1" noChangeArrowheads="1"/>
          </p:cNvSpPr>
          <p:nvPr>
            <p:ph type="subTitle" idx="1"/>
          </p:nvPr>
        </p:nvSpPr>
        <p:spPr>
          <a:xfrm>
            <a:off x="103717" y="4572000"/>
            <a:ext cx="11885083" cy="2516188"/>
          </a:xfrm>
          <a:noFill/>
        </p:spPr>
        <p:txBody>
          <a:bodyPr/>
          <a:lstStyle/>
          <a:p>
            <a:pPr marL="0" indent="0" algn="l" eaLnBrk="1" hangingPunct="1">
              <a:lnSpc>
                <a:spcPct val="80000"/>
              </a:lnSpc>
              <a:buNone/>
            </a:pPr>
            <a:r>
              <a:rPr lang="en-GB" altLang="ja-JP" sz="2400" dirty="0" smtClean="0">
                <a:ea typeface="MS PGothic" pitchFamily="34" charset="-128"/>
              </a:rPr>
              <a:t>The </a:t>
            </a:r>
            <a:r>
              <a:rPr lang="en-GB" altLang="ja-JP" sz="2400" i="1" dirty="0" smtClean="0">
                <a:ea typeface="MS PGothic" pitchFamily="34" charset="-128"/>
              </a:rPr>
              <a:t>Food investigators</a:t>
            </a:r>
            <a:r>
              <a:rPr lang="en-GB" altLang="ja-JP" sz="2400" dirty="0" smtClean="0">
                <a:ea typeface="MS PGothic" pitchFamily="34" charset="-128"/>
              </a:rPr>
              <a:t> had found out that Jordan’s Gran was visiting from Jamaica.  They had asked to meet her so they could learn more about Jamaican food. </a:t>
            </a:r>
          </a:p>
          <a:p>
            <a:pPr marL="0" indent="0" algn="l" eaLnBrk="1" hangingPunct="1">
              <a:lnSpc>
                <a:spcPct val="80000"/>
              </a:lnSpc>
              <a:buNone/>
            </a:pPr>
            <a:r>
              <a:rPr lang="en-GB" altLang="ja-JP" sz="2400" dirty="0" smtClean="0">
                <a:ea typeface="MS PGothic" pitchFamily="34" charset="-128"/>
              </a:rPr>
              <a:t>“I can see her!” shouted Jordan from the window where he’d been watching.</a:t>
            </a:r>
          </a:p>
          <a:p>
            <a:pPr marL="0" indent="0" algn="l" eaLnBrk="1" hangingPunct="1">
              <a:lnSpc>
                <a:spcPct val="80000"/>
              </a:lnSpc>
              <a:buNone/>
            </a:pPr>
            <a:r>
              <a:rPr lang="en-GB" altLang="ja-JP" sz="2400" dirty="0" smtClean="0">
                <a:ea typeface="MS PGothic" pitchFamily="34" charset="-128"/>
              </a:rPr>
              <a:t>His friends stood up and looked out.  Jordan’s Gran spotted them and a huge smile appeared on her face.  Jordan ran to open the door and gave his Gran a big hug.</a:t>
            </a:r>
            <a:endParaRPr lang="en-GB" altLang="en-US" sz="2400" dirty="0" smtClean="0"/>
          </a:p>
        </p:txBody>
      </p:sp>
      <p:pic>
        <p:nvPicPr>
          <p:cNvPr id="4101" name="Picture 7" descr="S4_N1_jordansGrand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605" y="228600"/>
            <a:ext cx="1892595"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9" descr="AG2_N17_Suitc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1305984"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12"/>
          <p:cNvSpPr>
            <a:spLocks noChangeArrowheads="1"/>
          </p:cNvSpPr>
          <p:nvPr/>
        </p:nvSpPr>
        <p:spPr bwMode="auto">
          <a:xfrm>
            <a:off x="6646333" y="304800"/>
            <a:ext cx="4732867" cy="20335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4104" name="Picture 14" descr="AG_N12_Jordan_happy"/>
          <p:cNvPicPr>
            <a:picLocks noChangeAspect="1" noChangeArrowheads="1"/>
          </p:cNvPicPr>
          <p:nvPr/>
        </p:nvPicPr>
        <p:blipFill>
          <a:blip r:embed="rId4">
            <a:extLst>
              <a:ext uri="{28A0092B-C50C-407E-A947-70E740481C1C}">
                <a14:useLocalDpi xmlns:a14="http://schemas.microsoft.com/office/drawing/2010/main" val="0"/>
              </a:ext>
            </a:extLst>
          </a:blip>
          <a:srcRect b="46341"/>
          <a:stretch>
            <a:fillRect/>
          </a:stretch>
        </p:blipFill>
        <p:spPr bwMode="auto">
          <a:xfrm>
            <a:off x="9796992" y="609600"/>
            <a:ext cx="138105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3" descr="S2_N16_Classroom wind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4366" y="230372"/>
            <a:ext cx="487680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533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7"/>
          <p:cNvSpPr>
            <a:spLocks noChangeArrowheads="1"/>
          </p:cNvSpPr>
          <p:nvPr/>
        </p:nvSpPr>
        <p:spPr bwMode="auto">
          <a:xfrm>
            <a:off x="0" y="2971800"/>
            <a:ext cx="12192000" cy="1371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5123" name="Rectangle 18" descr="Pink tissue paper"/>
          <p:cNvSpPr>
            <a:spLocks noChangeArrowheads="1"/>
          </p:cNvSpPr>
          <p:nvPr/>
        </p:nvSpPr>
        <p:spPr bwMode="auto">
          <a:xfrm>
            <a:off x="0" y="0"/>
            <a:ext cx="12192000" cy="29718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5124" name="Rectangle 2"/>
          <p:cNvSpPr>
            <a:spLocks noGrp="1" noChangeArrowheads="1"/>
          </p:cNvSpPr>
          <p:nvPr>
            <p:ph type="subTitle" idx="1"/>
          </p:nvPr>
        </p:nvSpPr>
        <p:spPr>
          <a:xfrm>
            <a:off x="201084" y="4343400"/>
            <a:ext cx="11885083" cy="2516188"/>
          </a:xfrm>
          <a:noFill/>
        </p:spPr>
        <p:txBody>
          <a:bodyPr/>
          <a:lstStyle/>
          <a:p>
            <a:pPr marL="0" indent="0" algn="l" eaLnBrk="1" hangingPunct="1">
              <a:buNone/>
            </a:pPr>
            <a:r>
              <a:rPr lang="en-GB" altLang="ja-JP" sz="2400" dirty="0" smtClean="0">
                <a:ea typeface="MS PGothic" pitchFamily="34" charset="-128"/>
              </a:rPr>
              <a:t>Jordan introduced his friends.</a:t>
            </a:r>
          </a:p>
          <a:p>
            <a:pPr marL="0" indent="0" algn="l" eaLnBrk="1" hangingPunct="1">
              <a:buNone/>
            </a:pPr>
            <a:r>
              <a:rPr lang="en-GB" altLang="ja-JP" sz="2400" dirty="0" smtClean="0">
                <a:ea typeface="MS PGothic" pitchFamily="34" charset="-128"/>
              </a:rPr>
              <a:t>“This is a very special welcome!” said Jordan’s Gran resting her big carpet bag on the floor.  “Jordan tells me you are </a:t>
            </a:r>
            <a:r>
              <a:rPr lang="en-GB" altLang="ja-JP" sz="2400" i="1" dirty="0" smtClean="0">
                <a:ea typeface="MS PGothic" pitchFamily="34" charset="-128"/>
              </a:rPr>
              <a:t>Food investigators</a:t>
            </a:r>
            <a:r>
              <a:rPr lang="en-GB" altLang="ja-JP" sz="2400" dirty="0" smtClean="0">
                <a:ea typeface="MS PGothic" pitchFamily="34" charset="-128"/>
              </a:rPr>
              <a:t> and you want to talk to me about food.”  </a:t>
            </a:r>
          </a:p>
          <a:p>
            <a:pPr marL="0" indent="0" algn="l" eaLnBrk="1" hangingPunct="1">
              <a:buNone/>
            </a:pPr>
            <a:r>
              <a:rPr lang="en-GB" altLang="ja-JP" sz="2400" dirty="0" smtClean="0">
                <a:ea typeface="MS PGothic" pitchFamily="34" charset="-128"/>
              </a:rPr>
              <a:t>The </a:t>
            </a:r>
            <a:r>
              <a:rPr lang="en-GB" altLang="ja-JP" sz="2400" i="1" dirty="0" smtClean="0">
                <a:ea typeface="MS PGothic" pitchFamily="34" charset="-128"/>
              </a:rPr>
              <a:t>Food investigators</a:t>
            </a:r>
            <a:r>
              <a:rPr lang="en-GB" altLang="ja-JP" sz="2400" dirty="0" smtClean="0">
                <a:ea typeface="MS PGothic" pitchFamily="34" charset="-128"/>
              </a:rPr>
              <a:t> explained all about their club to Jordan’s Gran.  After she had settled down with a cup of tea, Jordan’s Gran began to tell them all about Jamaica.</a:t>
            </a:r>
          </a:p>
          <a:p>
            <a:pPr algn="l" eaLnBrk="1" hangingPunct="1"/>
            <a:endParaRPr lang="en-GB" altLang="en-US" sz="2000" dirty="0" smtClean="0"/>
          </a:p>
        </p:txBody>
      </p:sp>
      <p:pic>
        <p:nvPicPr>
          <p:cNvPr id="5125" name="Picture 7" descr="S4_N2_jordansGrandma_hand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651" y="328612"/>
            <a:ext cx="20227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descr="AG_N12_Jordan_hap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09738" flipH="1">
            <a:off x="5496188" y="1226617"/>
            <a:ext cx="1297389"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3" descr="AG_N9_Alisha_talk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5903" y="1319211"/>
            <a:ext cx="1408006"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5" descr="S2_N2_Nico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7853" y="1243011"/>
            <a:ext cx="1760404"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6" descr="AG2_N17_Suitca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8610" y="2445488"/>
            <a:ext cx="1105531" cy="172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9" descr="AG_N8_Ronnie_smil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0252" y="1243012"/>
            <a:ext cx="1352698"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778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4" descr="Pink tissue paper"/>
          <p:cNvSpPr>
            <a:spLocks noChangeArrowheads="1"/>
          </p:cNvSpPr>
          <p:nvPr/>
        </p:nvSpPr>
        <p:spPr bwMode="auto">
          <a:xfrm>
            <a:off x="0" y="0"/>
            <a:ext cx="12192000" cy="44958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6147" name="Rectangle 2"/>
          <p:cNvSpPr>
            <a:spLocks noGrp="1" noChangeArrowheads="1"/>
          </p:cNvSpPr>
          <p:nvPr>
            <p:ph type="subTitle" idx="1"/>
          </p:nvPr>
        </p:nvSpPr>
        <p:spPr>
          <a:xfrm>
            <a:off x="103717" y="4572000"/>
            <a:ext cx="11885083" cy="2286000"/>
          </a:xfrm>
          <a:noFill/>
        </p:spPr>
        <p:txBody>
          <a:bodyPr/>
          <a:lstStyle/>
          <a:p>
            <a:pPr marL="0" indent="0" algn="l" eaLnBrk="1" hangingPunct="1">
              <a:buNone/>
            </a:pPr>
            <a:r>
              <a:rPr lang="en-GB" altLang="ja-JP" sz="2400" dirty="0" smtClean="0">
                <a:ea typeface="MS PGothic" pitchFamily="34" charset="-128"/>
              </a:rPr>
              <a:t>Jordan’s Gran told them that Jamaica was a very beautiful country. She explained that it was hot and perfect for growing delicious fruit like mangoes and papayas. </a:t>
            </a:r>
          </a:p>
          <a:p>
            <a:pPr marL="0" indent="0" algn="l" eaLnBrk="1" hangingPunct="1">
              <a:buNone/>
            </a:pPr>
            <a:r>
              <a:rPr lang="en-GB" altLang="ja-JP" sz="2400" dirty="0" smtClean="0">
                <a:ea typeface="MS PGothic" pitchFamily="34" charset="-128"/>
              </a:rPr>
              <a:t>The </a:t>
            </a:r>
            <a:r>
              <a:rPr lang="en-GB" altLang="ja-JP" sz="2400" i="1" dirty="0" smtClean="0">
                <a:ea typeface="MS PGothic" pitchFamily="34" charset="-128"/>
              </a:rPr>
              <a:t>Food investigators</a:t>
            </a:r>
            <a:r>
              <a:rPr lang="en-GB" altLang="ja-JP" sz="2400" dirty="0" smtClean="0">
                <a:ea typeface="MS PGothic" pitchFamily="34" charset="-128"/>
              </a:rPr>
              <a:t> made lots of notes about what Jordan’s Gran said.  She pulled out some old photographs from when she was a child and they could see the fruit growing on trees in the background.</a:t>
            </a:r>
          </a:p>
          <a:p>
            <a:pPr algn="l" eaLnBrk="1" hangingPunct="1"/>
            <a:endParaRPr lang="en-GB" altLang="ja-JP" sz="2000" dirty="0" smtClean="0">
              <a:ea typeface="MS PGothic" pitchFamily="34" charset="-128"/>
            </a:endParaRPr>
          </a:p>
          <a:p>
            <a:pPr algn="l" eaLnBrk="1" hangingPunct="1"/>
            <a:endParaRPr lang="en-GB" altLang="en-US" sz="2000" dirty="0" smtClean="0"/>
          </a:p>
        </p:txBody>
      </p:sp>
      <p:grpSp>
        <p:nvGrpSpPr>
          <p:cNvPr id="6148" name="Group 12"/>
          <p:cNvGrpSpPr>
            <a:grpSpLocks/>
          </p:cNvGrpSpPr>
          <p:nvPr/>
        </p:nvGrpSpPr>
        <p:grpSpPr bwMode="auto">
          <a:xfrm>
            <a:off x="6416900" y="1524000"/>
            <a:ext cx="2695202" cy="2971800"/>
            <a:chOff x="3238" y="240"/>
            <a:chExt cx="1370" cy="1632"/>
          </a:xfrm>
        </p:grpSpPr>
        <p:pic>
          <p:nvPicPr>
            <p:cNvPr id="6155" name="Picture 9" descr="AG_N9_Alisha_talking"/>
            <p:cNvPicPr>
              <a:picLocks noChangeAspect="1" noChangeArrowheads="1"/>
            </p:cNvPicPr>
            <p:nvPr/>
          </p:nvPicPr>
          <p:blipFill>
            <a:blip r:embed="rId3">
              <a:extLst>
                <a:ext uri="{28A0092B-C50C-407E-A947-70E740481C1C}">
                  <a14:useLocalDpi xmlns:a14="http://schemas.microsoft.com/office/drawing/2010/main" val="0"/>
                </a:ext>
              </a:extLst>
            </a:blip>
            <a:srcRect b="33170"/>
            <a:stretch>
              <a:fillRect/>
            </a:stretch>
          </p:blipFill>
          <p:spPr bwMode="auto">
            <a:xfrm flipH="1">
              <a:off x="3340" y="240"/>
              <a:ext cx="1268"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7" descr="S4_N8_note_p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418927" flipH="1">
              <a:off x="3238" y="720"/>
              <a:ext cx="31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8" descr="S4_N9_penc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314701" flipH="1">
              <a:off x="3989" y="1215"/>
              <a:ext cx="345"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9" name="Picture 11" descr="S4_N2_jordansGrandma_handOut"/>
          <p:cNvPicPr>
            <a:picLocks noChangeAspect="1" noChangeArrowheads="1"/>
          </p:cNvPicPr>
          <p:nvPr/>
        </p:nvPicPr>
        <p:blipFill>
          <a:blip r:embed="rId6">
            <a:extLst>
              <a:ext uri="{28A0092B-C50C-407E-A947-70E740481C1C}">
                <a14:useLocalDpi xmlns:a14="http://schemas.microsoft.com/office/drawing/2010/main" val="0"/>
              </a:ext>
            </a:extLst>
          </a:blip>
          <a:srcRect r="-1326" b="32338"/>
          <a:stretch>
            <a:fillRect/>
          </a:stretch>
        </p:blipFill>
        <p:spPr bwMode="auto">
          <a:xfrm>
            <a:off x="1977656" y="609600"/>
            <a:ext cx="34086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0" name="Group 26"/>
          <p:cNvGrpSpPr>
            <a:grpSpLocks/>
          </p:cNvGrpSpPr>
          <p:nvPr/>
        </p:nvGrpSpPr>
        <p:grpSpPr bwMode="auto">
          <a:xfrm>
            <a:off x="4978400" y="609600"/>
            <a:ext cx="1803400" cy="1371600"/>
            <a:chOff x="3120" y="192"/>
            <a:chExt cx="852" cy="864"/>
          </a:xfrm>
        </p:grpSpPr>
        <p:sp>
          <p:nvSpPr>
            <p:cNvPr id="6151" name="Rectangle 25"/>
            <p:cNvSpPr>
              <a:spLocks noChangeArrowheads="1"/>
            </p:cNvSpPr>
            <p:nvPr/>
          </p:nvSpPr>
          <p:spPr bwMode="auto">
            <a:xfrm rot="-720275">
              <a:off x="3120" y="244"/>
              <a:ext cx="816" cy="67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6152" name="Picture 13" descr="S4_N25_polaroidPho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80155">
              <a:off x="3120" y="192"/>
              <a:ext cx="8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4" descr="S4_N4_papay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80155">
              <a:off x="3214" y="356"/>
              <a:ext cx="325"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5" descr="S4_N3_man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81406">
              <a:off x="3552" y="480"/>
              <a:ext cx="33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66342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descr="Pink tissue paper"/>
          <p:cNvSpPr>
            <a:spLocks noChangeArrowheads="1"/>
          </p:cNvSpPr>
          <p:nvPr/>
        </p:nvSpPr>
        <p:spPr bwMode="auto">
          <a:xfrm>
            <a:off x="0" y="0"/>
            <a:ext cx="12192000" cy="40386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7171" name="Picture 13" descr="AG_N8_Ronnie_smiling"/>
          <p:cNvPicPr>
            <a:picLocks noChangeAspect="1" noChangeArrowheads="1"/>
          </p:cNvPicPr>
          <p:nvPr/>
        </p:nvPicPr>
        <p:blipFill>
          <a:blip r:embed="rId3">
            <a:extLst>
              <a:ext uri="{28A0092B-C50C-407E-A947-70E740481C1C}">
                <a14:useLocalDpi xmlns:a14="http://schemas.microsoft.com/office/drawing/2010/main" val="0"/>
              </a:ext>
            </a:extLst>
          </a:blip>
          <a:srcRect b="44531"/>
          <a:stretch>
            <a:fillRect/>
          </a:stretch>
        </p:blipFill>
        <p:spPr bwMode="auto">
          <a:xfrm>
            <a:off x="342901" y="1905001"/>
            <a:ext cx="1840893"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a:spLocks noGrp="1" noChangeArrowheads="1"/>
          </p:cNvSpPr>
          <p:nvPr>
            <p:ph type="subTitle" idx="1"/>
          </p:nvPr>
        </p:nvSpPr>
        <p:spPr>
          <a:xfrm>
            <a:off x="201084" y="4194544"/>
            <a:ext cx="11885083" cy="2238153"/>
          </a:xfrm>
          <a:noFill/>
        </p:spPr>
        <p:txBody>
          <a:bodyPr/>
          <a:lstStyle/>
          <a:p>
            <a:pPr marL="0" indent="0" algn="l" eaLnBrk="1" hangingPunct="1">
              <a:buNone/>
            </a:pPr>
            <a:r>
              <a:rPr lang="en-GB" altLang="ja-JP" sz="2400" dirty="0" smtClean="0">
                <a:ea typeface="MS PGothic" pitchFamily="34" charset="-128"/>
              </a:rPr>
              <a:t>“What sort of foods do you cook in Jamaica?  Nicola asked.  </a:t>
            </a:r>
          </a:p>
          <a:p>
            <a:pPr marL="0" indent="0" algn="l" eaLnBrk="1" hangingPunct="1">
              <a:buNone/>
            </a:pPr>
            <a:r>
              <a:rPr lang="en-GB" altLang="ja-JP" sz="2400" dirty="0" smtClean="0">
                <a:ea typeface="MS PGothic" pitchFamily="34" charset="-128"/>
              </a:rPr>
              <a:t>“Lots of delicious things, said Jordan’s Gran.  “But do you want to know what my favourite food is?” “Yes,” all the children replied.</a:t>
            </a:r>
          </a:p>
          <a:p>
            <a:pPr marL="0" indent="0" algn="l" eaLnBrk="1" hangingPunct="1">
              <a:buNone/>
            </a:pPr>
            <a:r>
              <a:rPr lang="en-GB" altLang="ja-JP" sz="2400" dirty="0" smtClean="0">
                <a:ea typeface="MS PGothic" pitchFamily="34" charset="-128"/>
              </a:rPr>
              <a:t>“Well, it sounds simple, but I just love cornbread.  I bake it myself and eat it while it’s still warm from the oven.  I usually eat it with some delicious homemade butternut and sweet potato soup.”</a:t>
            </a:r>
          </a:p>
          <a:p>
            <a:pPr algn="l" eaLnBrk="1" hangingPunct="1"/>
            <a:endParaRPr lang="en-GB" altLang="en-US" sz="2000" dirty="0" smtClean="0"/>
          </a:p>
        </p:txBody>
      </p:sp>
      <p:pic>
        <p:nvPicPr>
          <p:cNvPr id="7173" name="Picture 7" descr="S4_N1_jordansGrandma"/>
          <p:cNvPicPr>
            <a:picLocks noChangeAspect="1" noChangeArrowheads="1"/>
          </p:cNvPicPr>
          <p:nvPr/>
        </p:nvPicPr>
        <p:blipFill>
          <a:blip r:embed="rId4">
            <a:extLst>
              <a:ext uri="{28A0092B-C50C-407E-A947-70E740481C1C}">
                <a14:useLocalDpi xmlns:a14="http://schemas.microsoft.com/office/drawing/2010/main" val="0"/>
              </a:ext>
            </a:extLst>
          </a:blip>
          <a:srcRect b="57971"/>
          <a:stretch>
            <a:fillRect/>
          </a:stretch>
        </p:blipFill>
        <p:spPr bwMode="auto">
          <a:xfrm>
            <a:off x="7416800" y="1143000"/>
            <a:ext cx="3768651"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AutoShape 8"/>
          <p:cNvSpPr>
            <a:spLocks noChangeArrowheads="1"/>
          </p:cNvSpPr>
          <p:nvPr/>
        </p:nvSpPr>
        <p:spPr bwMode="auto">
          <a:xfrm rot="21103603" flipH="1">
            <a:off x="3657600" y="228600"/>
            <a:ext cx="4673600" cy="2514600"/>
          </a:xfrm>
          <a:prstGeom prst="cloudCallout">
            <a:avLst>
              <a:gd name="adj1" fmla="val -60556"/>
              <a:gd name="adj2" fmla="val 2953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7175" name="Picture 10" descr="S4_N5b_corn_bre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685801"/>
            <a:ext cx="35560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2" descr="AG_N12_Jordan_happy"/>
          <p:cNvPicPr>
            <a:picLocks noChangeAspect="1" noChangeArrowheads="1"/>
          </p:cNvPicPr>
          <p:nvPr/>
        </p:nvPicPr>
        <p:blipFill>
          <a:blip r:embed="rId6">
            <a:extLst>
              <a:ext uri="{28A0092B-C50C-407E-A947-70E740481C1C}">
                <a14:useLocalDpi xmlns:a14="http://schemas.microsoft.com/office/drawing/2010/main" val="0"/>
              </a:ext>
            </a:extLst>
          </a:blip>
          <a:srcRect b="51785"/>
          <a:stretch>
            <a:fillRect/>
          </a:stretch>
        </p:blipFill>
        <p:spPr bwMode="auto">
          <a:xfrm>
            <a:off x="1930401" y="1981200"/>
            <a:ext cx="2111514"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998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1"/>
          <p:cNvSpPr>
            <a:spLocks noChangeArrowheads="1"/>
          </p:cNvSpPr>
          <p:nvPr/>
        </p:nvSpPr>
        <p:spPr bwMode="auto">
          <a:xfrm>
            <a:off x="0" y="2476500"/>
            <a:ext cx="12192000" cy="1371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8195" name="Rectangle 10" descr="Pink tissue paper"/>
          <p:cNvSpPr>
            <a:spLocks noChangeArrowheads="1"/>
          </p:cNvSpPr>
          <p:nvPr/>
        </p:nvSpPr>
        <p:spPr bwMode="auto">
          <a:xfrm>
            <a:off x="0" y="0"/>
            <a:ext cx="12192000" cy="29718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8196" name="Rectangle 2"/>
          <p:cNvSpPr>
            <a:spLocks noGrp="1" noChangeArrowheads="1"/>
          </p:cNvSpPr>
          <p:nvPr>
            <p:ph type="subTitle" idx="1"/>
          </p:nvPr>
        </p:nvSpPr>
        <p:spPr>
          <a:xfrm>
            <a:off x="306917" y="3896803"/>
            <a:ext cx="11885083" cy="2287588"/>
          </a:xfrm>
          <a:noFill/>
        </p:spPr>
        <p:txBody>
          <a:bodyPr/>
          <a:lstStyle/>
          <a:p>
            <a:pPr marL="0" indent="0" algn="l" eaLnBrk="1" hangingPunct="1">
              <a:lnSpc>
                <a:spcPct val="90000"/>
              </a:lnSpc>
              <a:buNone/>
            </a:pPr>
            <a:r>
              <a:rPr lang="en-GB" altLang="ja-JP" sz="2400" dirty="0" smtClean="0">
                <a:ea typeface="MS PGothic" pitchFamily="34" charset="-128"/>
              </a:rPr>
              <a:t>“That sounds amazing,” said Nicola, her mouth watering.  </a:t>
            </a:r>
          </a:p>
          <a:p>
            <a:pPr marL="0" indent="0" algn="l" eaLnBrk="1" hangingPunct="1">
              <a:lnSpc>
                <a:spcPct val="90000"/>
              </a:lnSpc>
              <a:buNone/>
            </a:pPr>
            <a:r>
              <a:rPr lang="en-GB" altLang="ja-JP" sz="2400" dirty="0" smtClean="0">
                <a:ea typeface="MS PGothic" pitchFamily="34" charset="-128"/>
              </a:rPr>
              <a:t>“My Dad is a baker and I know how good warm bread smells, and tastes!”</a:t>
            </a:r>
          </a:p>
          <a:p>
            <a:pPr marL="0" indent="0" algn="l" eaLnBrk="1" hangingPunct="1">
              <a:lnSpc>
                <a:spcPct val="90000"/>
              </a:lnSpc>
              <a:buNone/>
            </a:pPr>
            <a:r>
              <a:rPr lang="en-GB" altLang="ja-JP" sz="2400" dirty="0" smtClean="0">
                <a:ea typeface="MS PGothic" pitchFamily="34" charset="-128"/>
              </a:rPr>
              <a:t>Jordan’s Gran yawned.  She was tired after travelling and needed a rest so the </a:t>
            </a:r>
            <a:r>
              <a:rPr lang="en-GB" altLang="ja-JP" sz="2400" i="1" dirty="0" smtClean="0">
                <a:ea typeface="MS PGothic" pitchFamily="34" charset="-128"/>
              </a:rPr>
              <a:t>Food investigators</a:t>
            </a:r>
            <a:r>
              <a:rPr lang="en-GB" altLang="ja-JP" sz="2400" dirty="0" smtClean="0">
                <a:ea typeface="MS PGothic" pitchFamily="34" charset="-128"/>
              </a:rPr>
              <a:t> went outside to play.  </a:t>
            </a:r>
          </a:p>
          <a:p>
            <a:pPr marL="0" indent="0" algn="l" eaLnBrk="1" hangingPunct="1">
              <a:lnSpc>
                <a:spcPct val="90000"/>
              </a:lnSpc>
              <a:buNone/>
            </a:pPr>
            <a:r>
              <a:rPr lang="en-GB" altLang="ja-JP" sz="2400" dirty="0" smtClean="0">
                <a:ea typeface="MS PGothic" pitchFamily="34" charset="-128"/>
              </a:rPr>
              <a:t>“It was really good to find out about food in Jamaica,” said Nicola.</a:t>
            </a:r>
          </a:p>
          <a:p>
            <a:pPr marL="0" indent="0" algn="l" eaLnBrk="1" hangingPunct="1">
              <a:lnSpc>
                <a:spcPct val="90000"/>
              </a:lnSpc>
              <a:buNone/>
            </a:pPr>
            <a:r>
              <a:rPr lang="en-GB" altLang="en-US" sz="2400" dirty="0" smtClean="0"/>
              <a:t>“What shall we do next? Any ideas?” she asked her friends.</a:t>
            </a:r>
          </a:p>
        </p:txBody>
      </p:sp>
      <p:pic>
        <p:nvPicPr>
          <p:cNvPr id="8197" name="Picture 8" descr="AG_N11_Nicola_e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81853" flipH="1">
            <a:off x="7159279" y="95862"/>
            <a:ext cx="2236071"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AutoShape 9"/>
          <p:cNvSpPr>
            <a:spLocks noChangeArrowheads="1"/>
          </p:cNvSpPr>
          <p:nvPr/>
        </p:nvSpPr>
        <p:spPr bwMode="auto">
          <a:xfrm rot="496397">
            <a:off x="1016000" y="164790"/>
            <a:ext cx="4673600" cy="3581400"/>
          </a:xfrm>
          <a:prstGeom prst="cloudCallout">
            <a:avLst>
              <a:gd name="adj1" fmla="val 90007"/>
              <a:gd name="adj2" fmla="val -45903"/>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8199" name="Picture 7" descr="S4_N6_nicolasDad"/>
          <p:cNvPicPr>
            <a:picLocks noChangeAspect="1" noChangeArrowheads="1"/>
          </p:cNvPicPr>
          <p:nvPr/>
        </p:nvPicPr>
        <p:blipFill>
          <a:blip r:embed="rId4">
            <a:extLst>
              <a:ext uri="{28A0092B-C50C-407E-A947-70E740481C1C}">
                <a14:useLocalDpi xmlns:a14="http://schemas.microsoft.com/office/drawing/2010/main" val="0"/>
              </a:ext>
            </a:extLst>
          </a:blip>
          <a:srcRect b="37801"/>
          <a:stretch>
            <a:fillRect/>
          </a:stretch>
        </p:blipFill>
        <p:spPr bwMode="auto">
          <a:xfrm>
            <a:off x="2466753" y="533400"/>
            <a:ext cx="177293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200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descr="Pink tissue paper"/>
          <p:cNvSpPr>
            <a:spLocks noChangeArrowheads="1"/>
          </p:cNvSpPr>
          <p:nvPr/>
        </p:nvSpPr>
        <p:spPr bwMode="auto">
          <a:xfrm>
            <a:off x="0" y="0"/>
            <a:ext cx="12192000" cy="42672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9219" name="Rectangle 2"/>
          <p:cNvSpPr>
            <a:spLocks noGrp="1" noChangeArrowheads="1"/>
          </p:cNvSpPr>
          <p:nvPr>
            <p:ph type="subTitle" idx="1"/>
          </p:nvPr>
        </p:nvSpPr>
        <p:spPr>
          <a:xfrm>
            <a:off x="153458" y="4299098"/>
            <a:ext cx="11885083" cy="2287588"/>
          </a:xfrm>
          <a:noFill/>
        </p:spPr>
        <p:txBody>
          <a:bodyPr/>
          <a:lstStyle/>
          <a:p>
            <a:pPr marL="0" indent="0" algn="l" eaLnBrk="1" hangingPunct="1">
              <a:buNone/>
            </a:pPr>
            <a:r>
              <a:rPr lang="en-GB" altLang="ja-JP" sz="2400" dirty="0" smtClean="0">
                <a:ea typeface="MS PGothic" pitchFamily="34" charset="-128"/>
              </a:rPr>
              <a:t>“I’ve got an idea,” said Jordan.  “Why don’t you all find out about what your families like to eat?”</a:t>
            </a:r>
          </a:p>
          <a:p>
            <a:pPr marL="0" indent="0" algn="l" eaLnBrk="1" hangingPunct="1">
              <a:buNone/>
            </a:pPr>
            <a:r>
              <a:rPr lang="en-GB" altLang="ja-JP" sz="2400" dirty="0" smtClean="0">
                <a:ea typeface="MS PGothic" pitchFamily="34" charset="-128"/>
              </a:rPr>
              <a:t>“That’s a good idea,” said Nicola.  “As your Gran told us about a type of bread and my Dad is a baker, why don’t we try to see what types of breads our families like?”</a:t>
            </a:r>
          </a:p>
          <a:p>
            <a:pPr marL="0" indent="0" algn="l" eaLnBrk="1" hangingPunct="1">
              <a:buNone/>
            </a:pPr>
            <a:r>
              <a:rPr lang="en-GB" altLang="ja-JP" sz="2400" dirty="0" smtClean="0">
                <a:ea typeface="MS PGothic" pitchFamily="34" charset="-128"/>
              </a:rPr>
              <a:t>They all went off to speak to their families.</a:t>
            </a:r>
            <a:endParaRPr lang="en-GB" altLang="en-US" sz="2400" dirty="0" smtClean="0"/>
          </a:p>
        </p:txBody>
      </p:sp>
      <p:pic>
        <p:nvPicPr>
          <p:cNvPr id="9220" name="Picture 11" descr="AG2_N13B_Food investigators walking"/>
          <p:cNvPicPr>
            <a:picLocks noChangeAspect="1" noChangeArrowheads="1"/>
          </p:cNvPicPr>
          <p:nvPr/>
        </p:nvPicPr>
        <p:blipFill>
          <a:blip r:embed="rId3">
            <a:extLst>
              <a:ext uri="{28A0092B-C50C-407E-A947-70E740481C1C}">
                <a14:useLocalDpi xmlns:a14="http://schemas.microsoft.com/office/drawing/2010/main" val="0"/>
              </a:ext>
            </a:extLst>
          </a:blip>
          <a:srcRect b="29333"/>
          <a:stretch>
            <a:fillRect/>
          </a:stretch>
        </p:blipFill>
        <p:spPr bwMode="auto">
          <a:xfrm>
            <a:off x="1703572" y="228600"/>
            <a:ext cx="6337004"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2" descr="AG2_N13A_Food investigators walking"/>
          <p:cNvPicPr>
            <a:picLocks noChangeAspect="1" noChangeArrowheads="1"/>
          </p:cNvPicPr>
          <p:nvPr/>
        </p:nvPicPr>
        <p:blipFill>
          <a:blip r:embed="rId4">
            <a:extLst>
              <a:ext uri="{28A0092B-C50C-407E-A947-70E740481C1C}">
                <a14:useLocalDpi xmlns:a14="http://schemas.microsoft.com/office/drawing/2010/main" val="0"/>
              </a:ext>
            </a:extLst>
          </a:blip>
          <a:srcRect b="32433"/>
          <a:stretch>
            <a:fillRect/>
          </a:stretch>
        </p:blipFill>
        <p:spPr bwMode="auto">
          <a:xfrm>
            <a:off x="2492743" y="457200"/>
            <a:ext cx="728094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129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2"/>
          <p:cNvSpPr>
            <a:spLocks noChangeArrowheads="1"/>
          </p:cNvSpPr>
          <p:nvPr/>
        </p:nvSpPr>
        <p:spPr bwMode="auto">
          <a:xfrm>
            <a:off x="0" y="0"/>
            <a:ext cx="12192000" cy="4724400"/>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10243" name="Picture 21" descr="AG2_N18_Nicola's dad talking"/>
          <p:cNvPicPr>
            <a:picLocks noChangeAspect="1" noChangeArrowheads="1"/>
          </p:cNvPicPr>
          <p:nvPr/>
        </p:nvPicPr>
        <p:blipFill>
          <a:blip r:embed="rId2">
            <a:extLst>
              <a:ext uri="{28A0092B-C50C-407E-A947-70E740481C1C}">
                <a14:useLocalDpi xmlns:a14="http://schemas.microsoft.com/office/drawing/2010/main" val="0"/>
              </a:ext>
            </a:extLst>
          </a:blip>
          <a:srcRect b="45729"/>
          <a:stretch>
            <a:fillRect/>
          </a:stretch>
        </p:blipFill>
        <p:spPr bwMode="auto">
          <a:xfrm>
            <a:off x="4817533" y="457200"/>
            <a:ext cx="41585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2"/>
          <p:cNvSpPr>
            <a:spLocks noGrp="1" noChangeArrowheads="1"/>
          </p:cNvSpPr>
          <p:nvPr>
            <p:ph type="subTitle" idx="1"/>
          </p:nvPr>
        </p:nvSpPr>
        <p:spPr>
          <a:xfrm>
            <a:off x="201084" y="4724400"/>
            <a:ext cx="11885083" cy="2135188"/>
          </a:xfrm>
          <a:noFill/>
        </p:spPr>
        <p:txBody>
          <a:bodyPr/>
          <a:lstStyle/>
          <a:p>
            <a:pPr marL="0" indent="0" algn="l" eaLnBrk="1" hangingPunct="1">
              <a:buNone/>
            </a:pPr>
            <a:r>
              <a:rPr lang="en-GB" altLang="en-US" sz="2400" dirty="0" smtClean="0"/>
              <a:t>Nicola found her dad at the bakery where he worked.  She explained that she was trying to find out about making bread and types of bread her family enjoyed.</a:t>
            </a:r>
          </a:p>
          <a:p>
            <a:pPr marL="0" indent="0" algn="l" eaLnBrk="1" hangingPunct="1">
              <a:buNone/>
            </a:pPr>
            <a:r>
              <a:rPr lang="en-GB" altLang="en-US" sz="2400" dirty="0" smtClean="0"/>
              <a:t>Nicola’s Dad told her about a special loaf called a cottage loaf that his dad used to make when he was young.  It was made by joining a large ball of dough and a small ball of dough.</a:t>
            </a:r>
          </a:p>
        </p:txBody>
      </p:sp>
      <p:sp>
        <p:nvSpPr>
          <p:cNvPr id="10245" name="AutoShape 10"/>
          <p:cNvSpPr>
            <a:spLocks noChangeArrowheads="1"/>
          </p:cNvSpPr>
          <p:nvPr/>
        </p:nvSpPr>
        <p:spPr bwMode="auto">
          <a:xfrm rot="21103603" flipH="1">
            <a:off x="7416800" y="228600"/>
            <a:ext cx="3962400" cy="1981200"/>
          </a:xfrm>
          <a:prstGeom prst="cloudCallout">
            <a:avLst>
              <a:gd name="adj1" fmla="val 65991"/>
              <a:gd name="adj2" fmla="val 926"/>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10246" name="Picture 14" descr="AG_N18_Silver_work_top"/>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a:off x="1524000" y="3505200"/>
            <a:ext cx="8940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2" descr="S4_N7_bakers_ov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304800"/>
            <a:ext cx="457200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5" descr="AG_N21_Bread r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352801"/>
            <a:ext cx="136313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6" descr="AG_N21_Bread r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800" y="3733801"/>
            <a:ext cx="136313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8" descr="AG_N4_Mrs_weighing_scale_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7601" y="2971800"/>
            <a:ext cx="1477433"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9" descr="S4_N18B_breadRoll_knot_cook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5601" y="3505200"/>
            <a:ext cx="123401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7" descr="AG_N21_Bread r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4400" y="3962401"/>
            <a:ext cx="136313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20" descr="S4_N18B_breadRoll_knot_cook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5201" y="3733800"/>
            <a:ext cx="123401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9" descr="S4_N23_breadRoll_cottageLoaf_cook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8000" y="381001"/>
            <a:ext cx="2336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256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1713</Words>
  <Application>Microsoft Office PowerPoint</Application>
  <PresentationFormat>Custom</PresentationFormat>
  <Paragraphs>71</Paragraphs>
  <Slides>25</Slides>
  <Notes>0</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Office Theme</vt:lpstr>
      <vt:lpstr>Custom Design</vt:lpstr>
      <vt:lpstr>1_Custom Design</vt:lpstr>
      <vt:lpstr>3_Custom Design</vt:lpstr>
      <vt:lpstr>The bread stories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25</cp:revision>
  <dcterms:created xsi:type="dcterms:W3CDTF">2018-10-10T09:22:08Z</dcterms:created>
  <dcterms:modified xsi:type="dcterms:W3CDTF">2018-11-15T13:29:20Z</dcterms:modified>
</cp:coreProperties>
</file>