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p:scale>
          <a:sx n="90" d="100"/>
          <a:sy n="90" d="100"/>
        </p:scale>
        <p:origin x="-1458"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baseline="0" dirty="0" smtClean="0">
                <a:solidFill>
                  <a:schemeClr val="tx1"/>
                </a:solidFill>
                <a:latin typeface="Arial" charset="0"/>
                <a:ea typeface="Arial" charset="0"/>
                <a:cs typeface="Arial" charset="0"/>
              </a:rPr>
              <a:t>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6.png"/><Relationship Id="rId7" Type="http://schemas.openxmlformats.org/officeDocument/2006/relationships/image" Target="../media/image52.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3.png"/><Relationship Id="rId12"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57.png"/><Relationship Id="rId5" Type="http://schemas.openxmlformats.org/officeDocument/2006/relationships/image" Target="../media/image6.png"/><Relationship Id="rId10" Type="http://schemas.openxmlformats.org/officeDocument/2006/relationships/image" Target="../media/image56.png"/><Relationship Id="rId4" Type="http://schemas.openxmlformats.org/officeDocument/2006/relationships/image" Target="../media/image34.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3.png"/><Relationship Id="rId1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0.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4.png"/><Relationship Id="rId16"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58.png"/><Relationship Id="rId5" Type="http://schemas.openxmlformats.org/officeDocument/2006/relationships/image" Target="../media/image27.png"/><Relationship Id="rId15" Type="http://schemas.openxmlformats.org/officeDocument/2006/relationships/image" Target="../media/image65.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5.png"/><Relationship Id="rId1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65.png"/><Relationship Id="rId3" Type="http://schemas.openxmlformats.org/officeDocument/2006/relationships/image" Target="../media/image69.png"/><Relationship Id="rId7" Type="http://schemas.openxmlformats.org/officeDocument/2006/relationships/image" Target="../media/image70.png"/><Relationship Id="rId12" Type="http://schemas.openxmlformats.org/officeDocument/2006/relationships/image" Target="../media/image58.png"/><Relationship Id="rId2" Type="http://schemas.openxmlformats.org/officeDocument/2006/relationships/image" Target="../media/image68.jpeg"/><Relationship Id="rId16"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57.png"/><Relationship Id="rId5" Type="http://schemas.openxmlformats.org/officeDocument/2006/relationships/image" Target="../media/image55.png"/><Relationship Id="rId15" Type="http://schemas.openxmlformats.org/officeDocument/2006/relationships/image" Target="../media/image73.png"/><Relationship Id="rId10" Type="http://schemas.openxmlformats.org/officeDocument/2006/relationships/image" Target="../media/image72.png"/><Relationship Id="rId4" Type="http://schemas.openxmlformats.org/officeDocument/2006/relationships/image" Target="../media/image56.png"/><Relationship Id="rId9" Type="http://schemas.openxmlformats.org/officeDocument/2006/relationships/image" Target="../media/image7.png"/><Relationship Id="rId1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8.png"/><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51.png"/><Relationship Id="rId4" Type="http://schemas.openxmlformats.org/officeDocument/2006/relationships/image" Target="../media/image80.png"/><Relationship Id="rId9"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9.png"/><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4.png"/><Relationship Id="rId7" Type="http://schemas.openxmlformats.org/officeDocument/2006/relationships/image" Target="../media/image8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63.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4.png"/><Relationship Id="rId7" Type="http://schemas.openxmlformats.org/officeDocument/2006/relationships/image" Target="../media/image92.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4.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17.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33.png"/><Relationship Id="rId5" Type="http://schemas.openxmlformats.org/officeDocument/2006/relationships/image" Target="../media/image17.png"/><Relationship Id="rId10" Type="http://schemas.openxmlformats.org/officeDocument/2006/relationships/image" Target="../media/image32.png"/><Relationship Id="rId4" Type="http://schemas.openxmlformats.org/officeDocument/2006/relationships/image" Target="../media/image15.png"/><Relationship Id="rId9" Type="http://schemas.openxmlformats.org/officeDocument/2006/relationships/image" Target="../media/image40.pn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069236"/>
            <a:ext cx="9144000" cy="733096"/>
          </a:xfrm>
        </p:spPr>
        <p:txBody>
          <a:bodyPr/>
          <a:lstStyle/>
          <a:p>
            <a:r>
              <a:rPr lang="en-GB" altLang="en-US" dirty="0"/>
              <a:t>The exciting guests</a:t>
            </a:r>
            <a:endParaRPr lang="en-US" dirty="0"/>
          </a:p>
        </p:txBody>
      </p:sp>
      <p:pic>
        <p:nvPicPr>
          <p:cNvPr id="6" name="Picture 6" descr="S6_N7_Chinese_girl"/>
          <p:cNvPicPr>
            <a:picLocks noChangeAspect="1" noChangeArrowheads="1"/>
          </p:cNvPicPr>
          <p:nvPr/>
        </p:nvPicPr>
        <p:blipFill>
          <a:blip r:embed="rId2">
            <a:extLst>
              <a:ext uri="{28A0092B-C50C-407E-A947-70E740481C1C}">
                <a14:useLocalDpi xmlns:a14="http://schemas.microsoft.com/office/drawing/2010/main" val="0"/>
              </a:ext>
            </a:extLst>
          </a:blip>
          <a:srcRect b="49091"/>
          <a:stretch>
            <a:fillRect/>
          </a:stretch>
        </p:blipFill>
        <p:spPr bwMode="auto">
          <a:xfrm>
            <a:off x="4274288" y="3657600"/>
            <a:ext cx="255831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S6_N6_Chinese_boy"/>
          <p:cNvPicPr>
            <a:picLocks noChangeAspect="1" noChangeArrowheads="1"/>
          </p:cNvPicPr>
          <p:nvPr/>
        </p:nvPicPr>
        <p:blipFill>
          <a:blip r:embed="rId3">
            <a:extLst>
              <a:ext uri="{28A0092B-C50C-407E-A947-70E740481C1C}">
                <a14:useLocalDpi xmlns:a14="http://schemas.microsoft.com/office/drawing/2010/main" val="0"/>
              </a:ext>
            </a:extLst>
          </a:blip>
          <a:srcRect b="46875"/>
          <a:stretch>
            <a:fillRect/>
          </a:stretch>
        </p:blipFill>
        <p:spPr bwMode="auto">
          <a:xfrm>
            <a:off x="6750154" y="3619500"/>
            <a:ext cx="2292246"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G2_N27_Steamed 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4648201"/>
            <a:ext cx="28977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G2_N28_Lemon chic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4800600"/>
            <a:ext cx="3048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descr="Denim"/>
          <p:cNvSpPr>
            <a:spLocks noChangeArrowheads="1"/>
          </p:cNvSpPr>
          <p:nvPr/>
        </p:nvSpPr>
        <p:spPr bwMode="auto">
          <a:xfrm>
            <a:off x="0" y="3048000"/>
            <a:ext cx="12192000" cy="1371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1267" name="Rectangle 16"/>
          <p:cNvSpPr>
            <a:spLocks noChangeArrowheads="1"/>
          </p:cNvSpPr>
          <p:nvPr/>
        </p:nvSpPr>
        <p:spPr bwMode="auto">
          <a:xfrm>
            <a:off x="0" y="0"/>
            <a:ext cx="12192000" cy="3048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1268" name="Rectangle 2"/>
          <p:cNvSpPr>
            <a:spLocks noGrp="1" noChangeArrowheads="1"/>
          </p:cNvSpPr>
          <p:nvPr>
            <p:ph type="subTitle" idx="1"/>
          </p:nvPr>
        </p:nvSpPr>
        <p:spPr>
          <a:xfrm>
            <a:off x="201084" y="4495800"/>
            <a:ext cx="11885083" cy="2363788"/>
          </a:xfrm>
          <a:noFill/>
        </p:spPr>
        <p:txBody>
          <a:bodyPr/>
          <a:lstStyle/>
          <a:p>
            <a:pPr marL="0" indent="0" algn="l" eaLnBrk="1" hangingPunct="1">
              <a:buNone/>
            </a:pPr>
            <a:r>
              <a:rPr lang="en-GB" altLang="en-US" sz="2000" dirty="0" smtClean="0"/>
              <a:t>“What’s </a:t>
            </a:r>
            <a:r>
              <a:rPr lang="en-GB" altLang="en-US" sz="2000" dirty="0" err="1" smtClean="0"/>
              <a:t>bok</a:t>
            </a:r>
            <a:r>
              <a:rPr lang="en-GB" altLang="en-US" sz="2000" dirty="0" smtClean="0"/>
              <a:t> </a:t>
            </a:r>
            <a:r>
              <a:rPr lang="en-GB" altLang="en-US" sz="2000" dirty="0" err="1" smtClean="0"/>
              <a:t>choi</a:t>
            </a:r>
            <a:r>
              <a:rPr lang="en-GB" altLang="en-US" sz="2000" dirty="0" smtClean="0"/>
              <a:t> like?” asked Ronnie.  </a:t>
            </a:r>
          </a:p>
          <a:p>
            <a:pPr marL="0" indent="0" algn="l" eaLnBrk="1" hangingPunct="1">
              <a:buNone/>
            </a:pPr>
            <a:r>
              <a:rPr lang="en-GB" altLang="en-US" sz="2000" dirty="0" smtClean="0"/>
              <a:t>“It looks a bit like a small leek or lettuce,“ said Yan. “It tastes like a mixture of cabbage and lettuce.”</a:t>
            </a:r>
          </a:p>
          <a:p>
            <a:pPr marL="0" indent="0" algn="l" eaLnBrk="1" hangingPunct="1">
              <a:buNone/>
            </a:pPr>
            <a:r>
              <a:rPr lang="en-GB" altLang="en-US" sz="2000" dirty="0" smtClean="0"/>
              <a:t>Nicola noted that down in the scrap book.  She also made a note to find out more about the Moon festival.  </a:t>
            </a:r>
          </a:p>
          <a:p>
            <a:pPr marL="0" indent="0" algn="l" eaLnBrk="1" hangingPunct="1">
              <a:buNone/>
            </a:pPr>
            <a:r>
              <a:rPr lang="en-GB" altLang="en-US" sz="2000" dirty="0" smtClean="0"/>
              <a:t>“I’ve got an idea,” said Alisha.  “A friend of my family owns a Chinese restaurant.  I’ll see if we can go and taste some of the foods and dishes.” “That sounds wonderful, Alisha,”  encouraged Miss McKay.</a:t>
            </a:r>
          </a:p>
        </p:txBody>
      </p:sp>
      <p:sp>
        <p:nvSpPr>
          <p:cNvPr id="11269" name="AutoShape 13"/>
          <p:cNvSpPr>
            <a:spLocks noChangeArrowheads="1"/>
          </p:cNvSpPr>
          <p:nvPr/>
        </p:nvSpPr>
        <p:spPr bwMode="auto">
          <a:xfrm>
            <a:off x="2743200" y="152400"/>
            <a:ext cx="3352800" cy="1752600"/>
          </a:xfrm>
          <a:prstGeom prst="cloudCallout">
            <a:avLst>
              <a:gd name="adj1" fmla="val -72662"/>
              <a:gd name="adj2" fmla="val -8606"/>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1270" name="Picture 7" descr="S6_N9_bokC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1001"/>
            <a:ext cx="2032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AG_N7_Ronnie_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1" y="304801"/>
            <a:ext cx="228004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AG_N9_Alisha_t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81000"/>
            <a:ext cx="193289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7" descr="AG2_N15_Nicola asking ques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1" y="228600"/>
            <a:ext cx="1512186"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8" descr="S4_N8_note_p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19601">
            <a:off x="9448800" y="2743200"/>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9" descr="AG2_N25_Chik Chi presen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0" y="0"/>
            <a:ext cx="234182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21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1"/>
          <p:cNvSpPr>
            <a:spLocks noChangeArrowheads="1"/>
          </p:cNvSpPr>
          <p:nvPr/>
        </p:nvSpPr>
        <p:spPr bwMode="auto">
          <a:xfrm>
            <a:off x="0" y="0"/>
            <a:ext cx="12192000" cy="4419600"/>
          </a:xfrm>
          <a:prstGeom prst="rect">
            <a:avLst/>
          </a:prstGeom>
          <a:gradFill rotWithShape="1">
            <a:gsLst>
              <a:gs pos="0">
                <a:srgbClr val="4D0808"/>
              </a:gs>
              <a:gs pos="30000">
                <a:srgbClr val="FF0300"/>
              </a:gs>
              <a:gs pos="55000">
                <a:srgbClr val="FF7A00"/>
              </a:gs>
              <a:gs pos="100000">
                <a:srgbClr val="FFF2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2291" name="Rectangle 2"/>
          <p:cNvSpPr>
            <a:spLocks noGrp="1" noChangeArrowheads="1"/>
          </p:cNvSpPr>
          <p:nvPr>
            <p:ph type="subTitle" idx="1"/>
          </p:nvPr>
        </p:nvSpPr>
        <p:spPr>
          <a:xfrm>
            <a:off x="203201" y="4572000"/>
            <a:ext cx="11885084" cy="2287588"/>
          </a:xfrm>
          <a:noFill/>
        </p:spPr>
        <p:txBody>
          <a:bodyPr/>
          <a:lstStyle/>
          <a:p>
            <a:pPr marL="0" indent="0" algn="l" eaLnBrk="1" hangingPunct="1">
              <a:buNone/>
            </a:pPr>
            <a:r>
              <a:rPr lang="en-GB" altLang="en-US" sz="2000" dirty="0" smtClean="0"/>
              <a:t>Alisha asked her parents’ friend about the restaurant visit and they said yes. </a:t>
            </a:r>
          </a:p>
          <a:p>
            <a:pPr marL="0" indent="0" algn="l" eaLnBrk="1" hangingPunct="1">
              <a:buNone/>
            </a:pPr>
            <a:r>
              <a:rPr lang="en-GB" altLang="en-US" sz="2000" dirty="0" smtClean="0"/>
              <a:t>The next day the class set out to the restaurant for lunch.  Ronnie was really keen to try some </a:t>
            </a:r>
            <a:r>
              <a:rPr lang="en-GB" altLang="en-US" sz="2000" dirty="0" err="1" smtClean="0"/>
              <a:t>bok</a:t>
            </a:r>
            <a:r>
              <a:rPr lang="en-GB" altLang="en-US" sz="2000" dirty="0" smtClean="0"/>
              <a:t> </a:t>
            </a:r>
            <a:r>
              <a:rPr lang="en-GB" altLang="en-US" sz="2000" dirty="0" err="1" smtClean="0"/>
              <a:t>choi</a:t>
            </a:r>
            <a:r>
              <a:rPr lang="en-GB" altLang="en-US" sz="2000" dirty="0" smtClean="0"/>
              <a:t> but he couldn’t see it anywhere on the menu.  Alisha looked carefully at the menu. </a:t>
            </a:r>
          </a:p>
          <a:p>
            <a:pPr marL="0" indent="0" algn="l" eaLnBrk="1" hangingPunct="1">
              <a:buNone/>
            </a:pPr>
            <a:r>
              <a:rPr lang="en-GB" altLang="en-US" sz="2000" dirty="0" smtClean="0"/>
              <a:t>“Here it is,” she said.  She pointed at the Chinese writing </a:t>
            </a:r>
            <a:r>
              <a:rPr lang="en-US" altLang="en-US" sz="2000" dirty="0" err="1" smtClean="0"/>
              <a:t>白菜</a:t>
            </a:r>
            <a:r>
              <a:rPr lang="en-US" altLang="en-US" sz="2000" dirty="0" smtClean="0"/>
              <a:t> (b</a:t>
            </a:r>
            <a:r>
              <a:rPr lang="en-GB" altLang="en-US" sz="2000" dirty="0" smtClean="0"/>
              <a:t>ok </a:t>
            </a:r>
            <a:r>
              <a:rPr lang="en-GB" altLang="en-US" sz="2000" dirty="0" err="1" smtClean="0"/>
              <a:t>choi</a:t>
            </a:r>
            <a:r>
              <a:rPr lang="en-GB" altLang="en-US" sz="2000" dirty="0" smtClean="0"/>
              <a:t>).  Everyone was very impressed with how Alisha was able to read the writing.  “They’re not letters, they are called Chinese characters,” she explained. The class and the guests ordered a feast of lovely food.</a:t>
            </a:r>
          </a:p>
        </p:txBody>
      </p:sp>
      <p:pic>
        <p:nvPicPr>
          <p:cNvPr id="12292" name="Picture 10" descr="AG_N9_Alisha_talking"/>
          <p:cNvPicPr>
            <a:picLocks noChangeAspect="1" noChangeArrowheads="1"/>
          </p:cNvPicPr>
          <p:nvPr/>
        </p:nvPicPr>
        <p:blipFill>
          <a:blip r:embed="rId2">
            <a:extLst>
              <a:ext uri="{28A0092B-C50C-407E-A947-70E740481C1C}">
                <a14:useLocalDpi xmlns:a14="http://schemas.microsoft.com/office/drawing/2010/main" val="0"/>
              </a:ext>
            </a:extLst>
          </a:blip>
          <a:srcRect b="14018"/>
          <a:stretch>
            <a:fillRect/>
          </a:stretch>
        </p:blipFill>
        <p:spPr bwMode="auto">
          <a:xfrm>
            <a:off x="101601" y="990600"/>
            <a:ext cx="220414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4" descr="S6_N7_Chinese_girl"/>
          <p:cNvPicPr>
            <a:picLocks noChangeAspect="1" noChangeArrowheads="1"/>
          </p:cNvPicPr>
          <p:nvPr/>
        </p:nvPicPr>
        <p:blipFill>
          <a:blip r:embed="rId3">
            <a:extLst>
              <a:ext uri="{28A0092B-C50C-407E-A947-70E740481C1C}">
                <a14:useLocalDpi xmlns:a14="http://schemas.microsoft.com/office/drawing/2010/main" val="0"/>
              </a:ext>
            </a:extLst>
          </a:blip>
          <a:srcRect b="47572"/>
          <a:stretch>
            <a:fillRect/>
          </a:stretch>
        </p:blipFill>
        <p:spPr bwMode="auto">
          <a:xfrm>
            <a:off x="1524001" y="609600"/>
            <a:ext cx="220921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8" descr="AG2_N15_Nicola asking question"/>
          <p:cNvPicPr>
            <a:picLocks noChangeAspect="1" noChangeArrowheads="1"/>
          </p:cNvPicPr>
          <p:nvPr/>
        </p:nvPicPr>
        <p:blipFill>
          <a:blip r:embed="rId4">
            <a:extLst>
              <a:ext uri="{28A0092B-C50C-407E-A947-70E740481C1C}">
                <a14:useLocalDpi xmlns:a14="http://schemas.microsoft.com/office/drawing/2010/main" val="0"/>
              </a:ext>
            </a:extLst>
          </a:blip>
          <a:srcRect b="39394"/>
          <a:stretch>
            <a:fillRect/>
          </a:stretch>
        </p:blipFill>
        <p:spPr bwMode="auto">
          <a:xfrm>
            <a:off x="3657600" y="533400"/>
            <a:ext cx="1556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9" descr="S6_N6_Chinese_boy"/>
          <p:cNvPicPr>
            <a:picLocks noChangeAspect="1" noChangeArrowheads="1"/>
          </p:cNvPicPr>
          <p:nvPr/>
        </p:nvPicPr>
        <p:blipFill>
          <a:blip r:embed="rId5">
            <a:extLst>
              <a:ext uri="{28A0092B-C50C-407E-A947-70E740481C1C}">
                <a14:useLocalDpi xmlns:a14="http://schemas.microsoft.com/office/drawing/2010/main" val="0"/>
              </a:ext>
            </a:extLst>
          </a:blip>
          <a:srcRect b="50679"/>
          <a:stretch>
            <a:fillRect/>
          </a:stretch>
        </p:blipFill>
        <p:spPr bwMode="auto">
          <a:xfrm rot="199490">
            <a:off x="5080379" y="367945"/>
            <a:ext cx="17849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0" descr="AG2_N24_McKay without arms raised"/>
          <p:cNvPicPr>
            <a:picLocks noChangeAspect="1" noChangeArrowheads="1"/>
          </p:cNvPicPr>
          <p:nvPr/>
        </p:nvPicPr>
        <p:blipFill>
          <a:blip r:embed="rId6">
            <a:extLst>
              <a:ext uri="{28A0092B-C50C-407E-A947-70E740481C1C}">
                <a14:useLocalDpi xmlns:a14="http://schemas.microsoft.com/office/drawing/2010/main" val="0"/>
              </a:ext>
            </a:extLst>
          </a:blip>
          <a:srcRect b="54651"/>
          <a:stretch>
            <a:fillRect/>
          </a:stretch>
        </p:blipFill>
        <p:spPr bwMode="auto">
          <a:xfrm>
            <a:off x="6604001" y="0"/>
            <a:ext cx="196750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7" descr="AG_N8_Ronnie_smiling"/>
          <p:cNvPicPr>
            <a:picLocks noChangeAspect="1" noChangeArrowheads="1"/>
          </p:cNvPicPr>
          <p:nvPr/>
        </p:nvPicPr>
        <p:blipFill>
          <a:blip r:embed="rId7">
            <a:extLst>
              <a:ext uri="{28A0092B-C50C-407E-A947-70E740481C1C}">
                <a14:useLocalDpi xmlns:a14="http://schemas.microsoft.com/office/drawing/2010/main" val="0"/>
              </a:ext>
            </a:extLst>
          </a:blip>
          <a:srcRect b="46114"/>
          <a:stretch>
            <a:fillRect/>
          </a:stretch>
        </p:blipFill>
        <p:spPr bwMode="auto">
          <a:xfrm>
            <a:off x="8128001" y="838200"/>
            <a:ext cx="190834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AG_N12_Jordan_happy"/>
          <p:cNvPicPr>
            <a:picLocks noChangeAspect="1" noChangeArrowheads="1"/>
          </p:cNvPicPr>
          <p:nvPr/>
        </p:nvPicPr>
        <p:blipFill>
          <a:blip r:embed="rId8">
            <a:extLst>
              <a:ext uri="{28A0092B-C50C-407E-A947-70E740481C1C}">
                <a14:useLocalDpi xmlns:a14="http://schemas.microsoft.com/office/drawing/2010/main" val="0"/>
              </a:ext>
            </a:extLst>
          </a:blip>
          <a:srcRect b="25128"/>
          <a:stretch>
            <a:fillRect/>
          </a:stretch>
        </p:blipFill>
        <p:spPr bwMode="auto">
          <a:xfrm rot="21582422" flipH="1">
            <a:off x="9247721" y="1218993"/>
            <a:ext cx="213991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AG2_N32_round table"/>
          <p:cNvPicPr>
            <a:picLocks noChangeAspect="1" noChangeArrowheads="1"/>
          </p:cNvPicPr>
          <p:nvPr/>
        </p:nvPicPr>
        <p:blipFill>
          <a:blip r:embed="rId9">
            <a:extLst>
              <a:ext uri="{28A0092B-C50C-407E-A947-70E740481C1C}">
                <a14:useLocalDpi xmlns:a14="http://schemas.microsoft.com/office/drawing/2010/main" val="0"/>
              </a:ext>
            </a:extLst>
          </a:blip>
          <a:srcRect b="43860"/>
          <a:stretch>
            <a:fillRect/>
          </a:stretch>
        </p:blipFill>
        <p:spPr bwMode="auto">
          <a:xfrm>
            <a:off x="711200" y="2438400"/>
            <a:ext cx="1026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S6_N10_men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1" y="1981200"/>
            <a:ext cx="1663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1"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0" y="29718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6400" y="25146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3"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2362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4"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4800" y="22098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5"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2362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6"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7600" y="2743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7" descr="AG2_N33_chop stick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1" y="32766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9" descr="AG2_N33_chop stick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2001" y="31242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0" descr="AG2_N33_chop stick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8001" y="27432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Rectangle 4"/>
          <p:cNvSpPr>
            <a:spLocks noChangeArrowheads="1"/>
          </p:cNvSpPr>
          <p:nvPr/>
        </p:nvSpPr>
        <p:spPr bwMode="auto">
          <a:xfrm>
            <a:off x="4572000" y="3505200"/>
            <a:ext cx="1930400" cy="7620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4400">
                <a:solidFill>
                  <a:srgbClr val="FFEEA7"/>
                </a:solidFill>
                <a:latin typeface="Arial" charset="0"/>
              </a:rPr>
              <a:t>白菜</a:t>
            </a:r>
            <a:endParaRPr lang="en-GB" altLang="en-US" sz="4400">
              <a:solidFill>
                <a:srgbClr val="FFEEA7"/>
              </a:solidFill>
              <a:latin typeface="Arial" charset="0"/>
            </a:endParaRPr>
          </a:p>
        </p:txBody>
      </p:sp>
    </p:spTree>
    <p:extLst>
      <p:ext uri="{BB962C8B-B14F-4D97-AF65-F5344CB8AC3E}">
        <p14:creationId xmlns:p14="http://schemas.microsoft.com/office/powerpoint/2010/main" val="4019220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201085" y="4876800"/>
            <a:ext cx="11990916" cy="1677988"/>
          </a:xfrm>
          <a:noFill/>
        </p:spPr>
        <p:txBody>
          <a:bodyPr/>
          <a:lstStyle/>
          <a:p>
            <a:pPr marL="0" indent="0" algn="l" eaLnBrk="1" hangingPunct="1">
              <a:buNone/>
            </a:pPr>
            <a:r>
              <a:rPr lang="en-GB" altLang="en-US" sz="2000" dirty="0" smtClean="0"/>
              <a:t>They ate dumplings, steamed fish, braised tofu and Chinese mushrooms, lemon chicken and noodles.  They all wanted to taste the </a:t>
            </a:r>
            <a:r>
              <a:rPr lang="en-GB" altLang="en-US" sz="2000" dirty="0" err="1" smtClean="0"/>
              <a:t>bok</a:t>
            </a:r>
            <a:r>
              <a:rPr lang="en-GB" altLang="en-US" sz="2000" dirty="0" smtClean="0"/>
              <a:t> </a:t>
            </a:r>
            <a:r>
              <a:rPr lang="en-GB" altLang="en-US" sz="2000" dirty="0" err="1" smtClean="0"/>
              <a:t>choi</a:t>
            </a:r>
            <a:r>
              <a:rPr lang="en-GB" altLang="en-US" sz="2000" dirty="0" smtClean="0"/>
              <a:t>.  Jordan took a small bite. He didn’t really think he would like it because Yan said it was a bit like cabbage, he hated cabbage! </a:t>
            </a:r>
          </a:p>
          <a:p>
            <a:pPr marL="0" indent="0" algn="l" eaLnBrk="1" hangingPunct="1">
              <a:buNone/>
            </a:pPr>
            <a:r>
              <a:rPr lang="en-GB" altLang="en-US" sz="2000" dirty="0" smtClean="0"/>
              <a:t>He bit into it cautiously.  The </a:t>
            </a:r>
            <a:r>
              <a:rPr lang="en-GB" altLang="en-US" sz="2000" dirty="0" err="1" smtClean="0"/>
              <a:t>bok</a:t>
            </a:r>
            <a:r>
              <a:rPr lang="en-GB" altLang="en-US" sz="2000" dirty="0" smtClean="0"/>
              <a:t> </a:t>
            </a:r>
            <a:r>
              <a:rPr lang="en-GB" altLang="en-US" sz="2000" dirty="0" err="1" smtClean="0"/>
              <a:t>choi</a:t>
            </a:r>
            <a:r>
              <a:rPr lang="en-GB" altLang="en-US" sz="2000" dirty="0" smtClean="0"/>
              <a:t> had been cooked in garlic and was really fresh and delicious. “That’s lovely,” he said.</a:t>
            </a:r>
          </a:p>
        </p:txBody>
      </p:sp>
      <p:sp>
        <p:nvSpPr>
          <p:cNvPr id="13315" name="Rectangle 20"/>
          <p:cNvSpPr>
            <a:spLocks noChangeArrowheads="1"/>
          </p:cNvSpPr>
          <p:nvPr/>
        </p:nvSpPr>
        <p:spPr bwMode="auto">
          <a:xfrm>
            <a:off x="0" y="0"/>
            <a:ext cx="12192000" cy="4724400"/>
          </a:xfrm>
          <a:prstGeom prst="rect">
            <a:avLst/>
          </a:prstGeom>
          <a:gradFill rotWithShape="1">
            <a:gsLst>
              <a:gs pos="0">
                <a:srgbClr val="4D0808"/>
              </a:gs>
              <a:gs pos="30000">
                <a:srgbClr val="FF0300"/>
              </a:gs>
              <a:gs pos="55000">
                <a:srgbClr val="FF7A00"/>
              </a:gs>
              <a:gs pos="100000">
                <a:srgbClr val="FFF2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13316" name="Picture 21" descr="AG_N9_Alisha_talking"/>
          <p:cNvPicPr>
            <a:picLocks noChangeAspect="1" noChangeArrowheads="1"/>
          </p:cNvPicPr>
          <p:nvPr/>
        </p:nvPicPr>
        <p:blipFill>
          <a:blip r:embed="rId2">
            <a:extLst>
              <a:ext uri="{28A0092B-C50C-407E-A947-70E740481C1C}">
                <a14:useLocalDpi xmlns:a14="http://schemas.microsoft.com/office/drawing/2010/main" val="0"/>
              </a:ext>
            </a:extLst>
          </a:blip>
          <a:srcRect b="6375"/>
          <a:stretch>
            <a:fillRect/>
          </a:stretch>
        </p:blipFill>
        <p:spPr bwMode="auto">
          <a:xfrm>
            <a:off x="85060" y="952500"/>
            <a:ext cx="213034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2" descr="S6_N7_Chinese_girl"/>
          <p:cNvPicPr>
            <a:picLocks noChangeAspect="1" noChangeArrowheads="1"/>
          </p:cNvPicPr>
          <p:nvPr/>
        </p:nvPicPr>
        <p:blipFill>
          <a:blip r:embed="rId3">
            <a:extLst>
              <a:ext uri="{28A0092B-C50C-407E-A947-70E740481C1C}">
                <a14:useLocalDpi xmlns:a14="http://schemas.microsoft.com/office/drawing/2010/main" val="0"/>
              </a:ext>
            </a:extLst>
          </a:blip>
          <a:srcRect b="47572"/>
          <a:stretch>
            <a:fillRect/>
          </a:stretch>
        </p:blipFill>
        <p:spPr bwMode="auto">
          <a:xfrm>
            <a:off x="1507461" y="571500"/>
            <a:ext cx="213524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4" descr="S6_N6_Chinese_boy"/>
          <p:cNvPicPr>
            <a:picLocks noChangeAspect="1" noChangeArrowheads="1"/>
          </p:cNvPicPr>
          <p:nvPr/>
        </p:nvPicPr>
        <p:blipFill>
          <a:blip r:embed="rId4">
            <a:extLst>
              <a:ext uri="{28A0092B-C50C-407E-A947-70E740481C1C}">
                <a14:useLocalDpi xmlns:a14="http://schemas.microsoft.com/office/drawing/2010/main" val="0"/>
              </a:ext>
            </a:extLst>
          </a:blip>
          <a:srcRect b="50679"/>
          <a:stretch>
            <a:fillRect/>
          </a:stretch>
        </p:blipFill>
        <p:spPr bwMode="auto">
          <a:xfrm rot="199490">
            <a:off x="5063889" y="328111"/>
            <a:ext cx="1725189"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5" descr="AG2_N24_McKay without arms raised"/>
          <p:cNvPicPr>
            <a:picLocks noChangeAspect="1" noChangeArrowheads="1"/>
          </p:cNvPicPr>
          <p:nvPr/>
        </p:nvPicPr>
        <p:blipFill>
          <a:blip r:embed="rId5">
            <a:extLst>
              <a:ext uri="{28A0092B-C50C-407E-A947-70E740481C1C}">
                <a14:useLocalDpi xmlns:a14="http://schemas.microsoft.com/office/drawing/2010/main" val="0"/>
              </a:ext>
            </a:extLst>
          </a:blip>
          <a:srcRect b="54651"/>
          <a:stretch>
            <a:fillRect/>
          </a:stretch>
        </p:blipFill>
        <p:spPr bwMode="auto">
          <a:xfrm>
            <a:off x="6587460" y="-38100"/>
            <a:ext cx="190162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5" descr="AG_N11_Nicola_ea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9460" y="495300"/>
            <a:ext cx="234109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7" descr="S4_N14_Ronnie_eatingCu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9861" y="876300"/>
            <a:ext cx="1931036"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6" descr="AG_N13_Jordan_eating"/>
          <p:cNvPicPr>
            <a:picLocks noChangeAspect="1" noChangeArrowheads="1"/>
          </p:cNvPicPr>
          <p:nvPr/>
        </p:nvPicPr>
        <p:blipFill>
          <a:blip r:embed="rId8">
            <a:extLst>
              <a:ext uri="{28A0092B-C50C-407E-A947-70E740481C1C}">
                <a14:useLocalDpi xmlns:a14="http://schemas.microsoft.com/office/drawing/2010/main" val="0"/>
              </a:ext>
            </a:extLst>
          </a:blip>
          <a:srcRect b="24898"/>
          <a:stretch>
            <a:fillRect/>
          </a:stretch>
        </p:blipFill>
        <p:spPr bwMode="auto">
          <a:xfrm>
            <a:off x="8090293" y="1066801"/>
            <a:ext cx="315304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8" descr="AG2_N32_round table"/>
          <p:cNvPicPr>
            <a:picLocks noChangeAspect="1" noChangeArrowheads="1"/>
          </p:cNvPicPr>
          <p:nvPr/>
        </p:nvPicPr>
        <p:blipFill>
          <a:blip r:embed="rId9">
            <a:extLst>
              <a:ext uri="{28A0092B-C50C-407E-A947-70E740481C1C}">
                <a14:useLocalDpi xmlns:a14="http://schemas.microsoft.com/office/drawing/2010/main" val="0"/>
              </a:ext>
            </a:extLst>
          </a:blip>
          <a:srcRect b="35223"/>
          <a:stretch>
            <a:fillRect/>
          </a:stretch>
        </p:blipFill>
        <p:spPr bwMode="auto">
          <a:xfrm>
            <a:off x="711200" y="2438400"/>
            <a:ext cx="1026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3"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4800" y="22098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5"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600" y="2743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6" descr="AG2_N33_chop stic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270418">
            <a:off x="8737601" y="25908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37" descr="AG2_N33_chop stic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1" y="30480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38" descr="AG2_N33_chop stic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8801" y="23622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40"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21336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41" descr="AG2_N33_chop stic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1601" y="24384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34"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362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30"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50400" y="2743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42" descr="AG2_N33_chop stic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7201" y="2286001"/>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32"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23622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31" descr="AG2_N34_Chinese 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6400" y="2514600"/>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6" descr="S6_N11_dumpling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2667001"/>
            <a:ext cx="121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48" descr="AG2_N39_glass of wa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5201" y="2514600"/>
            <a:ext cx="5736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16" descr="AG2_N28A_Lemon chick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0400" y="3048001"/>
            <a:ext cx="2235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49" descr="AG2_N39_glass of wa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1" y="2133600"/>
            <a:ext cx="5736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8" descr="S6_N14_noodl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2743201"/>
            <a:ext cx="15240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50" descr="AG2_N39_glass of wa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7601" y="2362200"/>
            <a:ext cx="5736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9" descr="S6_N13_tof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75200" y="2819401"/>
            <a:ext cx="2133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51" descr="AG2_N39_glass of wa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1" y="2514600"/>
            <a:ext cx="5736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7" descr="S6_N15_friedBokCho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0" y="3048001"/>
            <a:ext cx="233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18" descr="AG2_N27_Steamed fis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75200" y="3276600"/>
            <a:ext cx="2641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43" descr="S6_N11_dumpling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124201"/>
            <a:ext cx="121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94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8" descr="Stationery"/>
          <p:cNvSpPr>
            <a:spLocks noChangeArrowheads="1"/>
          </p:cNvSpPr>
          <p:nvPr/>
        </p:nvSpPr>
        <p:spPr bwMode="auto">
          <a:xfrm>
            <a:off x="0" y="3733800"/>
            <a:ext cx="8534400" cy="808002"/>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4339" name="Rectangle 17"/>
          <p:cNvSpPr>
            <a:spLocks noChangeArrowheads="1"/>
          </p:cNvSpPr>
          <p:nvPr/>
        </p:nvSpPr>
        <p:spPr bwMode="auto">
          <a:xfrm>
            <a:off x="0" y="0"/>
            <a:ext cx="12192000" cy="3733800"/>
          </a:xfrm>
          <a:prstGeom prst="rect">
            <a:avLst/>
          </a:prstGeom>
          <a:gradFill rotWithShape="1">
            <a:gsLst>
              <a:gs pos="0">
                <a:srgbClr val="4D0808"/>
              </a:gs>
              <a:gs pos="30000">
                <a:srgbClr val="FF0300"/>
              </a:gs>
              <a:gs pos="55000">
                <a:srgbClr val="FF7A00"/>
              </a:gs>
              <a:gs pos="100000">
                <a:srgbClr val="FFF2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4340" name="AutoShape 10"/>
          <p:cNvSpPr>
            <a:spLocks noChangeArrowheads="1"/>
          </p:cNvSpPr>
          <p:nvPr/>
        </p:nvSpPr>
        <p:spPr bwMode="auto">
          <a:xfrm>
            <a:off x="4775200" y="152400"/>
            <a:ext cx="3454400" cy="1752600"/>
          </a:xfrm>
          <a:prstGeom prst="cloudCallout">
            <a:avLst>
              <a:gd name="adj1" fmla="val 78279"/>
              <a:gd name="adj2" fmla="val -2524"/>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4341" name="Rectangle 2"/>
          <p:cNvSpPr>
            <a:spLocks noGrp="1" noChangeArrowheads="1"/>
          </p:cNvSpPr>
          <p:nvPr>
            <p:ph type="subTitle" idx="1"/>
          </p:nvPr>
        </p:nvSpPr>
        <p:spPr>
          <a:xfrm>
            <a:off x="203201" y="4570412"/>
            <a:ext cx="11885084" cy="2287588"/>
          </a:xfrm>
          <a:noFill/>
        </p:spPr>
        <p:txBody>
          <a:bodyPr/>
          <a:lstStyle/>
          <a:p>
            <a:pPr marL="0" indent="0" algn="l" eaLnBrk="1" hangingPunct="1">
              <a:buNone/>
            </a:pPr>
            <a:r>
              <a:rPr lang="en-GB" altLang="en-US" sz="2000" dirty="0" smtClean="0"/>
              <a:t>Everyone in the class wanted to hear Alisha speak Chinese.  After the meal, Ronnie asked Alisha if she would speak Chinese and ask the restaurant owners if they could have a copy of the menu to stick in the scrap book. </a:t>
            </a:r>
          </a:p>
          <a:p>
            <a:pPr marL="0" indent="0" algn="l" eaLnBrk="1" hangingPunct="1">
              <a:buNone/>
            </a:pPr>
            <a:r>
              <a:rPr lang="en-GB" altLang="en-US" sz="2000" dirty="0" smtClean="0"/>
              <a:t>The restaurant owners were very impressed with Alisha and so were the class.  Alisha felt really proud of her family connections with China.  She was glad her mum had spent time teaching her how to speak Chinese, even though Alisha had complained a bit sometimes!</a:t>
            </a:r>
          </a:p>
        </p:txBody>
      </p:sp>
      <p:pic>
        <p:nvPicPr>
          <p:cNvPr id="14342" name="Picture 9" descr="AG_N9_Alisha_talking"/>
          <p:cNvPicPr>
            <a:picLocks noChangeAspect="1" noChangeArrowheads="1"/>
          </p:cNvPicPr>
          <p:nvPr/>
        </p:nvPicPr>
        <p:blipFill>
          <a:blip r:embed="rId3">
            <a:extLst>
              <a:ext uri="{28A0092B-C50C-407E-A947-70E740481C1C}">
                <a14:useLocalDpi xmlns:a14="http://schemas.microsoft.com/office/drawing/2010/main" val="0"/>
              </a:ext>
            </a:extLst>
          </a:blip>
          <a:srcRect b="44589"/>
          <a:stretch>
            <a:fillRect/>
          </a:stretch>
        </p:blipFill>
        <p:spPr bwMode="auto">
          <a:xfrm>
            <a:off x="8684437" y="304800"/>
            <a:ext cx="25423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3" descr="S6_N10_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1" y="228600"/>
            <a:ext cx="219075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6" descr="AG2_N32_round table"/>
          <p:cNvPicPr>
            <a:picLocks noChangeAspect="1" noChangeArrowheads="1"/>
          </p:cNvPicPr>
          <p:nvPr/>
        </p:nvPicPr>
        <p:blipFill>
          <a:blip r:embed="rId5">
            <a:extLst>
              <a:ext uri="{28A0092B-C50C-407E-A947-70E740481C1C}">
                <a14:useLocalDpi xmlns:a14="http://schemas.microsoft.com/office/drawing/2010/main" val="0"/>
              </a:ext>
            </a:extLst>
          </a:blip>
          <a:srcRect r="39436" b="47501"/>
          <a:stretch>
            <a:fillRect/>
          </a:stretch>
        </p:blipFill>
        <p:spPr bwMode="auto">
          <a:xfrm>
            <a:off x="7823200" y="2373277"/>
            <a:ext cx="4368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S4_N10_Alisha's_mom"/>
          <p:cNvPicPr>
            <a:picLocks noChangeAspect="1" noChangeArrowheads="1"/>
          </p:cNvPicPr>
          <p:nvPr/>
        </p:nvPicPr>
        <p:blipFill>
          <a:blip r:embed="rId6">
            <a:extLst>
              <a:ext uri="{28A0092B-C50C-407E-A947-70E740481C1C}">
                <a14:useLocalDpi xmlns:a14="http://schemas.microsoft.com/office/drawing/2010/main" val="0"/>
              </a:ext>
            </a:extLst>
          </a:blip>
          <a:srcRect l="34616" t="-1015" r="7692" b="67554"/>
          <a:stretch>
            <a:fillRect/>
          </a:stretch>
        </p:blipFill>
        <p:spPr bwMode="auto">
          <a:xfrm>
            <a:off x="5708503" y="228600"/>
            <a:ext cx="1436575" cy="141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9" descr="AG2_N32_round 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08190"/>
            <a:ext cx="386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5" descr="AG2_N31_Older Chinese 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6902" y="152400"/>
            <a:ext cx="198053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0" descr="AG2_N34_Chinese bow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2079591"/>
            <a:ext cx="93133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1" descr="AG2_N27_Steamed fis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00" y="2460590"/>
            <a:ext cx="172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2" descr="S6_N11_dumpling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2000" y="2689190"/>
            <a:ext cx="81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3"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2678076"/>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4" descr="AG2_N33_chop stick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1" y="3135277"/>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5" descr="AG2_N33_chop stick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50401" y="2297077"/>
            <a:ext cx="185843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6"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48800" y="2449476"/>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7" descr="S6_N14_noodl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71200" y="2754277"/>
            <a:ext cx="1320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9" descr="S6_N15_friedBokCho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61600" y="3440077"/>
            <a:ext cx="193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0"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69600" y="2068476"/>
            <a:ext cx="1117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1" descr="AG2_N39_glass of wa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42401" y="2754276"/>
            <a:ext cx="52281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8" descr="S6_N11_dumpling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47200" y="3059077"/>
            <a:ext cx="121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41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ChangeArrowheads="1"/>
          </p:cNvSpPr>
          <p:nvPr/>
        </p:nvSpPr>
        <p:spPr bwMode="auto">
          <a:xfrm>
            <a:off x="0" y="0"/>
            <a:ext cx="12192000" cy="40386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15363" name="Picture 16" descr="AG_N8_Ronnie_smiling"/>
          <p:cNvPicPr>
            <a:picLocks noChangeAspect="1" noChangeArrowheads="1"/>
          </p:cNvPicPr>
          <p:nvPr/>
        </p:nvPicPr>
        <p:blipFill>
          <a:blip r:embed="rId2">
            <a:extLst>
              <a:ext uri="{28A0092B-C50C-407E-A947-70E740481C1C}">
                <a14:useLocalDpi xmlns:a14="http://schemas.microsoft.com/office/drawing/2010/main" val="0"/>
              </a:ext>
            </a:extLst>
          </a:blip>
          <a:srcRect b="32297"/>
          <a:stretch>
            <a:fillRect/>
          </a:stretch>
        </p:blipFill>
        <p:spPr bwMode="auto">
          <a:xfrm>
            <a:off x="5566563" y="304800"/>
            <a:ext cx="243110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5" descr="S3_N16_Jordan2"/>
          <p:cNvPicPr>
            <a:picLocks noChangeAspect="1" noChangeArrowheads="1"/>
          </p:cNvPicPr>
          <p:nvPr/>
        </p:nvPicPr>
        <p:blipFill>
          <a:blip r:embed="rId3">
            <a:extLst>
              <a:ext uri="{28A0092B-C50C-407E-A947-70E740481C1C}">
                <a14:useLocalDpi xmlns:a14="http://schemas.microsoft.com/office/drawing/2010/main" val="0"/>
              </a:ext>
            </a:extLst>
          </a:blip>
          <a:srcRect b="32703"/>
          <a:stretch>
            <a:fillRect/>
          </a:stretch>
        </p:blipFill>
        <p:spPr bwMode="auto">
          <a:xfrm>
            <a:off x="2924964" y="457200"/>
            <a:ext cx="332343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a:spLocks noGrp="1" noChangeArrowheads="1"/>
          </p:cNvSpPr>
          <p:nvPr>
            <p:ph type="subTitle" idx="1"/>
          </p:nvPr>
        </p:nvSpPr>
        <p:spPr>
          <a:xfrm>
            <a:off x="201084" y="4040372"/>
            <a:ext cx="11885083" cy="2667000"/>
          </a:xfrm>
          <a:noFill/>
        </p:spPr>
        <p:txBody>
          <a:bodyPr/>
          <a:lstStyle/>
          <a:p>
            <a:pPr marL="0" indent="0" algn="l" eaLnBrk="1" hangingPunct="1">
              <a:buNone/>
            </a:pPr>
            <a:r>
              <a:rPr lang="en-GB" altLang="en-US" sz="2000" dirty="0" smtClean="0"/>
              <a:t>Back at school Ronnie carefully stuck the menu into the scrap book.  </a:t>
            </a:r>
          </a:p>
          <a:p>
            <a:pPr marL="0" indent="0" algn="l" eaLnBrk="1" hangingPunct="1">
              <a:buNone/>
            </a:pPr>
            <a:r>
              <a:rPr lang="en-GB" altLang="en-US" sz="2000" dirty="0" smtClean="0"/>
              <a:t>“We’ve got lots of information here,” he said.  “But it would be nice if we could teach our guests something.” This was a tricky challenge. They all thought hard for a while. Alisha had an idea.  </a:t>
            </a:r>
          </a:p>
          <a:p>
            <a:pPr marL="0" indent="0" algn="l" eaLnBrk="1" hangingPunct="1">
              <a:buNone/>
            </a:pPr>
            <a:r>
              <a:rPr lang="en-GB" altLang="en-US" sz="2000" dirty="0" smtClean="0"/>
              <a:t>“Remember when we went to that dairy farm in Class V,” she said.  “Why don’t we tell the students about that?”</a:t>
            </a:r>
          </a:p>
          <a:p>
            <a:pPr marL="0" indent="0" algn="l" eaLnBrk="1" hangingPunct="1">
              <a:buNone/>
            </a:pPr>
            <a:r>
              <a:rPr lang="en-GB" altLang="en-US" sz="2000" dirty="0" smtClean="0"/>
              <a:t>Alisha had remembered her mum saying that foods made from milk were not eaten as much in China.  Alisha thought the students would be interested in hearing how milk was produced.  </a:t>
            </a:r>
            <a:endParaRPr lang="en-GB" altLang="en-US" sz="2400" dirty="0" smtClean="0"/>
          </a:p>
        </p:txBody>
      </p:sp>
      <p:pic>
        <p:nvPicPr>
          <p:cNvPr id="15366" name="Picture 13" descr="AG2_N15_Nicola asking question"/>
          <p:cNvPicPr>
            <a:picLocks noChangeAspect="1" noChangeArrowheads="1"/>
          </p:cNvPicPr>
          <p:nvPr/>
        </p:nvPicPr>
        <p:blipFill>
          <a:blip r:embed="rId4">
            <a:extLst>
              <a:ext uri="{28A0092B-C50C-407E-A947-70E740481C1C}">
                <a14:useLocalDpi xmlns:a14="http://schemas.microsoft.com/office/drawing/2010/main" val="0"/>
              </a:ext>
            </a:extLst>
          </a:blip>
          <a:srcRect b="28854"/>
          <a:stretch>
            <a:fillRect/>
          </a:stretch>
        </p:blipFill>
        <p:spPr bwMode="auto">
          <a:xfrm>
            <a:off x="791363" y="609600"/>
            <a:ext cx="182023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descr="AG2_N1_Alisha thinking face"/>
          <p:cNvPicPr>
            <a:picLocks noChangeAspect="1" noChangeArrowheads="1"/>
          </p:cNvPicPr>
          <p:nvPr/>
        </p:nvPicPr>
        <p:blipFill>
          <a:blip r:embed="rId5">
            <a:extLst>
              <a:ext uri="{28A0092B-C50C-407E-A947-70E740481C1C}">
                <a14:useLocalDpi xmlns:a14="http://schemas.microsoft.com/office/drawing/2010/main" val="0"/>
              </a:ext>
            </a:extLst>
          </a:blip>
          <a:srcRect b="28107"/>
          <a:stretch>
            <a:fillRect/>
          </a:stretch>
        </p:blipFill>
        <p:spPr bwMode="auto">
          <a:xfrm>
            <a:off x="7598564" y="457200"/>
            <a:ext cx="333271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descr="S2_N8_classroom_table"/>
          <p:cNvPicPr>
            <a:picLocks noChangeAspect="1" noChangeArrowheads="1"/>
          </p:cNvPicPr>
          <p:nvPr/>
        </p:nvPicPr>
        <p:blipFill>
          <a:blip r:embed="rId6">
            <a:extLst>
              <a:ext uri="{28A0092B-C50C-407E-A947-70E740481C1C}">
                <a14:useLocalDpi xmlns:a14="http://schemas.microsoft.com/office/drawing/2010/main" val="0"/>
              </a:ext>
            </a:extLst>
          </a:blip>
          <a:srcRect b="60187"/>
          <a:stretch>
            <a:fillRect/>
          </a:stretch>
        </p:blipFill>
        <p:spPr bwMode="auto">
          <a:xfrm>
            <a:off x="1219200" y="2819400"/>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descr="S6_N12_scrapbook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828801"/>
            <a:ext cx="406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861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4" descr="Denim"/>
          <p:cNvSpPr>
            <a:spLocks noChangeArrowheads="1"/>
          </p:cNvSpPr>
          <p:nvPr/>
        </p:nvSpPr>
        <p:spPr bwMode="auto">
          <a:xfrm>
            <a:off x="0" y="3352800"/>
            <a:ext cx="12192000" cy="1295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6387" name="Rectangle 25"/>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6388" name="Rectangle 2"/>
          <p:cNvSpPr>
            <a:spLocks noGrp="1" noChangeArrowheads="1"/>
          </p:cNvSpPr>
          <p:nvPr>
            <p:ph type="subTitle" idx="1"/>
          </p:nvPr>
        </p:nvSpPr>
        <p:spPr>
          <a:xfrm>
            <a:off x="0" y="4724400"/>
            <a:ext cx="12203040" cy="2135188"/>
          </a:xfrm>
          <a:noFill/>
        </p:spPr>
        <p:txBody>
          <a:bodyPr/>
          <a:lstStyle/>
          <a:p>
            <a:pPr marL="0" indent="0" algn="l" eaLnBrk="1" hangingPunct="1">
              <a:lnSpc>
                <a:spcPct val="90000"/>
              </a:lnSpc>
              <a:buNone/>
            </a:pPr>
            <a:r>
              <a:rPr lang="en-GB" altLang="en-US" sz="2000" dirty="0" smtClean="0"/>
              <a:t>Ronnie, Alisha, Nicola and Jordan set to work preparing a presentation.  They used photos of dairy cows in a field and being milked.  They drew sketches to show how raw milk is processed ready for drinking.  They drew the milk being put into bottles and cartons and taken to shops. They showed their work to Miss McKay.</a:t>
            </a:r>
          </a:p>
          <a:p>
            <a:pPr marL="0" indent="0" algn="l" eaLnBrk="1" hangingPunct="1">
              <a:lnSpc>
                <a:spcPct val="90000"/>
              </a:lnSpc>
              <a:buNone/>
            </a:pPr>
            <a:r>
              <a:rPr lang="en-GB" altLang="en-US" sz="2000" dirty="0" smtClean="0"/>
              <a:t>“That’s super,” she said, pushing her unusual shaped glasses up her nose.  “After you have shown them where milk comes from, why don’t we show them what can be made from milk?”</a:t>
            </a:r>
          </a:p>
        </p:txBody>
      </p:sp>
      <p:pic>
        <p:nvPicPr>
          <p:cNvPr id="16389" name="Picture 8" descr="S6_N1_Miss McKay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325">
            <a:off x="8156182" y="24930"/>
            <a:ext cx="165324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AG_N12_Jordan_hap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620" flipH="1">
            <a:off x="9654497" y="1313027"/>
            <a:ext cx="128015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S2_N2_Nico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6688" flipH="1">
            <a:off x="8136081" y="1330125"/>
            <a:ext cx="176003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AG_N8_Ronnie_smil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414464"/>
            <a:ext cx="1200394"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7" descr="S2_N17_white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152400"/>
            <a:ext cx="59944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AG_N9_Alisha_talk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252" y="1447801"/>
            <a:ext cx="1665766"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3" descr="AG2_N16_C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600" y="609601"/>
            <a:ext cx="37592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694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descr="Denim"/>
          <p:cNvSpPr>
            <a:spLocks noChangeArrowheads="1"/>
          </p:cNvSpPr>
          <p:nvPr/>
        </p:nvSpPr>
        <p:spPr bwMode="auto">
          <a:xfrm>
            <a:off x="0" y="3352800"/>
            <a:ext cx="12192000" cy="1127902"/>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7411" name="Rectangle 17"/>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7412" name="Rectangle 2"/>
          <p:cNvSpPr>
            <a:spLocks noGrp="1" noChangeArrowheads="1"/>
          </p:cNvSpPr>
          <p:nvPr>
            <p:ph type="subTitle" idx="1"/>
          </p:nvPr>
        </p:nvSpPr>
        <p:spPr>
          <a:xfrm>
            <a:off x="214768" y="4477381"/>
            <a:ext cx="5881232" cy="1982788"/>
          </a:xfrm>
          <a:noFill/>
        </p:spPr>
        <p:txBody>
          <a:bodyPr/>
          <a:lstStyle/>
          <a:p>
            <a:pPr marL="0" indent="0" algn="l" eaLnBrk="1" hangingPunct="1">
              <a:buNone/>
            </a:pPr>
            <a:r>
              <a:rPr lang="en-GB" altLang="en-US" sz="2000" dirty="0" smtClean="0"/>
              <a:t>Miss McKay suggested that they show their guests how cheese was made.  </a:t>
            </a:r>
          </a:p>
          <a:p>
            <a:pPr marL="0" indent="0" algn="l" eaLnBrk="1" hangingPunct="1">
              <a:buNone/>
            </a:pPr>
            <a:r>
              <a:rPr lang="en-GB" altLang="en-US" sz="2000" dirty="0" smtClean="0"/>
              <a:t>The </a:t>
            </a:r>
            <a:r>
              <a:rPr lang="en-GB" altLang="en-US" sz="2000" i="1" dirty="0" smtClean="0"/>
              <a:t>Food investigators</a:t>
            </a:r>
            <a:r>
              <a:rPr lang="en-GB" altLang="en-US" sz="2000" dirty="0" smtClean="0"/>
              <a:t> thought that was a great idea and began their research straight away.</a:t>
            </a:r>
          </a:p>
          <a:p>
            <a:pPr marL="0" indent="0" algn="l" eaLnBrk="1" hangingPunct="1">
              <a:buNone/>
            </a:pPr>
            <a:r>
              <a:rPr lang="en-GB" altLang="en-US" sz="2000" dirty="0" smtClean="0"/>
              <a:t>“Look at this,” said Nicola, who had been researching on the internet.</a:t>
            </a:r>
          </a:p>
        </p:txBody>
      </p:sp>
      <p:grpSp>
        <p:nvGrpSpPr>
          <p:cNvPr id="17413" name="Group 13"/>
          <p:cNvGrpSpPr>
            <a:grpSpLocks/>
          </p:cNvGrpSpPr>
          <p:nvPr/>
        </p:nvGrpSpPr>
        <p:grpSpPr bwMode="auto">
          <a:xfrm>
            <a:off x="2032000" y="304800"/>
            <a:ext cx="5994400" cy="4122738"/>
            <a:chOff x="96" y="240"/>
            <a:chExt cx="2832" cy="2597"/>
          </a:xfrm>
        </p:grpSpPr>
        <p:pic>
          <p:nvPicPr>
            <p:cNvPr id="17419" name="Picture 6" descr="S2_N17_whit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240"/>
              <a:ext cx="2832" cy="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0" name="Group 12"/>
            <p:cNvGrpSpPr>
              <a:grpSpLocks/>
            </p:cNvGrpSpPr>
            <p:nvPr/>
          </p:nvGrpSpPr>
          <p:grpSpPr bwMode="auto">
            <a:xfrm>
              <a:off x="156" y="305"/>
              <a:ext cx="2724" cy="1525"/>
              <a:chOff x="156" y="305"/>
              <a:chExt cx="2724" cy="1525"/>
            </a:xfrm>
          </p:grpSpPr>
          <p:pic>
            <p:nvPicPr>
              <p:cNvPr id="17421" name="Picture 7" descr="S3_N4_landscape"/>
              <p:cNvPicPr>
                <a:picLocks noChangeAspect="1" noChangeArrowheads="1"/>
              </p:cNvPicPr>
              <p:nvPr/>
            </p:nvPicPr>
            <p:blipFill>
              <a:blip r:embed="rId4">
                <a:extLst>
                  <a:ext uri="{28A0092B-C50C-407E-A947-70E740481C1C}">
                    <a14:useLocalDpi xmlns:a14="http://schemas.microsoft.com/office/drawing/2010/main" val="0"/>
                  </a:ext>
                </a:extLst>
              </a:blip>
              <a:srcRect l="3076" r="3078"/>
              <a:stretch>
                <a:fillRect/>
              </a:stretch>
            </p:blipFill>
            <p:spPr bwMode="auto">
              <a:xfrm>
                <a:off x="156" y="305"/>
                <a:ext cx="2724"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8"/>
              <p:cNvSpPr txBox="1">
                <a:spLocks noChangeArrowheads="1"/>
              </p:cNvSpPr>
              <p:nvPr/>
            </p:nvSpPr>
            <p:spPr bwMode="auto">
              <a:xfrm>
                <a:off x="672" y="384"/>
                <a:ext cx="19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50000"/>
                  </a:spcBef>
                  <a:buFontTx/>
                  <a:buNone/>
                </a:pPr>
                <a:r>
                  <a:rPr lang="en-GB" altLang="en-US" sz="1800">
                    <a:latin typeface="Copperplate Gothic Bold" pitchFamily="34" charset="0"/>
                  </a:rPr>
                  <a:t>How cheese is made</a:t>
                </a:r>
                <a:endParaRPr lang="en-US" altLang="en-US" sz="1800">
                  <a:latin typeface="Copperplate Gothic Bold" pitchFamily="34" charset="0"/>
                </a:endParaRPr>
              </a:p>
            </p:txBody>
          </p:sp>
          <p:pic>
            <p:nvPicPr>
              <p:cNvPr id="17423" name="Picture 9" descr="S3_N22_diary_c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056"/>
                <a:ext cx="91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1" descr="S3_N22_diary_c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135"/>
                <a:ext cx="91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7414" name="Picture 14" descr="AG_N7_Ronnie_tal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33" y="794527"/>
            <a:ext cx="2225519"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8" descr="AG2_N15_Nicola asking ques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1" y="716757"/>
            <a:ext cx="145311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9" descr="S2_N8_classroom_table"/>
          <p:cNvPicPr>
            <a:picLocks noChangeAspect="1" noChangeArrowheads="1"/>
          </p:cNvPicPr>
          <p:nvPr/>
        </p:nvPicPr>
        <p:blipFill>
          <a:blip r:embed="rId8">
            <a:extLst>
              <a:ext uri="{28A0092B-C50C-407E-A947-70E740481C1C}">
                <a14:useLocalDpi xmlns:a14="http://schemas.microsoft.com/office/drawing/2010/main" val="0"/>
              </a:ext>
            </a:extLst>
          </a:blip>
          <a:srcRect r="39215" b="25349"/>
          <a:stretch>
            <a:fillRect/>
          </a:stretch>
        </p:blipFill>
        <p:spPr bwMode="auto">
          <a:xfrm>
            <a:off x="9042403" y="2170117"/>
            <a:ext cx="314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descr="AG2_N30_ Cheddar cheese white t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7203" y="1789118"/>
            <a:ext cx="24384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descr="AG2_N36_table fo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1108">
            <a:off x="11277604" y="1636717"/>
            <a:ext cx="3873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a:xfrm>
            <a:off x="6310771" y="4477381"/>
            <a:ext cx="5881232" cy="1982788"/>
          </a:xfrm>
          <a:prstGeom prst="rect">
            <a:avLst/>
          </a:prstGeom>
          <a:noFill/>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altLang="en-US" sz="2000" dirty="0" smtClean="0"/>
              <a:t>She showed the other </a:t>
            </a:r>
            <a:r>
              <a:rPr lang="en-GB" altLang="en-US" sz="2000" i="1" dirty="0" smtClean="0"/>
              <a:t>Food investigators</a:t>
            </a:r>
            <a:r>
              <a:rPr lang="en-GB" altLang="en-US" sz="2000" dirty="0" smtClean="0"/>
              <a:t> a video clip she had found.  </a:t>
            </a:r>
          </a:p>
          <a:p>
            <a:pPr marL="0" indent="0">
              <a:buFont typeface="Arial" charset="0"/>
              <a:buNone/>
            </a:pPr>
            <a:r>
              <a:rPr lang="en-GB" altLang="en-US" sz="2000" dirty="0" smtClean="0"/>
              <a:t>“Great,” said Ronnie.  “Let’s add that to our presentation.”</a:t>
            </a:r>
          </a:p>
        </p:txBody>
      </p:sp>
    </p:spTree>
    <p:extLst>
      <p:ext uri="{BB962C8B-B14F-4D97-AF65-F5344CB8AC3E}">
        <p14:creationId xmlns:p14="http://schemas.microsoft.com/office/powerpoint/2010/main" val="1522797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descr="Denim"/>
          <p:cNvSpPr>
            <a:spLocks noChangeArrowheads="1"/>
          </p:cNvSpPr>
          <p:nvPr/>
        </p:nvSpPr>
        <p:spPr bwMode="auto">
          <a:xfrm>
            <a:off x="0" y="3352800"/>
            <a:ext cx="12192000" cy="1371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8435" name="Rectangle 19"/>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8436" name="Rectangle 2"/>
          <p:cNvSpPr>
            <a:spLocks noGrp="1" noChangeArrowheads="1"/>
          </p:cNvSpPr>
          <p:nvPr>
            <p:ph type="subTitle" idx="1"/>
          </p:nvPr>
        </p:nvSpPr>
        <p:spPr>
          <a:xfrm>
            <a:off x="306917" y="4800600"/>
            <a:ext cx="11885083" cy="2057400"/>
          </a:xfrm>
          <a:noFill/>
        </p:spPr>
        <p:txBody>
          <a:bodyPr/>
          <a:lstStyle/>
          <a:p>
            <a:pPr marL="0" indent="0" algn="l" eaLnBrk="1" hangingPunct="1">
              <a:buNone/>
            </a:pPr>
            <a:r>
              <a:rPr lang="en-GB" altLang="en-US" sz="2000" dirty="0" smtClean="0"/>
              <a:t>The </a:t>
            </a:r>
            <a:r>
              <a:rPr lang="en-GB" altLang="en-US" sz="2000" i="1" dirty="0" smtClean="0"/>
              <a:t>Food investigators</a:t>
            </a:r>
            <a:r>
              <a:rPr lang="en-GB" altLang="en-US" sz="2000" dirty="0" smtClean="0"/>
              <a:t> saved their presentation until the day the guests were due to leave.  All the class settled down to listen.  Alisha, Ronnie, Nicola and Jordan stood at the front of the room.  </a:t>
            </a:r>
          </a:p>
          <a:p>
            <a:pPr marL="0" indent="0" algn="l" eaLnBrk="1" hangingPunct="1">
              <a:buNone/>
            </a:pPr>
            <a:r>
              <a:rPr lang="en-GB" altLang="en-US" sz="2000" dirty="0" smtClean="0"/>
              <a:t>They told the class about how cheese was made. “First, “ said Alisha.  “Rennet is added to milk and this causes it to separate.” “It separates into curds and whey,” explained Ronnie.  “The whey is watery and the curd is like thick lumps.”</a:t>
            </a:r>
          </a:p>
        </p:txBody>
      </p:sp>
      <p:grpSp>
        <p:nvGrpSpPr>
          <p:cNvPr id="18437" name="Group 17"/>
          <p:cNvGrpSpPr>
            <a:grpSpLocks/>
          </p:cNvGrpSpPr>
          <p:nvPr/>
        </p:nvGrpSpPr>
        <p:grpSpPr bwMode="auto">
          <a:xfrm>
            <a:off x="3860800" y="41276"/>
            <a:ext cx="6096000" cy="4378325"/>
            <a:chOff x="1104" y="152"/>
            <a:chExt cx="2736" cy="2510"/>
          </a:xfrm>
        </p:grpSpPr>
        <p:pic>
          <p:nvPicPr>
            <p:cNvPr id="18442" name="Picture 4" descr="S2_N17_whit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52"/>
              <a:ext cx="2736" cy="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5"/>
            <p:cNvSpPr txBox="1">
              <a:spLocks noChangeArrowheads="1"/>
            </p:cNvSpPr>
            <p:nvPr/>
          </p:nvSpPr>
          <p:spPr bwMode="auto">
            <a:xfrm>
              <a:off x="1440" y="231"/>
              <a:ext cx="22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50000"/>
                </a:spcBef>
                <a:buFontTx/>
                <a:buNone/>
              </a:pPr>
              <a:r>
                <a:rPr lang="en-GB" altLang="en-US" sz="1800">
                  <a:latin typeface="Copperplate Gothic Bold" pitchFamily="34" charset="0"/>
                </a:rPr>
                <a:t>How cheese is made</a:t>
              </a:r>
              <a:endParaRPr lang="en-US" altLang="en-US" sz="1800">
                <a:latin typeface="Copperplate Gothic Bold" pitchFamily="34" charset="0"/>
              </a:endParaRPr>
            </a:p>
          </p:txBody>
        </p:sp>
        <p:pic>
          <p:nvPicPr>
            <p:cNvPr id="18444" name="Picture 12" descr="S3_N22_milking"/>
            <p:cNvPicPr>
              <a:picLocks noChangeAspect="1" noChangeArrowheads="1"/>
            </p:cNvPicPr>
            <p:nvPr/>
          </p:nvPicPr>
          <p:blipFill>
            <a:blip r:embed="rId4">
              <a:extLst>
                <a:ext uri="{28A0092B-C50C-407E-A947-70E740481C1C}">
                  <a14:useLocalDpi xmlns:a14="http://schemas.microsoft.com/office/drawing/2010/main" val="0"/>
                </a:ext>
              </a:extLst>
            </a:blip>
            <a:srcRect l="25926"/>
            <a:stretch>
              <a:fillRect/>
            </a:stretch>
          </p:blipFill>
          <p:spPr bwMode="auto">
            <a:xfrm>
              <a:off x="1164" y="528"/>
              <a:ext cx="1920"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13"/>
            <p:cNvSpPr txBox="1">
              <a:spLocks noChangeArrowheads="1"/>
            </p:cNvSpPr>
            <p:nvPr/>
          </p:nvSpPr>
          <p:spPr bwMode="auto">
            <a:xfrm>
              <a:off x="1536" y="496"/>
              <a:ext cx="2208" cy="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r" eaLnBrk="1" hangingPunct="1">
                <a:spcBef>
                  <a:spcPct val="50000"/>
                </a:spcBef>
                <a:buFontTx/>
                <a:buNone/>
              </a:pPr>
              <a:r>
                <a:rPr lang="en-GB" altLang="en-US" sz="1400">
                  <a:latin typeface="Copperplate Gothic Bold" pitchFamily="34" charset="0"/>
                </a:rPr>
                <a:t>Rennet</a:t>
              </a:r>
            </a:p>
            <a:p>
              <a:pPr algn="r" eaLnBrk="1" hangingPunct="1">
                <a:spcBef>
                  <a:spcPct val="50000"/>
                </a:spcBef>
                <a:buFontTx/>
                <a:buNone/>
              </a:pPr>
              <a:endParaRPr lang="en-GB" altLang="en-US" sz="1400">
                <a:latin typeface="Copperplate Gothic Bold" pitchFamily="34" charset="0"/>
              </a:endParaRPr>
            </a:p>
            <a:p>
              <a:pPr algn="r" eaLnBrk="1" hangingPunct="1">
                <a:spcBef>
                  <a:spcPct val="50000"/>
                </a:spcBef>
                <a:buFontTx/>
                <a:buNone/>
              </a:pPr>
              <a:r>
                <a:rPr lang="en-GB" altLang="en-US" sz="1400">
                  <a:latin typeface="Copperplate Gothic Bold" pitchFamily="34" charset="0"/>
                </a:rPr>
                <a:t>Whey</a:t>
              </a:r>
            </a:p>
            <a:p>
              <a:pPr algn="r" eaLnBrk="1" hangingPunct="1">
                <a:spcBef>
                  <a:spcPct val="50000"/>
                </a:spcBef>
                <a:buFontTx/>
                <a:buNone/>
              </a:pPr>
              <a:endParaRPr lang="en-GB" altLang="en-US" sz="1400">
                <a:latin typeface="Copperplate Gothic Bold" pitchFamily="34" charset="0"/>
              </a:endParaRPr>
            </a:p>
            <a:p>
              <a:pPr algn="r" eaLnBrk="1" hangingPunct="1">
                <a:spcBef>
                  <a:spcPct val="50000"/>
                </a:spcBef>
                <a:buFontTx/>
                <a:buNone/>
              </a:pPr>
              <a:r>
                <a:rPr lang="en-GB" altLang="en-US" sz="1400">
                  <a:latin typeface="Copperplate Gothic Bold" pitchFamily="34" charset="0"/>
                </a:rPr>
                <a:t>Curd</a:t>
              </a:r>
              <a:endParaRPr lang="en-US" altLang="en-US" sz="1400">
                <a:latin typeface="Copperplate Gothic Bold" pitchFamily="34" charset="0"/>
              </a:endParaRPr>
            </a:p>
          </p:txBody>
        </p:sp>
      </p:grpSp>
      <p:pic>
        <p:nvPicPr>
          <p:cNvPr id="18438" name="Picture 14" descr="AG_N8_Ronnie_smi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387" y="381001"/>
            <a:ext cx="1908186"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5" descr="AG_N11_Nicola_ea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787" y="685800"/>
            <a:ext cx="232701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6" descr="AG_N12_Jordan_hap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5320">
            <a:off x="3341790" y="434689"/>
            <a:ext cx="204402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descr="S3_N17_Alisha_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8986" y="609601"/>
            <a:ext cx="2841256"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122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8" descr="Denim"/>
          <p:cNvSpPr>
            <a:spLocks noChangeArrowheads="1"/>
          </p:cNvSpPr>
          <p:nvPr/>
        </p:nvSpPr>
        <p:spPr bwMode="auto">
          <a:xfrm>
            <a:off x="0" y="3352800"/>
            <a:ext cx="12192000" cy="1143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9459" name="Rectangle 19"/>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grpSp>
        <p:nvGrpSpPr>
          <p:cNvPr id="19460" name="Group 20"/>
          <p:cNvGrpSpPr>
            <a:grpSpLocks/>
          </p:cNvGrpSpPr>
          <p:nvPr/>
        </p:nvGrpSpPr>
        <p:grpSpPr bwMode="auto">
          <a:xfrm>
            <a:off x="8432800" y="100014"/>
            <a:ext cx="3556000" cy="1881187"/>
            <a:chOff x="2304" y="63"/>
            <a:chExt cx="1536" cy="1089"/>
          </a:xfrm>
        </p:grpSpPr>
        <p:sp>
          <p:nvSpPr>
            <p:cNvPr id="19469" name="Rectangle 21"/>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19470" name="Picture 22"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1" name="Rectangle 2"/>
          <p:cNvSpPr>
            <a:spLocks noGrp="1" noChangeArrowheads="1"/>
          </p:cNvSpPr>
          <p:nvPr>
            <p:ph type="subTitle" idx="1"/>
          </p:nvPr>
        </p:nvSpPr>
        <p:spPr>
          <a:xfrm>
            <a:off x="201084" y="4499344"/>
            <a:ext cx="5561763" cy="2178050"/>
          </a:xfrm>
          <a:noFill/>
        </p:spPr>
        <p:txBody>
          <a:bodyPr/>
          <a:lstStyle/>
          <a:p>
            <a:pPr marL="0" indent="0" algn="l" eaLnBrk="1" hangingPunct="1">
              <a:lnSpc>
                <a:spcPct val="90000"/>
              </a:lnSpc>
              <a:buNone/>
            </a:pPr>
            <a:r>
              <a:rPr lang="en-GB" altLang="en-US" sz="2000" dirty="0" smtClean="0"/>
              <a:t>The guests were fascinated.  </a:t>
            </a:r>
          </a:p>
          <a:p>
            <a:pPr marL="0" indent="0" algn="l" eaLnBrk="1" hangingPunct="1">
              <a:lnSpc>
                <a:spcPct val="90000"/>
              </a:lnSpc>
              <a:buNone/>
            </a:pPr>
            <a:r>
              <a:rPr lang="en-GB" altLang="en-US" sz="2000" dirty="0" smtClean="0"/>
              <a:t>“What happens next?” asked </a:t>
            </a:r>
            <a:r>
              <a:rPr lang="en-GB" altLang="en-US" sz="2000" dirty="0" err="1" smtClean="0"/>
              <a:t>Chik</a:t>
            </a:r>
            <a:r>
              <a:rPr lang="en-GB" altLang="en-US" sz="2000" dirty="0" smtClean="0"/>
              <a:t> Chi.</a:t>
            </a:r>
          </a:p>
          <a:p>
            <a:pPr marL="0" indent="0" algn="l" eaLnBrk="1" hangingPunct="1">
              <a:lnSpc>
                <a:spcPct val="90000"/>
              </a:lnSpc>
              <a:buNone/>
            </a:pPr>
            <a:r>
              <a:rPr lang="en-GB" altLang="en-US" sz="2000" dirty="0" smtClean="0"/>
              <a:t>“Well,” explained Alisha.  “The curd is taken from the whey and squeezed to remove all the liquid.”</a:t>
            </a:r>
          </a:p>
        </p:txBody>
      </p:sp>
      <p:pic>
        <p:nvPicPr>
          <p:cNvPr id="19462" name="Picture 8" descr="S2_N17_white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241301"/>
            <a:ext cx="57912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9"/>
          <p:cNvSpPr txBox="1">
            <a:spLocks noChangeArrowheads="1"/>
          </p:cNvSpPr>
          <p:nvPr/>
        </p:nvSpPr>
        <p:spPr bwMode="auto">
          <a:xfrm>
            <a:off x="3048000" y="366713"/>
            <a:ext cx="467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50000"/>
              </a:spcBef>
              <a:buFontTx/>
              <a:buNone/>
            </a:pPr>
            <a:r>
              <a:rPr lang="en-GB" altLang="en-US" sz="1800">
                <a:latin typeface="Copperplate Gothic Bold" pitchFamily="34" charset="0"/>
              </a:rPr>
              <a:t>How cheese is made</a:t>
            </a:r>
            <a:endParaRPr lang="en-US" altLang="en-US" sz="1800">
              <a:latin typeface="Copperplate Gothic Bold" pitchFamily="34" charset="0"/>
            </a:endParaRPr>
          </a:p>
        </p:txBody>
      </p:sp>
      <p:pic>
        <p:nvPicPr>
          <p:cNvPr id="19464" name="Picture 11" descr="S3_N17_Alisha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98" y="962026"/>
            <a:ext cx="1847702"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3" descr="AG_N21_Cheddar chee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066800"/>
            <a:ext cx="14224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4" descr="S3_N24_cheese_S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3200" y="838200"/>
            <a:ext cx="13313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5" descr="S3_N23_cheese_R_Leices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1600200"/>
            <a:ext cx="152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3" descr="AG2_N25_Chik Chi presen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2168" y="609600"/>
            <a:ext cx="210329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6614584" y="4515293"/>
            <a:ext cx="5561763" cy="2178050"/>
          </a:xfrm>
          <a:prstGeom prst="rect">
            <a:avLst/>
          </a:prstGeom>
          <a:noFill/>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altLang="en-US" sz="2000" dirty="0" smtClean="0"/>
              <a:t>“Then some salt is mixed in and it is all pressed together and wrapped up tightly,’ added Ronnie.</a:t>
            </a:r>
          </a:p>
          <a:p>
            <a:pPr marL="0" indent="0">
              <a:buFont typeface="Arial" charset="0"/>
              <a:buNone/>
            </a:pPr>
            <a:r>
              <a:rPr lang="en-GB" altLang="en-US" sz="2000" dirty="0" smtClean="0"/>
              <a:t>“And then it is ready to eat?” asked Yan.</a:t>
            </a:r>
          </a:p>
          <a:p>
            <a:pPr marL="0" indent="0">
              <a:buFont typeface="Arial" charset="0"/>
              <a:buNone/>
            </a:pPr>
            <a:r>
              <a:rPr lang="en-GB" altLang="en-US" sz="2000" dirty="0" smtClean="0"/>
              <a:t>“Not straight away,” said Alisha.  “It is left to mature so it becomes tasty.”</a:t>
            </a:r>
          </a:p>
        </p:txBody>
      </p:sp>
    </p:spTree>
    <p:extLst>
      <p:ext uri="{BB962C8B-B14F-4D97-AF65-F5344CB8AC3E}">
        <p14:creationId xmlns:p14="http://schemas.microsoft.com/office/powerpoint/2010/main" val="2709741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8"/>
          <p:cNvSpPr>
            <a:spLocks noChangeArrowheads="1"/>
          </p:cNvSpPr>
          <p:nvPr/>
        </p:nvSpPr>
        <p:spPr bwMode="auto">
          <a:xfrm>
            <a:off x="0" y="0"/>
            <a:ext cx="12192000" cy="4114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20483" name="Picture 22" descr="S6_N7_Chinese_girl"/>
          <p:cNvPicPr>
            <a:picLocks noChangeAspect="1" noChangeArrowheads="1"/>
          </p:cNvPicPr>
          <p:nvPr/>
        </p:nvPicPr>
        <p:blipFill>
          <a:blip r:embed="rId2">
            <a:extLst>
              <a:ext uri="{28A0092B-C50C-407E-A947-70E740481C1C}">
                <a14:useLocalDpi xmlns:a14="http://schemas.microsoft.com/office/drawing/2010/main" val="0"/>
              </a:ext>
            </a:extLst>
          </a:blip>
          <a:srcRect b="48000"/>
          <a:stretch>
            <a:fillRect/>
          </a:stretch>
        </p:blipFill>
        <p:spPr bwMode="auto">
          <a:xfrm>
            <a:off x="3962401" y="533400"/>
            <a:ext cx="24125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4" descr="S3_N16_Jordan"/>
          <p:cNvPicPr>
            <a:picLocks noChangeAspect="1" noChangeArrowheads="1"/>
          </p:cNvPicPr>
          <p:nvPr/>
        </p:nvPicPr>
        <p:blipFill>
          <a:blip r:embed="rId3">
            <a:extLst>
              <a:ext uri="{28A0092B-C50C-407E-A947-70E740481C1C}">
                <a14:useLocalDpi xmlns:a14="http://schemas.microsoft.com/office/drawing/2010/main" val="0"/>
              </a:ext>
            </a:extLst>
          </a:blip>
          <a:srcRect b="41014"/>
          <a:stretch>
            <a:fillRect/>
          </a:stretch>
        </p:blipFill>
        <p:spPr bwMode="auto">
          <a:xfrm>
            <a:off x="7315200" y="914400"/>
            <a:ext cx="331263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Grp="1" noChangeArrowheads="1"/>
          </p:cNvSpPr>
          <p:nvPr>
            <p:ph type="subTitle" idx="1"/>
          </p:nvPr>
        </p:nvSpPr>
        <p:spPr>
          <a:xfrm>
            <a:off x="201084" y="4343400"/>
            <a:ext cx="11885083" cy="2514600"/>
          </a:xfrm>
          <a:noFill/>
        </p:spPr>
        <p:txBody>
          <a:bodyPr/>
          <a:lstStyle/>
          <a:p>
            <a:pPr marL="0" indent="0" algn="l" eaLnBrk="1" hangingPunct="1">
              <a:lnSpc>
                <a:spcPct val="90000"/>
              </a:lnSpc>
              <a:buNone/>
            </a:pPr>
            <a:r>
              <a:rPr lang="en-GB" altLang="en-US" sz="2000" dirty="0" smtClean="0"/>
              <a:t>“Different ingredients can be added to the cheese to give it different flavours,” said Ronnie.</a:t>
            </a:r>
          </a:p>
          <a:p>
            <a:pPr marL="0" indent="0" algn="l" eaLnBrk="1" hangingPunct="1">
              <a:lnSpc>
                <a:spcPct val="90000"/>
              </a:lnSpc>
              <a:buNone/>
            </a:pPr>
            <a:r>
              <a:rPr lang="en-GB" altLang="en-US" sz="2000" dirty="0" smtClean="0"/>
              <a:t>Nicola lifted up a tray which had been resting on the table in front of her.  On the tray were small cubes of different types of cheese.  </a:t>
            </a:r>
          </a:p>
          <a:p>
            <a:pPr marL="0" indent="0" algn="l" eaLnBrk="1" hangingPunct="1">
              <a:lnSpc>
                <a:spcPct val="90000"/>
              </a:lnSpc>
              <a:buNone/>
            </a:pPr>
            <a:r>
              <a:rPr lang="en-GB" altLang="en-US" sz="2000" dirty="0" smtClean="0"/>
              <a:t>“Here are lots of different types of cheese for you to taste,” she said.</a:t>
            </a:r>
          </a:p>
          <a:p>
            <a:pPr marL="0" indent="0" algn="l" eaLnBrk="1" hangingPunct="1">
              <a:lnSpc>
                <a:spcPct val="90000"/>
              </a:lnSpc>
              <a:buNone/>
            </a:pPr>
            <a:r>
              <a:rPr lang="en-GB" altLang="en-US" sz="2000" dirty="0" smtClean="0"/>
              <a:t>Jordan gave all the children a cup of water so they could refresh their mouths after trying each different type of cheese. “These are delicious,” said </a:t>
            </a:r>
            <a:r>
              <a:rPr lang="en-GB" altLang="en-US" sz="2000" dirty="0" err="1" smtClean="0"/>
              <a:t>Chik</a:t>
            </a:r>
            <a:r>
              <a:rPr lang="en-GB" altLang="en-US" sz="2000" dirty="0" smtClean="0"/>
              <a:t> Chi. Yan and the other guests nodded in agreement.</a:t>
            </a:r>
          </a:p>
        </p:txBody>
      </p:sp>
      <p:pic>
        <p:nvPicPr>
          <p:cNvPr id="20486" name="Picture 17" descr="AG_N11_Nicola_eating"/>
          <p:cNvPicPr>
            <a:picLocks noChangeAspect="1" noChangeArrowheads="1"/>
          </p:cNvPicPr>
          <p:nvPr/>
        </p:nvPicPr>
        <p:blipFill>
          <a:blip r:embed="rId4">
            <a:extLst>
              <a:ext uri="{28A0092B-C50C-407E-A947-70E740481C1C}">
                <a14:useLocalDpi xmlns:a14="http://schemas.microsoft.com/office/drawing/2010/main" val="0"/>
              </a:ext>
            </a:extLst>
          </a:blip>
          <a:srcRect b="42200"/>
          <a:stretch>
            <a:fillRect/>
          </a:stretch>
        </p:blipFill>
        <p:spPr bwMode="auto">
          <a:xfrm>
            <a:off x="406402" y="762000"/>
            <a:ext cx="313936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6" descr="AG2_N39_glass of 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828800"/>
            <a:ext cx="6794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7" descr="AG2_N30_ Cheddar cheese white t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2209800"/>
            <a:ext cx="29125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822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0" y="0"/>
            <a:ext cx="12192000" cy="40386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3075" name="Picture 9" descr="AG_N8_Ronnie_smiling"/>
          <p:cNvPicPr>
            <a:picLocks noChangeAspect="1" noChangeArrowheads="1"/>
          </p:cNvPicPr>
          <p:nvPr/>
        </p:nvPicPr>
        <p:blipFill>
          <a:blip r:embed="rId2">
            <a:extLst>
              <a:ext uri="{28A0092B-C50C-407E-A947-70E740481C1C}">
                <a14:useLocalDpi xmlns:a14="http://schemas.microsoft.com/office/drawing/2010/main" val="0"/>
              </a:ext>
            </a:extLst>
          </a:blip>
          <a:srcRect b="44121"/>
          <a:stretch>
            <a:fillRect/>
          </a:stretch>
        </p:blipFill>
        <p:spPr bwMode="auto">
          <a:xfrm>
            <a:off x="1232728" y="457200"/>
            <a:ext cx="239095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subTitle" idx="1"/>
          </p:nvPr>
        </p:nvSpPr>
        <p:spPr>
          <a:xfrm>
            <a:off x="304800" y="4054549"/>
            <a:ext cx="11887200" cy="2362200"/>
          </a:xfrm>
          <a:noFill/>
        </p:spPr>
        <p:txBody>
          <a:bodyPr/>
          <a:lstStyle/>
          <a:p>
            <a:pPr marL="0" indent="0" algn="l" eaLnBrk="1" hangingPunct="1">
              <a:lnSpc>
                <a:spcPct val="90000"/>
              </a:lnSpc>
              <a:buNone/>
            </a:pPr>
            <a:r>
              <a:rPr lang="en-GB" altLang="en-US" sz="2000" dirty="0" smtClean="0"/>
              <a:t>Alisha, Ronnie, Nicola and Jordan were beginning a new school year.  </a:t>
            </a:r>
          </a:p>
          <a:p>
            <a:pPr marL="0" indent="0" algn="l" eaLnBrk="1" hangingPunct="1">
              <a:lnSpc>
                <a:spcPct val="90000"/>
              </a:lnSpc>
              <a:buNone/>
            </a:pPr>
            <a:r>
              <a:rPr lang="en-GB" altLang="en-US" sz="2000" dirty="0" smtClean="0"/>
              <a:t>Actually, it wasn’t just any new school year, it was their last year at primary school. They’d been in the same class since they were 5 years old.  They hadn’t always got on that well.  </a:t>
            </a:r>
          </a:p>
          <a:p>
            <a:pPr marL="0" indent="0" algn="l" eaLnBrk="1" hangingPunct="1">
              <a:lnSpc>
                <a:spcPct val="90000"/>
              </a:lnSpc>
              <a:buNone/>
            </a:pPr>
            <a:r>
              <a:rPr lang="en-GB" altLang="en-US" sz="2000" dirty="0" smtClean="0"/>
              <a:t>Jordan used to shout out in class all the time, and Alisha found that really annoying.  Nicola used to be quite grumpy which made everyone else feel grumpy, and Ronnie used to be so quiet that no one really knew what he was like!  But over the last few years they had all grown up and become really good friends.  In fact, they had even started their own club, they called themselves </a:t>
            </a:r>
            <a:r>
              <a:rPr lang="en-GB" altLang="en-US" sz="2000" i="1" dirty="0" smtClean="0"/>
              <a:t>The food investigators!</a:t>
            </a:r>
          </a:p>
        </p:txBody>
      </p:sp>
      <p:pic>
        <p:nvPicPr>
          <p:cNvPr id="3077" name="Picture 7" descr="S2_N6_jordan2"/>
          <p:cNvPicPr>
            <a:picLocks noChangeAspect="1" noChangeArrowheads="1"/>
          </p:cNvPicPr>
          <p:nvPr/>
        </p:nvPicPr>
        <p:blipFill>
          <a:blip r:embed="rId3">
            <a:extLst>
              <a:ext uri="{28A0092B-C50C-407E-A947-70E740481C1C}">
                <a14:useLocalDpi xmlns:a14="http://schemas.microsoft.com/office/drawing/2010/main" val="0"/>
              </a:ext>
            </a:extLst>
          </a:blip>
          <a:srcRect l="16667" b="41678"/>
          <a:stretch>
            <a:fillRect/>
          </a:stretch>
        </p:blipFill>
        <p:spPr bwMode="auto">
          <a:xfrm>
            <a:off x="6807613" y="381000"/>
            <a:ext cx="219857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S3_N18_Alisha_02"/>
          <p:cNvPicPr>
            <a:picLocks noChangeAspect="1" noChangeArrowheads="1"/>
          </p:cNvPicPr>
          <p:nvPr/>
        </p:nvPicPr>
        <p:blipFill>
          <a:blip r:embed="rId4">
            <a:extLst>
              <a:ext uri="{28A0092B-C50C-407E-A947-70E740481C1C}">
                <a14:useLocalDpi xmlns:a14="http://schemas.microsoft.com/office/drawing/2010/main" val="0"/>
              </a:ext>
            </a:extLst>
          </a:blip>
          <a:srcRect l="12138" r="25433" b="50140"/>
          <a:stretch>
            <a:fillRect/>
          </a:stretch>
        </p:blipFill>
        <p:spPr bwMode="auto">
          <a:xfrm>
            <a:off x="3302531" y="838200"/>
            <a:ext cx="226139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AG2_N15_Nicola asking question"/>
          <p:cNvPicPr>
            <a:picLocks noChangeAspect="1" noChangeArrowheads="1"/>
          </p:cNvPicPr>
          <p:nvPr/>
        </p:nvPicPr>
        <p:blipFill>
          <a:blip r:embed="rId5">
            <a:extLst>
              <a:ext uri="{28A0092B-C50C-407E-A947-70E740481C1C}">
                <a14:useLocalDpi xmlns:a14="http://schemas.microsoft.com/office/drawing/2010/main" val="0"/>
              </a:ext>
            </a:extLst>
          </a:blip>
          <a:srcRect b="39693"/>
          <a:stretch>
            <a:fillRect/>
          </a:stretch>
        </p:blipFill>
        <p:spPr bwMode="auto">
          <a:xfrm>
            <a:off x="5190400" y="304800"/>
            <a:ext cx="197872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097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descr="Denim"/>
          <p:cNvSpPr>
            <a:spLocks noChangeArrowheads="1"/>
          </p:cNvSpPr>
          <p:nvPr/>
        </p:nvSpPr>
        <p:spPr bwMode="auto">
          <a:xfrm>
            <a:off x="0" y="3352800"/>
            <a:ext cx="12192000" cy="117667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21507" name="Rectangle 15"/>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grpSp>
        <p:nvGrpSpPr>
          <p:cNvPr id="21508" name="Group 16"/>
          <p:cNvGrpSpPr>
            <a:grpSpLocks/>
          </p:cNvGrpSpPr>
          <p:nvPr/>
        </p:nvGrpSpPr>
        <p:grpSpPr bwMode="auto">
          <a:xfrm>
            <a:off x="8432800" y="100014"/>
            <a:ext cx="3556000" cy="1881187"/>
            <a:chOff x="2304" y="63"/>
            <a:chExt cx="1536" cy="1089"/>
          </a:xfrm>
        </p:grpSpPr>
        <p:sp>
          <p:nvSpPr>
            <p:cNvPr id="21515" name="Rectangle 17"/>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21516" name="Picture 18"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9" name="Rectangle 2"/>
          <p:cNvSpPr>
            <a:spLocks noGrp="1" noChangeArrowheads="1"/>
          </p:cNvSpPr>
          <p:nvPr>
            <p:ph type="subTitle" idx="1"/>
          </p:nvPr>
        </p:nvSpPr>
        <p:spPr>
          <a:xfrm>
            <a:off x="110068" y="4563140"/>
            <a:ext cx="11885083" cy="1922720"/>
          </a:xfrm>
          <a:noFill/>
        </p:spPr>
        <p:txBody>
          <a:bodyPr/>
          <a:lstStyle/>
          <a:p>
            <a:pPr marL="0" indent="0" algn="l" eaLnBrk="1" hangingPunct="1">
              <a:buNone/>
            </a:pPr>
            <a:r>
              <a:rPr lang="en-GB" altLang="en-US" sz="2000" dirty="0" smtClean="0"/>
              <a:t>“I’m afraid it’s time for our guests to leave now,” said Miss McKay. “We have had a wonderful time!” said </a:t>
            </a:r>
            <a:r>
              <a:rPr lang="en-GB" altLang="en-US" sz="2000" dirty="0" err="1" smtClean="0"/>
              <a:t>Chik</a:t>
            </a:r>
            <a:r>
              <a:rPr lang="en-GB" altLang="en-US" sz="2000" dirty="0" smtClean="0"/>
              <a:t> Chi. “Thank you for having us.” “And soon some of you will come and visit us in China, we hope,” said Yan. </a:t>
            </a:r>
          </a:p>
          <a:p>
            <a:pPr marL="0" indent="0" algn="l" eaLnBrk="1" hangingPunct="1">
              <a:buNone/>
            </a:pPr>
            <a:r>
              <a:rPr lang="en-GB" altLang="en-US" sz="2000" dirty="0" smtClean="0"/>
              <a:t>“Yes,” said Miss McKay.  “As Alisha, Ronnie, Nicola and Jordan put together this excellent presentation today, I have decided that they will be the students who will travel to China.” </a:t>
            </a:r>
          </a:p>
          <a:p>
            <a:pPr marL="0" indent="0" algn="l" eaLnBrk="1" hangingPunct="1">
              <a:buNone/>
            </a:pPr>
            <a:r>
              <a:rPr lang="en-GB" altLang="en-US" sz="2000" i="1" dirty="0" smtClean="0"/>
              <a:t>The Food investigators</a:t>
            </a:r>
            <a:r>
              <a:rPr lang="en-GB" altLang="en-US" sz="2000" dirty="0" smtClean="0"/>
              <a:t> beamed with delight.</a:t>
            </a:r>
          </a:p>
          <a:p>
            <a:pPr algn="l" eaLnBrk="1" hangingPunct="1"/>
            <a:endParaRPr lang="en-GB" altLang="en-US" sz="1600" dirty="0" smtClean="0"/>
          </a:p>
        </p:txBody>
      </p:sp>
      <p:pic>
        <p:nvPicPr>
          <p:cNvPr id="21510" name="Picture 7" descr="S6_N1_Miss McKay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57" y="163998"/>
            <a:ext cx="170386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S6_N7_Chinese_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107" y="821222"/>
            <a:ext cx="128466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descr="S6_N6_Chinese_bo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257" y="973622"/>
            <a:ext cx="1147932"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AG_N14_Children_fun"/>
          <p:cNvPicPr>
            <a:picLocks noChangeAspect="1" noChangeArrowheads="1"/>
          </p:cNvPicPr>
          <p:nvPr/>
        </p:nvPicPr>
        <p:blipFill>
          <a:blip r:embed="rId7">
            <a:extLst>
              <a:ext uri="{28A0092B-C50C-407E-A947-70E740481C1C}">
                <a14:useLocalDpi xmlns:a14="http://schemas.microsoft.com/office/drawing/2010/main" val="0"/>
              </a:ext>
            </a:extLst>
          </a:blip>
          <a:srcRect r="57143" b="3281"/>
          <a:stretch>
            <a:fillRect/>
          </a:stretch>
        </p:blipFill>
        <p:spPr bwMode="auto">
          <a:xfrm>
            <a:off x="6752856" y="240197"/>
            <a:ext cx="302909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AG_N14_Children_fun"/>
          <p:cNvPicPr>
            <a:picLocks noChangeAspect="1" noChangeArrowheads="1"/>
          </p:cNvPicPr>
          <p:nvPr/>
        </p:nvPicPr>
        <p:blipFill>
          <a:blip r:embed="rId8">
            <a:extLst>
              <a:ext uri="{28A0092B-C50C-407E-A947-70E740481C1C}">
                <a14:useLocalDpi xmlns:a14="http://schemas.microsoft.com/office/drawing/2010/main" val="0"/>
              </a:ext>
            </a:extLst>
          </a:blip>
          <a:srcRect l="43874" b="3217"/>
          <a:stretch>
            <a:fillRect/>
          </a:stretch>
        </p:blipFill>
        <p:spPr bwMode="auto">
          <a:xfrm>
            <a:off x="5432057" y="1230797"/>
            <a:ext cx="387502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888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0" y="0"/>
            <a:ext cx="12192000" cy="44196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22531" name="Rectangle 2"/>
          <p:cNvSpPr>
            <a:spLocks noGrp="1" noChangeArrowheads="1"/>
          </p:cNvSpPr>
          <p:nvPr>
            <p:ph type="subTitle" idx="1"/>
          </p:nvPr>
        </p:nvSpPr>
        <p:spPr>
          <a:xfrm>
            <a:off x="304801" y="4477193"/>
            <a:ext cx="11885083" cy="1676400"/>
          </a:xfrm>
          <a:noFill/>
        </p:spPr>
        <p:txBody>
          <a:bodyPr/>
          <a:lstStyle/>
          <a:p>
            <a:pPr marL="0" indent="0" algn="l" eaLnBrk="1" hangingPunct="1">
              <a:buNone/>
            </a:pPr>
            <a:r>
              <a:rPr lang="en-GB" altLang="en-US" sz="2000" dirty="0" smtClean="0"/>
              <a:t>As the guests got ready to leave, Alisha said goodbye to </a:t>
            </a:r>
            <a:r>
              <a:rPr lang="en-GB" altLang="en-US" sz="2000" dirty="0" err="1" smtClean="0"/>
              <a:t>Chik</a:t>
            </a:r>
            <a:r>
              <a:rPr lang="en-GB" altLang="en-US" sz="2000" dirty="0" smtClean="0"/>
              <a:t> Chi in Chinese.  </a:t>
            </a:r>
          </a:p>
          <a:p>
            <a:pPr marL="0" indent="0" algn="l" eaLnBrk="1" hangingPunct="1">
              <a:buNone/>
            </a:pPr>
            <a:r>
              <a:rPr lang="en-GB" altLang="en-US" sz="2000" dirty="0" err="1" smtClean="0"/>
              <a:t>Chik</a:t>
            </a:r>
            <a:r>
              <a:rPr lang="en-GB" altLang="en-US" sz="2000" dirty="0" smtClean="0"/>
              <a:t> Chi promised to write to Alisha with more information for the scrap book.</a:t>
            </a:r>
          </a:p>
          <a:p>
            <a:pPr marL="0" indent="0" algn="l" eaLnBrk="1" hangingPunct="1">
              <a:buNone/>
            </a:pPr>
            <a:r>
              <a:rPr lang="en-GB" altLang="en-US" sz="2000" dirty="0" smtClean="0"/>
              <a:t>When the guests had gone, The </a:t>
            </a:r>
            <a:r>
              <a:rPr lang="en-GB" altLang="en-US" sz="2000" i="1" dirty="0" smtClean="0"/>
              <a:t>Food investigators</a:t>
            </a:r>
            <a:r>
              <a:rPr lang="en-GB" altLang="en-US" sz="2000" dirty="0" smtClean="0"/>
              <a:t> sat down together.</a:t>
            </a:r>
          </a:p>
          <a:p>
            <a:pPr marL="0" indent="0" algn="l" eaLnBrk="1" hangingPunct="1">
              <a:buNone/>
            </a:pPr>
            <a:r>
              <a:rPr lang="en-GB" altLang="en-US" sz="2000" dirty="0" smtClean="0"/>
              <a:t>“The scrap book is nearly full with all this information we have collected,” said Ronnie.</a:t>
            </a:r>
          </a:p>
          <a:p>
            <a:pPr marL="0" indent="0" algn="l" eaLnBrk="1" hangingPunct="1">
              <a:buNone/>
            </a:pPr>
            <a:r>
              <a:rPr lang="en-GB" altLang="en-US" sz="2000" dirty="0" smtClean="0"/>
              <a:t>“I guess we will need another one for our trip to China,” said Alisha.</a:t>
            </a:r>
          </a:p>
        </p:txBody>
      </p:sp>
      <p:pic>
        <p:nvPicPr>
          <p:cNvPr id="22532" name="Picture 4" descr="AG_N9_Alisha_talking"/>
          <p:cNvPicPr>
            <a:picLocks noChangeAspect="1" noChangeArrowheads="1"/>
          </p:cNvPicPr>
          <p:nvPr/>
        </p:nvPicPr>
        <p:blipFill>
          <a:blip r:embed="rId2">
            <a:extLst>
              <a:ext uri="{28A0092B-C50C-407E-A947-70E740481C1C}">
                <a14:useLocalDpi xmlns:a14="http://schemas.microsoft.com/office/drawing/2010/main" val="0"/>
              </a:ext>
            </a:extLst>
          </a:blip>
          <a:srcRect b="42122"/>
          <a:stretch>
            <a:fillRect/>
          </a:stretch>
        </p:blipFill>
        <p:spPr bwMode="auto">
          <a:xfrm>
            <a:off x="1240466" y="990600"/>
            <a:ext cx="314144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5"/>
          <p:cNvSpPr>
            <a:spLocks noChangeArrowheads="1"/>
          </p:cNvSpPr>
          <p:nvPr/>
        </p:nvSpPr>
        <p:spPr bwMode="auto">
          <a:xfrm>
            <a:off x="3251200" y="228600"/>
            <a:ext cx="1930400" cy="1219200"/>
          </a:xfrm>
          <a:prstGeom prst="wedgeEllipseCallout">
            <a:avLst>
              <a:gd name="adj1" fmla="val -32458"/>
              <a:gd name="adj2" fmla="val 100259"/>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2534" name="Text Box 6"/>
          <p:cNvSpPr txBox="1">
            <a:spLocks noChangeArrowheads="1"/>
          </p:cNvSpPr>
          <p:nvPr/>
        </p:nvSpPr>
        <p:spPr bwMode="auto">
          <a:xfrm>
            <a:off x="3454400" y="609601"/>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50000"/>
              </a:spcBef>
              <a:buFontTx/>
              <a:buNone/>
            </a:pPr>
            <a:r>
              <a:rPr lang="zh-TW" altLang="en-GB" sz="2800">
                <a:latin typeface="Arial" charset="0"/>
                <a:ea typeface="PMingLiU" pitchFamily="18" charset="-120"/>
              </a:rPr>
              <a:t>再見</a:t>
            </a:r>
            <a:r>
              <a:rPr lang="en-GB" altLang="zh-TW" sz="2800">
                <a:latin typeface="Arial" charset="0"/>
                <a:ea typeface="PMingLiU" pitchFamily="18" charset="-120"/>
              </a:rPr>
              <a:t>!</a:t>
            </a:r>
            <a:r>
              <a:rPr lang="en-US" altLang="zh-TW" sz="2800">
                <a:latin typeface="Arial" charset="0"/>
                <a:ea typeface="PMingLiU" pitchFamily="18" charset="-120"/>
              </a:rPr>
              <a:t> </a:t>
            </a:r>
            <a:endParaRPr lang="en-US" altLang="en-US" sz="2800">
              <a:latin typeface="Arial" charset="0"/>
            </a:endParaRPr>
          </a:p>
        </p:txBody>
      </p:sp>
      <p:pic>
        <p:nvPicPr>
          <p:cNvPr id="22535" name="Picture 7" descr="S6_N7_Chinese_girl"/>
          <p:cNvPicPr>
            <a:picLocks noChangeAspect="1" noChangeArrowheads="1"/>
          </p:cNvPicPr>
          <p:nvPr/>
        </p:nvPicPr>
        <p:blipFill>
          <a:blip r:embed="rId3">
            <a:extLst>
              <a:ext uri="{28A0092B-C50C-407E-A947-70E740481C1C}">
                <a14:useLocalDpi xmlns:a14="http://schemas.microsoft.com/office/drawing/2010/main" val="0"/>
              </a:ext>
            </a:extLst>
          </a:blip>
          <a:srcRect b="48648"/>
          <a:stretch>
            <a:fillRect/>
          </a:stretch>
        </p:blipFill>
        <p:spPr bwMode="auto">
          <a:xfrm>
            <a:off x="5304466" y="838200"/>
            <a:ext cx="272647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AG_N7_Ronnie_talking"/>
          <p:cNvPicPr>
            <a:picLocks noChangeAspect="1" noChangeArrowheads="1"/>
          </p:cNvPicPr>
          <p:nvPr/>
        </p:nvPicPr>
        <p:blipFill>
          <a:blip r:embed="rId4">
            <a:extLst>
              <a:ext uri="{28A0092B-C50C-407E-A947-70E740481C1C}">
                <a14:useLocalDpi xmlns:a14="http://schemas.microsoft.com/office/drawing/2010/main" val="0"/>
              </a:ext>
            </a:extLst>
          </a:blip>
          <a:srcRect b="37823"/>
          <a:stretch>
            <a:fillRect/>
          </a:stretch>
        </p:blipFill>
        <p:spPr bwMode="auto">
          <a:xfrm>
            <a:off x="8149266" y="990600"/>
            <a:ext cx="347212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11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ChangeArrowheads="1"/>
          </p:cNvSpPr>
          <p:nvPr/>
        </p:nvSpPr>
        <p:spPr bwMode="auto">
          <a:xfrm>
            <a:off x="0" y="0"/>
            <a:ext cx="12192000" cy="46482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23555" name="Rectangle 2"/>
          <p:cNvSpPr>
            <a:spLocks noGrp="1" noChangeArrowheads="1"/>
          </p:cNvSpPr>
          <p:nvPr>
            <p:ph type="subTitle" idx="1"/>
          </p:nvPr>
        </p:nvSpPr>
        <p:spPr>
          <a:xfrm>
            <a:off x="205317" y="4724400"/>
            <a:ext cx="5536264" cy="2287588"/>
          </a:xfrm>
          <a:noFill/>
        </p:spPr>
        <p:txBody>
          <a:bodyPr/>
          <a:lstStyle/>
          <a:p>
            <a:pPr marL="0" indent="0" algn="l" eaLnBrk="1" hangingPunct="1">
              <a:buNone/>
            </a:pPr>
            <a:r>
              <a:rPr lang="en-GB" altLang="en-US" sz="2000" dirty="0" smtClean="0"/>
              <a:t>“Yes, we can get a nice blue one,” said Jordan.</a:t>
            </a:r>
          </a:p>
          <a:p>
            <a:pPr marL="0" indent="0" algn="l" eaLnBrk="1" hangingPunct="1">
              <a:buNone/>
            </a:pPr>
            <a:r>
              <a:rPr lang="en-GB" altLang="en-US" sz="2000" dirty="0" smtClean="0"/>
              <a:t>“I think yellow would be better,” suggested Alisha.</a:t>
            </a:r>
          </a:p>
          <a:p>
            <a:pPr marL="0" indent="0" algn="l" eaLnBrk="1" hangingPunct="1">
              <a:buNone/>
            </a:pPr>
            <a:r>
              <a:rPr lang="en-GB" altLang="en-US" sz="2000" dirty="0" smtClean="0"/>
              <a:t>“You chose last time,” said Nicola.</a:t>
            </a:r>
          </a:p>
        </p:txBody>
      </p:sp>
      <p:pic>
        <p:nvPicPr>
          <p:cNvPr id="23556" name="Picture 7" descr="AG_N14_Children_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135" y="322263"/>
            <a:ext cx="9167628"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197600" y="4724400"/>
            <a:ext cx="5912884" cy="2287588"/>
          </a:xfrm>
          <a:prstGeom prst="rect">
            <a:avLst/>
          </a:prstGeom>
          <a:noFill/>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altLang="en-US" sz="2000" dirty="0" smtClean="0"/>
              <a:t>“Stop!” said Ronnie.  “Let’s not argue.  </a:t>
            </a:r>
            <a:r>
              <a:rPr lang="en-GB" altLang="en-US" sz="2000" i="1" dirty="0" smtClean="0"/>
              <a:t>The Food investigators</a:t>
            </a:r>
            <a:r>
              <a:rPr lang="en-GB" altLang="en-US" sz="2000" dirty="0" smtClean="0"/>
              <a:t> work as a team remember!”</a:t>
            </a:r>
          </a:p>
          <a:p>
            <a:pPr marL="0" indent="0">
              <a:buFont typeface="Arial" charset="0"/>
              <a:buNone/>
            </a:pPr>
            <a:r>
              <a:rPr lang="en-GB" altLang="en-US" sz="2000" dirty="0" smtClean="0"/>
              <a:t>They all smiled.  </a:t>
            </a:r>
          </a:p>
          <a:p>
            <a:pPr marL="0" indent="0">
              <a:buFont typeface="Arial" charset="0"/>
              <a:buNone/>
            </a:pPr>
            <a:r>
              <a:rPr lang="en-GB" altLang="en-US" sz="2000" dirty="0" smtClean="0"/>
              <a:t>“A team!” they said in unison.</a:t>
            </a:r>
          </a:p>
          <a:p>
            <a:endParaRPr lang="en-GB" altLang="en-US" sz="1600" dirty="0" smtClean="0"/>
          </a:p>
        </p:txBody>
      </p:sp>
    </p:spTree>
    <p:extLst>
      <p:ext uri="{BB962C8B-B14F-4D97-AF65-F5344CB8AC3E}">
        <p14:creationId xmlns:p14="http://schemas.microsoft.com/office/powerpoint/2010/main" val="432404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 </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989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2" descr="Denim"/>
          <p:cNvSpPr>
            <a:spLocks noChangeArrowheads="1"/>
          </p:cNvSpPr>
          <p:nvPr/>
        </p:nvSpPr>
        <p:spPr bwMode="auto">
          <a:xfrm>
            <a:off x="0" y="3352800"/>
            <a:ext cx="12192000" cy="93524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4099" name="Rectangle 21"/>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grpSp>
        <p:nvGrpSpPr>
          <p:cNvPr id="4100" name="Group 18"/>
          <p:cNvGrpSpPr>
            <a:grpSpLocks/>
          </p:cNvGrpSpPr>
          <p:nvPr/>
        </p:nvGrpSpPr>
        <p:grpSpPr bwMode="auto">
          <a:xfrm>
            <a:off x="8432800" y="100014"/>
            <a:ext cx="3556000" cy="1881187"/>
            <a:chOff x="2304" y="63"/>
            <a:chExt cx="1536" cy="1089"/>
          </a:xfrm>
        </p:grpSpPr>
        <p:sp>
          <p:nvSpPr>
            <p:cNvPr id="4115" name="Rectangle 19"/>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4116" name="Picture 20"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Picture 12" descr="S2_N17_white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171450"/>
            <a:ext cx="51816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p:cNvSpPr>
            <a:spLocks noGrp="1" noChangeArrowheads="1"/>
          </p:cNvSpPr>
          <p:nvPr>
            <p:ph type="subTitle" idx="1"/>
          </p:nvPr>
        </p:nvSpPr>
        <p:spPr>
          <a:xfrm>
            <a:off x="201084" y="4330570"/>
            <a:ext cx="11885083" cy="2286000"/>
          </a:xfrm>
          <a:noFill/>
        </p:spPr>
        <p:txBody>
          <a:bodyPr/>
          <a:lstStyle/>
          <a:p>
            <a:pPr marL="0" indent="0" algn="l" eaLnBrk="1" hangingPunct="1">
              <a:lnSpc>
                <a:spcPct val="90000"/>
              </a:lnSpc>
              <a:buNone/>
            </a:pPr>
            <a:r>
              <a:rPr lang="en-GB" altLang="en-US" sz="2000" dirty="0" smtClean="0"/>
              <a:t>Anyway, back to our story. It was the start of the new school year and the four friends walked into their new classroom chatting about the summer holidays.  After a small disagreement about who would sit next to who (even best friends have the occasional disagreement!) they settled down.  </a:t>
            </a:r>
          </a:p>
          <a:p>
            <a:pPr marL="0" indent="0" algn="l" eaLnBrk="1" hangingPunct="1">
              <a:lnSpc>
                <a:spcPct val="90000"/>
              </a:lnSpc>
              <a:buNone/>
            </a:pPr>
            <a:r>
              <a:rPr lang="en-GB" altLang="en-US" sz="2000" dirty="0" smtClean="0"/>
              <a:t>“Good morning,” said Miss McKay their class teacher.  </a:t>
            </a:r>
          </a:p>
          <a:p>
            <a:pPr marL="0" indent="0" algn="l" eaLnBrk="1" hangingPunct="1">
              <a:lnSpc>
                <a:spcPct val="90000"/>
              </a:lnSpc>
              <a:buNone/>
            </a:pPr>
            <a:r>
              <a:rPr lang="en-GB" altLang="en-US" sz="2000" dirty="0" smtClean="0"/>
              <a:t>The children had been taught by all the teachers in the school, except Miss McKay and they were looking forward to getting to know her.  Her pink spiky hair was a little unusual, and no one had ever really seen glasses quite that shape before, but she had always seemed very friendly.</a:t>
            </a:r>
          </a:p>
        </p:txBody>
      </p:sp>
      <p:pic>
        <p:nvPicPr>
          <p:cNvPr id="4103" name="Picture 5" descr="S6_N1_Miss McKay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6894">
            <a:off x="1829610" y="27882"/>
            <a:ext cx="161481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descr="AG_N2_simple_clock_f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143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8"/>
          <p:cNvSpPr>
            <a:spLocks noChangeShapeType="1"/>
          </p:cNvSpPr>
          <p:nvPr/>
        </p:nvSpPr>
        <p:spPr bwMode="auto">
          <a:xfrm>
            <a:off x="774701" y="561976"/>
            <a:ext cx="38100" cy="352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6" name="Line 9"/>
          <p:cNvSpPr>
            <a:spLocks noChangeShapeType="1"/>
          </p:cNvSpPr>
          <p:nvPr/>
        </p:nvSpPr>
        <p:spPr bwMode="auto">
          <a:xfrm flipH="1">
            <a:off x="508000" y="571500"/>
            <a:ext cx="25400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107" name="Picture 13" descr="S2_N8_classroom_table"/>
          <p:cNvPicPr>
            <a:picLocks noChangeAspect="1" noChangeArrowheads="1"/>
          </p:cNvPicPr>
          <p:nvPr/>
        </p:nvPicPr>
        <p:blipFill>
          <a:blip r:embed="rId7">
            <a:extLst>
              <a:ext uri="{28A0092B-C50C-407E-A947-70E740481C1C}">
                <a14:useLocalDpi xmlns:a14="http://schemas.microsoft.com/office/drawing/2010/main" val="0"/>
              </a:ext>
            </a:extLst>
          </a:blip>
          <a:srcRect l="51282"/>
          <a:stretch>
            <a:fillRect/>
          </a:stretch>
        </p:blipFill>
        <p:spPr bwMode="auto">
          <a:xfrm>
            <a:off x="0" y="2438400"/>
            <a:ext cx="193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S2_N21_herb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752600"/>
            <a:ext cx="75141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3" descr="AG2_N13A_Food investigators walking"/>
          <p:cNvPicPr>
            <a:picLocks noChangeAspect="1" noChangeArrowheads="1"/>
          </p:cNvPicPr>
          <p:nvPr/>
        </p:nvPicPr>
        <p:blipFill>
          <a:blip r:embed="rId9">
            <a:extLst>
              <a:ext uri="{28A0092B-C50C-407E-A947-70E740481C1C}">
                <a14:useLocalDpi xmlns:a14="http://schemas.microsoft.com/office/drawing/2010/main" val="0"/>
              </a:ext>
            </a:extLst>
          </a:blip>
          <a:srcRect l="46297"/>
          <a:stretch>
            <a:fillRect/>
          </a:stretch>
        </p:blipFill>
        <p:spPr bwMode="auto">
          <a:xfrm>
            <a:off x="6400801" y="914400"/>
            <a:ext cx="19743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4" descr="AG2_N13A_Food investigators walking"/>
          <p:cNvPicPr>
            <a:picLocks noChangeAspect="1" noChangeArrowheads="1"/>
          </p:cNvPicPr>
          <p:nvPr/>
        </p:nvPicPr>
        <p:blipFill>
          <a:blip r:embed="rId9">
            <a:extLst>
              <a:ext uri="{28A0092B-C50C-407E-A947-70E740481C1C}">
                <a14:useLocalDpi xmlns:a14="http://schemas.microsoft.com/office/drawing/2010/main" val="0"/>
              </a:ext>
            </a:extLst>
          </a:blip>
          <a:srcRect r="53258"/>
          <a:stretch>
            <a:fillRect/>
          </a:stretch>
        </p:blipFill>
        <p:spPr bwMode="auto">
          <a:xfrm>
            <a:off x="8331200" y="838200"/>
            <a:ext cx="166989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5" descr="AG2_N13B_Food investigators walking"/>
          <p:cNvPicPr>
            <a:picLocks noChangeAspect="1" noChangeArrowheads="1"/>
          </p:cNvPicPr>
          <p:nvPr/>
        </p:nvPicPr>
        <p:blipFill>
          <a:blip r:embed="rId10">
            <a:extLst>
              <a:ext uri="{28A0092B-C50C-407E-A947-70E740481C1C}">
                <a14:useLocalDpi xmlns:a14="http://schemas.microsoft.com/office/drawing/2010/main" val="0"/>
              </a:ext>
            </a:extLst>
          </a:blip>
          <a:srcRect l="55190"/>
          <a:stretch>
            <a:fillRect/>
          </a:stretch>
        </p:blipFill>
        <p:spPr bwMode="auto">
          <a:xfrm>
            <a:off x="5080000" y="838200"/>
            <a:ext cx="138722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6" descr="AG2_N13B_Food investigators walking"/>
          <p:cNvPicPr>
            <a:picLocks noChangeAspect="1" noChangeArrowheads="1"/>
          </p:cNvPicPr>
          <p:nvPr/>
        </p:nvPicPr>
        <p:blipFill>
          <a:blip r:embed="rId10">
            <a:extLst>
              <a:ext uri="{28A0092B-C50C-407E-A947-70E740481C1C}">
                <a14:useLocalDpi xmlns:a14="http://schemas.microsoft.com/office/drawing/2010/main" val="0"/>
              </a:ext>
            </a:extLst>
          </a:blip>
          <a:srcRect r="44810"/>
          <a:stretch>
            <a:fillRect/>
          </a:stretch>
        </p:blipFill>
        <p:spPr bwMode="auto">
          <a:xfrm>
            <a:off x="9639301" y="838200"/>
            <a:ext cx="174816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7" descr="AG_N20_Pine_ap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6001" y="1752600"/>
            <a:ext cx="6498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8" descr="AG_N16_Mrs_recipe_boo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133601"/>
            <a:ext cx="162771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773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6917" y="4570414"/>
            <a:ext cx="11885083" cy="2287587"/>
          </a:xfrm>
          <a:noFill/>
        </p:spPr>
        <p:txBody>
          <a:bodyPr/>
          <a:lstStyle/>
          <a:p>
            <a:pPr marL="0" indent="0" algn="l" eaLnBrk="1" hangingPunct="1">
              <a:buNone/>
            </a:pPr>
            <a:r>
              <a:rPr lang="en-GB" altLang="en-US" sz="2000" dirty="0" smtClean="0"/>
              <a:t>“Right,” said Miss McKay.  “Let’s get started!  I have some rather exciting news!”</a:t>
            </a:r>
          </a:p>
          <a:p>
            <a:pPr marL="0" indent="0" algn="l" eaLnBrk="1" hangingPunct="1">
              <a:buNone/>
            </a:pPr>
            <a:r>
              <a:rPr lang="en-GB" altLang="en-US" sz="2000" dirty="0" smtClean="0"/>
              <a:t>Miss McKay explained that the school had started an exchange programme with a primary school in China.  Miss McKay’s last class had been writing to the Chinese students and now the schools had decided to visit one another.  “Our guests are due later this week!” Miss McKay announced.</a:t>
            </a:r>
          </a:p>
          <a:p>
            <a:pPr marL="0" indent="0" algn="l" eaLnBrk="1" hangingPunct="1">
              <a:buNone/>
            </a:pPr>
            <a:r>
              <a:rPr lang="en-GB" altLang="en-US" sz="2000" dirty="0" smtClean="0"/>
              <a:t>The class were very excited and bombarded Miss McKay with lots of questions.  They wanted to know where the students would be staying, how long they were staying and how many students were coming.</a:t>
            </a:r>
          </a:p>
        </p:txBody>
      </p:sp>
      <p:sp>
        <p:nvSpPr>
          <p:cNvPr id="5123" name="Rectangle 21" descr="Denim"/>
          <p:cNvSpPr>
            <a:spLocks noChangeArrowheads="1"/>
          </p:cNvSpPr>
          <p:nvPr/>
        </p:nvSpPr>
        <p:spPr bwMode="auto">
          <a:xfrm>
            <a:off x="0" y="3352800"/>
            <a:ext cx="12192000" cy="1143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5124" name="Rectangle 22"/>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grpSp>
        <p:nvGrpSpPr>
          <p:cNvPr id="5125" name="Group 23"/>
          <p:cNvGrpSpPr>
            <a:grpSpLocks/>
          </p:cNvGrpSpPr>
          <p:nvPr/>
        </p:nvGrpSpPr>
        <p:grpSpPr bwMode="auto">
          <a:xfrm>
            <a:off x="8432800" y="76200"/>
            <a:ext cx="3556000" cy="1881188"/>
            <a:chOff x="2304" y="63"/>
            <a:chExt cx="1536" cy="1089"/>
          </a:xfrm>
        </p:grpSpPr>
        <p:sp>
          <p:nvSpPr>
            <p:cNvPr id="5140" name="Rectangle 24"/>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5141" name="Picture 25"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6" name="Picture 26" descr="AG2_N4_Ronnie classroom 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762000"/>
            <a:ext cx="1681126"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7" descr="S2_N17_white 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171450"/>
            <a:ext cx="51816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2" descr="S2_N6_jord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5200" y="1143001"/>
            <a:ext cx="1681126"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3" descr="S2_N4_Nicol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202" y="1295400"/>
            <a:ext cx="123249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6" descr="AG2_N4_Alisha classroom cha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3200" y="1600201"/>
            <a:ext cx="150767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AG_N2_simple_clock_fa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200" y="15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Line 12"/>
          <p:cNvSpPr>
            <a:spLocks noChangeShapeType="1"/>
          </p:cNvSpPr>
          <p:nvPr/>
        </p:nvSpPr>
        <p:spPr bwMode="auto">
          <a:xfrm flipH="1">
            <a:off x="558801" y="600076"/>
            <a:ext cx="266700" cy="276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3" name="Line 13"/>
          <p:cNvSpPr>
            <a:spLocks noChangeShapeType="1"/>
          </p:cNvSpPr>
          <p:nvPr/>
        </p:nvSpPr>
        <p:spPr bwMode="auto">
          <a:xfrm flipH="1">
            <a:off x="457200" y="609600"/>
            <a:ext cx="35560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134" name="Picture 37" descr="AG2_N24_McKay without arms rais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0000" y="381000"/>
            <a:ext cx="132088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 Box 38"/>
          <p:cNvSpPr txBox="1">
            <a:spLocks noChangeArrowheads="1"/>
          </p:cNvSpPr>
          <p:nvPr/>
        </p:nvSpPr>
        <p:spPr bwMode="auto">
          <a:xfrm>
            <a:off x="4064000" y="685801"/>
            <a:ext cx="203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50000"/>
              </a:spcBef>
              <a:buFontTx/>
              <a:buNone/>
            </a:pPr>
            <a:r>
              <a:rPr lang="en-GB" altLang="en-US" sz="2800" b="1">
                <a:latin typeface="Bradley Hand ITC" pitchFamily="66" charset="0"/>
              </a:rPr>
              <a:t>CHINA</a:t>
            </a:r>
          </a:p>
        </p:txBody>
      </p:sp>
      <p:pic>
        <p:nvPicPr>
          <p:cNvPr id="5136" name="Picture 39" descr="S2_N8_classroom_table"/>
          <p:cNvPicPr>
            <a:picLocks noChangeAspect="1" noChangeArrowheads="1"/>
          </p:cNvPicPr>
          <p:nvPr/>
        </p:nvPicPr>
        <p:blipFill>
          <a:blip r:embed="rId11">
            <a:extLst>
              <a:ext uri="{28A0092B-C50C-407E-A947-70E740481C1C}">
                <a14:useLocalDpi xmlns:a14="http://schemas.microsoft.com/office/drawing/2010/main" val="0"/>
              </a:ext>
            </a:extLst>
          </a:blip>
          <a:srcRect l="51282"/>
          <a:stretch>
            <a:fillRect/>
          </a:stretch>
        </p:blipFill>
        <p:spPr bwMode="auto">
          <a:xfrm>
            <a:off x="0" y="2438400"/>
            <a:ext cx="193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40" descr="S2_N21_herb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752600"/>
            <a:ext cx="75141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41" descr="AG_N20_Pine_ap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001" y="1752600"/>
            <a:ext cx="6498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42" descr="AG_N16_Mrs_recipe_boo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33601"/>
            <a:ext cx="162771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966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0" y="0"/>
            <a:ext cx="12192000" cy="4196316"/>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6147" name="Rectangle 2"/>
          <p:cNvSpPr>
            <a:spLocks noGrp="1" noChangeArrowheads="1"/>
          </p:cNvSpPr>
          <p:nvPr>
            <p:ph type="subTitle" idx="1"/>
          </p:nvPr>
        </p:nvSpPr>
        <p:spPr>
          <a:xfrm>
            <a:off x="250824" y="4217581"/>
            <a:ext cx="11885083" cy="2516188"/>
          </a:xfrm>
          <a:noFill/>
        </p:spPr>
        <p:txBody>
          <a:bodyPr/>
          <a:lstStyle/>
          <a:p>
            <a:pPr marL="0" indent="0" algn="l" eaLnBrk="1" hangingPunct="1">
              <a:buNone/>
            </a:pPr>
            <a:r>
              <a:rPr lang="en-GB" altLang="en-US" sz="2000" dirty="0" smtClean="0"/>
              <a:t>The morning flew by and as quick as a flash it was </a:t>
            </a:r>
            <a:r>
              <a:rPr lang="en-GB" altLang="en-US" sz="2000" dirty="0" err="1" smtClean="0"/>
              <a:t>breaktime</a:t>
            </a:r>
            <a:r>
              <a:rPr lang="en-GB" altLang="en-US" sz="2000" dirty="0" smtClean="0"/>
              <a:t>.  </a:t>
            </a:r>
            <a:r>
              <a:rPr lang="en-GB" altLang="en-US" sz="2000" i="1" dirty="0" smtClean="0"/>
              <a:t>The Food investigators</a:t>
            </a:r>
            <a:r>
              <a:rPr lang="en-GB" altLang="en-US" sz="2000" dirty="0" smtClean="0"/>
              <a:t> called their first meeting of the new school year.  </a:t>
            </a:r>
          </a:p>
          <a:p>
            <a:pPr marL="0" indent="0" algn="l" eaLnBrk="1" hangingPunct="1">
              <a:buNone/>
            </a:pPr>
            <a:r>
              <a:rPr lang="en-GB" altLang="en-US" sz="2000" dirty="0" smtClean="0"/>
              <a:t>“I can’t believe we will actually have students from China at our school,” said Alisha.  </a:t>
            </a:r>
          </a:p>
          <a:p>
            <a:pPr marL="0" indent="0" algn="l" eaLnBrk="1" hangingPunct="1">
              <a:buNone/>
            </a:pPr>
            <a:r>
              <a:rPr lang="en-GB" altLang="en-US" sz="2000" dirty="0" smtClean="0"/>
              <a:t>Some of Alisha’s relations lived in China.  Her Mum had been teaching her to speak Chinese and she was really eager to try it out on the visitors.  </a:t>
            </a:r>
          </a:p>
          <a:p>
            <a:pPr marL="0" indent="0" algn="l" eaLnBrk="1" hangingPunct="1">
              <a:buNone/>
            </a:pPr>
            <a:r>
              <a:rPr lang="en-GB" altLang="en-US" sz="2000" dirty="0" smtClean="0"/>
              <a:t>“I know,” agreed Ronnie.  “This is going to be a great chance to find out loads about China and Chinese food.”</a:t>
            </a:r>
          </a:p>
        </p:txBody>
      </p:sp>
      <p:sp>
        <p:nvSpPr>
          <p:cNvPr id="6148" name="AutoShape 4"/>
          <p:cNvSpPr>
            <a:spLocks noChangeArrowheads="1"/>
          </p:cNvSpPr>
          <p:nvPr/>
        </p:nvSpPr>
        <p:spPr bwMode="auto">
          <a:xfrm rot="401754">
            <a:off x="4392624" y="7145"/>
            <a:ext cx="3860800" cy="3048000"/>
          </a:xfrm>
          <a:prstGeom prst="cloudCallout">
            <a:avLst>
              <a:gd name="adj1" fmla="val -77192"/>
              <a:gd name="adj2" fmla="val 1533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6149" name="Picture 6" descr="S3_N17_Alisha_01"/>
          <p:cNvPicPr>
            <a:picLocks noChangeAspect="1" noChangeArrowheads="1"/>
          </p:cNvPicPr>
          <p:nvPr/>
        </p:nvPicPr>
        <p:blipFill>
          <a:blip r:embed="rId2">
            <a:extLst>
              <a:ext uri="{28A0092B-C50C-407E-A947-70E740481C1C}">
                <a14:useLocalDpi xmlns:a14="http://schemas.microsoft.com/office/drawing/2010/main" val="0"/>
              </a:ext>
            </a:extLst>
          </a:blip>
          <a:srcRect b="44296"/>
          <a:stretch>
            <a:fillRect/>
          </a:stretch>
        </p:blipFill>
        <p:spPr bwMode="auto">
          <a:xfrm>
            <a:off x="871870" y="1177767"/>
            <a:ext cx="3594359"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S4_N10_Alisha's_mom"/>
          <p:cNvPicPr>
            <a:picLocks noChangeAspect="1" noChangeArrowheads="1"/>
          </p:cNvPicPr>
          <p:nvPr/>
        </p:nvPicPr>
        <p:blipFill>
          <a:blip r:embed="rId3">
            <a:extLst>
              <a:ext uri="{28A0092B-C50C-407E-A947-70E740481C1C}">
                <a14:useLocalDpi xmlns:a14="http://schemas.microsoft.com/office/drawing/2010/main" val="0"/>
              </a:ext>
            </a:extLst>
          </a:blip>
          <a:srcRect l="26923" b="55386"/>
          <a:stretch>
            <a:fillRect/>
          </a:stretch>
        </p:blipFill>
        <p:spPr bwMode="auto">
          <a:xfrm>
            <a:off x="5120970" y="446882"/>
            <a:ext cx="214144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AG_N16_Mrs_recipe_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333" y="2089298"/>
            <a:ext cx="1625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AG_N7_Ronnie_talking"/>
          <p:cNvPicPr>
            <a:picLocks noChangeAspect="1" noChangeArrowheads="1"/>
          </p:cNvPicPr>
          <p:nvPr/>
        </p:nvPicPr>
        <p:blipFill>
          <a:blip r:embed="rId5">
            <a:extLst>
              <a:ext uri="{28A0092B-C50C-407E-A947-70E740481C1C}">
                <a14:useLocalDpi xmlns:a14="http://schemas.microsoft.com/office/drawing/2010/main" val="0"/>
              </a:ext>
            </a:extLst>
          </a:blip>
          <a:srcRect b="37823"/>
          <a:stretch>
            <a:fillRect/>
          </a:stretch>
        </p:blipFill>
        <p:spPr bwMode="auto">
          <a:xfrm>
            <a:off x="7510097" y="767316"/>
            <a:ext cx="296297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0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0" y="0"/>
            <a:ext cx="12192000" cy="44196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7171" name="Rectangle 2"/>
          <p:cNvSpPr>
            <a:spLocks noGrp="1" noChangeArrowheads="1"/>
          </p:cNvSpPr>
          <p:nvPr>
            <p:ph type="subTitle" idx="1"/>
          </p:nvPr>
        </p:nvSpPr>
        <p:spPr>
          <a:xfrm>
            <a:off x="304801" y="4428460"/>
            <a:ext cx="11885083" cy="2516188"/>
          </a:xfrm>
          <a:noFill/>
        </p:spPr>
        <p:txBody>
          <a:bodyPr/>
          <a:lstStyle/>
          <a:p>
            <a:pPr marL="0" indent="0" algn="l" eaLnBrk="1" hangingPunct="1">
              <a:lnSpc>
                <a:spcPct val="90000"/>
              </a:lnSpc>
              <a:buNone/>
            </a:pPr>
            <a:r>
              <a:rPr lang="en-GB" altLang="en-US" sz="2000" dirty="0" smtClean="0"/>
              <a:t>“I think we should get started with our research as soon as possible,” suggested Jordan. “They aren’t arriving until Friday!” said Nicola. “Yes, but we could ask Miss McKay if we can use the computer room at lunchtime to get some background facts,” suggested Alisha. “And I can ask my mum questions, too.”</a:t>
            </a:r>
          </a:p>
          <a:p>
            <a:pPr marL="0" indent="0" algn="l" eaLnBrk="1" hangingPunct="1">
              <a:lnSpc>
                <a:spcPct val="90000"/>
              </a:lnSpc>
              <a:buNone/>
            </a:pPr>
            <a:r>
              <a:rPr lang="en-GB" altLang="en-US" sz="2000" dirty="0" smtClean="0"/>
              <a:t>The friends started to plan their project.  They decided to start a scrap book to collect all the information. </a:t>
            </a:r>
          </a:p>
          <a:p>
            <a:pPr marL="0" indent="0" algn="l" eaLnBrk="1" hangingPunct="1">
              <a:lnSpc>
                <a:spcPct val="90000"/>
              </a:lnSpc>
              <a:buNone/>
            </a:pPr>
            <a:r>
              <a:rPr lang="en-GB" altLang="en-US" sz="2000" dirty="0" smtClean="0"/>
              <a:t>After three attempts at starting their scrap book, (due to differences of opinion about the colour pen they should write with, who had the neatest writing and who should do the writing) </a:t>
            </a:r>
            <a:r>
              <a:rPr lang="en-GB" altLang="en-US" sz="2000" i="1" dirty="0" smtClean="0"/>
              <a:t>The food investigators</a:t>
            </a:r>
            <a:r>
              <a:rPr lang="en-GB" altLang="en-US" sz="2000" dirty="0" smtClean="0"/>
              <a:t> were ready.  </a:t>
            </a:r>
          </a:p>
          <a:p>
            <a:pPr algn="l" eaLnBrk="1" hangingPunct="1">
              <a:lnSpc>
                <a:spcPct val="90000"/>
              </a:lnSpc>
            </a:pPr>
            <a:endParaRPr lang="en-GB" altLang="en-US" sz="1600" dirty="0" smtClean="0"/>
          </a:p>
          <a:p>
            <a:pPr algn="l" eaLnBrk="1" hangingPunct="1">
              <a:lnSpc>
                <a:spcPct val="90000"/>
              </a:lnSpc>
            </a:pPr>
            <a:endParaRPr lang="en-GB" altLang="en-US" sz="1600" dirty="0" smtClean="0"/>
          </a:p>
        </p:txBody>
      </p:sp>
      <p:pic>
        <p:nvPicPr>
          <p:cNvPr id="7172" name="Picture 11" descr="AG_N12_Jordan_happy"/>
          <p:cNvPicPr>
            <a:picLocks noChangeAspect="1" noChangeArrowheads="1"/>
          </p:cNvPicPr>
          <p:nvPr/>
        </p:nvPicPr>
        <p:blipFill>
          <a:blip r:embed="rId2">
            <a:extLst>
              <a:ext uri="{28A0092B-C50C-407E-A947-70E740481C1C}">
                <a14:useLocalDpi xmlns:a14="http://schemas.microsoft.com/office/drawing/2010/main" val="0"/>
              </a:ext>
            </a:extLst>
          </a:blip>
          <a:srcRect b="40840"/>
          <a:stretch>
            <a:fillRect/>
          </a:stretch>
        </p:blipFill>
        <p:spPr bwMode="auto">
          <a:xfrm>
            <a:off x="474921" y="152400"/>
            <a:ext cx="24805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AG_N9_Alisha_talking"/>
          <p:cNvPicPr>
            <a:picLocks noChangeAspect="1" noChangeArrowheads="1"/>
          </p:cNvPicPr>
          <p:nvPr/>
        </p:nvPicPr>
        <p:blipFill>
          <a:blip r:embed="rId3">
            <a:extLst>
              <a:ext uri="{28A0092B-C50C-407E-A947-70E740481C1C}">
                <a14:useLocalDpi xmlns:a14="http://schemas.microsoft.com/office/drawing/2010/main" val="0"/>
              </a:ext>
            </a:extLst>
          </a:blip>
          <a:srcRect b="44250"/>
          <a:stretch>
            <a:fillRect/>
          </a:stretch>
        </p:blipFill>
        <p:spPr bwMode="auto">
          <a:xfrm>
            <a:off x="8298120" y="304800"/>
            <a:ext cx="2641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3" descr="AG_N8_Ronnie_smiling"/>
          <p:cNvPicPr>
            <a:picLocks noChangeAspect="1" noChangeArrowheads="1"/>
          </p:cNvPicPr>
          <p:nvPr/>
        </p:nvPicPr>
        <p:blipFill>
          <a:blip r:embed="rId4">
            <a:extLst>
              <a:ext uri="{28A0092B-C50C-407E-A947-70E740481C1C}">
                <a14:useLocalDpi xmlns:a14="http://schemas.microsoft.com/office/drawing/2010/main" val="0"/>
              </a:ext>
            </a:extLst>
          </a:blip>
          <a:srcRect b="46114"/>
          <a:stretch>
            <a:fillRect/>
          </a:stretch>
        </p:blipFill>
        <p:spPr bwMode="auto">
          <a:xfrm>
            <a:off x="6266120" y="152400"/>
            <a:ext cx="232248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4" descr="AG2_N15_Nicola asking question"/>
          <p:cNvPicPr>
            <a:picLocks noChangeAspect="1" noChangeArrowheads="1"/>
          </p:cNvPicPr>
          <p:nvPr/>
        </p:nvPicPr>
        <p:blipFill>
          <a:blip r:embed="rId5">
            <a:extLst>
              <a:ext uri="{28A0092B-C50C-407E-A947-70E740481C1C}">
                <a14:useLocalDpi xmlns:a14="http://schemas.microsoft.com/office/drawing/2010/main" val="0"/>
              </a:ext>
            </a:extLst>
          </a:blip>
          <a:srcRect b="39394"/>
          <a:stretch>
            <a:fillRect/>
          </a:stretch>
        </p:blipFill>
        <p:spPr bwMode="auto">
          <a:xfrm>
            <a:off x="3522921" y="0"/>
            <a:ext cx="204177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AG_N18_Silver_work_top"/>
          <p:cNvPicPr>
            <a:picLocks noChangeAspect="1" noChangeArrowheads="1"/>
          </p:cNvPicPr>
          <p:nvPr/>
        </p:nvPicPr>
        <p:blipFill>
          <a:blip r:embed="rId6">
            <a:extLst>
              <a:ext uri="{28A0092B-C50C-407E-A947-70E740481C1C}">
                <a14:useLocalDpi xmlns:a14="http://schemas.microsoft.com/office/drawing/2010/main" val="0"/>
              </a:ext>
            </a:extLst>
          </a:blip>
          <a:srcRect b="30678"/>
          <a:stretch>
            <a:fillRect/>
          </a:stretch>
        </p:blipFill>
        <p:spPr bwMode="auto">
          <a:xfrm>
            <a:off x="203200" y="2895600"/>
            <a:ext cx="1168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5" descr="S6_N2_Blue scrap 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1" y="2286001"/>
            <a:ext cx="2891367"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6" descr="S6_N3_Red_Scrap_book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47277">
            <a:off x="4876800" y="2286001"/>
            <a:ext cx="29464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7" descr="S6_N4_Green_scrapbook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2362200"/>
            <a:ext cx="2844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4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0" descr="Denim"/>
          <p:cNvSpPr>
            <a:spLocks noChangeArrowheads="1"/>
          </p:cNvSpPr>
          <p:nvPr/>
        </p:nvSpPr>
        <p:spPr bwMode="auto">
          <a:xfrm>
            <a:off x="0" y="3352800"/>
            <a:ext cx="12192000" cy="1143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8195" name="Rectangle 41"/>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grpSp>
        <p:nvGrpSpPr>
          <p:cNvPr id="8196" name="Group 42"/>
          <p:cNvGrpSpPr>
            <a:grpSpLocks/>
          </p:cNvGrpSpPr>
          <p:nvPr/>
        </p:nvGrpSpPr>
        <p:grpSpPr bwMode="auto">
          <a:xfrm>
            <a:off x="8432800" y="76200"/>
            <a:ext cx="3556000" cy="1881188"/>
            <a:chOff x="2304" y="63"/>
            <a:chExt cx="1536" cy="1089"/>
          </a:xfrm>
        </p:grpSpPr>
        <p:sp>
          <p:nvSpPr>
            <p:cNvPr id="8211" name="Rectangle 43"/>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8212" name="Picture 44"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7" name="Picture 34" descr="S2_N17_white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564"/>
            <a:ext cx="57912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1" descr="AG_N2_simple_clock_f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43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9" descr="S2_N2_Nico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86688" flipH="1">
            <a:off x="9653632" y="956271"/>
            <a:ext cx="161406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7" descr="AG_N12_Jordan_hap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32620" flipH="1">
            <a:off x="8941231" y="1008290"/>
            <a:ext cx="125003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2"/>
          <p:cNvSpPr>
            <a:spLocks noGrp="1" noChangeArrowheads="1"/>
          </p:cNvSpPr>
          <p:nvPr>
            <p:ph type="subTitle" idx="1"/>
          </p:nvPr>
        </p:nvSpPr>
        <p:spPr>
          <a:xfrm>
            <a:off x="306917" y="4724400"/>
            <a:ext cx="11885083" cy="1754188"/>
          </a:xfrm>
          <a:noFill/>
        </p:spPr>
        <p:txBody>
          <a:bodyPr/>
          <a:lstStyle/>
          <a:p>
            <a:pPr marL="0" indent="0" algn="l" eaLnBrk="1" hangingPunct="1">
              <a:buNone/>
            </a:pPr>
            <a:r>
              <a:rPr lang="en-GB" altLang="en-US" sz="2000" dirty="0" smtClean="0"/>
              <a:t>Friday finally arrived.  The classroom door opened and there stood the two Chinese students.</a:t>
            </a:r>
          </a:p>
          <a:p>
            <a:pPr marL="0" indent="0" algn="l" eaLnBrk="1" hangingPunct="1">
              <a:buNone/>
            </a:pPr>
            <a:r>
              <a:rPr lang="en-GB" altLang="en-US" sz="2000" dirty="0" smtClean="0"/>
              <a:t>“Welcome!” said Miss McKay.  “Come in and meet our class.”</a:t>
            </a:r>
          </a:p>
          <a:p>
            <a:pPr marL="0" indent="0" algn="l" eaLnBrk="1" hangingPunct="1">
              <a:buNone/>
            </a:pPr>
            <a:r>
              <a:rPr lang="en-GB" altLang="en-US" sz="2000" dirty="0" smtClean="0"/>
              <a:t>The students moved around introducing themselves.  They were very polite and friendly.   Alisha heard one of the students speaking Chinese.  Alisha understood immediately.  “I can show you where the toilets are,” she offered.</a:t>
            </a:r>
          </a:p>
        </p:txBody>
      </p:sp>
      <p:pic>
        <p:nvPicPr>
          <p:cNvPr id="8202" name="Picture 22" descr="S6_N1_Miss McKay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242">
            <a:off x="2032808" y="126302"/>
            <a:ext cx="14548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4" descr="S6_N7_Chinese_gi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1" y="1066800"/>
            <a:ext cx="105864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6" descr="AG_N9_Alisha_tal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1" y="914401"/>
            <a:ext cx="1363792"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8" descr="AG_N8_Ronnie_smil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1" y="914401"/>
            <a:ext cx="1232632"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Line 36"/>
          <p:cNvSpPr>
            <a:spLocks noChangeShapeType="1"/>
          </p:cNvSpPr>
          <p:nvPr/>
        </p:nvSpPr>
        <p:spPr bwMode="auto">
          <a:xfrm>
            <a:off x="774701" y="561976"/>
            <a:ext cx="38100" cy="352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7" name="Line 37"/>
          <p:cNvSpPr>
            <a:spLocks noChangeShapeType="1"/>
          </p:cNvSpPr>
          <p:nvPr/>
        </p:nvSpPr>
        <p:spPr bwMode="auto">
          <a:xfrm flipH="1">
            <a:off x="508000" y="571500"/>
            <a:ext cx="25400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208" name="Picture 38" descr="S2_N8_classroom_table"/>
          <p:cNvPicPr>
            <a:picLocks noChangeAspect="1" noChangeArrowheads="1"/>
          </p:cNvPicPr>
          <p:nvPr/>
        </p:nvPicPr>
        <p:blipFill>
          <a:blip r:embed="rId12">
            <a:extLst>
              <a:ext uri="{28A0092B-C50C-407E-A947-70E740481C1C}">
                <a14:useLocalDpi xmlns:a14="http://schemas.microsoft.com/office/drawing/2010/main" val="0"/>
              </a:ext>
            </a:extLst>
          </a:blip>
          <a:srcRect l="51282"/>
          <a:stretch>
            <a:fillRect/>
          </a:stretch>
        </p:blipFill>
        <p:spPr bwMode="auto">
          <a:xfrm>
            <a:off x="0" y="2286000"/>
            <a:ext cx="193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39" descr="S2_N21_herb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1" y="1905000"/>
            <a:ext cx="75141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3" descr="S6_N6_Chinese_bo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800" y="990600"/>
            <a:ext cx="1007787"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878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6" descr="Denim"/>
          <p:cNvSpPr>
            <a:spLocks noChangeArrowheads="1"/>
          </p:cNvSpPr>
          <p:nvPr/>
        </p:nvSpPr>
        <p:spPr bwMode="auto">
          <a:xfrm>
            <a:off x="0" y="3352800"/>
            <a:ext cx="12192000" cy="1122363"/>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9219" name="Rectangle 27"/>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grpSp>
        <p:nvGrpSpPr>
          <p:cNvPr id="9220" name="Group 12"/>
          <p:cNvGrpSpPr>
            <a:grpSpLocks/>
          </p:cNvGrpSpPr>
          <p:nvPr/>
        </p:nvGrpSpPr>
        <p:grpSpPr bwMode="auto">
          <a:xfrm>
            <a:off x="5892800" y="152400"/>
            <a:ext cx="5791200" cy="3983038"/>
            <a:chOff x="144" y="96"/>
            <a:chExt cx="2736" cy="2509"/>
          </a:xfrm>
        </p:grpSpPr>
        <p:pic>
          <p:nvPicPr>
            <p:cNvPr id="9231" name="Picture 10" descr="S2_N17_whit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
              <a:ext cx="2736" cy="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5" descr="S6_N7_Moonc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432"/>
              <a:ext cx="1152"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11"/>
            <p:cNvSpPr txBox="1">
              <a:spLocks noChangeArrowheads="1"/>
            </p:cNvSpPr>
            <p:nvPr/>
          </p:nvSpPr>
          <p:spPr bwMode="auto">
            <a:xfrm>
              <a:off x="768" y="192"/>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50000"/>
                </a:spcBef>
                <a:buFontTx/>
                <a:buNone/>
              </a:pPr>
              <a:r>
                <a:rPr lang="en-GB" altLang="en-US" sz="1800">
                  <a:latin typeface="Copperplate Gothic Bold" pitchFamily="34" charset="0"/>
                </a:rPr>
                <a:t>The Moon Festival</a:t>
              </a:r>
              <a:endParaRPr lang="en-US" altLang="en-US" sz="1800">
                <a:latin typeface="Copperplate Gothic Bold" pitchFamily="34" charset="0"/>
              </a:endParaRPr>
            </a:p>
          </p:txBody>
        </p:sp>
      </p:grpSp>
      <p:sp>
        <p:nvSpPr>
          <p:cNvPr id="9221" name="Rectangle 2"/>
          <p:cNvSpPr>
            <a:spLocks noGrp="1" noChangeArrowheads="1"/>
          </p:cNvSpPr>
          <p:nvPr>
            <p:ph type="subTitle" idx="1"/>
          </p:nvPr>
        </p:nvSpPr>
        <p:spPr>
          <a:xfrm>
            <a:off x="306917" y="4499972"/>
            <a:ext cx="11885083" cy="1906588"/>
          </a:xfrm>
          <a:noFill/>
        </p:spPr>
        <p:txBody>
          <a:bodyPr/>
          <a:lstStyle/>
          <a:p>
            <a:pPr marL="0" indent="0" algn="l" eaLnBrk="1" hangingPunct="1">
              <a:lnSpc>
                <a:spcPct val="80000"/>
              </a:lnSpc>
              <a:buNone/>
            </a:pPr>
            <a:r>
              <a:rPr lang="en-GB" altLang="en-US" sz="2000" dirty="0" smtClean="0"/>
              <a:t>Alisha showed the student where the toilets were.  It was a great chance for her to practise her Chinese.  She found out that the student was called </a:t>
            </a:r>
            <a:r>
              <a:rPr lang="en-GB" altLang="en-US" sz="2000" dirty="0" err="1" smtClean="0"/>
              <a:t>Chik</a:t>
            </a:r>
            <a:r>
              <a:rPr lang="en-GB" altLang="en-US" sz="2000" dirty="0" smtClean="0"/>
              <a:t> Chi.  </a:t>
            </a:r>
          </a:p>
          <a:p>
            <a:pPr marL="0" indent="0" algn="l" eaLnBrk="1" hangingPunct="1">
              <a:lnSpc>
                <a:spcPct val="80000"/>
              </a:lnSpc>
              <a:buNone/>
            </a:pPr>
            <a:r>
              <a:rPr lang="en-GB" altLang="en-US" sz="2000" dirty="0" smtClean="0"/>
              <a:t>“We have got some presents for you,” said </a:t>
            </a:r>
            <a:r>
              <a:rPr lang="en-GB" altLang="en-US" sz="2000" dirty="0" err="1" smtClean="0"/>
              <a:t>Chik</a:t>
            </a:r>
            <a:r>
              <a:rPr lang="en-GB" altLang="en-US" sz="2000" dirty="0" smtClean="0"/>
              <a:t> Chi as they went back to the classroom.</a:t>
            </a:r>
          </a:p>
          <a:p>
            <a:pPr marL="0" indent="0" algn="l" eaLnBrk="1" hangingPunct="1">
              <a:lnSpc>
                <a:spcPct val="80000"/>
              </a:lnSpc>
              <a:buNone/>
            </a:pPr>
            <a:r>
              <a:rPr lang="en-GB" altLang="en-US" sz="2000" dirty="0" smtClean="0"/>
              <a:t>“How exciting!” said Alisha.</a:t>
            </a:r>
          </a:p>
          <a:p>
            <a:pPr marL="0" indent="0" algn="l" eaLnBrk="1" hangingPunct="1">
              <a:lnSpc>
                <a:spcPct val="80000"/>
              </a:lnSpc>
              <a:buNone/>
            </a:pPr>
            <a:r>
              <a:rPr lang="en-GB" altLang="en-US" sz="2000" dirty="0" smtClean="0"/>
              <a:t>Back in the classroom, </a:t>
            </a:r>
            <a:r>
              <a:rPr lang="en-GB" altLang="en-US" sz="2000" dirty="0" err="1" smtClean="0"/>
              <a:t>Chik</a:t>
            </a:r>
            <a:r>
              <a:rPr lang="en-GB" altLang="en-US" sz="2000" dirty="0" smtClean="0"/>
              <a:t> Chi explained that they had just celebrated the Moon Festival and that they had brought the children some Mooncakes to try.</a:t>
            </a:r>
          </a:p>
          <a:p>
            <a:pPr algn="l" eaLnBrk="1" hangingPunct="1">
              <a:lnSpc>
                <a:spcPct val="80000"/>
              </a:lnSpc>
            </a:pPr>
            <a:endParaRPr lang="en-GB" altLang="en-US" sz="1800" dirty="0" smtClean="0"/>
          </a:p>
          <a:p>
            <a:pPr algn="l" eaLnBrk="1" hangingPunct="1">
              <a:lnSpc>
                <a:spcPct val="80000"/>
              </a:lnSpc>
            </a:pPr>
            <a:endParaRPr lang="en-GB" altLang="en-US" sz="1800" dirty="0" smtClean="0"/>
          </a:p>
        </p:txBody>
      </p:sp>
      <p:pic>
        <p:nvPicPr>
          <p:cNvPr id="9222" name="Picture 13" descr="S2_N8_classroom_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17" y="2470150"/>
            <a:ext cx="62992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4" descr="S6_N7_Moonc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7717" y="2393949"/>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9" descr="S6_N7_Moonc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317" y="2393949"/>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0" descr="S6_N7_Moonc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917" y="2393949"/>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1" descr="S6_N7_Moonc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517" y="2393949"/>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2" descr="S6_N7_Moonc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117" y="2393949"/>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3" descr="S6_N7_Moonc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717" y="2393949"/>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8" descr="AG_N14_Children_fun"/>
          <p:cNvPicPr>
            <a:picLocks noChangeAspect="1" noChangeArrowheads="1"/>
          </p:cNvPicPr>
          <p:nvPr/>
        </p:nvPicPr>
        <p:blipFill>
          <a:blip r:embed="rId7">
            <a:extLst>
              <a:ext uri="{28A0092B-C50C-407E-A947-70E740481C1C}">
                <a14:useLocalDpi xmlns:a14="http://schemas.microsoft.com/office/drawing/2010/main" val="0"/>
              </a:ext>
            </a:extLst>
          </a:blip>
          <a:srcRect r="72807" b="5238"/>
          <a:stretch>
            <a:fillRect/>
          </a:stretch>
        </p:blipFill>
        <p:spPr bwMode="auto">
          <a:xfrm>
            <a:off x="6333707" y="685800"/>
            <a:ext cx="24168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9" descr="AG2_N26_Yan presen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8" y="766172"/>
            <a:ext cx="229833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661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1" descr="Denim"/>
          <p:cNvSpPr>
            <a:spLocks noChangeArrowheads="1"/>
          </p:cNvSpPr>
          <p:nvPr/>
        </p:nvSpPr>
        <p:spPr bwMode="auto">
          <a:xfrm>
            <a:off x="0" y="3352800"/>
            <a:ext cx="12192000" cy="126173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0243" name="Rectangle 17"/>
          <p:cNvSpPr>
            <a:spLocks noChangeArrowheads="1"/>
          </p:cNvSpPr>
          <p:nvPr/>
        </p:nvSpPr>
        <p:spPr bwMode="auto">
          <a:xfrm>
            <a:off x="0" y="0"/>
            <a:ext cx="12192000" cy="3352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0244" name="Rectangle 2"/>
          <p:cNvSpPr>
            <a:spLocks noGrp="1" noChangeArrowheads="1"/>
          </p:cNvSpPr>
          <p:nvPr>
            <p:ph type="subTitle" idx="1"/>
          </p:nvPr>
        </p:nvSpPr>
        <p:spPr>
          <a:xfrm>
            <a:off x="0" y="4635795"/>
            <a:ext cx="11885084" cy="1676400"/>
          </a:xfrm>
          <a:noFill/>
        </p:spPr>
        <p:txBody>
          <a:bodyPr/>
          <a:lstStyle/>
          <a:p>
            <a:pPr marL="0" indent="0" algn="l" eaLnBrk="1" hangingPunct="1">
              <a:buNone/>
            </a:pPr>
            <a:r>
              <a:rPr lang="en-GB" altLang="en-US" sz="2000" dirty="0" smtClean="0"/>
              <a:t>The Mooncakes were delicious. They were pastry on the outside with a soft paste in the middle.  </a:t>
            </a:r>
            <a:r>
              <a:rPr lang="en-GB" altLang="en-US" sz="2000" dirty="0" err="1" smtClean="0"/>
              <a:t>Chik</a:t>
            </a:r>
            <a:r>
              <a:rPr lang="en-GB" altLang="en-US" sz="2000" dirty="0" smtClean="0"/>
              <a:t> Chi cut one open and inside there was a cooked egg yolk. </a:t>
            </a:r>
            <a:r>
              <a:rPr lang="en-GB" altLang="en-US" sz="2000" dirty="0" err="1" smtClean="0"/>
              <a:t>Chik</a:t>
            </a:r>
            <a:r>
              <a:rPr lang="en-GB" altLang="en-US" sz="2000" dirty="0" smtClean="0"/>
              <a:t> Chi explained that the Mooncakes were designed to look like the moon.</a:t>
            </a:r>
          </a:p>
          <a:p>
            <a:pPr marL="0" indent="0" algn="l" eaLnBrk="1" hangingPunct="1">
              <a:buNone/>
            </a:pPr>
            <a:r>
              <a:rPr lang="en-GB" altLang="en-US" sz="2000" dirty="0" smtClean="0"/>
              <a:t>While the children enjoyed the Mooncakes, one of the students, called Yan, showed the class photographs from China.  He explained that in their school they had a growing area where they grew a vegetable called </a:t>
            </a:r>
            <a:r>
              <a:rPr lang="en-GB" altLang="en-US" sz="2000" dirty="0" err="1" smtClean="0"/>
              <a:t>bok</a:t>
            </a:r>
            <a:r>
              <a:rPr lang="en-GB" altLang="en-US" sz="2000" dirty="0" smtClean="0"/>
              <a:t> </a:t>
            </a:r>
            <a:r>
              <a:rPr lang="en-GB" altLang="en-US" sz="2000" dirty="0" err="1" smtClean="0"/>
              <a:t>choi</a:t>
            </a:r>
            <a:r>
              <a:rPr lang="en-GB" altLang="en-US" sz="2000" dirty="0" smtClean="0"/>
              <a:t>.</a:t>
            </a:r>
          </a:p>
        </p:txBody>
      </p:sp>
      <p:pic>
        <p:nvPicPr>
          <p:cNvPr id="10245" name="Picture 12" descr="S6_N6_Chinese_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55219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22"/>
          <p:cNvSpPr>
            <a:spLocks noChangeArrowheads="1"/>
          </p:cNvSpPr>
          <p:nvPr/>
        </p:nvSpPr>
        <p:spPr bwMode="auto">
          <a:xfrm>
            <a:off x="8534400" y="304800"/>
            <a:ext cx="3251200" cy="1905000"/>
          </a:xfrm>
          <a:prstGeom prst="cloudCallout">
            <a:avLst>
              <a:gd name="adj1" fmla="val -89194"/>
              <a:gd name="adj2" fmla="val -151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0247" name="Picture 11" descr="S6_N9_bokCh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490">
            <a:off x="9144000" y="533401"/>
            <a:ext cx="2133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3" descr="AG_N13_Jordan_ea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394" y="152400"/>
            <a:ext cx="281472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9" descr="S2_N8_classroom_table"/>
          <p:cNvPicPr>
            <a:picLocks noChangeAspect="1" noChangeArrowheads="1"/>
          </p:cNvPicPr>
          <p:nvPr/>
        </p:nvPicPr>
        <p:blipFill>
          <a:blip r:embed="rId6">
            <a:extLst>
              <a:ext uri="{28A0092B-C50C-407E-A947-70E740481C1C}">
                <a14:useLocalDpi xmlns:a14="http://schemas.microsoft.com/office/drawing/2010/main" val="0"/>
              </a:ext>
            </a:extLst>
          </a:blip>
          <a:srcRect l="43549" b="39192"/>
          <a:stretch>
            <a:fillRect/>
          </a:stretch>
        </p:blipFill>
        <p:spPr bwMode="auto">
          <a:xfrm>
            <a:off x="0" y="2590800"/>
            <a:ext cx="5486400" cy="193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8" descr="AG2_N38_white pl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2362201"/>
            <a:ext cx="2485872" cy="8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 descr="S6_N8_MooncakeC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4136" y="2725818"/>
            <a:ext cx="583609" cy="3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0" descr="AG2_N36_table fo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08881">
            <a:off x="2645450" y="2237785"/>
            <a:ext cx="345848" cy="8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8" descr="S6_N8_MooncakeC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791" y="2544010"/>
            <a:ext cx="583609" cy="3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9" descr="S6_N8_MooncakeC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0400" y="2362202"/>
            <a:ext cx="583609" cy="3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180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2101</Words>
  <Application>Microsoft Office PowerPoint</Application>
  <PresentationFormat>Custom</PresentationFormat>
  <Paragraphs>89</Paragraphs>
  <Slides>23</Slides>
  <Notes>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Custom Design</vt:lpstr>
      <vt:lpstr>1_Custom Design</vt:lpstr>
      <vt:lpstr>3_Custom Design</vt:lpstr>
      <vt:lpstr>The exciting guests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29</cp:revision>
  <dcterms:created xsi:type="dcterms:W3CDTF">2018-10-10T09:22:08Z</dcterms:created>
  <dcterms:modified xsi:type="dcterms:W3CDTF">2018-11-15T13:34:36Z</dcterms:modified>
</cp:coreProperties>
</file>