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7" r:id="rId6"/>
    <p:sldId id="259" r:id="rId7"/>
    <p:sldId id="262" r:id="rId8"/>
    <p:sldId id="263" r:id="rId9"/>
    <p:sldId id="264" r:id="rId10"/>
    <p:sldId id="265" r:id="rId11"/>
    <p:sldId id="266" r:id="rId12"/>
    <p:sldId id="267" r:id="rId13"/>
    <p:sldId id="268"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80" d="100"/>
          <a:sy n="80" d="100"/>
        </p:scale>
        <p:origin x="-23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of </a:t>
            </a:r>
            <a:r>
              <a:rPr lang="en-US" dirty="0" err="1" smtClean="0"/>
              <a:t>breadmaking</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stages of baking</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2000" dirty="0"/>
              <a:t>The dough is ready to be baked. A hot oven (230°C, 450°F, gas mark 8) is needed to kill off the yeast cells.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baked bread should be well risen, golden and crisp and should sound hollow when you tap it on the base. (The change in colour is called dextrinization.)</a:t>
            </a:r>
            <a:endParaRPr lang="en-GB" sz="2000" dirty="0"/>
          </a:p>
        </p:txBody>
      </p:sp>
    </p:spTree>
    <p:extLst>
      <p:ext uri="{BB962C8B-B14F-4D97-AF65-F5344CB8AC3E}">
        <p14:creationId xmlns:p14="http://schemas.microsoft.com/office/powerpoint/2010/main" val="170233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 Objectives</a:t>
            </a:r>
            <a:endParaRPr lang="en-US" dirty="0"/>
          </a:p>
        </p:txBody>
      </p:sp>
      <p:sp>
        <p:nvSpPr>
          <p:cNvPr id="3" name="Subtitle 2"/>
          <p:cNvSpPr>
            <a:spLocks noGrp="1"/>
          </p:cNvSpPr>
          <p:nvPr>
            <p:ph type="subTitle" idx="1"/>
          </p:nvPr>
        </p:nvSpPr>
        <p:spPr/>
        <p:txBody>
          <a:bodyPr/>
          <a:lstStyle/>
          <a:p>
            <a:pPr marL="0" indent="0">
              <a:buNone/>
            </a:pPr>
            <a:r>
              <a:rPr lang="en-US" sz="2000" dirty="0" smtClean="0"/>
              <a:t>Text here</a:t>
            </a:r>
            <a:endParaRPr lang="en-US" sz="2000" dirty="0"/>
          </a:p>
        </p:txBody>
      </p:sp>
    </p:spTree>
    <p:extLst>
      <p:ext uri="{BB962C8B-B14F-4D97-AF65-F5344CB8AC3E}">
        <p14:creationId xmlns:p14="http://schemas.microsoft.com/office/powerpoint/2010/main" val="14857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ingredients</a:t>
            </a:r>
            <a:endParaRPr lang="en-US" dirty="0"/>
          </a:p>
        </p:txBody>
      </p:sp>
      <p:sp>
        <p:nvSpPr>
          <p:cNvPr id="3" name="Subtitle 2"/>
          <p:cNvSpPr>
            <a:spLocks noGrp="1"/>
          </p:cNvSpPr>
          <p:nvPr>
            <p:ph type="subTitle" idx="1"/>
          </p:nvPr>
        </p:nvSpPr>
        <p:spPr>
          <a:xfrm>
            <a:off x="1169275" y="2571092"/>
            <a:ext cx="7772844" cy="3600000"/>
          </a:xfrm>
        </p:spPr>
        <p:txBody>
          <a:bodyPr/>
          <a:lstStyle/>
          <a:p>
            <a:pPr marL="0" indent="0">
              <a:buNone/>
            </a:pPr>
            <a:r>
              <a:rPr lang="en-GB" sz="2000" dirty="0"/>
              <a:t>The basic ingredients of bread are:</a:t>
            </a:r>
          </a:p>
          <a:p>
            <a:pPr marL="342900" indent="-342900">
              <a:buFont typeface="Arial" panose="020B0604020202020204" pitchFamily="34" charset="0"/>
              <a:buChar char="•"/>
            </a:pPr>
            <a:r>
              <a:rPr lang="en-GB" sz="2000" dirty="0"/>
              <a:t>f</a:t>
            </a:r>
            <a:r>
              <a:rPr lang="en-GB" sz="2000" dirty="0" smtClean="0"/>
              <a:t>lour;</a:t>
            </a:r>
            <a:endParaRPr lang="en-GB" sz="2000" dirty="0"/>
          </a:p>
          <a:p>
            <a:pPr marL="342900" indent="-342900">
              <a:buFont typeface="Arial" panose="020B0604020202020204" pitchFamily="34" charset="0"/>
              <a:buChar char="•"/>
            </a:pPr>
            <a:r>
              <a:rPr lang="en-GB" sz="2000" dirty="0"/>
              <a:t>yeast (to make the bread rise</a:t>
            </a:r>
            <a:r>
              <a:rPr lang="en-GB" sz="2000" dirty="0" smtClean="0"/>
              <a:t>);</a:t>
            </a:r>
            <a:endParaRPr lang="en-GB" sz="2000" dirty="0"/>
          </a:p>
          <a:p>
            <a:pPr marL="342900" indent="-342900">
              <a:buFont typeface="Arial" panose="020B0604020202020204" pitchFamily="34" charset="0"/>
              <a:buChar char="•"/>
            </a:pPr>
            <a:r>
              <a:rPr lang="en-GB" sz="2000" dirty="0"/>
              <a:t>salt (to add taste and aid proving</a:t>
            </a:r>
            <a:r>
              <a:rPr lang="en-GB" sz="2000" dirty="0" smtClean="0"/>
              <a:t>);</a:t>
            </a:r>
            <a:endParaRPr lang="en-GB" sz="2000" dirty="0"/>
          </a:p>
          <a:p>
            <a:pPr marL="342900" indent="-342900">
              <a:buFont typeface="Arial" panose="020B0604020202020204" pitchFamily="34" charset="0"/>
              <a:buChar char="•"/>
            </a:pPr>
            <a:r>
              <a:rPr lang="en-GB" sz="2000" dirty="0"/>
              <a:t>fat (to make the loaf lighter and airier and extend its shelf life</a:t>
            </a:r>
            <a:r>
              <a:rPr lang="en-GB" sz="2000" dirty="0" smtClean="0"/>
              <a:t>);</a:t>
            </a:r>
            <a:endParaRPr lang="en-GB" sz="2000" dirty="0"/>
          </a:p>
          <a:p>
            <a:pPr marL="342900" indent="-342900">
              <a:buFont typeface="Arial" panose="020B0604020202020204" pitchFamily="34" charset="0"/>
              <a:buChar char="•"/>
            </a:pPr>
            <a:r>
              <a:rPr lang="en-GB" sz="2000" dirty="0"/>
              <a:t>water.</a:t>
            </a:r>
          </a:p>
          <a:p>
            <a:pPr marL="0" indent="0">
              <a:buNone/>
            </a:pPr>
            <a:endParaRPr lang="en-GB" sz="2000" dirty="0" smtClean="0"/>
          </a:p>
          <a:p>
            <a:pPr marL="0" indent="0">
              <a:buNone/>
            </a:pPr>
            <a:r>
              <a:rPr lang="en-GB" sz="2000" dirty="0" smtClean="0"/>
              <a:t>All </a:t>
            </a:r>
            <a:r>
              <a:rPr lang="en-GB" sz="2000" dirty="0"/>
              <a:t>white bread commercially sold in the UK is made with white flour fortified with calcium, iron and B vitamins. It is a legal requirement to fortify flour in the UK.  </a:t>
            </a:r>
            <a:endParaRPr lang="en-GB" sz="2000" dirty="0"/>
          </a:p>
        </p:txBody>
      </p:sp>
    </p:spTree>
    <p:extLst>
      <p:ext uri="{BB962C8B-B14F-4D97-AF65-F5344CB8AC3E}">
        <p14:creationId xmlns:p14="http://schemas.microsoft.com/office/powerpoint/2010/main" val="17407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Yeast</a:t>
            </a:r>
            <a:endParaRPr lang="en-US" dirty="0"/>
          </a:p>
        </p:txBody>
      </p:sp>
      <p:sp>
        <p:nvSpPr>
          <p:cNvPr id="3" name="Subtitle 2"/>
          <p:cNvSpPr>
            <a:spLocks noGrp="1"/>
          </p:cNvSpPr>
          <p:nvPr>
            <p:ph type="subTitle" idx="1"/>
          </p:nvPr>
        </p:nvSpPr>
        <p:spPr>
          <a:xfrm>
            <a:off x="1169275" y="2571092"/>
            <a:ext cx="7119701" cy="3600000"/>
          </a:xfrm>
        </p:spPr>
        <p:txBody>
          <a:bodyPr/>
          <a:lstStyle/>
          <a:p>
            <a:r>
              <a:rPr lang="en-GB" sz="2000" dirty="0"/>
              <a:t>Almost all breads today are leavened, which means that a substance has been added to the dough to start fermentation and make it rise. </a:t>
            </a:r>
          </a:p>
          <a:p>
            <a:r>
              <a:rPr lang="en-GB" sz="2000" dirty="0"/>
              <a:t>The </a:t>
            </a:r>
            <a:r>
              <a:rPr lang="en-GB" sz="2000" dirty="0" smtClean="0"/>
              <a:t>most </a:t>
            </a:r>
            <a:r>
              <a:rPr lang="en-GB" sz="2000" dirty="0"/>
              <a:t>popular and widely known leavening ingredient is yeast.</a:t>
            </a:r>
            <a:endParaRPr lang="en-GB" sz="2000" dirty="0"/>
          </a:p>
        </p:txBody>
      </p:sp>
    </p:spTree>
    <p:extLst>
      <p:ext uri="{BB962C8B-B14F-4D97-AF65-F5344CB8AC3E}">
        <p14:creationId xmlns:p14="http://schemas.microsoft.com/office/powerpoint/2010/main" val="46107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Yeast</a:t>
            </a:r>
            <a:endParaRPr lang="en-US" dirty="0"/>
          </a:p>
        </p:txBody>
      </p:sp>
      <p:sp>
        <p:nvSpPr>
          <p:cNvPr id="3" name="Subtitle 2"/>
          <p:cNvSpPr>
            <a:spLocks noGrp="1"/>
          </p:cNvSpPr>
          <p:nvPr>
            <p:ph type="subTitle" idx="1"/>
          </p:nvPr>
        </p:nvSpPr>
        <p:spPr>
          <a:xfrm>
            <a:off x="1169276" y="2571092"/>
            <a:ext cx="7594714" cy="3600000"/>
          </a:xfrm>
        </p:spPr>
        <p:txBody>
          <a:bodyPr/>
          <a:lstStyle/>
          <a:p>
            <a:r>
              <a:rPr lang="en-GB" sz="2000" dirty="0"/>
              <a:t>Yeast is a micro-organism, one of the tiniest forms of life. The air around us is full of thousands of different kinds of yeast. If it is given warm, damp surroundings and starchy or sweet matter, it will start to multiply. </a:t>
            </a:r>
          </a:p>
          <a:p>
            <a:r>
              <a:rPr lang="en-GB" sz="2000" dirty="0"/>
              <a:t>As the yeast multiplies, it turns starches and sugars to alcohol and produces carbon dioxide gas. It is this gas that adds the air into the dough, and makes it increase in size</a:t>
            </a:r>
            <a:r>
              <a:rPr lang="en-GB" sz="2000" dirty="0" smtClean="0"/>
              <a:t>.</a:t>
            </a:r>
            <a:endParaRPr lang="en-GB" sz="2000" dirty="0"/>
          </a:p>
          <a:p>
            <a:r>
              <a:rPr lang="en-GB" sz="2000" dirty="0"/>
              <a:t>Yeast must be mixed with a warm liquid before adding it to flour. If the liquid is too cool, the yeast won't multiply; if it is too hot (over 43°C), the yeast will be killed.</a:t>
            </a:r>
            <a:endParaRPr lang="en-GB" sz="2000" dirty="0"/>
          </a:p>
        </p:txBody>
      </p:sp>
    </p:spTree>
    <p:extLst>
      <p:ext uri="{BB962C8B-B14F-4D97-AF65-F5344CB8AC3E}">
        <p14:creationId xmlns:p14="http://schemas.microsoft.com/office/powerpoint/2010/main" val="46107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Flour</a:t>
            </a:r>
            <a:endParaRPr lang="en-US" dirty="0"/>
          </a:p>
        </p:txBody>
      </p:sp>
      <p:sp>
        <p:nvSpPr>
          <p:cNvPr id="3" name="Subtitle 2"/>
          <p:cNvSpPr>
            <a:spLocks noGrp="1"/>
          </p:cNvSpPr>
          <p:nvPr>
            <p:ph type="subTitle" idx="1"/>
          </p:nvPr>
        </p:nvSpPr>
        <p:spPr>
          <a:xfrm>
            <a:off x="1169276" y="2571092"/>
            <a:ext cx="6597186" cy="3600000"/>
          </a:xfrm>
        </p:spPr>
        <p:txBody>
          <a:bodyPr/>
          <a:lstStyle/>
          <a:p>
            <a:r>
              <a:rPr lang="en-GB" sz="2000" dirty="0"/>
              <a:t>Gluten is an important protein found in flour. </a:t>
            </a:r>
          </a:p>
          <a:p>
            <a:r>
              <a:rPr lang="en-GB" sz="2000" dirty="0"/>
              <a:t>Gluten gives the dough softness, so that it can expand when the gas bubbles produced by the yeast form. </a:t>
            </a:r>
          </a:p>
          <a:p>
            <a:r>
              <a:rPr lang="en-GB" sz="2000" dirty="0"/>
              <a:t>It also gives the dough strength so that the gas bubbles do not burst.</a:t>
            </a:r>
            <a:endParaRPr lang="en-GB" sz="2000" dirty="0"/>
          </a:p>
        </p:txBody>
      </p:sp>
    </p:spTree>
    <p:extLst>
      <p:ext uri="{BB962C8B-B14F-4D97-AF65-F5344CB8AC3E}">
        <p14:creationId xmlns:p14="http://schemas.microsoft.com/office/powerpoint/2010/main" val="46107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stages of baking</a:t>
            </a:r>
            <a:endParaRPr lang="en-US" dirty="0"/>
          </a:p>
        </p:txBody>
      </p:sp>
      <p:sp>
        <p:nvSpPr>
          <p:cNvPr id="3" name="Subtitle 2"/>
          <p:cNvSpPr>
            <a:spLocks noGrp="1"/>
          </p:cNvSpPr>
          <p:nvPr>
            <p:ph type="subTitle" idx="1"/>
          </p:nvPr>
        </p:nvSpPr>
        <p:spPr>
          <a:xfrm>
            <a:off x="1169276" y="2571092"/>
            <a:ext cx="5528407" cy="3600000"/>
          </a:xfrm>
        </p:spPr>
        <p:txBody>
          <a:bodyPr/>
          <a:lstStyle/>
          <a:p>
            <a:pPr marL="0" indent="0">
              <a:buNone/>
            </a:pPr>
            <a:r>
              <a:rPr lang="en-GB" sz="2000" dirty="0"/>
              <a:t>All mixtures made with yeast are prepared in several distinct stages</a:t>
            </a:r>
            <a:r>
              <a:rPr lang="en-GB" sz="2000" dirty="0" smtClean="0"/>
              <a:t>:</a:t>
            </a:r>
            <a:endParaRPr lang="en-GB" sz="2000" dirty="0"/>
          </a:p>
          <a:p>
            <a:pPr marL="342900" indent="-342900">
              <a:buFont typeface="Arial" panose="020B0604020202020204" pitchFamily="34" charset="0"/>
              <a:buChar char="•"/>
            </a:pPr>
            <a:r>
              <a:rPr lang="en-GB" sz="2000" dirty="0"/>
              <a:t>Ingredients are mixed to make a dough</a:t>
            </a:r>
            <a:r>
              <a:rPr lang="en-GB" sz="2000" dirty="0" smtClean="0"/>
              <a:t>.</a:t>
            </a:r>
            <a:endParaRPr lang="en-GB" sz="2000" dirty="0"/>
          </a:p>
          <a:p>
            <a:pPr marL="342900" indent="-342900">
              <a:buFont typeface="Arial" panose="020B0604020202020204" pitchFamily="34" charset="0"/>
              <a:buChar char="•"/>
            </a:pPr>
            <a:r>
              <a:rPr lang="en-GB" sz="2000" dirty="0"/>
              <a:t>Dough is kneaded to help the protein (gluten) soften and strengthen the dough.</a:t>
            </a:r>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42" y="2571092"/>
            <a:ext cx="4782328" cy="318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3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stages of baking</a:t>
            </a:r>
            <a:endParaRPr lang="en-US" dirty="0"/>
          </a:p>
        </p:txBody>
      </p:sp>
      <p:sp>
        <p:nvSpPr>
          <p:cNvPr id="3" name="Subtitle 2"/>
          <p:cNvSpPr>
            <a:spLocks noGrp="1"/>
          </p:cNvSpPr>
          <p:nvPr>
            <p:ph type="subTitle" idx="1"/>
          </p:nvPr>
        </p:nvSpPr>
        <p:spPr>
          <a:xfrm>
            <a:off x="1169276" y="2571092"/>
            <a:ext cx="6371555" cy="3600000"/>
          </a:xfrm>
        </p:spPr>
        <p:txBody>
          <a:bodyPr/>
          <a:lstStyle/>
          <a:p>
            <a:pPr marL="342900" indent="-342900">
              <a:buFont typeface="Arial" panose="020B0604020202020204" pitchFamily="34" charset="0"/>
              <a:buChar char="•"/>
            </a:pPr>
            <a:r>
              <a:rPr lang="en-GB" sz="2000" dirty="0"/>
              <a:t>The dough is left to rise (or 'prove') to double its original volume, as the yeast cells multiply and produce carbon dioxide gas. </a:t>
            </a:r>
          </a:p>
          <a:p>
            <a:pPr marL="342900" indent="-342900">
              <a:buFont typeface="Arial" panose="020B0604020202020204" pitchFamily="34" charset="0"/>
              <a:buChar char="•"/>
            </a:pPr>
            <a:r>
              <a:rPr lang="en-GB" sz="2000" dirty="0"/>
              <a:t>The dough is knocked back to remove the large air bubbles produced by the yeast. This ensures a more even texture and a better rise. Large bubbles would make large holes in the finished bread.</a:t>
            </a:r>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168" y="2571092"/>
            <a:ext cx="3268383" cy="210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33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stages of baking</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2000" dirty="0"/>
              <a:t>The dough is shaped and may be put in a tin.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is then covered and left to rise, or prove, again. When proved, the dough will be light, puffy and doubled in size.</a:t>
            </a:r>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09" y="4022013"/>
            <a:ext cx="3283431" cy="193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330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251</Words>
  <Application>Microsoft Office PowerPoint</Application>
  <PresentationFormat>Custom</PresentationFormat>
  <Paragraphs>40</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Custom Design</vt:lpstr>
      <vt:lpstr>1_Custom Design</vt:lpstr>
      <vt:lpstr>3_Custom Design</vt:lpstr>
      <vt:lpstr>The science of breadmaking</vt:lpstr>
      <vt:lpstr>Welcome / Objectives</vt:lpstr>
      <vt:lpstr>Basic ingredients</vt:lpstr>
      <vt:lpstr>Yeast</vt:lpstr>
      <vt:lpstr>Yeast</vt:lpstr>
      <vt:lpstr>Flour</vt:lpstr>
      <vt:lpstr>The stages of baking</vt:lpstr>
      <vt:lpstr>The stages of baking</vt:lpstr>
      <vt:lpstr>The stages of baking</vt:lpstr>
      <vt:lpstr>The stages of baking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Roy Ballam</cp:lastModifiedBy>
  <cp:revision>23</cp:revision>
  <dcterms:created xsi:type="dcterms:W3CDTF">2018-10-10T09:22:08Z</dcterms:created>
  <dcterms:modified xsi:type="dcterms:W3CDTF">2018-11-29T10:58:37Z</dcterms:modified>
</cp:coreProperties>
</file>