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  <p:sldMasterId id="2147483760" r:id="rId11"/>
    <p:sldMasterId id="2147483775" r:id="rId12"/>
  </p:sldMasterIdLst>
  <p:notesMasterIdLst>
    <p:notesMasterId r:id="rId53"/>
  </p:notesMasterIdLst>
  <p:handoutMasterIdLst>
    <p:handoutMasterId r:id="rId54"/>
  </p:handoutMasterIdLst>
  <p:sldIdLst>
    <p:sldId id="388" r:id="rId13"/>
    <p:sldId id="273" r:id="rId14"/>
    <p:sldId id="274" r:id="rId15"/>
    <p:sldId id="275" r:id="rId16"/>
    <p:sldId id="276" r:id="rId17"/>
    <p:sldId id="498" r:id="rId18"/>
    <p:sldId id="278" r:id="rId19"/>
    <p:sldId id="257" r:id="rId20"/>
    <p:sldId id="256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80" r:id="rId29"/>
    <p:sldId id="282" r:id="rId30"/>
    <p:sldId id="281" r:id="rId31"/>
    <p:sldId id="283" r:id="rId32"/>
    <p:sldId id="270" r:id="rId33"/>
    <p:sldId id="284" r:id="rId34"/>
    <p:sldId id="290" r:id="rId35"/>
    <p:sldId id="291" r:id="rId36"/>
    <p:sldId id="292" r:id="rId37"/>
    <p:sldId id="294" r:id="rId38"/>
    <p:sldId id="296" r:id="rId39"/>
    <p:sldId id="298" r:id="rId40"/>
    <p:sldId id="267" r:id="rId41"/>
    <p:sldId id="268" r:id="rId42"/>
    <p:sldId id="269" r:id="rId43"/>
    <p:sldId id="285" r:id="rId44"/>
    <p:sldId id="289" r:id="rId45"/>
    <p:sldId id="287" r:id="rId46"/>
    <p:sldId id="299" r:id="rId47"/>
    <p:sldId id="279" r:id="rId48"/>
    <p:sldId id="497" r:id="rId49"/>
    <p:sldId id="496" r:id="rId50"/>
    <p:sldId id="277" r:id="rId51"/>
    <p:sldId id="362" r:id="rId5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8" autoAdjust="0"/>
  </p:normalViewPr>
  <p:slideViewPr>
    <p:cSldViewPr snapToGrid="0">
      <p:cViewPr varScale="1">
        <p:scale>
          <a:sx n="150" d="100"/>
          <a:sy n="150" d="100"/>
        </p:scale>
        <p:origin x="66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5EDCEDD0-2F04-4254-80D0-FDA3C8C46249}"/>
    <pc:docChg chg="delSld">
      <pc:chgData name="Ewen Trafford" userId="e520b4bf-a196-48b7-bc10-b1590a457daa" providerId="ADAL" clId="{5EDCEDD0-2F04-4254-80D0-FDA3C8C46249}" dt="2021-12-20T15:33:17.178" v="1" actId="47"/>
      <pc:docMkLst>
        <pc:docMk/>
      </pc:docMkLst>
      <pc:sldChg chg="del">
        <pc:chgData name="Ewen Trafford" userId="e520b4bf-a196-48b7-bc10-b1590a457daa" providerId="ADAL" clId="{5EDCEDD0-2F04-4254-80D0-FDA3C8C46249}" dt="2021-12-20T15:33:17.178" v="1" actId="47"/>
        <pc:sldMkLst>
          <pc:docMk/>
          <pc:sldMk cId="1436025612" sldId="272"/>
        </pc:sldMkLst>
      </pc:sldChg>
      <pc:sldChg chg="del">
        <pc:chgData name="Ewen Trafford" userId="e520b4bf-a196-48b7-bc10-b1590a457daa" providerId="ADAL" clId="{5EDCEDD0-2F04-4254-80D0-FDA3C8C46249}" dt="2021-12-20T15:32:58.010" v="0" actId="47"/>
        <pc:sldMkLst>
          <pc:docMk/>
          <pc:sldMk cId="878788341" sldId="469"/>
        </pc:sldMkLst>
      </pc:sldChg>
    </pc:docChg>
  </pc:docChgLst>
  <pc:docChgLst>
    <pc:chgData name="Frances Meek" userId="f3af35cc-3229-46e1-af36-3525661cfbd3" providerId="ADAL" clId="{6AD31EF5-F333-4737-99A8-DE1BDFA543DE}"/>
    <pc:docChg chg="delSld modSld">
      <pc:chgData name="Frances Meek" userId="f3af35cc-3229-46e1-af36-3525661cfbd3" providerId="ADAL" clId="{6AD31EF5-F333-4737-99A8-DE1BDFA543DE}" dt="2021-12-16T12:51:38.217" v="3" actId="1076"/>
      <pc:docMkLst>
        <pc:docMk/>
      </pc:docMkLst>
      <pc:sldChg chg="modSp mod">
        <pc:chgData name="Frances Meek" userId="f3af35cc-3229-46e1-af36-3525661cfbd3" providerId="ADAL" clId="{6AD31EF5-F333-4737-99A8-DE1BDFA543DE}" dt="2021-12-16T12:51:38.217" v="3" actId="1076"/>
        <pc:sldMkLst>
          <pc:docMk/>
          <pc:sldMk cId="2090464490" sldId="277"/>
        </pc:sldMkLst>
        <pc:spChg chg="mod">
          <ac:chgData name="Frances Meek" userId="f3af35cc-3229-46e1-af36-3525661cfbd3" providerId="ADAL" clId="{6AD31EF5-F333-4737-99A8-DE1BDFA543DE}" dt="2021-12-16T12:51:38.217" v="3" actId="1076"/>
          <ac:spMkLst>
            <pc:docMk/>
            <pc:sldMk cId="2090464490" sldId="277"/>
            <ac:spMk id="4" creationId="{B35B8131-F571-490C-8D03-AC4CB831C30C}"/>
          </ac:spMkLst>
        </pc:spChg>
      </pc:sldChg>
      <pc:sldChg chg="del">
        <pc:chgData name="Frances Meek" userId="f3af35cc-3229-46e1-af36-3525661cfbd3" providerId="ADAL" clId="{6AD31EF5-F333-4737-99A8-DE1BDFA543DE}" dt="2021-12-16T12:50:47.827" v="0" actId="47"/>
        <pc:sldMkLst>
          <pc:docMk/>
          <pc:sldMk cId="2582238690" sldId="357"/>
        </pc:sldMkLst>
      </pc:sldChg>
      <pc:sldChg chg="del">
        <pc:chgData name="Frances Meek" userId="f3af35cc-3229-46e1-af36-3525661cfbd3" providerId="ADAL" clId="{6AD31EF5-F333-4737-99A8-DE1BDFA543DE}" dt="2021-12-16T12:50:49.061" v="1" actId="47"/>
        <pc:sldMkLst>
          <pc:docMk/>
          <pc:sldMk cId="1194114546" sldId="358"/>
        </pc:sldMkLst>
      </pc:sldChg>
      <pc:sldChg chg="del">
        <pc:chgData name="Frances Meek" userId="f3af35cc-3229-46e1-af36-3525661cfbd3" providerId="ADAL" clId="{6AD31EF5-F333-4737-99A8-DE1BDFA543DE}" dt="2021-12-16T12:51:01.277" v="2" actId="47"/>
        <pc:sldMkLst>
          <pc:docMk/>
          <pc:sldMk cId="2623210695" sldId="49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AD505-3600-4D93-A652-CD9A6B46861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</dgm:pt>
    <dgm:pt modelId="{8364AE7B-1800-4BF0-ACED-83B60C35B2BE}">
      <dgm:prSet phldrT="[Text]"/>
      <dgm:spPr>
        <a:solidFill>
          <a:srgbClr val="E30613"/>
        </a:solidFill>
      </dgm:spPr>
      <dgm:t>
        <a:bodyPr/>
        <a:lstStyle/>
        <a:p>
          <a:r>
            <a:rPr lang="en-US" dirty="0"/>
            <a:t>Resourcefulness</a:t>
          </a:r>
        </a:p>
      </dgm:t>
    </dgm:pt>
    <dgm:pt modelId="{6A777362-E9DD-47B4-90C0-206E440F4BB1}" type="parTrans" cxnId="{C3569ACA-700D-4913-82D5-94258CD5F4A2}">
      <dgm:prSet/>
      <dgm:spPr/>
      <dgm:t>
        <a:bodyPr/>
        <a:lstStyle/>
        <a:p>
          <a:endParaRPr lang="en-US"/>
        </a:p>
      </dgm:t>
    </dgm:pt>
    <dgm:pt modelId="{31996A85-04EE-4A92-87BE-691C6F18C54F}" type="sibTrans" cxnId="{C3569ACA-700D-4913-82D5-94258CD5F4A2}">
      <dgm:prSet/>
      <dgm:spPr>
        <a:ln>
          <a:solidFill>
            <a:srgbClr val="E30613"/>
          </a:solidFill>
        </a:ln>
      </dgm:spPr>
      <dgm:t>
        <a:bodyPr/>
        <a:lstStyle/>
        <a:p>
          <a:endParaRPr lang="en-US"/>
        </a:p>
      </dgm:t>
    </dgm:pt>
    <dgm:pt modelId="{5DB1B191-3139-4911-BE7D-BAE971FD3F46}">
      <dgm:prSet phldrT="[Text]"/>
      <dgm:spPr>
        <a:solidFill>
          <a:srgbClr val="E30613"/>
        </a:solidFill>
      </dgm:spPr>
      <dgm:t>
        <a:bodyPr/>
        <a:lstStyle/>
        <a:p>
          <a:r>
            <a:rPr lang="en-US" dirty="0"/>
            <a:t>Label Reading/ Consumer Awareness</a:t>
          </a:r>
        </a:p>
      </dgm:t>
    </dgm:pt>
    <dgm:pt modelId="{A2A67B70-BA10-4428-AF86-3194AFE48284}" type="parTrans" cxnId="{05D99A47-E924-4849-B2BF-97818EE46313}">
      <dgm:prSet/>
      <dgm:spPr/>
      <dgm:t>
        <a:bodyPr/>
        <a:lstStyle/>
        <a:p>
          <a:endParaRPr lang="en-US"/>
        </a:p>
      </dgm:t>
    </dgm:pt>
    <dgm:pt modelId="{A258C925-E1DD-475E-9661-6493107CDF1D}" type="sibTrans" cxnId="{05D99A47-E924-4849-B2BF-97818EE46313}">
      <dgm:prSet/>
      <dgm:spPr>
        <a:ln>
          <a:solidFill>
            <a:srgbClr val="E30613"/>
          </a:solidFill>
        </a:ln>
      </dgm:spPr>
      <dgm:t>
        <a:bodyPr/>
        <a:lstStyle/>
        <a:p>
          <a:endParaRPr lang="en-US"/>
        </a:p>
      </dgm:t>
    </dgm:pt>
    <dgm:pt modelId="{BA9765E2-34EA-4A2E-9431-D6F08F415848}">
      <dgm:prSet/>
      <dgm:spPr>
        <a:solidFill>
          <a:srgbClr val="E30613"/>
        </a:solidFill>
      </dgm:spPr>
      <dgm:t>
        <a:bodyPr/>
        <a:lstStyle/>
        <a:p>
          <a:r>
            <a:rPr lang="en-US" dirty="0"/>
            <a:t>Meal Planning &amp; Preparation</a:t>
          </a:r>
        </a:p>
      </dgm:t>
    </dgm:pt>
    <dgm:pt modelId="{E0ACAC1C-6E50-4C33-827B-D00BDD9F4ADF}" type="parTrans" cxnId="{348B14AC-A286-4786-B6C8-7838DDDBC10E}">
      <dgm:prSet/>
      <dgm:spPr/>
      <dgm:t>
        <a:bodyPr/>
        <a:lstStyle/>
        <a:p>
          <a:endParaRPr lang="en-US"/>
        </a:p>
      </dgm:t>
    </dgm:pt>
    <dgm:pt modelId="{2201DC8E-88C1-4BCD-8099-3DD542F9F6F0}" type="sibTrans" cxnId="{348B14AC-A286-4786-B6C8-7838DDDBC10E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96CE6AF0-9311-4FC7-98DE-F867128FE642}">
      <dgm:prSet/>
      <dgm:spPr>
        <a:solidFill>
          <a:srgbClr val="E30613"/>
        </a:solidFill>
      </dgm:spPr>
      <dgm:t>
        <a:bodyPr/>
        <a:lstStyle/>
        <a:p>
          <a:r>
            <a:rPr lang="en-US" dirty="0"/>
            <a:t>Shopping</a:t>
          </a:r>
        </a:p>
      </dgm:t>
    </dgm:pt>
    <dgm:pt modelId="{55ACB16B-5F82-4BF1-9296-C47ABB90F2D4}" type="parTrans" cxnId="{8CE0D9E9-28A5-41FD-B2C9-E7AD2DAB7A2F}">
      <dgm:prSet/>
      <dgm:spPr/>
      <dgm:t>
        <a:bodyPr/>
        <a:lstStyle/>
        <a:p>
          <a:endParaRPr lang="en-US"/>
        </a:p>
      </dgm:t>
    </dgm:pt>
    <dgm:pt modelId="{71B5118F-A1C3-4A0B-B9DB-6CDB1074A02E}" type="sibTrans" cxnId="{8CE0D9E9-28A5-41FD-B2C9-E7AD2DAB7A2F}">
      <dgm:prSet/>
      <dgm:spPr>
        <a:ln>
          <a:solidFill>
            <a:srgbClr val="E30613"/>
          </a:solidFill>
        </a:ln>
      </dgm:spPr>
      <dgm:t>
        <a:bodyPr/>
        <a:lstStyle/>
        <a:p>
          <a:endParaRPr lang="en-US"/>
        </a:p>
      </dgm:t>
    </dgm:pt>
    <dgm:pt modelId="{969BD28B-49A0-4DBB-928A-E1C23BFE8FEC}">
      <dgm:prSet/>
      <dgm:spPr>
        <a:solidFill>
          <a:srgbClr val="E30613"/>
        </a:solidFill>
      </dgm:spPr>
      <dgm:t>
        <a:bodyPr/>
        <a:lstStyle/>
        <a:p>
          <a:r>
            <a:rPr lang="en-US" dirty="0"/>
            <a:t>Budgeting</a:t>
          </a:r>
        </a:p>
      </dgm:t>
    </dgm:pt>
    <dgm:pt modelId="{6BDE2021-3A25-4D3E-B9C9-9A4C587AB1EC}" type="parTrans" cxnId="{A90F2668-5A56-4A46-A2D3-CB0153806A1E}">
      <dgm:prSet/>
      <dgm:spPr/>
      <dgm:t>
        <a:bodyPr/>
        <a:lstStyle/>
        <a:p>
          <a:endParaRPr lang="en-US"/>
        </a:p>
      </dgm:t>
    </dgm:pt>
    <dgm:pt modelId="{DA71CC69-F1D7-4463-BAAC-3B02717BF7EB}" type="sibTrans" cxnId="{A90F2668-5A56-4A46-A2D3-CB0153806A1E}">
      <dgm:prSet/>
      <dgm:spPr>
        <a:ln>
          <a:solidFill>
            <a:srgbClr val="E30613"/>
          </a:solidFill>
        </a:ln>
      </dgm:spPr>
      <dgm:t>
        <a:bodyPr/>
        <a:lstStyle/>
        <a:p>
          <a:endParaRPr lang="en-US"/>
        </a:p>
      </dgm:t>
    </dgm:pt>
    <dgm:pt modelId="{55089412-BFFB-4158-916E-EA6F807ABFCF}" type="pres">
      <dgm:prSet presAssocID="{995AD505-3600-4D93-A652-CD9A6B468611}" presName="cycle" presStyleCnt="0">
        <dgm:presLayoutVars>
          <dgm:dir/>
          <dgm:resizeHandles val="exact"/>
        </dgm:presLayoutVars>
      </dgm:prSet>
      <dgm:spPr/>
    </dgm:pt>
    <dgm:pt modelId="{95D0B181-BEB0-4DDB-B36A-5F0DFEFED38D}" type="pres">
      <dgm:prSet presAssocID="{BA9765E2-34EA-4A2E-9431-D6F08F415848}" presName="node" presStyleLbl="node1" presStyleIdx="0" presStyleCnt="5">
        <dgm:presLayoutVars>
          <dgm:bulletEnabled val="1"/>
        </dgm:presLayoutVars>
      </dgm:prSet>
      <dgm:spPr/>
    </dgm:pt>
    <dgm:pt modelId="{F071BD30-62AF-4161-A14E-8EE2203349EB}" type="pres">
      <dgm:prSet presAssocID="{BA9765E2-34EA-4A2E-9431-D6F08F415848}" presName="spNode" presStyleCnt="0"/>
      <dgm:spPr/>
    </dgm:pt>
    <dgm:pt modelId="{F9AA3A6B-5F77-443D-9373-C9AE27DCCC6B}" type="pres">
      <dgm:prSet presAssocID="{2201DC8E-88C1-4BCD-8099-3DD542F9F6F0}" presName="sibTrans" presStyleLbl="sibTrans1D1" presStyleIdx="0" presStyleCnt="5"/>
      <dgm:spPr/>
    </dgm:pt>
    <dgm:pt modelId="{4E1E8604-B0BD-4993-9D41-BA78770C12E8}" type="pres">
      <dgm:prSet presAssocID="{96CE6AF0-9311-4FC7-98DE-F867128FE642}" presName="node" presStyleLbl="node1" presStyleIdx="1" presStyleCnt="5">
        <dgm:presLayoutVars>
          <dgm:bulletEnabled val="1"/>
        </dgm:presLayoutVars>
      </dgm:prSet>
      <dgm:spPr/>
    </dgm:pt>
    <dgm:pt modelId="{236B30BC-F9C2-4BBA-AC29-C2D5B07C2EA5}" type="pres">
      <dgm:prSet presAssocID="{96CE6AF0-9311-4FC7-98DE-F867128FE642}" presName="spNode" presStyleCnt="0"/>
      <dgm:spPr/>
    </dgm:pt>
    <dgm:pt modelId="{DE0D14FD-B874-4DF6-8752-90ED5E1C62D9}" type="pres">
      <dgm:prSet presAssocID="{71B5118F-A1C3-4A0B-B9DB-6CDB1074A02E}" presName="sibTrans" presStyleLbl="sibTrans1D1" presStyleIdx="1" presStyleCnt="5"/>
      <dgm:spPr/>
    </dgm:pt>
    <dgm:pt modelId="{E03011FA-93AC-4CAE-B8B6-B59515FBAEB8}" type="pres">
      <dgm:prSet presAssocID="{969BD28B-49A0-4DBB-928A-E1C23BFE8FEC}" presName="node" presStyleLbl="node1" presStyleIdx="2" presStyleCnt="5">
        <dgm:presLayoutVars>
          <dgm:bulletEnabled val="1"/>
        </dgm:presLayoutVars>
      </dgm:prSet>
      <dgm:spPr/>
    </dgm:pt>
    <dgm:pt modelId="{784E5D13-BB12-4575-9153-7B931B8D1EA3}" type="pres">
      <dgm:prSet presAssocID="{969BD28B-49A0-4DBB-928A-E1C23BFE8FEC}" presName="spNode" presStyleCnt="0"/>
      <dgm:spPr/>
    </dgm:pt>
    <dgm:pt modelId="{ECE979B5-0836-4046-A56D-258D197DD570}" type="pres">
      <dgm:prSet presAssocID="{DA71CC69-F1D7-4463-BAAC-3B02717BF7EB}" presName="sibTrans" presStyleLbl="sibTrans1D1" presStyleIdx="2" presStyleCnt="5"/>
      <dgm:spPr/>
    </dgm:pt>
    <dgm:pt modelId="{83DEF1C3-C10C-4F83-92BF-0A8E9FBBD2C0}" type="pres">
      <dgm:prSet presAssocID="{8364AE7B-1800-4BF0-ACED-83B60C35B2BE}" presName="node" presStyleLbl="node1" presStyleIdx="3" presStyleCnt="5">
        <dgm:presLayoutVars>
          <dgm:bulletEnabled val="1"/>
        </dgm:presLayoutVars>
      </dgm:prSet>
      <dgm:spPr/>
    </dgm:pt>
    <dgm:pt modelId="{B1B1B7FB-6D91-4EF4-8576-AA8847C11583}" type="pres">
      <dgm:prSet presAssocID="{8364AE7B-1800-4BF0-ACED-83B60C35B2BE}" presName="spNode" presStyleCnt="0"/>
      <dgm:spPr/>
    </dgm:pt>
    <dgm:pt modelId="{C8187F69-88C7-42AB-BBED-305B4475B650}" type="pres">
      <dgm:prSet presAssocID="{31996A85-04EE-4A92-87BE-691C6F18C54F}" presName="sibTrans" presStyleLbl="sibTrans1D1" presStyleIdx="3" presStyleCnt="5"/>
      <dgm:spPr/>
    </dgm:pt>
    <dgm:pt modelId="{B03F34C8-8EF0-4797-9C08-AE647B0EB535}" type="pres">
      <dgm:prSet presAssocID="{5DB1B191-3139-4911-BE7D-BAE971FD3F46}" presName="node" presStyleLbl="node1" presStyleIdx="4" presStyleCnt="5">
        <dgm:presLayoutVars>
          <dgm:bulletEnabled val="1"/>
        </dgm:presLayoutVars>
      </dgm:prSet>
      <dgm:spPr/>
    </dgm:pt>
    <dgm:pt modelId="{92DFC5CE-9C1F-4060-ABF2-E1D9E6E9659D}" type="pres">
      <dgm:prSet presAssocID="{5DB1B191-3139-4911-BE7D-BAE971FD3F46}" presName="spNode" presStyleCnt="0"/>
      <dgm:spPr/>
    </dgm:pt>
    <dgm:pt modelId="{2D94FBAB-9563-41B5-AFE2-0196FF77CBE4}" type="pres">
      <dgm:prSet presAssocID="{A258C925-E1DD-475E-9661-6493107CDF1D}" presName="sibTrans" presStyleLbl="sibTrans1D1" presStyleIdx="4" presStyleCnt="5"/>
      <dgm:spPr/>
    </dgm:pt>
  </dgm:ptLst>
  <dgm:cxnLst>
    <dgm:cxn modelId="{8DA80719-8A04-4D7D-9276-773DDF9F3403}" type="presOf" srcId="{31996A85-04EE-4A92-87BE-691C6F18C54F}" destId="{C8187F69-88C7-42AB-BBED-305B4475B650}" srcOrd="0" destOrd="0" presId="urn:microsoft.com/office/officeart/2005/8/layout/cycle6"/>
    <dgm:cxn modelId="{3693AD45-83F1-4DE5-9B90-D06B8AF50937}" type="presOf" srcId="{969BD28B-49A0-4DBB-928A-E1C23BFE8FEC}" destId="{E03011FA-93AC-4CAE-B8B6-B59515FBAEB8}" srcOrd="0" destOrd="0" presId="urn:microsoft.com/office/officeart/2005/8/layout/cycle6"/>
    <dgm:cxn modelId="{05D99A47-E924-4849-B2BF-97818EE46313}" srcId="{995AD505-3600-4D93-A652-CD9A6B468611}" destId="{5DB1B191-3139-4911-BE7D-BAE971FD3F46}" srcOrd="4" destOrd="0" parTransId="{A2A67B70-BA10-4428-AF86-3194AFE48284}" sibTransId="{A258C925-E1DD-475E-9661-6493107CDF1D}"/>
    <dgm:cxn modelId="{A90F2668-5A56-4A46-A2D3-CB0153806A1E}" srcId="{995AD505-3600-4D93-A652-CD9A6B468611}" destId="{969BD28B-49A0-4DBB-928A-E1C23BFE8FEC}" srcOrd="2" destOrd="0" parTransId="{6BDE2021-3A25-4D3E-B9C9-9A4C587AB1EC}" sibTransId="{DA71CC69-F1D7-4463-BAAC-3B02717BF7EB}"/>
    <dgm:cxn modelId="{B9C2404D-38D1-479B-BD8A-422BA466E44E}" type="presOf" srcId="{8364AE7B-1800-4BF0-ACED-83B60C35B2BE}" destId="{83DEF1C3-C10C-4F83-92BF-0A8E9FBBD2C0}" srcOrd="0" destOrd="0" presId="urn:microsoft.com/office/officeart/2005/8/layout/cycle6"/>
    <dgm:cxn modelId="{8159687D-E92C-4BAD-9770-3B8DE3B8E861}" type="presOf" srcId="{96CE6AF0-9311-4FC7-98DE-F867128FE642}" destId="{4E1E8604-B0BD-4993-9D41-BA78770C12E8}" srcOrd="0" destOrd="0" presId="urn:microsoft.com/office/officeart/2005/8/layout/cycle6"/>
    <dgm:cxn modelId="{8642459B-D964-4342-BFB0-E5326EAF0F3C}" type="presOf" srcId="{71B5118F-A1C3-4A0B-B9DB-6CDB1074A02E}" destId="{DE0D14FD-B874-4DF6-8752-90ED5E1C62D9}" srcOrd="0" destOrd="0" presId="urn:microsoft.com/office/officeart/2005/8/layout/cycle6"/>
    <dgm:cxn modelId="{F8D973A9-F034-423A-8FD7-2990BA266F86}" type="presOf" srcId="{BA9765E2-34EA-4A2E-9431-D6F08F415848}" destId="{95D0B181-BEB0-4DDB-B36A-5F0DFEFED38D}" srcOrd="0" destOrd="0" presId="urn:microsoft.com/office/officeart/2005/8/layout/cycle6"/>
    <dgm:cxn modelId="{B31FE8AB-DE97-46A1-B6FE-4350FCEABF20}" type="presOf" srcId="{DA71CC69-F1D7-4463-BAAC-3B02717BF7EB}" destId="{ECE979B5-0836-4046-A56D-258D197DD570}" srcOrd="0" destOrd="0" presId="urn:microsoft.com/office/officeart/2005/8/layout/cycle6"/>
    <dgm:cxn modelId="{348B14AC-A286-4786-B6C8-7838DDDBC10E}" srcId="{995AD505-3600-4D93-A652-CD9A6B468611}" destId="{BA9765E2-34EA-4A2E-9431-D6F08F415848}" srcOrd="0" destOrd="0" parTransId="{E0ACAC1C-6E50-4C33-827B-D00BDD9F4ADF}" sibTransId="{2201DC8E-88C1-4BCD-8099-3DD542F9F6F0}"/>
    <dgm:cxn modelId="{A98638AF-993A-4069-8ECA-DD6355F10383}" type="presOf" srcId="{2201DC8E-88C1-4BCD-8099-3DD542F9F6F0}" destId="{F9AA3A6B-5F77-443D-9373-C9AE27DCCC6B}" srcOrd="0" destOrd="0" presId="urn:microsoft.com/office/officeart/2005/8/layout/cycle6"/>
    <dgm:cxn modelId="{1D532BB5-46AB-474A-A5DB-6F659AA3954E}" type="presOf" srcId="{5DB1B191-3139-4911-BE7D-BAE971FD3F46}" destId="{B03F34C8-8EF0-4797-9C08-AE647B0EB535}" srcOrd="0" destOrd="0" presId="urn:microsoft.com/office/officeart/2005/8/layout/cycle6"/>
    <dgm:cxn modelId="{C3569ACA-700D-4913-82D5-94258CD5F4A2}" srcId="{995AD505-3600-4D93-A652-CD9A6B468611}" destId="{8364AE7B-1800-4BF0-ACED-83B60C35B2BE}" srcOrd="3" destOrd="0" parTransId="{6A777362-E9DD-47B4-90C0-206E440F4BB1}" sibTransId="{31996A85-04EE-4A92-87BE-691C6F18C54F}"/>
    <dgm:cxn modelId="{DB7A0CCD-3E87-485C-B9E7-11CA761D4202}" type="presOf" srcId="{A258C925-E1DD-475E-9661-6493107CDF1D}" destId="{2D94FBAB-9563-41B5-AFE2-0196FF77CBE4}" srcOrd="0" destOrd="0" presId="urn:microsoft.com/office/officeart/2005/8/layout/cycle6"/>
    <dgm:cxn modelId="{4384C5DB-C3FF-44FE-B0F2-96D7169F4D04}" type="presOf" srcId="{995AD505-3600-4D93-A652-CD9A6B468611}" destId="{55089412-BFFB-4158-916E-EA6F807ABFCF}" srcOrd="0" destOrd="0" presId="urn:microsoft.com/office/officeart/2005/8/layout/cycle6"/>
    <dgm:cxn modelId="{8CE0D9E9-28A5-41FD-B2C9-E7AD2DAB7A2F}" srcId="{995AD505-3600-4D93-A652-CD9A6B468611}" destId="{96CE6AF0-9311-4FC7-98DE-F867128FE642}" srcOrd="1" destOrd="0" parTransId="{55ACB16B-5F82-4BF1-9296-C47ABB90F2D4}" sibTransId="{71B5118F-A1C3-4A0B-B9DB-6CDB1074A02E}"/>
    <dgm:cxn modelId="{7884FC7A-D775-47C1-A2E5-72FE5BD4E311}" type="presParOf" srcId="{55089412-BFFB-4158-916E-EA6F807ABFCF}" destId="{95D0B181-BEB0-4DDB-B36A-5F0DFEFED38D}" srcOrd="0" destOrd="0" presId="urn:microsoft.com/office/officeart/2005/8/layout/cycle6"/>
    <dgm:cxn modelId="{F66878EF-47AB-459C-936C-6686E93DDA10}" type="presParOf" srcId="{55089412-BFFB-4158-916E-EA6F807ABFCF}" destId="{F071BD30-62AF-4161-A14E-8EE2203349EB}" srcOrd="1" destOrd="0" presId="urn:microsoft.com/office/officeart/2005/8/layout/cycle6"/>
    <dgm:cxn modelId="{F6F922FA-A9EB-4F89-9831-90039D5008F7}" type="presParOf" srcId="{55089412-BFFB-4158-916E-EA6F807ABFCF}" destId="{F9AA3A6B-5F77-443D-9373-C9AE27DCCC6B}" srcOrd="2" destOrd="0" presId="urn:microsoft.com/office/officeart/2005/8/layout/cycle6"/>
    <dgm:cxn modelId="{3FF662FC-20AF-4F50-9D98-7E4C07C02D2A}" type="presParOf" srcId="{55089412-BFFB-4158-916E-EA6F807ABFCF}" destId="{4E1E8604-B0BD-4993-9D41-BA78770C12E8}" srcOrd="3" destOrd="0" presId="urn:microsoft.com/office/officeart/2005/8/layout/cycle6"/>
    <dgm:cxn modelId="{D1A9DF5F-1DE6-4488-9C6D-909228D9E04A}" type="presParOf" srcId="{55089412-BFFB-4158-916E-EA6F807ABFCF}" destId="{236B30BC-F9C2-4BBA-AC29-C2D5B07C2EA5}" srcOrd="4" destOrd="0" presId="urn:microsoft.com/office/officeart/2005/8/layout/cycle6"/>
    <dgm:cxn modelId="{EFCA46A5-D242-422D-9538-6DCAA2768A2E}" type="presParOf" srcId="{55089412-BFFB-4158-916E-EA6F807ABFCF}" destId="{DE0D14FD-B874-4DF6-8752-90ED5E1C62D9}" srcOrd="5" destOrd="0" presId="urn:microsoft.com/office/officeart/2005/8/layout/cycle6"/>
    <dgm:cxn modelId="{A4F44C2F-5964-4874-9137-A39B1EF31AEC}" type="presParOf" srcId="{55089412-BFFB-4158-916E-EA6F807ABFCF}" destId="{E03011FA-93AC-4CAE-B8B6-B59515FBAEB8}" srcOrd="6" destOrd="0" presId="urn:microsoft.com/office/officeart/2005/8/layout/cycle6"/>
    <dgm:cxn modelId="{5A8D2193-E82F-4D13-9168-7EA193A576B9}" type="presParOf" srcId="{55089412-BFFB-4158-916E-EA6F807ABFCF}" destId="{784E5D13-BB12-4575-9153-7B931B8D1EA3}" srcOrd="7" destOrd="0" presId="urn:microsoft.com/office/officeart/2005/8/layout/cycle6"/>
    <dgm:cxn modelId="{5EBC2522-FF5D-417B-89DA-D41060BD408F}" type="presParOf" srcId="{55089412-BFFB-4158-916E-EA6F807ABFCF}" destId="{ECE979B5-0836-4046-A56D-258D197DD570}" srcOrd="8" destOrd="0" presId="urn:microsoft.com/office/officeart/2005/8/layout/cycle6"/>
    <dgm:cxn modelId="{4A1D0714-F45E-4387-926E-A7027CC6B933}" type="presParOf" srcId="{55089412-BFFB-4158-916E-EA6F807ABFCF}" destId="{83DEF1C3-C10C-4F83-92BF-0A8E9FBBD2C0}" srcOrd="9" destOrd="0" presId="urn:microsoft.com/office/officeart/2005/8/layout/cycle6"/>
    <dgm:cxn modelId="{6534C48F-E705-455B-A82E-847C661B1933}" type="presParOf" srcId="{55089412-BFFB-4158-916E-EA6F807ABFCF}" destId="{B1B1B7FB-6D91-4EF4-8576-AA8847C11583}" srcOrd="10" destOrd="0" presId="urn:microsoft.com/office/officeart/2005/8/layout/cycle6"/>
    <dgm:cxn modelId="{F8B76445-6DD5-4779-9F4A-CBC66007AA18}" type="presParOf" srcId="{55089412-BFFB-4158-916E-EA6F807ABFCF}" destId="{C8187F69-88C7-42AB-BBED-305B4475B650}" srcOrd="11" destOrd="0" presId="urn:microsoft.com/office/officeart/2005/8/layout/cycle6"/>
    <dgm:cxn modelId="{BF7F837B-FCBE-4A08-AA7E-EC1808A7E957}" type="presParOf" srcId="{55089412-BFFB-4158-916E-EA6F807ABFCF}" destId="{B03F34C8-8EF0-4797-9C08-AE647B0EB535}" srcOrd="12" destOrd="0" presId="urn:microsoft.com/office/officeart/2005/8/layout/cycle6"/>
    <dgm:cxn modelId="{AB5A6E25-5DE7-4E12-83F1-74D778AF3BFD}" type="presParOf" srcId="{55089412-BFFB-4158-916E-EA6F807ABFCF}" destId="{92DFC5CE-9C1F-4060-ABF2-E1D9E6E9659D}" srcOrd="13" destOrd="0" presId="urn:microsoft.com/office/officeart/2005/8/layout/cycle6"/>
    <dgm:cxn modelId="{234753A4-4717-42E1-A620-D3D5D67DD6C4}" type="presParOf" srcId="{55089412-BFFB-4158-916E-EA6F807ABFCF}" destId="{2D94FBAB-9563-41B5-AFE2-0196FF77CBE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79DA5-51BA-4EE9-AA8F-69C4304AD625}" type="doc">
      <dgm:prSet loTypeId="urn:microsoft.com/office/officeart/2005/8/layout/gear1" loCatId="relationship" qsTypeId="urn:microsoft.com/office/officeart/2005/8/quickstyle/simple1" qsCatId="simple" csTypeId="urn:microsoft.com/office/officeart/2005/8/colors/accent3_4" csCatId="accent3" phldr="1"/>
      <dgm:spPr/>
    </dgm:pt>
    <dgm:pt modelId="{50529BFB-E081-4A14-9B2C-9663070910DC}">
      <dgm:prSet phldrT="[Text]"/>
      <dgm:spPr/>
      <dgm:t>
        <a:bodyPr/>
        <a:lstStyle/>
        <a:p>
          <a:r>
            <a:rPr lang="en-US" dirty="0"/>
            <a:t>Using leftovers for another meal or to create another meal</a:t>
          </a:r>
        </a:p>
      </dgm:t>
    </dgm:pt>
    <dgm:pt modelId="{6EC67753-7C3D-42AD-80A5-375FD3426080}" type="parTrans" cxnId="{11FEC960-08E1-4885-9B36-78CA60B5E15E}">
      <dgm:prSet/>
      <dgm:spPr/>
      <dgm:t>
        <a:bodyPr/>
        <a:lstStyle/>
        <a:p>
          <a:endParaRPr lang="en-US"/>
        </a:p>
      </dgm:t>
    </dgm:pt>
    <dgm:pt modelId="{81D189E2-4335-404F-AF8F-E43D0EA2E867}" type="sibTrans" cxnId="{11FEC960-08E1-4885-9B36-78CA60B5E15E}">
      <dgm:prSet/>
      <dgm:spPr/>
      <dgm:t>
        <a:bodyPr/>
        <a:lstStyle/>
        <a:p>
          <a:endParaRPr lang="en-US"/>
        </a:p>
      </dgm:t>
    </dgm:pt>
    <dgm:pt modelId="{9CF48CC7-88F9-43B9-B36A-509C83A5E52E}">
      <dgm:prSet phldrT="[Text]"/>
      <dgm:spPr/>
      <dgm:t>
        <a:bodyPr/>
        <a:lstStyle/>
        <a:p>
          <a:r>
            <a:rPr lang="en-US" dirty="0"/>
            <a:t>Batch cooking + freezing</a:t>
          </a:r>
        </a:p>
      </dgm:t>
    </dgm:pt>
    <dgm:pt modelId="{581046FC-0CB0-4A18-9EDD-F5AAE08844A8}" type="parTrans" cxnId="{BC2DC407-1E41-4135-9076-6AEC3C5BE639}">
      <dgm:prSet/>
      <dgm:spPr/>
      <dgm:t>
        <a:bodyPr/>
        <a:lstStyle/>
        <a:p>
          <a:endParaRPr lang="en-US"/>
        </a:p>
      </dgm:t>
    </dgm:pt>
    <dgm:pt modelId="{E70391A8-6F0D-4909-8267-2B142B31F509}" type="sibTrans" cxnId="{BC2DC407-1E41-4135-9076-6AEC3C5BE639}">
      <dgm:prSet/>
      <dgm:spPr/>
      <dgm:t>
        <a:bodyPr/>
        <a:lstStyle/>
        <a:p>
          <a:endParaRPr lang="en-US"/>
        </a:p>
      </dgm:t>
    </dgm:pt>
    <dgm:pt modelId="{DEB63067-DD47-4E3D-B15D-B8CD3BC7F660}">
      <dgm:prSet phldrT="[Text]"/>
      <dgm:spPr/>
      <dgm:t>
        <a:bodyPr/>
        <a:lstStyle/>
        <a:p>
          <a:r>
            <a:rPr lang="en-US" dirty="0"/>
            <a:t>Keeping basics in the cupboard</a:t>
          </a:r>
        </a:p>
      </dgm:t>
    </dgm:pt>
    <dgm:pt modelId="{173343CE-A5EB-447F-B5BB-3AB4C63C79D4}" type="parTrans" cxnId="{05EA4608-1F9F-40B4-BC41-BBD7C584D454}">
      <dgm:prSet/>
      <dgm:spPr/>
      <dgm:t>
        <a:bodyPr/>
        <a:lstStyle/>
        <a:p>
          <a:endParaRPr lang="en-US"/>
        </a:p>
      </dgm:t>
    </dgm:pt>
    <dgm:pt modelId="{23E79B31-3632-4236-8D30-8D1623F6ED54}" type="sibTrans" cxnId="{05EA4608-1F9F-40B4-BC41-BBD7C584D454}">
      <dgm:prSet/>
      <dgm:spPr/>
      <dgm:t>
        <a:bodyPr/>
        <a:lstStyle/>
        <a:p>
          <a:endParaRPr lang="en-US"/>
        </a:p>
      </dgm:t>
    </dgm:pt>
    <dgm:pt modelId="{12F4F7D5-C586-4551-A53A-126FCCF152C8}" type="pres">
      <dgm:prSet presAssocID="{F2379DA5-51BA-4EE9-AA8F-69C4304AD62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F96259-8F96-44B0-A705-FB7D508D6F05}" type="pres">
      <dgm:prSet presAssocID="{50529BFB-E081-4A14-9B2C-9663070910DC}" presName="gear1" presStyleLbl="node1" presStyleIdx="0" presStyleCnt="3">
        <dgm:presLayoutVars>
          <dgm:chMax val="1"/>
          <dgm:bulletEnabled val="1"/>
        </dgm:presLayoutVars>
      </dgm:prSet>
      <dgm:spPr/>
    </dgm:pt>
    <dgm:pt modelId="{E3DD92A2-3221-46EB-9176-D3B57B94D531}" type="pres">
      <dgm:prSet presAssocID="{50529BFB-E081-4A14-9B2C-9663070910DC}" presName="gear1srcNode" presStyleLbl="node1" presStyleIdx="0" presStyleCnt="3"/>
      <dgm:spPr/>
    </dgm:pt>
    <dgm:pt modelId="{8FCD1A77-5CFE-4C3A-8C38-8089AD0C2A85}" type="pres">
      <dgm:prSet presAssocID="{50529BFB-E081-4A14-9B2C-9663070910DC}" presName="gear1dstNode" presStyleLbl="node1" presStyleIdx="0" presStyleCnt="3"/>
      <dgm:spPr/>
    </dgm:pt>
    <dgm:pt modelId="{DE9CA3CA-312F-4CB9-9EF7-E84F7EE14F3F}" type="pres">
      <dgm:prSet presAssocID="{9CF48CC7-88F9-43B9-B36A-509C83A5E52E}" presName="gear2" presStyleLbl="node1" presStyleIdx="1" presStyleCnt="3">
        <dgm:presLayoutVars>
          <dgm:chMax val="1"/>
          <dgm:bulletEnabled val="1"/>
        </dgm:presLayoutVars>
      </dgm:prSet>
      <dgm:spPr/>
    </dgm:pt>
    <dgm:pt modelId="{2D9EA072-B2FC-436E-9F29-FF06EE6A186A}" type="pres">
      <dgm:prSet presAssocID="{9CF48CC7-88F9-43B9-B36A-509C83A5E52E}" presName="gear2srcNode" presStyleLbl="node1" presStyleIdx="1" presStyleCnt="3"/>
      <dgm:spPr/>
    </dgm:pt>
    <dgm:pt modelId="{0A586AF9-A0E1-4E32-834B-F7AADE73D1B3}" type="pres">
      <dgm:prSet presAssocID="{9CF48CC7-88F9-43B9-B36A-509C83A5E52E}" presName="gear2dstNode" presStyleLbl="node1" presStyleIdx="1" presStyleCnt="3"/>
      <dgm:spPr/>
    </dgm:pt>
    <dgm:pt modelId="{C438B08F-F17A-4F9D-A827-D0D20168B994}" type="pres">
      <dgm:prSet presAssocID="{DEB63067-DD47-4E3D-B15D-B8CD3BC7F660}" presName="gear3" presStyleLbl="node1" presStyleIdx="2" presStyleCnt="3"/>
      <dgm:spPr/>
    </dgm:pt>
    <dgm:pt modelId="{9A468174-67FD-44E4-ACC9-AD70D1423BC0}" type="pres">
      <dgm:prSet presAssocID="{DEB63067-DD47-4E3D-B15D-B8CD3BC7F66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99554D9-55D8-4CEC-8F82-9A48CBE0D66C}" type="pres">
      <dgm:prSet presAssocID="{DEB63067-DD47-4E3D-B15D-B8CD3BC7F660}" presName="gear3srcNode" presStyleLbl="node1" presStyleIdx="2" presStyleCnt="3"/>
      <dgm:spPr/>
    </dgm:pt>
    <dgm:pt modelId="{781320C0-A6BB-4520-A231-AEEE5F703C1C}" type="pres">
      <dgm:prSet presAssocID="{DEB63067-DD47-4E3D-B15D-B8CD3BC7F660}" presName="gear3dstNode" presStyleLbl="node1" presStyleIdx="2" presStyleCnt="3"/>
      <dgm:spPr/>
    </dgm:pt>
    <dgm:pt modelId="{6A3EE32E-4EB8-4C10-9D52-F5029276D45F}" type="pres">
      <dgm:prSet presAssocID="{81D189E2-4335-404F-AF8F-E43D0EA2E867}" presName="connector1" presStyleLbl="sibTrans2D1" presStyleIdx="0" presStyleCnt="3"/>
      <dgm:spPr/>
    </dgm:pt>
    <dgm:pt modelId="{12F5BC20-B62C-4E5F-BD86-754849D2FBB9}" type="pres">
      <dgm:prSet presAssocID="{E70391A8-6F0D-4909-8267-2B142B31F509}" presName="connector2" presStyleLbl="sibTrans2D1" presStyleIdx="1" presStyleCnt="3"/>
      <dgm:spPr/>
    </dgm:pt>
    <dgm:pt modelId="{01F2B715-F5F0-44F3-ADAB-6227012C1358}" type="pres">
      <dgm:prSet presAssocID="{23E79B31-3632-4236-8D30-8D1623F6ED54}" presName="connector3" presStyleLbl="sibTrans2D1" presStyleIdx="2" presStyleCnt="3"/>
      <dgm:spPr/>
    </dgm:pt>
  </dgm:ptLst>
  <dgm:cxnLst>
    <dgm:cxn modelId="{BC2DC407-1E41-4135-9076-6AEC3C5BE639}" srcId="{F2379DA5-51BA-4EE9-AA8F-69C4304AD625}" destId="{9CF48CC7-88F9-43B9-B36A-509C83A5E52E}" srcOrd="1" destOrd="0" parTransId="{581046FC-0CB0-4A18-9EDD-F5AAE08844A8}" sibTransId="{E70391A8-6F0D-4909-8267-2B142B31F509}"/>
    <dgm:cxn modelId="{05EA4608-1F9F-40B4-BC41-BBD7C584D454}" srcId="{F2379DA5-51BA-4EE9-AA8F-69C4304AD625}" destId="{DEB63067-DD47-4E3D-B15D-B8CD3BC7F660}" srcOrd="2" destOrd="0" parTransId="{173343CE-A5EB-447F-B5BB-3AB4C63C79D4}" sibTransId="{23E79B31-3632-4236-8D30-8D1623F6ED54}"/>
    <dgm:cxn modelId="{BA426810-DB8D-445A-A983-0430A27816AD}" type="presOf" srcId="{DEB63067-DD47-4E3D-B15D-B8CD3BC7F660}" destId="{781320C0-A6BB-4520-A231-AEEE5F703C1C}" srcOrd="3" destOrd="0" presId="urn:microsoft.com/office/officeart/2005/8/layout/gear1"/>
    <dgm:cxn modelId="{CC144527-46E9-4197-8A9C-FDCF777BA153}" type="presOf" srcId="{9CF48CC7-88F9-43B9-B36A-509C83A5E52E}" destId="{0A586AF9-A0E1-4E32-834B-F7AADE73D1B3}" srcOrd="2" destOrd="0" presId="urn:microsoft.com/office/officeart/2005/8/layout/gear1"/>
    <dgm:cxn modelId="{75A7232E-F586-43E6-9A66-DA8369D11D75}" type="presOf" srcId="{9CF48CC7-88F9-43B9-B36A-509C83A5E52E}" destId="{2D9EA072-B2FC-436E-9F29-FF06EE6A186A}" srcOrd="1" destOrd="0" presId="urn:microsoft.com/office/officeart/2005/8/layout/gear1"/>
    <dgm:cxn modelId="{738A7632-915C-4500-80A5-32086715D7BD}" type="presOf" srcId="{9CF48CC7-88F9-43B9-B36A-509C83A5E52E}" destId="{DE9CA3CA-312F-4CB9-9EF7-E84F7EE14F3F}" srcOrd="0" destOrd="0" presId="urn:microsoft.com/office/officeart/2005/8/layout/gear1"/>
    <dgm:cxn modelId="{11FEC960-08E1-4885-9B36-78CA60B5E15E}" srcId="{F2379DA5-51BA-4EE9-AA8F-69C4304AD625}" destId="{50529BFB-E081-4A14-9B2C-9663070910DC}" srcOrd="0" destOrd="0" parTransId="{6EC67753-7C3D-42AD-80A5-375FD3426080}" sibTransId="{81D189E2-4335-404F-AF8F-E43D0EA2E867}"/>
    <dgm:cxn modelId="{8E4D654C-9394-48F9-B241-94937E67050A}" type="presOf" srcId="{DEB63067-DD47-4E3D-B15D-B8CD3BC7F660}" destId="{C438B08F-F17A-4F9D-A827-D0D20168B994}" srcOrd="0" destOrd="0" presId="urn:microsoft.com/office/officeart/2005/8/layout/gear1"/>
    <dgm:cxn modelId="{41D99750-11E3-47C0-A467-B84EF6BF521A}" type="presOf" srcId="{50529BFB-E081-4A14-9B2C-9663070910DC}" destId="{85F96259-8F96-44B0-A705-FB7D508D6F05}" srcOrd="0" destOrd="0" presId="urn:microsoft.com/office/officeart/2005/8/layout/gear1"/>
    <dgm:cxn modelId="{8A79B855-105C-4E70-A8F5-92A0D0939BD9}" type="presOf" srcId="{50529BFB-E081-4A14-9B2C-9663070910DC}" destId="{E3DD92A2-3221-46EB-9176-D3B57B94D531}" srcOrd="1" destOrd="0" presId="urn:microsoft.com/office/officeart/2005/8/layout/gear1"/>
    <dgm:cxn modelId="{C3CC1F7B-0F46-450E-BCB9-FFEE111F4813}" type="presOf" srcId="{23E79B31-3632-4236-8D30-8D1623F6ED54}" destId="{01F2B715-F5F0-44F3-ADAB-6227012C1358}" srcOrd="0" destOrd="0" presId="urn:microsoft.com/office/officeart/2005/8/layout/gear1"/>
    <dgm:cxn modelId="{6228C97B-829F-4021-9483-4618B9250293}" type="presOf" srcId="{81D189E2-4335-404F-AF8F-E43D0EA2E867}" destId="{6A3EE32E-4EB8-4C10-9D52-F5029276D45F}" srcOrd="0" destOrd="0" presId="urn:microsoft.com/office/officeart/2005/8/layout/gear1"/>
    <dgm:cxn modelId="{9A72109F-7B7B-452E-9DA5-9C6C49775ECC}" type="presOf" srcId="{DEB63067-DD47-4E3D-B15D-B8CD3BC7F660}" destId="{9A468174-67FD-44E4-ACC9-AD70D1423BC0}" srcOrd="1" destOrd="0" presId="urn:microsoft.com/office/officeart/2005/8/layout/gear1"/>
    <dgm:cxn modelId="{222CECB8-461C-44A4-AE02-712414DC448D}" type="presOf" srcId="{50529BFB-E081-4A14-9B2C-9663070910DC}" destId="{8FCD1A77-5CFE-4C3A-8C38-8089AD0C2A85}" srcOrd="2" destOrd="0" presId="urn:microsoft.com/office/officeart/2005/8/layout/gear1"/>
    <dgm:cxn modelId="{DDDA60C2-4B69-4302-9435-8F67BE3DE0D1}" type="presOf" srcId="{F2379DA5-51BA-4EE9-AA8F-69C4304AD625}" destId="{12F4F7D5-C586-4551-A53A-126FCCF152C8}" srcOrd="0" destOrd="0" presId="urn:microsoft.com/office/officeart/2005/8/layout/gear1"/>
    <dgm:cxn modelId="{FB99AFE2-D4CD-47D5-91BB-8534B2AD4ED9}" type="presOf" srcId="{DEB63067-DD47-4E3D-B15D-B8CD3BC7F660}" destId="{499554D9-55D8-4CEC-8F82-9A48CBE0D66C}" srcOrd="2" destOrd="0" presId="urn:microsoft.com/office/officeart/2005/8/layout/gear1"/>
    <dgm:cxn modelId="{0081ABE7-16EA-4FE7-8190-A59A54EAEE8F}" type="presOf" srcId="{E70391A8-6F0D-4909-8267-2B142B31F509}" destId="{12F5BC20-B62C-4E5F-BD86-754849D2FBB9}" srcOrd="0" destOrd="0" presId="urn:microsoft.com/office/officeart/2005/8/layout/gear1"/>
    <dgm:cxn modelId="{0D1FE8BF-09A5-4BA9-9D10-14DF83B23FF2}" type="presParOf" srcId="{12F4F7D5-C586-4551-A53A-126FCCF152C8}" destId="{85F96259-8F96-44B0-A705-FB7D508D6F05}" srcOrd="0" destOrd="0" presId="urn:microsoft.com/office/officeart/2005/8/layout/gear1"/>
    <dgm:cxn modelId="{E811D22B-F7DC-4FF5-8937-FF7E31392460}" type="presParOf" srcId="{12F4F7D5-C586-4551-A53A-126FCCF152C8}" destId="{E3DD92A2-3221-46EB-9176-D3B57B94D531}" srcOrd="1" destOrd="0" presId="urn:microsoft.com/office/officeart/2005/8/layout/gear1"/>
    <dgm:cxn modelId="{D9A5DCEE-3C52-40CA-8793-C1C702EF0F9E}" type="presParOf" srcId="{12F4F7D5-C586-4551-A53A-126FCCF152C8}" destId="{8FCD1A77-5CFE-4C3A-8C38-8089AD0C2A85}" srcOrd="2" destOrd="0" presId="urn:microsoft.com/office/officeart/2005/8/layout/gear1"/>
    <dgm:cxn modelId="{FC646F10-1DA5-4D5E-B71B-BE6F69C05E23}" type="presParOf" srcId="{12F4F7D5-C586-4551-A53A-126FCCF152C8}" destId="{DE9CA3CA-312F-4CB9-9EF7-E84F7EE14F3F}" srcOrd="3" destOrd="0" presId="urn:microsoft.com/office/officeart/2005/8/layout/gear1"/>
    <dgm:cxn modelId="{A352A87F-A4A5-4389-8260-89BC533AF5E5}" type="presParOf" srcId="{12F4F7D5-C586-4551-A53A-126FCCF152C8}" destId="{2D9EA072-B2FC-436E-9F29-FF06EE6A186A}" srcOrd="4" destOrd="0" presId="urn:microsoft.com/office/officeart/2005/8/layout/gear1"/>
    <dgm:cxn modelId="{F36845BE-9727-492A-871A-B79AADCDAE19}" type="presParOf" srcId="{12F4F7D5-C586-4551-A53A-126FCCF152C8}" destId="{0A586AF9-A0E1-4E32-834B-F7AADE73D1B3}" srcOrd="5" destOrd="0" presId="urn:microsoft.com/office/officeart/2005/8/layout/gear1"/>
    <dgm:cxn modelId="{8434D1ED-7123-4DCA-BEBF-DD7A8A8B8C35}" type="presParOf" srcId="{12F4F7D5-C586-4551-A53A-126FCCF152C8}" destId="{C438B08F-F17A-4F9D-A827-D0D20168B994}" srcOrd="6" destOrd="0" presId="urn:microsoft.com/office/officeart/2005/8/layout/gear1"/>
    <dgm:cxn modelId="{61A0F627-4D33-405E-AE52-618EC3F7C3A1}" type="presParOf" srcId="{12F4F7D5-C586-4551-A53A-126FCCF152C8}" destId="{9A468174-67FD-44E4-ACC9-AD70D1423BC0}" srcOrd="7" destOrd="0" presId="urn:microsoft.com/office/officeart/2005/8/layout/gear1"/>
    <dgm:cxn modelId="{0F377A5E-5972-455D-A918-9D078B4401D4}" type="presParOf" srcId="{12F4F7D5-C586-4551-A53A-126FCCF152C8}" destId="{499554D9-55D8-4CEC-8F82-9A48CBE0D66C}" srcOrd="8" destOrd="0" presId="urn:microsoft.com/office/officeart/2005/8/layout/gear1"/>
    <dgm:cxn modelId="{9A9F0030-5767-49AB-A9B5-563B17742ED1}" type="presParOf" srcId="{12F4F7D5-C586-4551-A53A-126FCCF152C8}" destId="{781320C0-A6BB-4520-A231-AEEE5F703C1C}" srcOrd="9" destOrd="0" presId="urn:microsoft.com/office/officeart/2005/8/layout/gear1"/>
    <dgm:cxn modelId="{F754849B-9D9A-45AE-9263-7A40A953BEAF}" type="presParOf" srcId="{12F4F7D5-C586-4551-A53A-126FCCF152C8}" destId="{6A3EE32E-4EB8-4C10-9D52-F5029276D45F}" srcOrd="10" destOrd="0" presId="urn:microsoft.com/office/officeart/2005/8/layout/gear1"/>
    <dgm:cxn modelId="{CE91BCA9-19BA-4BE0-9984-86C2B83DD7AB}" type="presParOf" srcId="{12F4F7D5-C586-4551-A53A-126FCCF152C8}" destId="{12F5BC20-B62C-4E5F-BD86-754849D2FBB9}" srcOrd="11" destOrd="0" presId="urn:microsoft.com/office/officeart/2005/8/layout/gear1"/>
    <dgm:cxn modelId="{DCDFCBAD-6479-4875-93D3-2CA2EF13612A}" type="presParOf" srcId="{12F4F7D5-C586-4551-A53A-126FCCF152C8}" destId="{01F2B715-F5F0-44F3-ADAB-6227012C13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0B181-BEB0-4DDB-B36A-5F0DFEFED38D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rgbClr val="E306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Meal Planning &amp; Preparation</a:t>
          </a:r>
        </a:p>
      </dsp:txBody>
      <dsp:txXfrm>
        <a:off x="3230487" y="59640"/>
        <a:ext cx="1667024" cy="1044029"/>
      </dsp:txXfrm>
    </dsp:sp>
    <dsp:sp modelId="{F9AA3A6B-5F77-443D-9373-C9AE27DCCC6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8604-B0BD-4993-9D41-BA78770C12E8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rgbClr val="E306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Shopping</a:t>
          </a:r>
        </a:p>
      </dsp:txBody>
      <dsp:txXfrm>
        <a:off x="5427548" y="1655898"/>
        <a:ext cx="1667024" cy="1044029"/>
      </dsp:txXfrm>
    </dsp:sp>
    <dsp:sp modelId="{DE0D14FD-B874-4DF6-8752-90ED5E1C62D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011FA-93AC-4CAE-B8B6-B59515FBAEB8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rgbClr val="E306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Budgeting</a:t>
          </a:r>
        </a:p>
      </dsp:txBody>
      <dsp:txXfrm>
        <a:off x="4588345" y="4238698"/>
        <a:ext cx="1667024" cy="1044029"/>
      </dsp:txXfrm>
    </dsp:sp>
    <dsp:sp modelId="{ECE979B5-0836-4046-A56D-258D197DD57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EF1C3-C10C-4F83-92BF-0A8E9FBBD2C0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rgbClr val="E306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Resourcefulness</a:t>
          </a:r>
        </a:p>
      </dsp:txBody>
      <dsp:txXfrm>
        <a:off x="1872629" y="4238698"/>
        <a:ext cx="1667024" cy="1044029"/>
      </dsp:txXfrm>
    </dsp:sp>
    <dsp:sp modelId="{C8187F69-88C7-42AB-BBED-305B4475B65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F34C8-8EF0-4797-9C08-AE647B0EB535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rgbClr val="E306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Label Reading/ Consumer Awareness</a:t>
          </a:r>
        </a:p>
      </dsp:txBody>
      <dsp:txXfrm>
        <a:off x="1033427" y="1655898"/>
        <a:ext cx="1667024" cy="1044029"/>
      </dsp:txXfrm>
    </dsp:sp>
    <dsp:sp modelId="{2D94FBAB-9563-41B5-AFE2-0196FF77CBE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6259-8F96-44B0-A705-FB7D508D6F05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Using leftovers for another meal or to create another meal</a:t>
          </a:r>
        </a:p>
      </dsp:txBody>
      <dsp:txXfrm>
        <a:off x="4392232" y="3136513"/>
        <a:ext cx="1781934" cy="1531918"/>
      </dsp:txXfrm>
    </dsp:sp>
    <dsp:sp modelId="{DE9CA3CA-312F-4CB9-9EF7-E84F7EE14F3F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Batch cooking + freezing</a:t>
          </a:r>
        </a:p>
      </dsp:txBody>
      <dsp:txXfrm>
        <a:off x="2604759" y="2282937"/>
        <a:ext cx="1076134" cy="1069538"/>
      </dsp:txXfrm>
    </dsp:sp>
    <dsp:sp modelId="{C438B08F-F17A-4F9D-A827-D0D20168B994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Keeping basics in the cupboard</a:t>
          </a:r>
        </a:p>
      </dsp:txBody>
      <dsp:txXfrm rot="-20700000">
        <a:off x="3738879" y="704426"/>
        <a:ext cx="1192106" cy="1192106"/>
      </dsp:txXfrm>
    </dsp:sp>
    <dsp:sp modelId="{6A3EE32E-4EB8-4C10-9D52-F5029276D45F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BC20-B62C-4E5F-BD86-754849D2FBB9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2B715-F5F0-44F3-ADAB-6227012C1358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around the similarities differences with other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A519A-F2DB-4EF9-8BD0-35CD2B5A98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9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85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6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6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5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4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05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5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52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32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614" y="5925657"/>
            <a:ext cx="2566771" cy="5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971" y="5976593"/>
            <a:ext cx="2714699" cy="5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9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2804105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171" y="5909855"/>
            <a:ext cx="2638569" cy="5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2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0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48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771" y="6017360"/>
            <a:ext cx="2501337" cy="5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8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95" y="6023042"/>
            <a:ext cx="3805881" cy="6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2BE5-FED3-4AE3-9FAA-8A793F34C9A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519E-2263-4D9D-AC62-9B7112FF2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png"/><Relationship Id="rId11" Type="http://schemas.microsoft.com/office/2007/relationships/hdphoto" Target="../media/hdphoto2.wdp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Jt8QdgxuAs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rap.org.uk/sites/default/files/2021-10/food-%20surplus-and-%20waste-in-the-%20uk-key-facts-oct-21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3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food-life-skills/" TargetMode="External"/><Relationship Id="rId7" Type="http://schemas.openxmlformats.org/officeDocument/2006/relationships/hyperlink" Target="https://www.foodafactoflife.org.uk/7-11-years/cooking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foodafactoflife.org.uk/3-5-years/where-food-comes-from/growing/" TargetMode="External"/><Relationship Id="rId5" Type="http://schemas.openxmlformats.org/officeDocument/2006/relationships/hyperlink" Target="https://www.foodafactoflife.org.uk/3-5-years/where-food-comes-from/" TargetMode="External"/><Relationship Id="rId4" Type="http://schemas.openxmlformats.org/officeDocument/2006/relationships/hyperlink" Target="https://www.foodafactoflife.org.uk/pupils-with-additional-needs/where-food-comes-from/shopping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sciencedirect.com/science/article/pii/S0195666321006346?casa_token=J8UAO7gRTXIAAAAA:US8DXuo3c1rlaSv5Vrm1g-cZaLoAaeIiA2pM9XcYsCW1uNiXW5BJlT0DZuQS2_5F-RV4yoy5ob0" TargetMode="External"/><Relationship Id="rId7" Type="http://schemas.openxmlformats.org/officeDocument/2006/relationships/hyperlink" Target="https://theconversation.com/cooking-with-kids-at-home-saw-a-boom-during-lockdown-heres-why-it-needs-to-continue-160473" TargetMode="External"/><Relationship Id="rId2" Type="http://schemas.openxmlformats.org/officeDocument/2006/relationships/hyperlink" Target="https://www.sciencedirect.com/science/article/pii/S0195666316304391?casa_token=IBXf_HOAfyMAAAAA:FmIVKJ9OLZCHKqhlu4rZkZmbknjwvlJXD23N030iybGsX0WugFQMTlVnKNnlpJSbhQXb_7W_Q9E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theconversation.com/children-as-young-as-two-can-learn-to-cook-here-are-the-kitchen-skills-they-can-get-to-grips-with-144318" TargetMode="External"/><Relationship Id="rId5" Type="http://schemas.openxmlformats.org/officeDocument/2006/relationships/hyperlink" Target="https://theconversation.com/how-we-cook-changed-during-lockdown-and-we-can-learn-from-this-for-life-after-the-pandemic-152140" TargetMode="External"/><Relationship Id="rId4" Type="http://schemas.openxmlformats.org/officeDocument/2006/relationships/hyperlink" Target="https://www.mdpi.com/2072-6643/11/4/870/htm" TargetMode="External"/><Relationship Id="rId9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whole-school/remote-learning/activities-and-ideas/interactive-games-and-quizzes/" TargetMode="External"/><Relationship Id="rId13" Type="http://schemas.openxmlformats.org/officeDocument/2006/relationships/hyperlink" Target="https://www.foodafactoflife.org.uk/recipes/" TargetMode="External"/><Relationship Id="rId18" Type="http://schemas.openxmlformats.org/officeDocument/2006/relationships/hyperlink" Target="https://www.foodafactoflife.org.uk/14-16-years/healthy-sustainable-diets/" TargetMode="External"/><Relationship Id="rId3" Type="http://schemas.openxmlformats.org/officeDocument/2006/relationships/hyperlink" Target="https://www.foodafactoflife.org.uk/5-7-years/cooking/" TargetMode="External"/><Relationship Id="rId21" Type="http://schemas.openxmlformats.org/officeDocument/2006/relationships/image" Target="../media/image100.png"/><Relationship Id="rId7" Type="http://schemas.openxmlformats.org/officeDocument/2006/relationships/hyperlink" Target="https://www.foodafactoflife.org.uk/whole-school/remote-learning/" TargetMode="External"/><Relationship Id="rId12" Type="http://schemas.openxmlformats.org/officeDocument/2006/relationships/hyperlink" Target="https://www.foodafactoflife.org.uk/3-5-years/activity-packs/six-early-years-activity-packs/amazing-allotments/" TargetMode="External"/><Relationship Id="rId17" Type="http://schemas.openxmlformats.org/officeDocument/2006/relationships/hyperlink" Target="https://www.foodafactoflife.org.uk/11-14-years/healthy-sustainable-diets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foodafactoflife.org.uk/7-11-years/healthy-sustainable-diets/" TargetMode="External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14-16-years/cooking/" TargetMode="External"/><Relationship Id="rId11" Type="http://schemas.openxmlformats.org/officeDocument/2006/relationships/hyperlink" Target="https://www.foodafactoflife.org.uk/5-7-years/activity-packs/learn-with-stories/" TargetMode="External"/><Relationship Id="rId5" Type="http://schemas.openxmlformats.org/officeDocument/2006/relationships/hyperlink" Target="https://www.foodafactoflife.org.uk/11-14-years/cooking/" TargetMode="External"/><Relationship Id="rId15" Type="http://schemas.openxmlformats.org/officeDocument/2006/relationships/hyperlink" Target="https://www.foodafactoflife.org.uk/5-7-years/healthy-sustainable-diets/" TargetMode="External"/><Relationship Id="rId10" Type="http://schemas.openxmlformats.org/officeDocument/2006/relationships/hyperlink" Target="https://www.foodafactoflife.org.uk/professional-development/teaching-and-learning/classroom-resources-from-ffl-training/#WFCF" TargetMode="External"/><Relationship Id="rId19" Type="http://schemas.openxmlformats.org/officeDocument/2006/relationships/image" Target="../media/image98.jpeg"/><Relationship Id="rId4" Type="http://schemas.openxmlformats.org/officeDocument/2006/relationships/hyperlink" Target="https://www.foodafactoflife.org.uk/7-11-years/cooking/" TargetMode="External"/><Relationship Id="rId9" Type="http://schemas.openxmlformats.org/officeDocument/2006/relationships/hyperlink" Target="https://www.foodafactoflife.org.uk/media/5418/using-leftovers-ppt-1416ca.pptx" TargetMode="External"/><Relationship Id="rId14" Type="http://schemas.openxmlformats.org/officeDocument/2006/relationships/hyperlink" Target="https://www.foodafactoflife.org.uk/pupils-with-additional-needs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gardening.rhs.org.uk/home" TargetMode="External"/><Relationship Id="rId3" Type="http://schemas.openxmlformats.org/officeDocument/2006/relationships/hyperlink" Target="https://ec.europa.eu/food/safety/food-waste_en" TargetMode="External"/><Relationship Id="rId7" Type="http://schemas.openxmlformats.org/officeDocument/2006/relationships/hyperlink" Target="https://www.lovefoodhatewaste.com/" TargetMode="External"/><Relationship Id="rId12" Type="http://schemas.openxmlformats.org/officeDocument/2006/relationships/hyperlink" Target="https://www.nutrition.org.uk/media/oh0jafxd/bnf-try-swap-change-planner_web.pdf" TargetMode="External"/><Relationship Id="rId2" Type="http://schemas.openxmlformats.org/officeDocument/2006/relationships/hyperlink" Target="https://www.nutrition.org.uk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utrition.org.uk/healthy-sustainable-diets/" TargetMode="External"/><Relationship Id="rId11" Type="http://schemas.openxmlformats.org/officeDocument/2006/relationships/image" Target="../media/image102.png"/><Relationship Id="rId5" Type="http://schemas.openxmlformats.org/officeDocument/2006/relationships/hyperlink" Target="https://www.food.gov.uk/safety-hygiene/christmas-food-hygiene" TargetMode="External"/><Relationship Id="rId10" Type="http://schemas.openxmlformats.org/officeDocument/2006/relationships/image" Target="../media/image101.png"/><Relationship Id="rId4" Type="http://schemas.openxmlformats.org/officeDocument/2006/relationships/hyperlink" Target="https://www.food.gov.uk/safety-hygiene/home-food-fact-checker" TargetMode="External"/><Relationship Id="rId9" Type="http://schemas.openxmlformats.org/officeDocument/2006/relationships/hyperlink" Target="https://wrap.org.u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training/2022/careers-in-food-and-drink/" TargetMode="External"/><Relationship Id="rId2" Type="http://schemas.openxmlformats.org/officeDocument/2006/relationships/hyperlink" Target="https://www.foodafactoflife.org.uk/training/2022/food-presentation-and-styling-masterclas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professional-development/ffl-training/" TargetMode="External"/><Relationship Id="rId5" Type="http://schemas.openxmlformats.org/officeDocument/2006/relationships/hyperlink" Target="https://www.foodafactoflife.org.uk/training/2022/ffl-virtual-practical-workshop-food-science-and-food-skills-practical-applications-feb/" TargetMode="External"/><Relationship Id="rId4" Type="http://schemas.openxmlformats.org/officeDocument/2006/relationships/hyperlink" Target="https://www.foodafactoflife.org.uk/training/2022/ffl-virtual-practical-workshop-food-science-and-food-skills-practical-applica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mdpi.com/2072-6643/13/1/2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cambridge.org/core/services/aop-cambridge-core/content/view/C5B2367EBB3BD7E49052274DCC93A67A/S1368980021001932a.pdf/div-class-title-from-the-pandemic-to-the-pan-the-impact-of-covid19-on-parental-inclusion-of-children-in-cooking-activities-a-cross-continental-survey-div.pdf" TargetMode="Externa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95666321000337?casa_token=rJbcTqSWPfEAAAAA:q9hC7g1SdahhMbAmOuCBx7gUJfiEk0MuJmQjYwfBuJH9MfrIBHBX4QvzmYKeQ_fyfjr_ZsFswGc" TargetMode="External"/><Relationship Id="rId2" Type="http://schemas.openxmlformats.org/officeDocument/2006/relationships/hyperlink" Target="https://ijbnpa.biomedcentral.com/articles/10.1186/s12966-016-0446-y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jbnpa.biomedcentral.com/articles/10.1186/s12966-017-0575-y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658" y="3202082"/>
            <a:ext cx="802988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Practical food skills, cooking and food waste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08/12/2021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CUPBOARD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Form the base of quick meals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Help you to cook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*not the cupboard, but always handy to keep a bag of frozen veg in the freezer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467655"/>
            <a:ext cx="7892127" cy="59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93" y="1291999"/>
            <a:ext cx="7395755" cy="49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711268" y="1059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>
            <a:off x="2802708" y="1473794"/>
            <a:ext cx="1423851" cy="4585063"/>
          </a:xfrm>
          <a:prstGeom prst="leftBrac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504" y="3265715"/>
            <a:ext cx="2155370" cy="100583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RESOURCEFULNESS</a:t>
            </a:r>
          </a:p>
        </p:txBody>
      </p:sp>
    </p:spTree>
    <p:extLst>
      <p:ext uri="{BB962C8B-B14F-4D97-AF65-F5344CB8AC3E}">
        <p14:creationId xmlns:p14="http://schemas.microsoft.com/office/powerpoint/2010/main" val="48276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8772" y="1039219"/>
            <a:ext cx="26661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Meal Planning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8772" y="1427915"/>
          <a:ext cx="10376908" cy="5213127"/>
        </p:xfrm>
        <a:graphic>
          <a:graphicData uri="http://schemas.openxmlformats.org/drawingml/2006/table">
            <a:tbl>
              <a:tblPr firstRow="1" firstCol="1" bandRow="1"/>
              <a:tblGrid>
                <a:gridCol w="1296742">
                  <a:extLst>
                    <a:ext uri="{9D8B030D-6E8A-4147-A177-3AD203B41FA5}">
                      <a16:colId xmlns:a16="http://schemas.microsoft.com/office/drawing/2014/main" val="1990656987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1832906490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3426930169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2193050672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1356970061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2355473116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3933898299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675714232"/>
                    </a:ext>
                  </a:extLst>
                </a:gridCol>
              </a:tblGrid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43188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87175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pancakes, strawberries,</a:t>
                      </a:r>
                      <a:r>
                        <a:rPr lang="en-GB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Nutella, Orange Juice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07021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31088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Salad, boiled egg, potato salad,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with bolognaise and cheese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85479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48719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bolognaise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salad with potato salad and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or garlic </a:t>
                      </a:r>
                      <a:r>
                        <a:rPr lang="en-GB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cheesey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9509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22191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135065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0198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16956" y="3465873"/>
            <a:ext cx="1755535" cy="796834"/>
          </a:xfrm>
          <a:prstGeom prst="roundRect">
            <a:avLst/>
          </a:prstGeom>
          <a:solidFill>
            <a:srgbClr val="E30613"/>
          </a:solidFill>
          <a:ln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Batch cooking &amp; freezing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5554" y="3866606"/>
            <a:ext cx="666206" cy="1045028"/>
          </a:xfrm>
          <a:prstGeom prst="straightConnector1">
            <a:avLst/>
          </a:prstGeom>
          <a:ln w="76200">
            <a:solidFill>
              <a:srgbClr val="E307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72491" y="3864290"/>
            <a:ext cx="5428053" cy="0"/>
          </a:xfrm>
          <a:prstGeom prst="straightConnector1">
            <a:avLst/>
          </a:prstGeom>
          <a:ln w="76200">
            <a:solidFill>
              <a:srgbClr val="E307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8772" y="1039219"/>
            <a:ext cx="26661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Meal Planning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8772" y="1427915"/>
          <a:ext cx="10376908" cy="5213127"/>
        </p:xfrm>
        <a:graphic>
          <a:graphicData uri="http://schemas.openxmlformats.org/drawingml/2006/table">
            <a:tbl>
              <a:tblPr firstRow="1" firstCol="1" bandRow="1"/>
              <a:tblGrid>
                <a:gridCol w="1296742">
                  <a:extLst>
                    <a:ext uri="{9D8B030D-6E8A-4147-A177-3AD203B41FA5}">
                      <a16:colId xmlns:a16="http://schemas.microsoft.com/office/drawing/2014/main" val="1990656987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1832906490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3426930169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2193050672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1356970061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2355473116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3933898299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675714232"/>
                    </a:ext>
                  </a:extLst>
                </a:gridCol>
              </a:tblGrid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43188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87175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pancakes, strawberries,</a:t>
                      </a:r>
                      <a:r>
                        <a:rPr lang="en-GB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Nutella, Orange Juice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07021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31088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Salad, boiled egg, potato salad,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with bolognaise and cheese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85479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48719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bolognaise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salad with potato salad and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or garlic </a:t>
                      </a:r>
                      <a:r>
                        <a:rPr lang="en-GB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cheesey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9509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22191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135065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0198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651760" y="2862995"/>
            <a:ext cx="1755535" cy="796834"/>
          </a:xfrm>
          <a:prstGeom prst="roundRect">
            <a:avLst/>
          </a:prstGeom>
          <a:solidFill>
            <a:srgbClr val="E30613"/>
          </a:solidFill>
          <a:ln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leftovers in another meal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1489" y="3659829"/>
            <a:ext cx="246700" cy="1095051"/>
          </a:xfrm>
          <a:prstGeom prst="straightConnector1">
            <a:avLst/>
          </a:prstGeom>
          <a:ln w="76200">
            <a:solidFill>
              <a:srgbClr val="E307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>
            <a:off x="4407295" y="3261412"/>
            <a:ext cx="470623" cy="398417"/>
          </a:xfrm>
          <a:prstGeom prst="straightConnector1">
            <a:avLst/>
          </a:prstGeom>
          <a:ln w="76200">
            <a:solidFill>
              <a:srgbClr val="E307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8772" y="1039219"/>
            <a:ext cx="26661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Meal Planning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8772" y="1427915"/>
          <a:ext cx="10376908" cy="5213127"/>
        </p:xfrm>
        <a:graphic>
          <a:graphicData uri="http://schemas.openxmlformats.org/drawingml/2006/table">
            <a:tbl>
              <a:tblPr firstRow="1" firstCol="1" bandRow="1"/>
              <a:tblGrid>
                <a:gridCol w="1296742">
                  <a:extLst>
                    <a:ext uri="{9D8B030D-6E8A-4147-A177-3AD203B41FA5}">
                      <a16:colId xmlns:a16="http://schemas.microsoft.com/office/drawing/2014/main" val="1990656987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1832906490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3426930169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2193050672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1356970061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2355473116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3933898299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675714232"/>
                    </a:ext>
                  </a:extLst>
                </a:gridCol>
              </a:tblGrid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43188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87175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pancakes, strawberries,</a:t>
                      </a:r>
                      <a:r>
                        <a:rPr lang="en-GB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Nutella, Orange Juice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07021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31088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Salad, boiled egg, potato salad,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with bolognaise and cheese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85479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48719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bolognaise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salad with potato salad and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or garlic </a:t>
                      </a:r>
                      <a:r>
                        <a:rPr lang="en-GB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cheesey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9509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22191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135065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0198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013371" y="2040034"/>
            <a:ext cx="2377440" cy="3599713"/>
          </a:xfrm>
          <a:prstGeom prst="roundRect">
            <a:avLst/>
          </a:prstGeom>
          <a:solidFill>
            <a:srgbClr val="E30613"/>
          </a:solidFill>
          <a:ln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Basics from your cupboard: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Salt/pepper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 Tomatoes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Dried herbs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Soy Sauce</a:t>
            </a:r>
          </a:p>
        </p:txBody>
      </p:sp>
    </p:spTree>
    <p:extLst>
      <p:ext uri="{BB962C8B-B14F-4D97-AF65-F5344CB8AC3E}">
        <p14:creationId xmlns:p14="http://schemas.microsoft.com/office/powerpoint/2010/main" val="808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8772" y="1039219"/>
            <a:ext cx="26661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Meal Planning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8772" y="1427915"/>
          <a:ext cx="10376908" cy="5213127"/>
        </p:xfrm>
        <a:graphic>
          <a:graphicData uri="http://schemas.openxmlformats.org/drawingml/2006/table">
            <a:tbl>
              <a:tblPr firstRow="1" firstCol="1" bandRow="1"/>
              <a:tblGrid>
                <a:gridCol w="1296742">
                  <a:extLst>
                    <a:ext uri="{9D8B030D-6E8A-4147-A177-3AD203B41FA5}">
                      <a16:colId xmlns:a16="http://schemas.microsoft.com/office/drawing/2014/main" val="1990656987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1832906490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3426930169"/>
                    </a:ext>
                  </a:extLst>
                </a:gridCol>
                <a:gridCol w="1296742">
                  <a:extLst>
                    <a:ext uri="{9D8B030D-6E8A-4147-A177-3AD203B41FA5}">
                      <a16:colId xmlns:a16="http://schemas.microsoft.com/office/drawing/2014/main" val="2193050672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1356970061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2355473116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3933898299"/>
                    </a:ext>
                  </a:extLst>
                </a:gridCol>
                <a:gridCol w="1297485">
                  <a:extLst>
                    <a:ext uri="{9D8B030D-6E8A-4147-A177-3AD203B41FA5}">
                      <a16:colId xmlns:a16="http://schemas.microsoft.com/office/drawing/2014/main" val="675714232"/>
                    </a:ext>
                  </a:extLst>
                </a:gridCol>
              </a:tblGrid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43188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87175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Cornflakes, banana, milk.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Juice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pancakes, strawberries,</a:t>
                      </a:r>
                      <a:r>
                        <a:rPr lang="en-GB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Nutella, Orange Juice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07021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31088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Salad, boiled egg, potato salad,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with bolognaise and cheese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85479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48719"/>
                  </a:ext>
                </a:extLst>
              </a:tr>
              <a:tr h="763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vegetable pasta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bolognaise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Egg fried rice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salad with potato salad and coleslaw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or garlic </a:t>
                      </a:r>
                      <a:r>
                        <a:rPr lang="en-GB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cheesey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95090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22191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Smoothie,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Yoghurt, popcorn, orange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Nuts, popcorn, orange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135065"/>
                  </a:ext>
                </a:extLst>
              </a:tr>
              <a:tr h="19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01989"/>
                  </a:ext>
                </a:extLst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8052133" y="1720890"/>
            <a:ext cx="4184469" cy="3918857"/>
          </a:xfrm>
          <a:prstGeom prst="star5">
            <a:avLst/>
          </a:prstGeom>
          <a:solidFill>
            <a:srgbClr val="E30613"/>
          </a:solidFill>
          <a:ln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ingredients that you have in different ways – avoid food waste</a:t>
            </a:r>
          </a:p>
        </p:txBody>
      </p:sp>
    </p:spTree>
    <p:extLst>
      <p:ext uri="{BB962C8B-B14F-4D97-AF65-F5344CB8AC3E}">
        <p14:creationId xmlns:p14="http://schemas.microsoft.com/office/powerpoint/2010/main" val="39627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Leftovers &amp;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Classic Potato Salad Recipe | MyRecip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846" y="1550767"/>
            <a:ext cx="2553474" cy="19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wn wooden spoon on blue ceramic bow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06" y="1523998"/>
            <a:ext cx="2393884" cy="19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asted chicken on white ceramic pla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81" y="3895319"/>
            <a:ext cx="2615334" cy="17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rown and green dish on white ceramic pla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44" y="3823912"/>
            <a:ext cx="2359053" cy="18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425107" y="2373746"/>
            <a:ext cx="2170546" cy="6188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25107" y="4530437"/>
            <a:ext cx="2170546" cy="61883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3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Leftovers &amp;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6956" y="1291999"/>
            <a:ext cx="11457830" cy="4347748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sliced vegetables on white ceramic bow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782" y="1680959"/>
            <a:ext cx="3234945" cy="48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05" y="2968520"/>
            <a:ext cx="3631507" cy="3547709"/>
          </a:xfrm>
          <a:prstGeom prst="flowChartAlternateProcess">
            <a:avLst/>
          </a:prstGeom>
        </p:spPr>
      </p:pic>
      <p:pic>
        <p:nvPicPr>
          <p:cNvPr id="6146" name="Picture 2" descr="sliced breads on white surfa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32" y="1680959"/>
            <a:ext cx="3223513" cy="4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8836" y="1551709"/>
            <a:ext cx="3241964" cy="12007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carrots and celery in water and change water every 4-5 days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2763" y="1551709"/>
            <a:ext cx="3241964" cy="12007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Excess vegetables and scraps – try making stock or soup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63681" y="1551709"/>
            <a:ext cx="3241964" cy="12007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Stale bread turn into breadcrumbs (for stuffing or pasta bakes), or freeze bread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310820"/>
            <a:ext cx="10304087" cy="825649"/>
          </a:xfrm>
        </p:spPr>
        <p:txBody>
          <a:bodyPr/>
          <a:lstStyle/>
          <a:p>
            <a:r>
              <a:rPr lang="en-US" dirty="0"/>
              <a:t>Leftovers &amp; Storage – FREEZE!</a:t>
            </a:r>
          </a:p>
        </p:txBody>
      </p:sp>
      <p:pic>
        <p:nvPicPr>
          <p:cNvPr id="5122" name="Picture 2" descr="brown round fruit on blue surfa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08" y="1802037"/>
            <a:ext cx="2937165" cy="44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86508" y="1802037"/>
            <a:ext cx="3241964" cy="12007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Store in a cool and dark place. Cook &amp; freeze if going off (or regrow)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red strawberries on white ceramic pla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10" y="1554891"/>
            <a:ext cx="1271581" cy="1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91" y="1554890"/>
            <a:ext cx="1202791" cy="16950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699732" y="3249907"/>
            <a:ext cx="2308117" cy="6768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 fruit for tasty snacks or smoothies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210" y="4480262"/>
            <a:ext cx="1800117" cy="1262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1607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210" y="5055062"/>
            <a:ext cx="1428093" cy="9513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81259" y="5869365"/>
            <a:ext cx="2308117" cy="6768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 meats and fish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2037" y="1642760"/>
            <a:ext cx="1720484" cy="1635311"/>
          </a:xfrm>
          <a:prstGeom prst="ellipse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883883" y="2131525"/>
            <a:ext cx="2308117" cy="6768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 onions and garlic in bulk and freeze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661" y="3985641"/>
            <a:ext cx="1598549" cy="1598549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15" y="3852294"/>
            <a:ext cx="1349751" cy="189024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883883" y="4480068"/>
            <a:ext cx="2308117" cy="6768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 herbs in olive oil or water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4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2738" y="4672381"/>
            <a:ext cx="4300827" cy="906383"/>
          </a:xfrm>
        </p:spPr>
        <p:txBody>
          <a:bodyPr/>
          <a:lstStyle/>
          <a:p>
            <a:r>
              <a:rPr lang="en-US"/>
              <a:t>Food </a:t>
            </a:r>
            <a:r>
              <a:rPr lang="en-US" dirty="0"/>
              <a:t>a fact of life Webinar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 Fiona Lavelle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200" dirty="0"/>
              <a:t>Practical food skills, cooking and reducing food waste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4" y="6455632"/>
            <a:ext cx="123759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4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Tips</a:t>
            </a:r>
          </a:p>
        </p:txBody>
      </p:sp>
      <p:pic>
        <p:nvPicPr>
          <p:cNvPr id="7170" name="Picture 2" descr="green and pink plastic container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73383" y="1103999"/>
            <a:ext cx="4069452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date foods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by – Dangerous to eat foods past this date!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before – Not dangerous but may impact food quality.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9B240-71E5-4DAB-AB3C-0F27E8FDE1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773383" y="2927455"/>
            <a:ext cx="4069452" cy="3634981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Storage: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Cool down leftovers as quickly as possible (2 hours) – Freeze or store in the fridge and eat within two days. 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Defrosting: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When defrosted, the leftover food should only be reheated once because the more you cool and reheat it, the more you increase the risk of food poisoning.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Reheating: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Ensure any leftover food is steaming hot, reaching 70C for 2 minutes.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6217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7524206" cy="825649"/>
          </a:xfrm>
        </p:spPr>
        <p:txBody>
          <a:bodyPr/>
          <a:lstStyle/>
          <a:p>
            <a:r>
              <a:rPr lang="en-US" dirty="0"/>
              <a:t>Reuse - Regrow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8640" y="1319350"/>
            <a:ext cx="4362994" cy="544721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Jt8QdgxuAs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503" y="1319350"/>
            <a:ext cx="7686763" cy="43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97091" y="2067649"/>
            <a:ext cx="3786909" cy="2116426"/>
          </a:xfrm>
        </p:spPr>
        <p:txBody>
          <a:bodyPr>
            <a:noAutofit/>
          </a:bodyPr>
          <a:lstStyle/>
          <a:p>
            <a:r>
              <a:rPr lang="en-US" sz="5400" dirty="0"/>
              <a:t>School </a:t>
            </a:r>
          </a:p>
          <a:p>
            <a:r>
              <a:rPr lang="en-US" sz="5400" dirty="0"/>
              <a:t>Activities</a:t>
            </a:r>
          </a:p>
        </p:txBody>
      </p:sp>
      <p:pic>
        <p:nvPicPr>
          <p:cNvPr id="9220" name="Picture 4" descr="shallow focus photography of pencils on desk rack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pic>
        <p:nvPicPr>
          <p:cNvPr id="10242" name="Picture 2" descr="sliced pizza on white ceramic pla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995" y="2678545"/>
            <a:ext cx="1572228" cy="2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>
            <a:stCxn id="10242" idx="3"/>
          </p:cNvCxnSpPr>
          <p:nvPr/>
        </p:nvCxnSpPr>
        <p:spPr>
          <a:xfrm flipV="1">
            <a:off x="4323223" y="2909455"/>
            <a:ext cx="1920559" cy="9482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0242" idx="2"/>
          </p:cNvCxnSpPr>
          <p:nvPr/>
        </p:nvCxnSpPr>
        <p:spPr>
          <a:xfrm rot="16200000" flipH="1">
            <a:off x="3792853" y="4781143"/>
            <a:ext cx="782021" cy="129350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red tomato on black surfa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782" y="1739214"/>
            <a:ext cx="1578104" cy="22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1563" y="3931215"/>
            <a:ext cx="19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Sauce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6" name="Picture 6" descr="Ground Beef, Meat, Food, Beef, Minced Beef, Ground Me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722" y="4897904"/>
            <a:ext cx="2750120" cy="18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>
            <a:stCxn id="10242" idx="1"/>
          </p:cNvCxnSpPr>
          <p:nvPr/>
        </p:nvCxnSpPr>
        <p:spPr>
          <a:xfrm rot="10800000" flipV="1">
            <a:off x="1616365" y="3857717"/>
            <a:ext cx="1134631" cy="2581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 descr="uncooked three pasta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615" y="152137"/>
            <a:ext cx="1291215" cy="19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stCxn id="10242" idx="0"/>
            <a:endCxn id="10248" idx="2"/>
          </p:cNvCxnSpPr>
          <p:nvPr/>
        </p:nvCxnSpPr>
        <p:spPr>
          <a:xfrm rot="5400000" flipH="1" flipV="1">
            <a:off x="3635374" y="1990696"/>
            <a:ext cx="589585" cy="78611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1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2909" y="1163780"/>
            <a:ext cx="5345319" cy="4550893"/>
            <a:chOff x="354293" y="152137"/>
            <a:chExt cx="7467593" cy="6587774"/>
          </a:xfrm>
        </p:grpSpPr>
        <p:pic>
          <p:nvPicPr>
            <p:cNvPr id="10242" name="Picture 2" descr="sliced pizza on white ceramic plat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95" y="2678545"/>
              <a:ext cx="1572228" cy="235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urved Connector 7"/>
            <p:cNvCxnSpPr>
              <a:stCxn id="10242" idx="3"/>
            </p:cNvCxnSpPr>
            <p:nvPr/>
          </p:nvCxnSpPr>
          <p:spPr>
            <a:xfrm flipV="1">
              <a:off x="4323223" y="2909455"/>
              <a:ext cx="1920559" cy="94826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0242" idx="2"/>
            </p:cNvCxnSpPr>
            <p:nvPr/>
          </p:nvCxnSpPr>
          <p:spPr>
            <a:xfrm rot="16200000" flipH="1">
              <a:off x="3792853" y="4781143"/>
              <a:ext cx="782021" cy="12935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4" name="Picture 4" descr="red tomato on black surfac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782" y="1739214"/>
              <a:ext cx="1578104" cy="22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4293" y="3931217"/>
              <a:ext cx="1902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White Sauce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46" name="Picture 6" descr="Ground Beef, Meat, Food, Beef, Minced Beef, Ground Mea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722" y="4897904"/>
              <a:ext cx="2750120" cy="18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urved Connector 12"/>
            <p:cNvCxnSpPr>
              <a:stCxn id="10242" idx="1"/>
            </p:cNvCxnSpPr>
            <p:nvPr/>
          </p:nvCxnSpPr>
          <p:spPr>
            <a:xfrm rot="10800000" flipV="1">
              <a:off x="1616365" y="3857717"/>
              <a:ext cx="1134631" cy="25816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8" name="Picture 8" descr="uncooked three pastas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615" y="152137"/>
              <a:ext cx="1291215" cy="19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urved Connector 15"/>
            <p:cNvCxnSpPr>
              <a:stCxn id="10242" idx="0"/>
              <a:endCxn id="10248" idx="2"/>
            </p:cNvCxnSpPr>
            <p:nvPr/>
          </p:nvCxnSpPr>
          <p:spPr>
            <a:xfrm rot="5400000" flipH="1" flipV="1">
              <a:off x="3635374" y="1990696"/>
              <a:ext cx="589585" cy="78611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648228" y="685225"/>
            <a:ext cx="3740602" cy="2359298"/>
            <a:chOff x="6648228" y="685225"/>
            <a:chExt cx="3740602" cy="2359298"/>
          </a:xfrm>
        </p:grpSpPr>
        <p:pic>
          <p:nvPicPr>
            <p:cNvPr id="11266" name="Picture 2" descr="orange soup in black ceramic bowl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2448" y="685225"/>
              <a:ext cx="1686382" cy="2107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urved Connector 4"/>
            <p:cNvCxnSpPr>
              <a:stCxn id="10244" idx="3"/>
              <a:endCxn id="11266" idx="1"/>
            </p:cNvCxnSpPr>
            <p:nvPr/>
          </p:nvCxnSpPr>
          <p:spPr>
            <a:xfrm flipV="1">
              <a:off x="6648228" y="1739214"/>
              <a:ext cx="2054220" cy="130530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095654" y="1554548"/>
            <a:ext cx="76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potato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24" y="336945"/>
            <a:ext cx="1360477" cy="10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hite garlic on brown wooden tabl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528" y="3457607"/>
            <a:ext cx="1714941" cy="11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11266" idx="0"/>
            <a:endCxn id="11268" idx="3"/>
          </p:cNvCxnSpPr>
          <p:nvPr/>
        </p:nvCxnSpPr>
        <p:spPr>
          <a:xfrm rot="16200000" flipH="1" flipV="1">
            <a:off x="8702220" y="3705"/>
            <a:ext cx="161899" cy="1524938"/>
          </a:xfrm>
          <a:prstGeom prst="curvedConnector4">
            <a:avLst>
              <a:gd name="adj1" fmla="val -141199"/>
              <a:gd name="adj2" fmla="val 776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1266" idx="3"/>
            <a:endCxn id="18" idx="1"/>
          </p:cNvCxnSpPr>
          <p:nvPr/>
        </p:nvCxnSpPr>
        <p:spPr>
          <a:xfrm>
            <a:off x="10388830" y="1739214"/>
            <a:ext cx="706824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1266" idx="2"/>
            <a:endCxn id="11270" idx="0"/>
          </p:cNvCxnSpPr>
          <p:nvPr/>
        </p:nvCxnSpPr>
        <p:spPr>
          <a:xfrm rot="16200000" flipH="1">
            <a:off x="9221117" y="3117725"/>
            <a:ext cx="664404" cy="153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2909" y="1163780"/>
            <a:ext cx="5345319" cy="4550893"/>
            <a:chOff x="354293" y="152137"/>
            <a:chExt cx="7467593" cy="6587774"/>
          </a:xfrm>
        </p:grpSpPr>
        <p:pic>
          <p:nvPicPr>
            <p:cNvPr id="10242" name="Picture 2" descr="sliced pizza on white ceramic plat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95" y="2678545"/>
              <a:ext cx="1572228" cy="235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urved Connector 7"/>
            <p:cNvCxnSpPr>
              <a:stCxn id="10242" idx="3"/>
            </p:cNvCxnSpPr>
            <p:nvPr/>
          </p:nvCxnSpPr>
          <p:spPr>
            <a:xfrm flipV="1">
              <a:off x="4323223" y="2909455"/>
              <a:ext cx="1920559" cy="94826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0242" idx="2"/>
            </p:cNvCxnSpPr>
            <p:nvPr/>
          </p:nvCxnSpPr>
          <p:spPr>
            <a:xfrm rot="16200000" flipH="1">
              <a:off x="3792853" y="4781143"/>
              <a:ext cx="782021" cy="12935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4" name="Picture 4" descr="red tomato on black surfac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782" y="1739214"/>
              <a:ext cx="1578104" cy="22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4293" y="3931217"/>
              <a:ext cx="1902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White Sauce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46" name="Picture 6" descr="Ground Beef, Meat, Food, Beef, Minced Beef, Ground Mea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722" y="4897904"/>
              <a:ext cx="2750120" cy="18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urved Connector 12"/>
            <p:cNvCxnSpPr>
              <a:stCxn id="10242" idx="1"/>
            </p:cNvCxnSpPr>
            <p:nvPr/>
          </p:nvCxnSpPr>
          <p:spPr>
            <a:xfrm rot="10800000" flipV="1">
              <a:off x="1616365" y="3857717"/>
              <a:ext cx="1134631" cy="25816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8" name="Picture 8" descr="uncooked three pastas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615" y="152137"/>
              <a:ext cx="1291215" cy="19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urved Connector 15"/>
            <p:cNvCxnSpPr>
              <a:stCxn id="10242" idx="0"/>
              <a:endCxn id="10248" idx="2"/>
            </p:cNvCxnSpPr>
            <p:nvPr/>
          </p:nvCxnSpPr>
          <p:spPr>
            <a:xfrm rot="5400000" flipH="1" flipV="1">
              <a:off x="3635374" y="1990696"/>
              <a:ext cx="589585" cy="78611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648228" y="685225"/>
            <a:ext cx="3740602" cy="2359298"/>
            <a:chOff x="6648228" y="685225"/>
            <a:chExt cx="3740602" cy="2359298"/>
          </a:xfrm>
        </p:grpSpPr>
        <p:pic>
          <p:nvPicPr>
            <p:cNvPr id="11266" name="Picture 2" descr="orange soup in black ceramic bowl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2448" y="685225"/>
              <a:ext cx="1686382" cy="2107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urved Connector 4"/>
            <p:cNvCxnSpPr>
              <a:stCxn id="10244" idx="3"/>
              <a:endCxn id="11266" idx="1"/>
            </p:cNvCxnSpPr>
            <p:nvPr/>
          </p:nvCxnSpPr>
          <p:spPr>
            <a:xfrm flipV="1">
              <a:off x="6648228" y="1739214"/>
              <a:ext cx="2054220" cy="130530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095654" y="1554548"/>
            <a:ext cx="76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potato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24" y="336945"/>
            <a:ext cx="1360477" cy="10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hite garlic on brown wooden tabl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528" y="3457607"/>
            <a:ext cx="1714941" cy="11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11266" idx="0"/>
            <a:endCxn id="11268" idx="3"/>
          </p:cNvCxnSpPr>
          <p:nvPr/>
        </p:nvCxnSpPr>
        <p:spPr>
          <a:xfrm rot="16200000" flipH="1" flipV="1">
            <a:off x="8702220" y="3705"/>
            <a:ext cx="161899" cy="1524938"/>
          </a:xfrm>
          <a:prstGeom prst="curvedConnector4">
            <a:avLst>
              <a:gd name="adj1" fmla="val -141199"/>
              <a:gd name="adj2" fmla="val 776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1266" idx="3"/>
            <a:endCxn id="18" idx="1"/>
          </p:cNvCxnSpPr>
          <p:nvPr/>
        </p:nvCxnSpPr>
        <p:spPr>
          <a:xfrm>
            <a:off x="10388830" y="1739214"/>
            <a:ext cx="706824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1266" idx="2"/>
            <a:endCxn id="11270" idx="0"/>
          </p:cNvCxnSpPr>
          <p:nvPr/>
        </p:nvCxnSpPr>
        <p:spPr>
          <a:xfrm rot="16200000" flipH="1">
            <a:off x="9221117" y="3117725"/>
            <a:ext cx="664404" cy="153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burger with lettuce and tomato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0981" y="5147726"/>
            <a:ext cx="1401467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6200000" flipH="1">
            <a:off x="6383157" y="3529168"/>
            <a:ext cx="1318827" cy="19182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8539943" y="4763980"/>
            <a:ext cx="1183562" cy="85855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6502890" y="5078438"/>
            <a:ext cx="798092" cy="7065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61527" y="632510"/>
            <a:ext cx="7757962" cy="4447492"/>
            <a:chOff x="1561527" y="632510"/>
            <a:chExt cx="7757962" cy="4447492"/>
          </a:xfrm>
        </p:grpSpPr>
        <p:grpSp>
          <p:nvGrpSpPr>
            <p:cNvPr id="27" name="Group 26"/>
            <p:cNvGrpSpPr/>
            <p:nvPr/>
          </p:nvGrpSpPr>
          <p:grpSpPr>
            <a:xfrm>
              <a:off x="1561527" y="632510"/>
              <a:ext cx="7757962" cy="4447492"/>
              <a:chOff x="1302909" y="318472"/>
              <a:chExt cx="11045001" cy="6085399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6200000" flipH="1" flipV="1">
                <a:off x="8702220" y="3705"/>
                <a:ext cx="161899" cy="1524938"/>
              </a:xfrm>
              <a:prstGeom prst="curvedConnector4">
                <a:avLst>
                  <a:gd name="adj1" fmla="val -141199"/>
                  <a:gd name="adj2" fmla="val 7764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1302909" y="1145307"/>
                <a:ext cx="5345319" cy="4550893"/>
                <a:chOff x="354293" y="152137"/>
                <a:chExt cx="7467593" cy="6587774"/>
              </a:xfrm>
            </p:grpSpPr>
            <p:pic>
              <p:nvPicPr>
                <p:cNvPr id="42" name="Picture 2" descr="sliced pizza on white ceramic plat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0995" y="2678545"/>
                  <a:ext cx="1572228" cy="23583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Curved Connector 42"/>
                <p:cNvCxnSpPr>
                  <a:stCxn id="42" idx="3"/>
                </p:cNvCxnSpPr>
                <p:nvPr/>
              </p:nvCxnSpPr>
              <p:spPr>
                <a:xfrm flipV="1">
                  <a:off x="4323223" y="2909455"/>
                  <a:ext cx="1920559" cy="948262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urved Connector 43"/>
                <p:cNvCxnSpPr>
                  <a:stCxn id="42" idx="2"/>
                </p:cNvCxnSpPr>
                <p:nvPr/>
              </p:nvCxnSpPr>
              <p:spPr>
                <a:xfrm rot="16200000" flipH="1">
                  <a:off x="3792853" y="4781143"/>
                  <a:ext cx="782021" cy="1293509"/>
                </a:xfrm>
                <a:prstGeom prst="curved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Picture 4" descr="red tomato on black surface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3782" y="1739214"/>
                  <a:ext cx="1578104" cy="2270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354293" y="3931217"/>
                  <a:ext cx="19026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White Sauce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Picture 6" descr="Ground Beef, Meat, Food, Beef, Minced Beef, Ground Meat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8722" y="4897904"/>
                  <a:ext cx="2750120" cy="18420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8" name="Curved Connector 47"/>
                <p:cNvCxnSpPr>
                  <a:stCxn id="42" idx="1"/>
                </p:cNvCxnSpPr>
                <p:nvPr/>
              </p:nvCxnSpPr>
              <p:spPr>
                <a:xfrm rot="10800000" flipV="1">
                  <a:off x="1616365" y="3857717"/>
                  <a:ext cx="1134631" cy="258164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" name="Picture 8" descr="uncooked three pastas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7615" y="152137"/>
                  <a:ext cx="1291215" cy="1936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0" name="Curved Connector 49"/>
                <p:cNvCxnSpPr>
                  <a:stCxn id="42" idx="0"/>
                  <a:endCxn id="49" idx="2"/>
                </p:cNvCxnSpPr>
                <p:nvPr/>
              </p:nvCxnSpPr>
              <p:spPr>
                <a:xfrm rot="5400000" flipH="1" flipV="1">
                  <a:off x="3635374" y="1990696"/>
                  <a:ext cx="589585" cy="786114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6648228" y="666752"/>
                <a:ext cx="3740602" cy="2359298"/>
                <a:chOff x="6648228" y="685225"/>
                <a:chExt cx="3740602" cy="2359298"/>
              </a:xfrm>
            </p:grpSpPr>
            <p:pic>
              <p:nvPicPr>
                <p:cNvPr id="40" name="Picture 2" descr="orange soup in black ceramic bowl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2448" y="685225"/>
                  <a:ext cx="1686382" cy="21079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1" name="Curved Connector 40"/>
                <p:cNvCxnSpPr>
                  <a:stCxn id="45" idx="3"/>
                  <a:endCxn id="40" idx="1"/>
                </p:cNvCxnSpPr>
                <p:nvPr/>
              </p:nvCxnSpPr>
              <p:spPr>
                <a:xfrm flipV="1">
                  <a:off x="6648228" y="1739214"/>
                  <a:ext cx="2054220" cy="1305309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11095652" y="1536075"/>
                <a:ext cx="1252258" cy="50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Stock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2" name="Picture 4" descr="potatoes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24" y="318472"/>
                <a:ext cx="1360477" cy="1020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3" name="Curved Connector 32"/>
              <p:cNvCxnSpPr>
                <a:stCxn id="40" idx="3"/>
                <a:endCxn id="31" idx="1"/>
              </p:cNvCxnSpPr>
              <p:nvPr/>
            </p:nvCxnSpPr>
            <p:spPr>
              <a:xfrm>
                <a:off x="10388829" y="1720741"/>
                <a:ext cx="706822" cy="68009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urved Connector 33"/>
              <p:cNvCxnSpPr>
                <a:stCxn id="40" idx="2"/>
              </p:cNvCxnSpPr>
              <p:nvPr/>
            </p:nvCxnSpPr>
            <p:spPr>
              <a:xfrm rot="16200000" flipH="1">
                <a:off x="9221117" y="3099252"/>
                <a:ext cx="664404" cy="15360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6083426" y="3810429"/>
                <a:ext cx="3477573" cy="2593442"/>
                <a:chOff x="6083426" y="3828902"/>
                <a:chExt cx="3477573" cy="2593442"/>
              </a:xfrm>
            </p:grpSpPr>
            <p:pic>
              <p:nvPicPr>
                <p:cNvPr id="36" name="Picture 2" descr="burger with lettuce and tomato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300981" y="5147726"/>
                  <a:ext cx="1401467" cy="12746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7" name="Curved Connector 36"/>
                <p:cNvCxnSpPr/>
                <p:nvPr/>
              </p:nvCxnSpPr>
              <p:spPr>
                <a:xfrm rot="5400000">
                  <a:off x="8539943" y="4763981"/>
                  <a:ext cx="1183562" cy="858551"/>
                </a:xfrm>
                <a:prstGeom prst="curved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urved Connector 37"/>
                <p:cNvCxnSpPr/>
                <p:nvPr/>
              </p:nvCxnSpPr>
              <p:spPr>
                <a:xfrm rot="16200000" flipH="1">
                  <a:off x="6383158" y="3529170"/>
                  <a:ext cx="1318827" cy="1918292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urved Connector 38"/>
                <p:cNvCxnSpPr/>
                <p:nvPr/>
              </p:nvCxnSpPr>
              <p:spPr>
                <a:xfrm>
                  <a:off x="6502891" y="5078440"/>
                  <a:ext cx="798092" cy="706599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2" name="Picture 6" descr="white garlic on brown wooden table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873" y="2913235"/>
              <a:ext cx="1364342" cy="91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 descr="sliced cheese on black plate beside wine glas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634" y="5466857"/>
            <a:ext cx="920211" cy="11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wo burger on white tray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206" y="5158136"/>
            <a:ext cx="1551609" cy="10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reen cabbage vegetab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495" y="4408056"/>
            <a:ext cx="1875200" cy="15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urved Connector 21"/>
          <p:cNvCxnSpPr>
            <a:stCxn id="36" idx="2"/>
            <a:endCxn id="13314" idx="0"/>
          </p:cNvCxnSpPr>
          <p:nvPr/>
        </p:nvCxnSpPr>
        <p:spPr>
          <a:xfrm rot="5400000">
            <a:off x="6073314" y="5273429"/>
            <a:ext cx="386855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36" idx="3"/>
            <a:endCxn id="13318" idx="1"/>
          </p:cNvCxnSpPr>
          <p:nvPr/>
        </p:nvCxnSpPr>
        <p:spPr>
          <a:xfrm>
            <a:off x="6758933" y="4614227"/>
            <a:ext cx="1083562" cy="54390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36" idx="1"/>
            <a:endCxn id="13316" idx="3"/>
          </p:cNvCxnSpPr>
          <p:nvPr/>
        </p:nvCxnSpPr>
        <p:spPr>
          <a:xfrm rot="10800000" flipV="1">
            <a:off x="4332816" y="4614226"/>
            <a:ext cx="1441733" cy="10613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671517" y="248508"/>
            <a:ext cx="8156168" cy="5984611"/>
            <a:chOff x="1561527" y="614037"/>
            <a:chExt cx="8156168" cy="5984611"/>
          </a:xfrm>
        </p:grpSpPr>
        <p:grpSp>
          <p:nvGrpSpPr>
            <p:cNvPr id="53" name="Group 52"/>
            <p:cNvGrpSpPr/>
            <p:nvPr/>
          </p:nvGrpSpPr>
          <p:grpSpPr>
            <a:xfrm>
              <a:off x="1561527" y="614037"/>
              <a:ext cx="7757962" cy="4447492"/>
              <a:chOff x="1561527" y="632510"/>
              <a:chExt cx="7757962" cy="444749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561527" y="632510"/>
                <a:ext cx="7757962" cy="4447492"/>
                <a:chOff x="1302909" y="318472"/>
                <a:chExt cx="11045001" cy="6085399"/>
              </a:xfrm>
            </p:grpSpPr>
            <p:cxnSp>
              <p:nvCxnSpPr>
                <p:cNvPr id="62" name="Curved Connector 61"/>
                <p:cNvCxnSpPr/>
                <p:nvPr/>
              </p:nvCxnSpPr>
              <p:spPr>
                <a:xfrm rot="16200000" flipH="1" flipV="1">
                  <a:off x="8702220" y="3705"/>
                  <a:ext cx="161899" cy="1524938"/>
                </a:xfrm>
                <a:prstGeom prst="curvedConnector4">
                  <a:avLst>
                    <a:gd name="adj1" fmla="val -141199"/>
                    <a:gd name="adj2" fmla="val 77647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1302909" y="1145307"/>
                  <a:ext cx="5345319" cy="4550893"/>
                  <a:chOff x="354293" y="152137"/>
                  <a:chExt cx="7467593" cy="6587774"/>
                </a:xfrm>
              </p:grpSpPr>
              <p:pic>
                <p:nvPicPr>
                  <p:cNvPr id="76" name="Picture 2" descr="sliced pizza on white ceramic plate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0995" y="2678545"/>
                    <a:ext cx="1572228" cy="235834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7" name="Curved Connector 76"/>
                  <p:cNvCxnSpPr>
                    <a:stCxn id="76" idx="3"/>
                  </p:cNvCxnSpPr>
                  <p:nvPr/>
                </p:nvCxnSpPr>
                <p:spPr>
                  <a:xfrm flipV="1">
                    <a:off x="4323223" y="2909455"/>
                    <a:ext cx="1920559" cy="948262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urved Connector 77"/>
                  <p:cNvCxnSpPr>
                    <a:stCxn id="76" idx="2"/>
                  </p:cNvCxnSpPr>
                  <p:nvPr/>
                </p:nvCxnSpPr>
                <p:spPr>
                  <a:xfrm rot="16200000" flipH="1">
                    <a:off x="3792853" y="4781143"/>
                    <a:ext cx="782021" cy="1293509"/>
                  </a:xfrm>
                  <a:prstGeom prst="curved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79" name="Picture 4" descr="red tomato on black surface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3782" y="1739214"/>
                    <a:ext cx="1578104" cy="22708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54293" y="3931217"/>
                    <a:ext cx="19026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White Sauce</a:t>
                    </a: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1" name="Picture 6" descr="Ground Beef, Meat, Food, Beef, Minced Beef, Ground Meat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68722" y="4897904"/>
                    <a:ext cx="2750120" cy="18420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82" name="Curved Connector 81"/>
                  <p:cNvCxnSpPr>
                    <a:stCxn id="76" idx="1"/>
                  </p:cNvCxnSpPr>
                  <p:nvPr/>
                </p:nvCxnSpPr>
                <p:spPr>
                  <a:xfrm rot="10800000" flipV="1">
                    <a:off x="1616365" y="3857717"/>
                    <a:ext cx="1134631" cy="258164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3" name="Picture 8" descr="uncooked three pastas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77615" y="152137"/>
                    <a:ext cx="1291215" cy="19368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84" name="Curved Connector 83"/>
                  <p:cNvCxnSpPr>
                    <a:stCxn id="76" idx="0"/>
                    <a:endCxn id="83" idx="2"/>
                  </p:cNvCxnSpPr>
                  <p:nvPr/>
                </p:nvCxnSpPr>
                <p:spPr>
                  <a:xfrm rot="5400000" flipH="1" flipV="1">
                    <a:off x="3635374" y="1990696"/>
                    <a:ext cx="589585" cy="786114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6648228" y="666752"/>
                  <a:ext cx="3740602" cy="2359298"/>
                  <a:chOff x="6648228" y="685225"/>
                  <a:chExt cx="3740602" cy="2359298"/>
                </a:xfrm>
              </p:grpSpPr>
              <p:pic>
                <p:nvPicPr>
                  <p:cNvPr id="74" name="Picture 2" descr="orange soup in black ceramic bowl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02448" y="685225"/>
                    <a:ext cx="1686382" cy="21079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5" name="Curved Connector 74"/>
                  <p:cNvCxnSpPr>
                    <a:stCxn id="79" idx="3"/>
                    <a:endCxn id="74" idx="1"/>
                  </p:cNvCxnSpPr>
                  <p:nvPr/>
                </p:nvCxnSpPr>
                <p:spPr>
                  <a:xfrm flipV="1">
                    <a:off x="6648228" y="1739214"/>
                    <a:ext cx="2054220" cy="1305309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11095652" y="1536075"/>
                  <a:ext cx="1252258" cy="505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Stock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Picture 4" descr="potatoes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24" y="318472"/>
                  <a:ext cx="1360477" cy="1020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7" name="Curved Connector 66"/>
                <p:cNvCxnSpPr>
                  <a:stCxn id="74" idx="3"/>
                  <a:endCxn id="65" idx="1"/>
                </p:cNvCxnSpPr>
                <p:nvPr/>
              </p:nvCxnSpPr>
              <p:spPr>
                <a:xfrm>
                  <a:off x="10388829" y="1720741"/>
                  <a:ext cx="706822" cy="68009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urved Connector 67"/>
                <p:cNvCxnSpPr>
                  <a:stCxn id="74" idx="2"/>
                </p:cNvCxnSpPr>
                <p:nvPr/>
              </p:nvCxnSpPr>
              <p:spPr>
                <a:xfrm rot="16200000" flipH="1">
                  <a:off x="9221117" y="3099252"/>
                  <a:ext cx="664404" cy="15360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/>
                <p:cNvGrpSpPr/>
                <p:nvPr/>
              </p:nvGrpSpPr>
              <p:grpSpPr>
                <a:xfrm>
                  <a:off x="6083426" y="3810429"/>
                  <a:ext cx="3477573" cy="2593442"/>
                  <a:chOff x="6083426" y="3828902"/>
                  <a:chExt cx="3477573" cy="2593442"/>
                </a:xfrm>
              </p:grpSpPr>
              <p:pic>
                <p:nvPicPr>
                  <p:cNvPr id="70" name="Picture 2" descr="burger with lettuce and tomat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300981" y="5147726"/>
                    <a:ext cx="1401467" cy="127461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1" name="Curved Connector 70"/>
                  <p:cNvCxnSpPr/>
                  <p:nvPr/>
                </p:nvCxnSpPr>
                <p:spPr>
                  <a:xfrm rot="5400000">
                    <a:off x="8539943" y="4763981"/>
                    <a:ext cx="1183562" cy="858551"/>
                  </a:xfrm>
                  <a:prstGeom prst="curved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urved Connector 71"/>
                  <p:cNvCxnSpPr/>
                  <p:nvPr/>
                </p:nvCxnSpPr>
                <p:spPr>
                  <a:xfrm rot="16200000" flipH="1">
                    <a:off x="6383158" y="3529170"/>
                    <a:ext cx="1318827" cy="1918292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urved Connector 72"/>
                  <p:cNvCxnSpPr/>
                  <p:nvPr/>
                </p:nvCxnSpPr>
                <p:spPr>
                  <a:xfrm>
                    <a:off x="6502891" y="5078440"/>
                    <a:ext cx="798092" cy="706599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61" name="Picture 6" descr="white garlic on brown wooden table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873" y="2913235"/>
                <a:ext cx="1364342" cy="910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2" descr="sliced cheese on black plate beside wine glass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634" y="5448384"/>
              <a:ext cx="920211" cy="115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two burger on white tray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206" y="5139663"/>
              <a:ext cx="1551609" cy="103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green cabbage vegetable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495" y="4389583"/>
              <a:ext cx="1875200" cy="15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Curved Connector 56"/>
            <p:cNvCxnSpPr>
              <a:stCxn id="70" idx="2"/>
              <a:endCxn id="54" idx="0"/>
            </p:cNvCxnSpPr>
            <p:nvPr/>
          </p:nvCxnSpPr>
          <p:spPr>
            <a:xfrm rot="5400000">
              <a:off x="6073314" y="5254956"/>
              <a:ext cx="386855" cy="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70" idx="3"/>
              <a:endCxn id="56" idx="1"/>
            </p:cNvCxnSpPr>
            <p:nvPr/>
          </p:nvCxnSpPr>
          <p:spPr>
            <a:xfrm>
              <a:off x="6758933" y="4595754"/>
              <a:ext cx="1083562" cy="54390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70" idx="1"/>
              <a:endCxn id="55" idx="3"/>
            </p:cNvCxnSpPr>
            <p:nvPr/>
          </p:nvCxnSpPr>
          <p:spPr>
            <a:xfrm rot="10800000" flipV="1">
              <a:off x="4332816" y="4595753"/>
              <a:ext cx="1441733" cy="106137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brown and black food on silver tray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82" y="2405664"/>
            <a:ext cx="2629257" cy="17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3"/>
          <p:cNvCxnSpPr>
            <a:stCxn id="83" idx="1"/>
            <a:endCxn id="15362" idx="0"/>
          </p:cNvCxnSpPr>
          <p:nvPr/>
        </p:nvCxnSpPr>
        <p:spPr>
          <a:xfrm rot="10800000" flipV="1">
            <a:off x="1894911" y="1341724"/>
            <a:ext cx="3447494" cy="10639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80" idx="1"/>
            <a:endCxn id="15362" idx="3"/>
          </p:cNvCxnSpPr>
          <p:nvPr/>
        </p:nvCxnSpPr>
        <p:spPr>
          <a:xfrm rot="10800000" flipV="1">
            <a:off x="3209539" y="2853995"/>
            <a:ext cx="461978" cy="4285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5" idx="1"/>
            <a:endCxn id="15362" idx="2"/>
          </p:cNvCxnSpPr>
          <p:nvPr/>
        </p:nvCxnSpPr>
        <p:spPr>
          <a:xfrm rot="10800000">
            <a:off x="1894912" y="4159378"/>
            <a:ext cx="2996285" cy="11322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5362" idx="0"/>
          </p:cNvCxnSpPr>
          <p:nvPr/>
        </p:nvCxnSpPr>
        <p:spPr>
          <a:xfrm rot="16200000" flipV="1">
            <a:off x="673976" y="1184728"/>
            <a:ext cx="897943" cy="15439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5362" idx="2"/>
          </p:cNvCxnSpPr>
          <p:nvPr/>
        </p:nvCxnSpPr>
        <p:spPr>
          <a:xfrm rot="5400000">
            <a:off x="478613" y="4227120"/>
            <a:ext cx="1484040" cy="13485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48945" y="682194"/>
            <a:ext cx="5043055" cy="647843"/>
          </a:xfrm>
        </p:spPr>
        <p:txBody>
          <a:bodyPr>
            <a:normAutofit/>
          </a:bodyPr>
          <a:lstStyle/>
          <a:p>
            <a:r>
              <a:rPr lang="en-US" sz="3600" dirty="0"/>
              <a:t>Older pupils (secondary)</a:t>
            </a:r>
          </a:p>
        </p:txBody>
      </p:sp>
      <p:pic>
        <p:nvPicPr>
          <p:cNvPr id="7" name="Picture 2" descr="Piggy Bank, Money, Finance, Banking, Currency, Cash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35746" y="2397948"/>
            <a:ext cx="4069452" cy="2062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for money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Food insecurity </a:t>
            </a:r>
          </a:p>
        </p:txBody>
      </p:sp>
    </p:spTree>
    <p:extLst>
      <p:ext uri="{BB962C8B-B14F-4D97-AF65-F5344CB8AC3E}">
        <p14:creationId xmlns:p14="http://schemas.microsoft.com/office/powerpoint/2010/main" val="2941505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Differences</a:t>
            </a:r>
          </a:p>
        </p:txBody>
      </p:sp>
      <p:pic>
        <p:nvPicPr>
          <p:cNvPr id="2050" name="Picture 2" descr="McDonald's has a big problem in uphill turna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" y="2493105"/>
            <a:ext cx="5043188" cy="28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53805" y="1226368"/>
            <a:ext cx="1632857" cy="755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dirty="0"/>
              <a:t>£5.71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062421" y="1226368"/>
            <a:ext cx="1632857" cy="7550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£5.71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66" y="3910107"/>
            <a:ext cx="1215457" cy="1309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330" y="1951383"/>
            <a:ext cx="141922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217" y="2319611"/>
            <a:ext cx="1691834" cy="1300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019" y="3936838"/>
            <a:ext cx="1085849" cy="1000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668" y="3936838"/>
            <a:ext cx="1308306" cy="1231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708" y="2520085"/>
            <a:ext cx="1437322" cy="8056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98631" y="2612213"/>
            <a:ext cx="1515292" cy="62144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8631" y="3712310"/>
            <a:ext cx="1515292" cy="62144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EFFORT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22733" y="3638922"/>
            <a:ext cx="2117971" cy="118651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QUANTITY – Potential Food Waste*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66337" y="2623637"/>
            <a:ext cx="2204563" cy="62144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92044" y="5327109"/>
            <a:ext cx="2173609" cy="62144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HEALTHINESS</a:t>
            </a:r>
          </a:p>
        </p:txBody>
      </p:sp>
    </p:spTree>
    <p:extLst>
      <p:ext uri="{BB962C8B-B14F-4D97-AF65-F5344CB8AC3E}">
        <p14:creationId xmlns:p14="http://schemas.microsoft.com/office/powerpoint/2010/main" val="20454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61164" y="414339"/>
            <a:ext cx="7157812" cy="999934"/>
          </a:xfrm>
        </p:spPr>
        <p:txBody>
          <a:bodyPr>
            <a:normAutofit/>
          </a:bodyPr>
          <a:lstStyle/>
          <a:p>
            <a:r>
              <a:rPr lang="en-US" sz="4800" dirty="0"/>
              <a:t>FOOD WASTE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61164" y="1556615"/>
            <a:ext cx="7157812" cy="28676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2018, </a:t>
            </a:r>
            <a:r>
              <a:rPr lang="en-US" b="1" dirty="0"/>
              <a:t>9.5</a:t>
            </a:r>
            <a:r>
              <a:rPr lang="en-US" dirty="0"/>
              <a:t> </a:t>
            </a:r>
            <a:r>
              <a:rPr lang="en-US" b="1" dirty="0"/>
              <a:t>MILLION TONNES </a:t>
            </a:r>
            <a:r>
              <a:rPr lang="en-US" dirty="0"/>
              <a:t>of food waste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&gt;£19 billion pounds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36 million </a:t>
            </a:r>
            <a:r>
              <a:rPr lang="en-US" dirty="0" err="1"/>
              <a:t>tonnes</a:t>
            </a:r>
            <a:r>
              <a:rPr lang="en-US" dirty="0"/>
              <a:t> of Green House Gas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Household food waste: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6.6 million </a:t>
            </a:r>
            <a:r>
              <a:rPr lang="en-US" dirty="0" err="1"/>
              <a:t>tonnes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70% - EDIBLE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4.5 MILLION TONNES</a:t>
            </a:r>
          </a:p>
        </p:txBody>
      </p:sp>
      <p:pic>
        <p:nvPicPr>
          <p:cNvPr id="2052" name="Picture 4" descr="yellow lemon on white tab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68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64" y="4405745"/>
            <a:ext cx="6866435" cy="1426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0070" y="6225309"/>
            <a:ext cx="122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WRAP, 2021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Issue of leftover Ingredients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2039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Potentially leftover ingredients: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2 X burgers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Half bag of potatoes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Lettuce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Cheese slices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30" y="2063416"/>
            <a:ext cx="1676962" cy="1807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0" y="0"/>
            <a:ext cx="2817291" cy="2165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511" y="2063416"/>
            <a:ext cx="2089274" cy="1924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805" y="0"/>
            <a:ext cx="2192857" cy="2063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39" y="2306345"/>
            <a:ext cx="2350970" cy="131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211" y="3546176"/>
            <a:ext cx="4476963" cy="3359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1589" y="3870809"/>
            <a:ext cx="286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1589" y="4637314"/>
            <a:ext cx="35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store cupboard foods, what else could you make?</a:t>
            </a:r>
          </a:p>
        </p:txBody>
      </p:sp>
    </p:spTree>
    <p:extLst>
      <p:ext uri="{BB962C8B-B14F-4D97-AF65-F5344CB8AC3E}">
        <p14:creationId xmlns:p14="http://schemas.microsoft.com/office/powerpoint/2010/main" val="35562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else could you make?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40718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Have a look at your £5.71 challenge ingredients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Would you have left over ingredients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With your cupboard ingredients what else could you make</a:t>
            </a:r>
          </a:p>
        </p:txBody>
      </p:sp>
      <p:pic>
        <p:nvPicPr>
          <p:cNvPr id="3074" name="Picture 2" descr="light bulb on black 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1249" cy="46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5" y="3445987"/>
            <a:ext cx="4546590" cy="34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Shopping Rules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8640" y="1293224"/>
            <a:ext cx="4362994" cy="2926079"/>
          </a:xfrm>
        </p:spPr>
        <p:txBody>
          <a:bodyPr/>
          <a:lstStyle/>
          <a:p>
            <a:r>
              <a:rPr lang="en-GB" b="1" dirty="0"/>
              <a:t>Eat before you go!</a:t>
            </a:r>
          </a:p>
          <a:p>
            <a:endParaRPr lang="en-GB" dirty="0"/>
          </a:p>
          <a:p>
            <a:r>
              <a:rPr lang="en-GB" dirty="0"/>
              <a:t>Know your budget and have planned your meals</a:t>
            </a:r>
          </a:p>
          <a:p>
            <a:endParaRPr lang="en-GB" dirty="0"/>
          </a:p>
          <a:p>
            <a:r>
              <a:rPr lang="en-GB" dirty="0"/>
              <a:t>Know the offers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68" name="Picture 4" descr="What&amp;#8217;s The Secret to Success? Abide By The Golden Rule | Inc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4219303"/>
            <a:ext cx="3580402" cy="20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770519">
            <a:off x="927754" y="5229144"/>
            <a:ext cx="33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LIST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660" y="1136469"/>
            <a:ext cx="6467837" cy="43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482568" y="414339"/>
            <a:ext cx="4316540" cy="999934"/>
          </a:xfrm>
        </p:spPr>
        <p:txBody>
          <a:bodyPr/>
          <a:lstStyle/>
          <a:p>
            <a:r>
              <a:rPr lang="en-US" dirty="0"/>
              <a:t>The Shopping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82568" y="1414273"/>
            <a:ext cx="4316540" cy="3575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£"/>
            </a:pPr>
            <a:r>
              <a:rPr lang="en-GB" dirty="0"/>
              <a:t>Know your budget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Look at your weekly meal plan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What ingredients do you need that are not in the cupboard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Double check – hungry housemates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Add a treat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 descr="https://uc807096b88f02669eab21af1808.previews.dropboxusercontent.com/p/thumb/AAzW_SBmvvrlbAKiFj5FSgrBXIUz9JxCSr9TTLvnPGu-2MLP5qTN0sKo4HpGPpMuCwVFimaNP9pXZQiHXkmT-TlZihpWtxtOJnxuf-yUgcEMFfVcXsYZXJCqRTLsndXqWidRXEOTeLCxmLlRoEx9om3OzNoKRGH2cHZpgbVRUyiZQe2vrxYnLR4AIjIuEMm3QtC_8i9hRtRxMx8symJ-SGvSfPR--hyubtFW8VhOhVZ62jKBppXzEMsM6oJSkFfbygQ_FIsE6QXhuSODaOxDxmBnNlWs0HWE95RJ-nmxJ_DGcMWe4V9HRV-RVcxaf8pmVgoV_tCLEr4fpaIvLCkqPabfAMcu4ElUTX_bBx43jmiEds5oSdpRkqD9YawrwpG_mEDdj1KmCdvfy7ZA4ryoxqBdqxEbeM6oE4ON8om34hLKKA/p.png?fv_content=true&amp;size_mode=5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al Offer, Bargain, Advertis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85868">
            <a:off x="5480372" y="792230"/>
            <a:ext cx="4081595" cy="20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nant, New, Note, Offer, Advertising, Trad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1840">
            <a:off x="8772035" y="775261"/>
            <a:ext cx="3528524" cy="32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cial Offer, Sticker, Price, Discount, Special, Sa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567" y="3633838"/>
            <a:ext cx="2768691" cy="28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ay Only, Deal Of The Day, Deal, Sale, Speci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7590">
            <a:off x="8606251" y="2932206"/>
            <a:ext cx="2924901" cy="29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10820"/>
            <a:ext cx="6851904" cy="825649"/>
          </a:xfrm>
        </p:spPr>
        <p:txBody>
          <a:bodyPr/>
          <a:lstStyle/>
          <a:p>
            <a:r>
              <a:rPr lang="en-US" dirty="0"/>
              <a:t>Offers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277" y="1699657"/>
            <a:ext cx="504375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 the offers – stretch the budget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Substitute ingredients on your list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swap turkey for chicken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the day/time your local shop reduces down the food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 of food can be frozen to use at later 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store cupboard essentials when on offer</a:t>
            </a:r>
          </a:p>
        </p:txBody>
      </p:sp>
    </p:spTree>
    <p:extLst>
      <p:ext uri="{BB962C8B-B14F-4D97-AF65-F5344CB8AC3E}">
        <p14:creationId xmlns:p14="http://schemas.microsoft.com/office/powerpoint/2010/main" val="3958223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66546" y="506703"/>
            <a:ext cx="3094182" cy="647843"/>
          </a:xfrm>
        </p:spPr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pic>
        <p:nvPicPr>
          <p:cNvPr id="17412" name="Picture 4" descr="Food - a fact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51" y="1274618"/>
            <a:ext cx="6027316" cy="42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61749" y="1575088"/>
            <a:ext cx="4303776" cy="424382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hlinkClick r:id="rId3"/>
              </a:rPr>
              <a:t>Food Life Skills</a:t>
            </a:r>
            <a:endParaRPr lang="en-US" sz="2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hlinkClick r:id="rId4"/>
              </a:rPr>
              <a:t>Shopping</a:t>
            </a:r>
            <a:endParaRPr lang="en-US" sz="2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hlinkClick r:id="rId5"/>
              </a:rPr>
              <a:t>Where food comes from</a:t>
            </a:r>
            <a:endParaRPr lang="en-US" sz="2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hlinkClick r:id="rId6"/>
              </a:rPr>
              <a:t>Growing</a:t>
            </a:r>
            <a:endParaRPr lang="en-US" sz="2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hlinkClick r:id="rId7"/>
              </a:rPr>
              <a:t>Cooking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9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15200" y="414339"/>
            <a:ext cx="4608576" cy="999934"/>
          </a:xfrm>
        </p:spPr>
        <p:txBody>
          <a:bodyPr/>
          <a:lstStyle/>
          <a:p>
            <a:r>
              <a:rPr lang="en-US" dirty="0"/>
              <a:t>Some Other Relevant articles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983961"/>
            <a:ext cx="4303776" cy="517669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Barriers and Facilitators to cooking from basic ingredients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Cook Like A Boss: An effective co-created multidisciplinary approach to improving children’s cooking competence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Modern transference of domestic cooking skills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Conversation: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How we cook changed during lockdown – and we can learn from this for life after the pandemic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Children as young as two can learn to cook – here are the kitchen skills they can get to grips with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Cooking with kids at home saw a boom during lockdown – here’s why it needs to continue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Email: f.lavelle@qub.ac.uk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872377"/>
            <a:ext cx="1746880" cy="576556"/>
          </a:xfrm>
          <a:prstGeom prst="rect">
            <a:avLst/>
          </a:prstGeom>
        </p:spPr>
      </p:pic>
      <p:pic>
        <p:nvPicPr>
          <p:cNvPr id="2050" name="Picture 2" descr="five gray spoons filled with assorted-color powders near chilli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05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AB50-F8D0-4AC6-8FAA-CD1EDF6F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Food – a fact of life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CBB72-D5D8-4A75-A756-EC34400BE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283798"/>
            <a:ext cx="7245260" cy="3600000"/>
          </a:xfrm>
        </p:spPr>
        <p:txBody>
          <a:bodyPr/>
          <a:lstStyle/>
          <a:p>
            <a:r>
              <a:rPr lang="en-GB" sz="2000" dirty="0"/>
              <a:t>Cooking – </a:t>
            </a:r>
            <a:r>
              <a:rPr lang="en-GB" sz="2000" dirty="0">
                <a:hlinkClick r:id="rId3"/>
              </a:rPr>
              <a:t>5-7 years</a:t>
            </a:r>
            <a:r>
              <a:rPr lang="en-GB" sz="2000" dirty="0"/>
              <a:t>, </a:t>
            </a:r>
            <a:r>
              <a:rPr lang="en-GB" sz="2000" dirty="0">
                <a:hlinkClick r:id="rId4"/>
              </a:rPr>
              <a:t>7-11 years</a:t>
            </a:r>
            <a:r>
              <a:rPr lang="en-GB" sz="2000" dirty="0"/>
              <a:t>, </a:t>
            </a:r>
            <a:r>
              <a:rPr lang="en-GB" sz="2000" dirty="0">
                <a:hlinkClick r:id="rId5"/>
              </a:rPr>
              <a:t>11-14 years </a:t>
            </a:r>
            <a:r>
              <a:rPr lang="en-GB" sz="2000" dirty="0"/>
              <a:t>and </a:t>
            </a:r>
            <a:r>
              <a:rPr lang="en-GB" sz="2000" dirty="0">
                <a:hlinkClick r:id="rId6"/>
              </a:rPr>
              <a:t>14-16 years</a:t>
            </a:r>
            <a:endParaRPr lang="en-GB" sz="2000" dirty="0">
              <a:hlinkClick r:id="rId7"/>
            </a:endParaRPr>
          </a:p>
          <a:p>
            <a:r>
              <a:rPr lang="en-GB" sz="2000" dirty="0">
                <a:hlinkClick r:id="rId7"/>
              </a:rPr>
              <a:t>Remote learning activities </a:t>
            </a:r>
            <a:endParaRPr lang="en-GB" sz="2000" dirty="0"/>
          </a:p>
          <a:p>
            <a:r>
              <a:rPr lang="en-GB" sz="2000" dirty="0">
                <a:hlinkClick r:id="rId8"/>
              </a:rPr>
              <a:t>Interactive activities</a:t>
            </a:r>
            <a:endParaRPr lang="en-GB" sz="2000" dirty="0"/>
          </a:p>
          <a:p>
            <a:r>
              <a:rPr lang="en-GB" sz="2000" dirty="0"/>
              <a:t>Using leftovers – </a:t>
            </a:r>
            <a:r>
              <a:rPr lang="en-GB" sz="2000" dirty="0">
                <a:hlinkClick r:id="rId9"/>
              </a:rPr>
              <a:t>presentation</a:t>
            </a:r>
            <a:r>
              <a:rPr lang="en-GB" sz="2000" dirty="0"/>
              <a:t> and </a:t>
            </a:r>
            <a:r>
              <a:rPr lang="en-GB" sz="2000" dirty="0" err="1">
                <a:hlinkClick r:id="rId10"/>
              </a:rPr>
              <a:t>activity</a:t>
            </a:r>
            <a:r>
              <a:rPr lang="en-GB" sz="2000" dirty="0" err="1"/>
              <a:t>.</a:t>
            </a:r>
            <a:r>
              <a:rPr lang="en-GB" sz="2000" dirty="0" err="1">
                <a:hlinkClick r:id="rId11"/>
              </a:rPr>
              <a:t>Learn</a:t>
            </a:r>
            <a:r>
              <a:rPr lang="en-GB" sz="2000" dirty="0">
                <a:hlinkClick r:id="rId11"/>
              </a:rPr>
              <a:t> with stories</a:t>
            </a:r>
            <a:endParaRPr lang="en-GB" sz="2000" dirty="0"/>
          </a:p>
          <a:p>
            <a:r>
              <a:rPr lang="en-GB" sz="2000" dirty="0">
                <a:hlinkClick r:id="rId12"/>
              </a:rPr>
              <a:t>Early years activity pack – Amazing allotments</a:t>
            </a:r>
            <a:endParaRPr lang="en-GB" sz="2000" dirty="0"/>
          </a:p>
          <a:p>
            <a:r>
              <a:rPr lang="en-GB" sz="2000" dirty="0">
                <a:hlinkClick r:id="rId13"/>
              </a:rPr>
              <a:t>Recipes</a:t>
            </a:r>
            <a:r>
              <a:rPr lang="en-GB" sz="2000" dirty="0"/>
              <a:t> – over 300 tried and tested recipes with new recipes to come!</a:t>
            </a:r>
          </a:p>
          <a:p>
            <a:r>
              <a:rPr lang="en-GB" sz="2000" dirty="0">
                <a:hlinkClick r:id="rId14"/>
              </a:rPr>
              <a:t>Resources for pupils with additional needs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Healthy sustainable diets</a:t>
            </a:r>
          </a:p>
          <a:p>
            <a:r>
              <a:rPr lang="en-GB" sz="2000" dirty="0"/>
              <a:t>Support and resources for pupils aged </a:t>
            </a:r>
            <a:r>
              <a:rPr lang="en-GB" sz="2000" dirty="0">
                <a:hlinkClick r:id="rId15"/>
              </a:rPr>
              <a:t>5-7 years</a:t>
            </a:r>
            <a:r>
              <a:rPr lang="en-GB" sz="2000" dirty="0"/>
              <a:t>, </a:t>
            </a:r>
            <a:r>
              <a:rPr lang="en-GB" sz="2000" dirty="0">
                <a:hlinkClick r:id="rId16"/>
              </a:rPr>
              <a:t>7-11 years</a:t>
            </a:r>
            <a:r>
              <a:rPr lang="en-GB" sz="2000" dirty="0"/>
              <a:t>, </a:t>
            </a:r>
            <a:r>
              <a:rPr lang="en-GB" sz="2000" dirty="0">
                <a:hlinkClick r:id="rId17"/>
              </a:rPr>
              <a:t>11-14 years </a:t>
            </a:r>
            <a:r>
              <a:rPr lang="en-GB" sz="2000" dirty="0"/>
              <a:t>and </a:t>
            </a:r>
            <a:r>
              <a:rPr lang="en-GB" sz="2000" dirty="0">
                <a:hlinkClick r:id="rId18"/>
              </a:rPr>
              <a:t>14-16 years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4244E-A028-43B1-B931-D49066FD4EF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131" y="1563798"/>
            <a:ext cx="3098438" cy="196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217D1-3CF6-48B7-9F13-E35E8DC9D3C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77" y="2915376"/>
            <a:ext cx="2942750" cy="1813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E20DA-B2A5-4184-988A-87A560CBBBA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35" y="4304510"/>
            <a:ext cx="2942750" cy="13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7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D525-494A-4E42-89F3-B62C77089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5" y="1563798"/>
            <a:ext cx="8918782" cy="720000"/>
          </a:xfrm>
        </p:spPr>
        <p:txBody>
          <a:bodyPr/>
          <a:lstStyle/>
          <a:p>
            <a:r>
              <a:rPr lang="en-GB" sz="3400" dirty="0"/>
              <a:t>Suggestions for further reading and sources of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6F3CA-9E6C-42E1-99C4-18C10AEB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726113"/>
            <a:ext cx="7450742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British Nutrition Foundation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new website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European Commission – food waste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Food Standards Agency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Home food fact checker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Christmas food hygiene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Healthy sustainable diets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(British Nutrition Foundation)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Love Food Hate Waste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RHS Campaign for school gardening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WRAP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FE6EF-F017-40A0-8377-442295A0D1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011" y="2283798"/>
            <a:ext cx="2459929" cy="3010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95D72-124F-4625-B99A-7AC0FBB147C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62" y="3557652"/>
            <a:ext cx="3322843" cy="2375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0344DB-9A98-4BBE-B535-1A311C0505DF}"/>
              </a:ext>
            </a:extLst>
          </p:cNvPr>
          <p:cNvSpPr txBox="1"/>
          <p:nvPr/>
        </p:nvSpPr>
        <p:spPr>
          <a:xfrm>
            <a:off x="7878791" y="6014202"/>
            <a:ext cx="351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Try, swap, change planner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6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BC12-9709-4562-B74A-CD8773FE3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And finally….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BA6DC-B503-40D1-8C91-1A3CDF22B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399076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Webinars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Food styling and presentation masterclass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12/01/22</a:t>
            </a: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Careers in food and drink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9/03/22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Virtual practical workshops</a:t>
            </a:r>
          </a:p>
          <a:p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science and food skills: Practical applications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15/01/22 (Saturday)</a:t>
            </a:r>
          </a:p>
          <a:p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science and food skills: Practical applications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9/02/22 (Twilight)</a:t>
            </a:r>
          </a:p>
          <a:p>
            <a:pPr marL="0" indent="0">
              <a:buNone/>
            </a:pPr>
            <a:endParaRPr lang="en-GB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</a:br>
            <a:endParaRPr lang="en-GB" sz="20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B8131-F571-490C-8D03-AC4CB831C30C}"/>
              </a:ext>
            </a:extLst>
          </p:cNvPr>
          <p:cNvSpPr txBox="1"/>
          <p:nvPr/>
        </p:nvSpPr>
        <p:spPr>
          <a:xfrm>
            <a:off x="1086966" y="5999076"/>
            <a:ext cx="470765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Online courses available too!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6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BAD NEWS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424382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Decrease by 18% in FW since 2007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DURING THE PANDEMIC</a:t>
            </a: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You took to the pan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en-US" dirty="0"/>
              <a:t>Readymade ingredients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↑"/>
            </a:pPr>
            <a:r>
              <a:rPr lang="en-US" dirty="0"/>
              <a:t>Fresh/basic ingredients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en-US" dirty="0"/>
              <a:t>Threw away food</a:t>
            </a:r>
          </a:p>
        </p:txBody>
      </p:sp>
    </p:spTree>
    <p:extLst>
      <p:ext uri="{BB962C8B-B14F-4D97-AF65-F5344CB8AC3E}">
        <p14:creationId xmlns:p14="http://schemas.microsoft.com/office/powerpoint/2010/main" val="39944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691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Practical food skills, cooking and food waste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Practices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424382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↑"/>
            </a:pPr>
            <a:r>
              <a:rPr lang="en-US" dirty="0" err="1"/>
              <a:t>Organisational</a:t>
            </a:r>
            <a:r>
              <a:rPr lang="en-US" dirty="0"/>
              <a:t> (planning ahead, shopping with a grocery list, keeping basics in the cupboard) – reduce time in shop &amp;stick to budget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↑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↑"/>
            </a:pPr>
            <a:r>
              <a:rPr lang="en-US" dirty="0"/>
              <a:t>Management (Preparing in advance, batch cooking and freezing) – may become increasingly useful as time reduces again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↑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Kids in the Kitchen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424382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Increase in including children in baking activities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And </a:t>
            </a:r>
            <a:r>
              <a:rPr lang="en-US" dirty="0">
                <a:hlinkClick r:id="rId2"/>
              </a:rPr>
              <a:t>everyday meal prep</a:t>
            </a: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Those who included their children more frequently = higher diet quality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Kids in the Kitchen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5200" y="1584325"/>
            <a:ext cx="4303776" cy="424382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Learning CS at younger ages</a:t>
            </a:r>
            <a:r>
              <a:rPr lang="en-US" dirty="0"/>
              <a:t>: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Better dietary patterns as adults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Less food waste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Age-Appropriate skills to help</a:t>
            </a: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Subjects: </a:t>
            </a:r>
            <a:r>
              <a:rPr lang="en-US" dirty="0" err="1"/>
              <a:t>Maths</a:t>
            </a:r>
            <a:r>
              <a:rPr lang="en-US" dirty="0"/>
              <a:t>, literacy, science, geography, history…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"/>
            <a:ext cx="3088408" cy="685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0" y="6447797"/>
            <a:ext cx="123759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336945"/>
            <a:ext cx="6851904" cy="1402269"/>
          </a:xfrm>
        </p:spPr>
        <p:txBody>
          <a:bodyPr/>
          <a:lstStyle/>
          <a:p>
            <a:r>
              <a:rPr lang="en-US" dirty="0"/>
              <a:t>Food skills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422344"/>
            <a:ext cx="1237595" cy="40846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98181" y="6461479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Lavelle et al., 2017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3600" y="336945"/>
            <a:ext cx="2909455" cy="19629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8872" y="4498569"/>
            <a:ext cx="2909455" cy="19629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8509" y="680092"/>
            <a:ext cx="2872510" cy="5643417"/>
          </a:xfrm>
        </p:spPr>
        <p:txBody>
          <a:bodyPr>
            <a:normAutofit/>
          </a:bodyPr>
          <a:lstStyle/>
          <a:p>
            <a:r>
              <a:rPr lang="en-US" sz="4800" dirty="0"/>
              <a:t>Planning</a:t>
            </a:r>
          </a:p>
          <a:p>
            <a:endParaRPr lang="en-US" sz="4800" dirty="0"/>
          </a:p>
          <a:p>
            <a:r>
              <a:rPr lang="en-US" sz="4800" dirty="0"/>
              <a:t>Storage</a:t>
            </a:r>
          </a:p>
          <a:p>
            <a:endParaRPr lang="en-US" sz="4800" dirty="0"/>
          </a:p>
          <a:p>
            <a:r>
              <a:rPr lang="en-US" sz="4800" dirty="0"/>
              <a:t>Leftovers</a:t>
            </a:r>
          </a:p>
          <a:p>
            <a:endParaRPr lang="en-US" sz="4800" dirty="0"/>
          </a:p>
          <a:p>
            <a:r>
              <a:rPr lang="en-US" sz="4800" dirty="0"/>
              <a:t>Regrow</a:t>
            </a:r>
          </a:p>
        </p:txBody>
      </p:sp>
      <p:pic>
        <p:nvPicPr>
          <p:cNvPr id="3074" name="Picture 2" descr="flat lay photography of turned-on silver iPad beside Apple Penci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7"/>
            <a:ext cx="4904509" cy="65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7732"/>
            <a:ext cx="4904509" cy="3180268"/>
          </a:xfrm>
          <a:prstGeom prst="rect">
            <a:avLst/>
          </a:prstGeom>
        </p:spPr>
      </p:pic>
      <p:pic>
        <p:nvPicPr>
          <p:cNvPr id="3076" name="Picture 4" descr="Broccoli, Chicken, Cooking, Cuisine, Delicious, Dinn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510" y="-14748"/>
            <a:ext cx="3694546" cy="36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8" y="3677731"/>
            <a:ext cx="3694547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410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5BC0D5-8915-4AD8-A6C0-3960C8FE24FF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48F9D9-86F2-47A8-910C-BB055E151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2168</TotalTime>
  <Words>1791</Words>
  <Application>Microsoft Office PowerPoint</Application>
  <PresentationFormat>Widescreen</PresentationFormat>
  <Paragraphs>568</Paragraphs>
  <Slides>40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Roboto</vt:lpstr>
      <vt:lpstr>Wingdings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2_Office Theme</vt:lpstr>
      <vt:lpstr>1_Red</vt:lpstr>
      <vt:lpstr>Practical food skills, cooking and food 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– a fact of life resources</vt:lpstr>
      <vt:lpstr>Suggestions for further reading and sources of information</vt:lpstr>
      <vt:lpstr>And finally….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307</cp:revision>
  <cp:lastPrinted>2019-09-19T12:37:07Z</cp:lastPrinted>
  <dcterms:created xsi:type="dcterms:W3CDTF">2017-10-26T16:07:58Z</dcterms:created>
  <dcterms:modified xsi:type="dcterms:W3CDTF">2021-12-20T15:33:24Z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