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64" r:id="rId6"/>
    <p:sldId id="259" r:id="rId7"/>
    <p:sldId id="262" r:id="rId8"/>
    <p:sldId id="263"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3C2"/>
    <a:srgbClr val="EF9F3F"/>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p:scale>
          <a:sx n="118" d="100"/>
          <a:sy n="118" d="100"/>
        </p:scale>
        <p:origin x="-72" y="11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smtClean="0"/>
              <a:t>Title</a:t>
            </a:r>
            <a:endParaRPr lang="en-US" dirty="0"/>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smtClean="0"/>
              <a:t>Section Title</a:t>
            </a:r>
            <a:endParaRPr lang="en-US" dirty="0"/>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a:t>
            </a:r>
            <a:endParaRPr lang="en-US" dirty="0"/>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smtClean="0"/>
              <a:t>Heading</a:t>
            </a:r>
            <a:endParaRPr lang="en-US" dirty="0"/>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 here</a:t>
            </a:r>
            <a:endParaRPr lang="en-US" dirty="0"/>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smtClean="0"/>
              <a:t>Heading</a:t>
            </a:r>
            <a:endParaRPr lang="en-US" dirty="0"/>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5"/>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a:t>
            </a:r>
            <a:r>
              <a:rPr lang="en-US" sz="900" b="0" i="0" baseline="0" dirty="0" smtClean="0">
                <a:solidFill>
                  <a:schemeClr val="tx1"/>
                </a:solidFill>
                <a:latin typeface="Arial" charset="0"/>
                <a:ea typeface="Arial" charset="0"/>
                <a:cs typeface="Arial" charset="0"/>
              </a:rPr>
              <a:t> Food – </a:t>
            </a:r>
            <a:r>
              <a:rPr lang="en-US" sz="900" b="0" i="0" dirty="0" smtClean="0">
                <a:solidFill>
                  <a:schemeClr val="tx1"/>
                </a:solidFill>
                <a:latin typeface="Arial" charset="0"/>
                <a:ea typeface="Arial" charset="0"/>
                <a:cs typeface="Arial" charset="0"/>
              </a:rPr>
              <a:t>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Colour</a:t>
            </a:r>
            <a:r>
              <a:rPr lang="en-US" dirty="0" smtClean="0"/>
              <a:t> changes with meat</a:t>
            </a:r>
            <a:endParaRPr lang="en-US" dirty="0"/>
          </a:p>
        </p:txBody>
      </p:sp>
    </p:spTree>
    <p:extLst>
      <p:ext uri="{BB962C8B-B14F-4D97-AF65-F5344CB8AC3E}">
        <p14:creationId xmlns:p14="http://schemas.microsoft.com/office/powerpoint/2010/main" val="1955166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Welcome</a:t>
            </a:r>
            <a:endParaRPr lang="en-GB" dirty="0"/>
          </a:p>
        </p:txBody>
      </p:sp>
      <p:sp>
        <p:nvSpPr>
          <p:cNvPr id="3" name="Subtitle 2"/>
          <p:cNvSpPr>
            <a:spLocks noGrp="1"/>
          </p:cNvSpPr>
          <p:nvPr>
            <p:ph type="subTitle" idx="1"/>
          </p:nvPr>
        </p:nvSpPr>
        <p:spPr>
          <a:xfrm>
            <a:off x="1153512" y="3065488"/>
            <a:ext cx="3287859" cy="3087973"/>
          </a:xfrm>
        </p:spPr>
        <p:txBody>
          <a:bodyPr/>
          <a:lstStyle/>
          <a:p>
            <a:pPr marL="0" indent="0">
              <a:buNone/>
            </a:pPr>
            <a:r>
              <a:rPr lang="en-GB" dirty="0" smtClean="0"/>
              <a:t>Complete the missing words.</a:t>
            </a:r>
            <a:endParaRPr lang="en-GB" dirty="0"/>
          </a:p>
        </p:txBody>
      </p:sp>
      <p:pic>
        <p:nvPicPr>
          <p:cNvPr id="4" name="Picture 5" descr="C:\Users\Uptal\Desktop\Meat and education images\BBQ summer favourites\BBQ glazed lamb kebab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94700" y="3559639"/>
            <a:ext cx="3715889" cy="2593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F:\Spring poster raw meat pics\diced lamb pack 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38905" y="3559638"/>
            <a:ext cx="2499848" cy="2499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0527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t>
            </a:r>
            <a:r>
              <a:rPr lang="en-US" dirty="0" err="1" smtClean="0"/>
              <a:t>colour</a:t>
            </a:r>
            <a:r>
              <a:rPr lang="en-US" dirty="0" smtClean="0"/>
              <a:t> of meat</a:t>
            </a:r>
            <a:endParaRPr lang="en-US" dirty="0"/>
          </a:p>
        </p:txBody>
      </p:sp>
      <p:sp>
        <p:nvSpPr>
          <p:cNvPr id="3" name="Subtitle 2"/>
          <p:cNvSpPr>
            <a:spLocks noGrp="1"/>
          </p:cNvSpPr>
          <p:nvPr>
            <p:ph type="subTitle" idx="1"/>
          </p:nvPr>
        </p:nvSpPr>
        <p:spPr>
          <a:xfrm>
            <a:off x="1169276" y="2571092"/>
            <a:ext cx="6965321" cy="3600000"/>
          </a:xfrm>
        </p:spPr>
        <p:txBody>
          <a:bodyPr/>
          <a:lstStyle/>
          <a:p>
            <a:pPr marL="0" indent="0">
              <a:spcBef>
                <a:spcPct val="50000"/>
              </a:spcBef>
              <a:buNone/>
            </a:pPr>
            <a:r>
              <a:rPr lang="en-GB" altLang="en-US" sz="2000" dirty="0">
                <a:latin typeface="Futura Bk" pitchFamily="34" charset="0"/>
              </a:rPr>
              <a:t>The colour of meat is largely due to the red protein called myoglobin and some haemoglobin (blood) left in the muscle. Some muscles contain more of these red pigments than others. </a:t>
            </a:r>
          </a:p>
          <a:p>
            <a:pPr marL="0" indent="0">
              <a:spcBef>
                <a:spcPct val="50000"/>
              </a:spcBef>
              <a:buNone/>
            </a:pPr>
            <a:r>
              <a:rPr lang="en-GB" altLang="en-US" sz="2000" dirty="0">
                <a:latin typeface="Futura Bk" pitchFamily="34" charset="0"/>
              </a:rPr>
              <a:t>Colour differences can be due to age and exercise, but are mainly due to the metabolism of the species and the function of the particular muscle. </a:t>
            </a:r>
          </a:p>
          <a:p>
            <a:pPr marL="0" indent="0">
              <a:spcBef>
                <a:spcPct val="50000"/>
              </a:spcBef>
              <a:buNone/>
            </a:pPr>
            <a:r>
              <a:rPr lang="en-GB" altLang="en-US" sz="2000" dirty="0">
                <a:latin typeface="Futura Bk" pitchFamily="34" charset="0"/>
              </a:rPr>
              <a:t>Meat from muscles which have been used a lot and are from older animals is usually a darker colour.</a:t>
            </a:r>
            <a:endParaRPr lang="en-GB" altLang="en-US" sz="2000" dirty="0">
              <a:latin typeface="Futura Bk" pitchFamily="34" charset="0"/>
            </a:endParaRPr>
          </a:p>
        </p:txBody>
      </p:sp>
      <p:pic>
        <p:nvPicPr>
          <p:cNvPr id="4"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4602" y="2236447"/>
            <a:ext cx="3167063" cy="209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 name="Group 13"/>
          <p:cNvGrpSpPr/>
          <p:nvPr/>
        </p:nvGrpSpPr>
        <p:grpSpPr>
          <a:xfrm>
            <a:off x="6068704" y="2535993"/>
            <a:ext cx="792163" cy="296219"/>
            <a:chOff x="6084888" y="2511717"/>
            <a:chExt cx="792163" cy="366712"/>
          </a:xfrm>
        </p:grpSpPr>
        <p:sp>
          <p:nvSpPr>
            <p:cNvPr id="5" name="Rectangle 5"/>
            <p:cNvSpPr>
              <a:spLocks noChangeArrowheads="1"/>
            </p:cNvSpPr>
            <p:nvPr/>
          </p:nvSpPr>
          <p:spPr bwMode="auto">
            <a:xfrm>
              <a:off x="6084888" y="2511717"/>
              <a:ext cx="792163" cy="360362"/>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6" name="Text Box 11"/>
            <p:cNvSpPr txBox="1">
              <a:spLocks noChangeArrowheads="1"/>
            </p:cNvSpPr>
            <p:nvPr/>
          </p:nvSpPr>
          <p:spPr bwMode="auto">
            <a:xfrm>
              <a:off x="6325394" y="2511717"/>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1</a:t>
              </a:r>
            </a:p>
          </p:txBody>
        </p:sp>
      </p:grpSp>
      <p:grpSp>
        <p:nvGrpSpPr>
          <p:cNvPr id="15" name="Group 14"/>
          <p:cNvGrpSpPr/>
          <p:nvPr/>
        </p:nvGrpSpPr>
        <p:grpSpPr>
          <a:xfrm>
            <a:off x="5868195" y="3105604"/>
            <a:ext cx="1008062" cy="366713"/>
            <a:chOff x="5868195" y="3105604"/>
            <a:chExt cx="1008062" cy="366713"/>
          </a:xfrm>
        </p:grpSpPr>
        <p:sp>
          <p:nvSpPr>
            <p:cNvPr id="7" name="Rectangle 5"/>
            <p:cNvSpPr>
              <a:spLocks noChangeArrowheads="1"/>
            </p:cNvSpPr>
            <p:nvPr/>
          </p:nvSpPr>
          <p:spPr bwMode="auto">
            <a:xfrm>
              <a:off x="5868195" y="3105604"/>
              <a:ext cx="1008062" cy="360363"/>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8" name="Text Box 12"/>
            <p:cNvSpPr txBox="1">
              <a:spLocks noChangeArrowheads="1"/>
            </p:cNvSpPr>
            <p:nvPr/>
          </p:nvSpPr>
          <p:spPr bwMode="auto">
            <a:xfrm>
              <a:off x="6226970" y="3105604"/>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2</a:t>
              </a:r>
            </a:p>
          </p:txBody>
        </p:sp>
      </p:grpSp>
      <p:grpSp>
        <p:nvGrpSpPr>
          <p:cNvPr id="16" name="Group 15"/>
          <p:cNvGrpSpPr/>
          <p:nvPr/>
        </p:nvGrpSpPr>
        <p:grpSpPr>
          <a:xfrm>
            <a:off x="4888345" y="3750974"/>
            <a:ext cx="431800" cy="366712"/>
            <a:chOff x="4888345" y="3750974"/>
            <a:chExt cx="431800" cy="366712"/>
          </a:xfrm>
        </p:grpSpPr>
        <p:sp>
          <p:nvSpPr>
            <p:cNvPr id="9" name="Rectangle 8"/>
            <p:cNvSpPr>
              <a:spLocks noChangeArrowheads="1"/>
            </p:cNvSpPr>
            <p:nvPr/>
          </p:nvSpPr>
          <p:spPr bwMode="auto">
            <a:xfrm>
              <a:off x="4888345" y="3750974"/>
              <a:ext cx="431800" cy="360362"/>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10" name="Text Box 13"/>
            <p:cNvSpPr txBox="1">
              <a:spLocks noChangeArrowheads="1"/>
            </p:cNvSpPr>
            <p:nvPr/>
          </p:nvSpPr>
          <p:spPr bwMode="auto">
            <a:xfrm>
              <a:off x="4959783" y="3750974"/>
              <a:ext cx="311150" cy="366712"/>
            </a:xfrm>
            <a:prstGeom prst="rect">
              <a:avLst/>
            </a:prstGeom>
            <a:solidFill>
              <a:srgbClr val="89C42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3</a:t>
              </a:r>
            </a:p>
          </p:txBody>
        </p:sp>
      </p:grpSp>
      <p:grpSp>
        <p:nvGrpSpPr>
          <p:cNvPr id="17" name="Group 16"/>
          <p:cNvGrpSpPr/>
          <p:nvPr/>
        </p:nvGrpSpPr>
        <p:grpSpPr>
          <a:xfrm>
            <a:off x="4054125" y="5067981"/>
            <a:ext cx="719137" cy="366712"/>
            <a:chOff x="4054125" y="5067981"/>
            <a:chExt cx="719137" cy="366712"/>
          </a:xfrm>
        </p:grpSpPr>
        <p:sp>
          <p:nvSpPr>
            <p:cNvPr id="11" name="Rectangle 5"/>
            <p:cNvSpPr>
              <a:spLocks noChangeArrowheads="1"/>
            </p:cNvSpPr>
            <p:nvPr/>
          </p:nvSpPr>
          <p:spPr bwMode="auto">
            <a:xfrm>
              <a:off x="4054125" y="5067981"/>
              <a:ext cx="719137" cy="360362"/>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12" name="Text Box 14"/>
            <p:cNvSpPr txBox="1">
              <a:spLocks noChangeArrowheads="1"/>
            </p:cNvSpPr>
            <p:nvPr/>
          </p:nvSpPr>
          <p:spPr bwMode="auto">
            <a:xfrm>
              <a:off x="4270025" y="5067981"/>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4</a:t>
              </a:r>
            </a:p>
          </p:txBody>
        </p:sp>
      </p:grpSp>
      <p:sp>
        <p:nvSpPr>
          <p:cNvPr id="13" name="Text Box 6"/>
          <p:cNvSpPr txBox="1">
            <a:spLocks noChangeArrowheads="1"/>
          </p:cNvSpPr>
          <p:nvPr/>
        </p:nvSpPr>
        <p:spPr bwMode="auto">
          <a:xfrm>
            <a:off x="10564569" y="4649863"/>
            <a:ext cx="1230914" cy="15696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600" dirty="0">
                <a:latin typeface="Arial" panose="020B0604020202020204" pitchFamily="34" charset="0"/>
                <a:cs typeface="Arial" panose="020B0604020202020204" pitchFamily="34" charset="0"/>
              </a:rPr>
              <a:t>Word bank:</a:t>
            </a:r>
          </a:p>
          <a:p>
            <a:pPr eaLnBrk="1" hangingPunct="1"/>
            <a:endParaRPr lang="en-GB" altLang="en-US" sz="1600" dirty="0">
              <a:latin typeface="Arial" panose="020B0604020202020204" pitchFamily="34" charset="0"/>
              <a:cs typeface="Arial" panose="020B0604020202020204" pitchFamily="34" charset="0"/>
            </a:endParaRPr>
          </a:p>
          <a:p>
            <a:pPr eaLnBrk="1" hangingPunct="1"/>
            <a:r>
              <a:rPr lang="en-GB" altLang="en-US" sz="1600" dirty="0" smtClean="0">
                <a:latin typeface="Arial" panose="020B0604020202020204" pitchFamily="34" charset="0"/>
                <a:cs typeface="Arial" panose="020B0604020202020204" pitchFamily="34" charset="0"/>
              </a:rPr>
              <a:t>Age</a:t>
            </a:r>
          </a:p>
          <a:p>
            <a:pPr eaLnBrk="1" hangingPunct="1"/>
            <a:r>
              <a:rPr lang="en-GB" altLang="en-US" sz="1600" dirty="0" smtClean="0">
                <a:latin typeface="Arial" panose="020B0604020202020204" pitchFamily="34" charset="0"/>
                <a:cs typeface="Arial" panose="020B0604020202020204" pitchFamily="34" charset="0"/>
              </a:rPr>
              <a:t>Protein</a:t>
            </a:r>
          </a:p>
          <a:p>
            <a:pPr eaLnBrk="1" hangingPunct="1"/>
            <a:r>
              <a:rPr lang="en-GB" altLang="en-US" sz="1600" dirty="0" smtClean="0">
                <a:latin typeface="Arial" panose="020B0604020202020204" pitchFamily="34" charset="0"/>
                <a:cs typeface="Arial" panose="020B0604020202020204" pitchFamily="34" charset="0"/>
              </a:rPr>
              <a:t>Pigments</a:t>
            </a:r>
          </a:p>
          <a:p>
            <a:pPr eaLnBrk="1" hangingPunct="1"/>
            <a:r>
              <a:rPr lang="en-GB" altLang="en-US" sz="1600" dirty="0">
                <a:latin typeface="Arial" panose="020B0604020202020204" pitchFamily="34" charset="0"/>
                <a:cs typeface="Arial" panose="020B0604020202020204" pitchFamily="34" charset="0"/>
              </a:rPr>
              <a:t>D</a:t>
            </a:r>
            <a:r>
              <a:rPr lang="en-GB" altLang="en-US" sz="1600" dirty="0" smtClean="0">
                <a:latin typeface="Arial" panose="020B0604020202020204" pitchFamily="34" charset="0"/>
                <a:cs typeface="Arial" panose="020B0604020202020204" pitchFamily="34" charset="0"/>
              </a:rPr>
              <a:t>arker </a:t>
            </a:r>
            <a:endParaRPr lang="en-GB" alt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0713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2000"/>
                                        <p:tgtEl>
                                          <p:spTgt spid="14"/>
                                        </p:tgtEl>
                                      </p:cBhvr>
                                    </p:animEffect>
                                    <p:anim calcmode="lin" valueType="num">
                                      <p:cBhvr>
                                        <p:cTn id="7" dur="2000"/>
                                        <p:tgtEl>
                                          <p:spTgt spid="1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14"/>
                                        </p:tgtEl>
                                        <p:attrNameLst>
                                          <p:attrName>ppt_h</p:attrName>
                                        </p:attrNameLst>
                                      </p:cBhvr>
                                      <p:tavLst>
                                        <p:tav tm="0">
                                          <p:val>
                                            <p:strVal val="ppt_h"/>
                                          </p:val>
                                        </p:tav>
                                        <p:tav tm="100000">
                                          <p:val>
                                            <p:strVal val="ppt_h"/>
                                          </p:val>
                                        </p:tav>
                                      </p:tavLst>
                                    </p:anim>
                                    <p:set>
                                      <p:cBhvr>
                                        <p:cTn id="9" dur="1" fill="hold">
                                          <p:stCondLst>
                                            <p:cond delay="1999"/>
                                          </p:stCondLst>
                                        </p:cTn>
                                        <p:tgtEl>
                                          <p:spTgt spid="1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5" presetClass="exit" presetSubtype="0" fill="hold" nodeType="clickEffect">
                                  <p:stCondLst>
                                    <p:cond delay="0"/>
                                  </p:stCondLst>
                                  <p:childTnLst>
                                    <p:animEffect transition="out" filter="fade">
                                      <p:cBhvr>
                                        <p:cTn id="13" dur="2000"/>
                                        <p:tgtEl>
                                          <p:spTgt spid="15"/>
                                        </p:tgtEl>
                                      </p:cBhvr>
                                    </p:animEffect>
                                    <p:anim calcmode="lin" valueType="num">
                                      <p:cBhvr>
                                        <p:cTn id="14" dur="2000"/>
                                        <p:tgtEl>
                                          <p:spTgt spid="1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5" dur="2000"/>
                                        <p:tgtEl>
                                          <p:spTgt spid="15"/>
                                        </p:tgtEl>
                                        <p:attrNameLst>
                                          <p:attrName>ppt_h</p:attrName>
                                        </p:attrNameLst>
                                      </p:cBhvr>
                                      <p:tavLst>
                                        <p:tav tm="0">
                                          <p:val>
                                            <p:strVal val="ppt_h"/>
                                          </p:val>
                                        </p:tav>
                                        <p:tav tm="100000">
                                          <p:val>
                                            <p:strVal val="ppt_h"/>
                                          </p:val>
                                        </p:tav>
                                      </p:tavLst>
                                    </p:anim>
                                    <p:set>
                                      <p:cBhvr>
                                        <p:cTn id="16" dur="1" fill="hold">
                                          <p:stCondLst>
                                            <p:cond delay="1999"/>
                                          </p:stCondLst>
                                        </p:cTn>
                                        <p:tgtEl>
                                          <p:spTgt spid="1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45" presetClass="exit" presetSubtype="0" fill="hold" nodeType="clickEffect">
                                  <p:stCondLst>
                                    <p:cond delay="0"/>
                                  </p:stCondLst>
                                  <p:childTnLst>
                                    <p:animEffect transition="out" filter="fade">
                                      <p:cBhvr>
                                        <p:cTn id="20" dur="2000"/>
                                        <p:tgtEl>
                                          <p:spTgt spid="16"/>
                                        </p:tgtEl>
                                      </p:cBhvr>
                                    </p:animEffect>
                                    <p:anim calcmode="lin" valueType="num">
                                      <p:cBhvr>
                                        <p:cTn id="21" dur="2000"/>
                                        <p:tgtEl>
                                          <p:spTgt spid="1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2" dur="2000"/>
                                        <p:tgtEl>
                                          <p:spTgt spid="16"/>
                                        </p:tgtEl>
                                        <p:attrNameLst>
                                          <p:attrName>ppt_h</p:attrName>
                                        </p:attrNameLst>
                                      </p:cBhvr>
                                      <p:tavLst>
                                        <p:tav tm="0">
                                          <p:val>
                                            <p:strVal val="ppt_h"/>
                                          </p:val>
                                        </p:tav>
                                        <p:tav tm="100000">
                                          <p:val>
                                            <p:strVal val="ppt_h"/>
                                          </p:val>
                                        </p:tav>
                                      </p:tavLst>
                                    </p:anim>
                                    <p:set>
                                      <p:cBhvr>
                                        <p:cTn id="23" dur="1" fill="hold">
                                          <p:stCondLst>
                                            <p:cond delay="1999"/>
                                          </p:stCondLst>
                                        </p:cTn>
                                        <p:tgtEl>
                                          <p:spTgt spid="1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45" presetClass="exit" presetSubtype="0" fill="hold" nodeType="clickEffect">
                                  <p:stCondLst>
                                    <p:cond delay="0"/>
                                  </p:stCondLst>
                                  <p:childTnLst>
                                    <p:animEffect transition="out" filter="fade">
                                      <p:cBhvr>
                                        <p:cTn id="27" dur="2000"/>
                                        <p:tgtEl>
                                          <p:spTgt spid="17"/>
                                        </p:tgtEl>
                                      </p:cBhvr>
                                    </p:animEffect>
                                    <p:anim calcmode="lin" valueType="num">
                                      <p:cBhvr>
                                        <p:cTn id="28" dur="2000"/>
                                        <p:tgtEl>
                                          <p:spTgt spid="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9" dur="2000"/>
                                        <p:tgtEl>
                                          <p:spTgt spid="17"/>
                                        </p:tgtEl>
                                        <p:attrNameLst>
                                          <p:attrName>ppt_h</p:attrName>
                                        </p:attrNameLst>
                                      </p:cBhvr>
                                      <p:tavLst>
                                        <p:tav tm="0">
                                          <p:val>
                                            <p:strVal val="ppt_h"/>
                                          </p:val>
                                        </p:tav>
                                        <p:tav tm="100000">
                                          <p:val>
                                            <p:strVal val="ppt_h"/>
                                          </p:val>
                                        </p:tav>
                                      </p:tavLst>
                                    </p:anim>
                                    <p:set>
                                      <p:cBhvr>
                                        <p:cTn id="30" dur="1" fill="hold">
                                          <p:stCondLst>
                                            <p:cond delay="19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t>
            </a:r>
            <a:r>
              <a:rPr lang="en-US" dirty="0" err="1" smtClean="0"/>
              <a:t>colour</a:t>
            </a:r>
            <a:r>
              <a:rPr lang="en-US" dirty="0" smtClean="0"/>
              <a:t> of meat</a:t>
            </a:r>
            <a:endParaRPr lang="en-US" dirty="0"/>
          </a:p>
        </p:txBody>
      </p:sp>
      <p:sp>
        <p:nvSpPr>
          <p:cNvPr id="3" name="Subtitle 2"/>
          <p:cNvSpPr>
            <a:spLocks noGrp="1"/>
          </p:cNvSpPr>
          <p:nvPr>
            <p:ph type="subTitle" idx="1"/>
          </p:nvPr>
        </p:nvSpPr>
        <p:spPr>
          <a:xfrm>
            <a:off x="1169276" y="2571092"/>
            <a:ext cx="7202828" cy="3600000"/>
          </a:xfrm>
        </p:spPr>
        <p:txBody>
          <a:bodyPr/>
          <a:lstStyle/>
          <a:p>
            <a:pPr marL="0" indent="0">
              <a:spcBef>
                <a:spcPct val="50000"/>
              </a:spcBef>
              <a:buNone/>
            </a:pPr>
            <a:r>
              <a:rPr lang="en-GB" altLang="en-US" sz="2000" dirty="0">
                <a:latin typeface="Futura Bk" pitchFamily="34" charset="0"/>
              </a:rPr>
              <a:t>During the time meat is stored the colour changes to a darker brown-red because of the formation of </a:t>
            </a:r>
            <a:r>
              <a:rPr lang="en-GB" altLang="en-US" sz="2000" dirty="0" err="1">
                <a:latin typeface="Futura Bk" pitchFamily="34" charset="0"/>
              </a:rPr>
              <a:t>metmyoglobin</a:t>
            </a:r>
            <a:r>
              <a:rPr lang="en-GB" altLang="en-US" sz="2000" dirty="0">
                <a:latin typeface="Futura Bk" pitchFamily="34" charset="0"/>
              </a:rPr>
              <a:t>. </a:t>
            </a:r>
          </a:p>
          <a:p>
            <a:pPr marL="0" indent="0">
              <a:spcBef>
                <a:spcPct val="50000"/>
              </a:spcBef>
              <a:buNone/>
            </a:pPr>
            <a:r>
              <a:rPr lang="en-GB" altLang="en-US" sz="2000" dirty="0">
                <a:latin typeface="Futura Bk" pitchFamily="34" charset="0"/>
              </a:rPr>
              <a:t>When meat is cut and exposed to oxygen in the air, it takes about twenty minutes for myoglobin to change to </a:t>
            </a:r>
            <a:r>
              <a:rPr lang="en-GB" altLang="en-US" sz="2000" dirty="0" err="1">
                <a:latin typeface="Futura Bk" pitchFamily="34" charset="0"/>
              </a:rPr>
              <a:t>oxymyoglobin</a:t>
            </a:r>
            <a:r>
              <a:rPr lang="en-GB" altLang="en-US" sz="2000" dirty="0">
                <a:latin typeface="Futura Bk" pitchFamily="34" charset="0"/>
              </a:rPr>
              <a:t>, which is brighter red in colour. </a:t>
            </a:r>
          </a:p>
          <a:p>
            <a:pPr marL="0" indent="0">
              <a:spcBef>
                <a:spcPct val="50000"/>
              </a:spcBef>
              <a:buNone/>
            </a:pPr>
            <a:r>
              <a:rPr lang="en-GB" altLang="en-US" sz="2000" dirty="0">
                <a:latin typeface="Futura Bk" pitchFamily="34" charset="0"/>
              </a:rPr>
              <a:t>After some time, the meat becomes a browner colour again as </a:t>
            </a:r>
            <a:r>
              <a:rPr lang="en-GB" altLang="en-US" sz="2000" dirty="0" err="1">
                <a:latin typeface="Futura Bk" pitchFamily="34" charset="0"/>
              </a:rPr>
              <a:t>metmyoglobin</a:t>
            </a:r>
            <a:r>
              <a:rPr lang="en-GB" altLang="en-US" sz="2000" dirty="0">
                <a:latin typeface="Futura Bk" pitchFamily="34" charset="0"/>
              </a:rPr>
              <a:t> is formed. </a:t>
            </a:r>
          </a:p>
          <a:p>
            <a:pPr marL="0" indent="0">
              <a:spcBef>
                <a:spcPct val="50000"/>
              </a:spcBef>
              <a:buNone/>
            </a:pPr>
            <a:r>
              <a:rPr lang="en-GB" altLang="en-US" sz="2000" dirty="0">
                <a:latin typeface="Futura Bk" pitchFamily="34" charset="0"/>
              </a:rPr>
              <a:t>These colour changes do not make any difference to the taste or texture. </a:t>
            </a:r>
            <a:endParaRPr lang="en-GB" altLang="en-US" sz="2000" dirty="0">
              <a:latin typeface="Futura Bk" pitchFamily="34" charset="0"/>
            </a:endParaRPr>
          </a:p>
        </p:txBody>
      </p:sp>
      <p:pic>
        <p:nvPicPr>
          <p:cNvPr id="4" name="Picture 6" descr="F:\Spring poster raw meat pics\diced lamb pack 3.jpg"/>
          <p:cNvPicPr>
            <a:picLocks noChangeAspect="1" noChangeArrowheads="1"/>
          </p:cNvPicPr>
          <p:nvPr/>
        </p:nvPicPr>
        <p:blipFill rotWithShape="1">
          <a:blip r:embed="rId2">
            <a:extLst>
              <a:ext uri="{28A0092B-C50C-407E-A947-70E740481C1C}">
                <a14:useLocalDpi xmlns:a14="http://schemas.microsoft.com/office/drawing/2010/main" val="0"/>
              </a:ext>
            </a:extLst>
          </a:blip>
          <a:srcRect t="24176"/>
          <a:stretch/>
        </p:blipFill>
        <p:spPr bwMode="auto">
          <a:xfrm>
            <a:off x="8846891" y="2434441"/>
            <a:ext cx="3135312" cy="2377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7"/>
          <p:cNvSpPr txBox="1">
            <a:spLocks noChangeArrowheads="1"/>
          </p:cNvSpPr>
          <p:nvPr/>
        </p:nvSpPr>
        <p:spPr bwMode="auto">
          <a:xfrm>
            <a:off x="10521547" y="4913293"/>
            <a:ext cx="1460656" cy="1323439"/>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600" dirty="0">
                <a:latin typeface="Arial" panose="020B0604020202020204" pitchFamily="34" charset="0"/>
                <a:cs typeface="Arial" panose="020B0604020202020204" pitchFamily="34" charset="0"/>
              </a:rPr>
              <a:t>Word bank</a:t>
            </a:r>
            <a:r>
              <a:rPr lang="en-GB" altLang="en-US" sz="1600" dirty="0" smtClean="0">
                <a:latin typeface="Arial" panose="020B0604020202020204" pitchFamily="34" charset="0"/>
                <a:cs typeface="Arial" panose="020B0604020202020204" pitchFamily="34" charset="0"/>
              </a:rPr>
              <a:t>:</a:t>
            </a:r>
            <a:endParaRPr lang="en-GB" altLang="en-US" sz="1600" dirty="0">
              <a:latin typeface="Arial" panose="020B0604020202020204" pitchFamily="34" charset="0"/>
              <a:cs typeface="Arial" panose="020B0604020202020204" pitchFamily="34" charset="0"/>
            </a:endParaRPr>
          </a:p>
          <a:p>
            <a:pPr eaLnBrk="1" hangingPunct="1"/>
            <a:r>
              <a:rPr lang="en-GB" altLang="en-US" sz="1600" dirty="0" smtClean="0">
                <a:latin typeface="Arial" panose="020B0604020202020204" pitchFamily="34" charset="0"/>
                <a:cs typeface="Arial" panose="020B0604020202020204" pitchFamily="34" charset="0"/>
              </a:rPr>
              <a:t>Browner</a:t>
            </a:r>
          </a:p>
          <a:p>
            <a:pPr eaLnBrk="1" hangingPunct="1"/>
            <a:r>
              <a:rPr lang="en-GB" altLang="en-US" sz="1600" dirty="0" err="1" smtClean="0">
                <a:latin typeface="Arial" panose="020B0604020202020204" pitchFamily="34" charset="0"/>
                <a:cs typeface="Arial" panose="020B0604020202020204" pitchFamily="34" charset="0"/>
              </a:rPr>
              <a:t>Metmyoglobin</a:t>
            </a:r>
            <a:endParaRPr lang="en-GB" altLang="en-US" sz="1600" dirty="0" smtClean="0">
              <a:latin typeface="Arial" panose="020B0604020202020204" pitchFamily="34" charset="0"/>
              <a:cs typeface="Arial" panose="020B0604020202020204" pitchFamily="34" charset="0"/>
            </a:endParaRPr>
          </a:p>
          <a:p>
            <a:pPr eaLnBrk="1" hangingPunct="1"/>
            <a:r>
              <a:rPr lang="en-GB" altLang="en-US" sz="1600" dirty="0" smtClean="0">
                <a:latin typeface="Arial" panose="020B0604020202020204" pitchFamily="34" charset="0"/>
                <a:cs typeface="Arial" panose="020B0604020202020204" pitchFamily="34" charset="0"/>
              </a:rPr>
              <a:t>Difference</a:t>
            </a:r>
          </a:p>
          <a:p>
            <a:pPr eaLnBrk="1" hangingPunct="1"/>
            <a:r>
              <a:rPr lang="en-GB" altLang="en-US" sz="1600" dirty="0">
                <a:latin typeface="Arial" panose="020B0604020202020204" pitchFamily="34" charset="0"/>
                <a:cs typeface="Arial" panose="020B0604020202020204" pitchFamily="34" charset="0"/>
              </a:rPr>
              <a:t>O</a:t>
            </a:r>
            <a:r>
              <a:rPr lang="en-GB" altLang="en-US" sz="1600" dirty="0" smtClean="0">
                <a:latin typeface="Arial" panose="020B0604020202020204" pitchFamily="34" charset="0"/>
                <a:cs typeface="Arial" panose="020B0604020202020204" pitchFamily="34" charset="0"/>
              </a:rPr>
              <a:t>xygen </a:t>
            </a:r>
            <a:endParaRPr lang="en-GB" altLang="en-US" sz="1600" dirty="0">
              <a:latin typeface="Arial" panose="020B0604020202020204" pitchFamily="34" charset="0"/>
              <a:cs typeface="Arial" panose="020B0604020202020204" pitchFamily="34" charset="0"/>
            </a:endParaRPr>
          </a:p>
        </p:txBody>
      </p:sp>
      <p:grpSp>
        <p:nvGrpSpPr>
          <p:cNvPr id="8" name="Group 7"/>
          <p:cNvGrpSpPr/>
          <p:nvPr/>
        </p:nvGrpSpPr>
        <p:grpSpPr>
          <a:xfrm>
            <a:off x="5504625" y="2880765"/>
            <a:ext cx="1584325" cy="306358"/>
            <a:chOff x="5504625" y="2832286"/>
            <a:chExt cx="1584325" cy="366712"/>
          </a:xfrm>
        </p:grpSpPr>
        <p:sp>
          <p:nvSpPr>
            <p:cNvPr id="6" name="Rectangle 5"/>
            <p:cNvSpPr>
              <a:spLocks noChangeArrowheads="1"/>
            </p:cNvSpPr>
            <p:nvPr/>
          </p:nvSpPr>
          <p:spPr bwMode="auto">
            <a:xfrm>
              <a:off x="5504625" y="2832286"/>
              <a:ext cx="1584325" cy="360362"/>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7" name="Text Box 12"/>
            <p:cNvSpPr txBox="1">
              <a:spLocks noChangeArrowheads="1"/>
            </p:cNvSpPr>
            <p:nvPr/>
          </p:nvSpPr>
          <p:spPr bwMode="auto">
            <a:xfrm>
              <a:off x="6153913" y="2832286"/>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1</a:t>
              </a:r>
            </a:p>
          </p:txBody>
        </p:sp>
      </p:grpSp>
      <p:grpSp>
        <p:nvGrpSpPr>
          <p:cNvPr id="17" name="Group 16"/>
          <p:cNvGrpSpPr/>
          <p:nvPr/>
        </p:nvGrpSpPr>
        <p:grpSpPr>
          <a:xfrm>
            <a:off x="4959783" y="3228273"/>
            <a:ext cx="865187" cy="366712"/>
            <a:chOff x="4924158" y="3192648"/>
            <a:chExt cx="865187" cy="366712"/>
          </a:xfrm>
        </p:grpSpPr>
        <p:sp>
          <p:nvSpPr>
            <p:cNvPr id="9" name="Rectangle 7"/>
            <p:cNvSpPr>
              <a:spLocks noChangeArrowheads="1"/>
            </p:cNvSpPr>
            <p:nvPr/>
          </p:nvSpPr>
          <p:spPr bwMode="auto">
            <a:xfrm>
              <a:off x="4924158" y="3192648"/>
              <a:ext cx="865187" cy="358775"/>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10" name="Text Box 13"/>
            <p:cNvSpPr txBox="1">
              <a:spLocks noChangeArrowheads="1"/>
            </p:cNvSpPr>
            <p:nvPr/>
          </p:nvSpPr>
          <p:spPr bwMode="auto">
            <a:xfrm>
              <a:off x="5213083" y="319264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2</a:t>
              </a:r>
            </a:p>
          </p:txBody>
        </p:sp>
      </p:grpSp>
      <p:grpSp>
        <p:nvGrpSpPr>
          <p:cNvPr id="16" name="Group 15"/>
          <p:cNvGrpSpPr/>
          <p:nvPr/>
        </p:nvGrpSpPr>
        <p:grpSpPr>
          <a:xfrm>
            <a:off x="5457124" y="4240227"/>
            <a:ext cx="958849" cy="301033"/>
            <a:chOff x="5504625" y="4174547"/>
            <a:chExt cx="804864" cy="366713"/>
          </a:xfrm>
        </p:grpSpPr>
        <p:sp>
          <p:nvSpPr>
            <p:cNvPr id="11" name="Rectangle 7"/>
            <p:cNvSpPr>
              <a:spLocks noChangeArrowheads="1"/>
            </p:cNvSpPr>
            <p:nvPr/>
          </p:nvSpPr>
          <p:spPr bwMode="auto">
            <a:xfrm>
              <a:off x="5504625" y="4174547"/>
              <a:ext cx="804864" cy="358775"/>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12" name="Text Box 14"/>
            <p:cNvSpPr txBox="1">
              <a:spLocks noChangeArrowheads="1"/>
            </p:cNvSpPr>
            <p:nvPr/>
          </p:nvSpPr>
          <p:spPr bwMode="auto">
            <a:xfrm>
              <a:off x="5780352" y="417454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3</a:t>
              </a:r>
            </a:p>
          </p:txBody>
        </p:sp>
      </p:grpSp>
      <p:grpSp>
        <p:nvGrpSpPr>
          <p:cNvPr id="15" name="Group 14"/>
          <p:cNvGrpSpPr/>
          <p:nvPr/>
        </p:nvGrpSpPr>
        <p:grpSpPr>
          <a:xfrm>
            <a:off x="5673022" y="4913292"/>
            <a:ext cx="1152525" cy="331889"/>
            <a:chOff x="5720522" y="4878470"/>
            <a:chExt cx="1152525" cy="366712"/>
          </a:xfrm>
        </p:grpSpPr>
        <p:sp>
          <p:nvSpPr>
            <p:cNvPr id="13" name="Rectangle 7"/>
            <p:cNvSpPr>
              <a:spLocks noChangeArrowheads="1"/>
            </p:cNvSpPr>
            <p:nvPr/>
          </p:nvSpPr>
          <p:spPr bwMode="auto">
            <a:xfrm>
              <a:off x="5720522" y="4884820"/>
              <a:ext cx="1152525" cy="360362"/>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14" name="Text Box 15"/>
            <p:cNvSpPr txBox="1">
              <a:spLocks noChangeArrowheads="1"/>
            </p:cNvSpPr>
            <p:nvPr/>
          </p:nvSpPr>
          <p:spPr bwMode="auto">
            <a:xfrm>
              <a:off x="6152324" y="4878470"/>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4</a:t>
              </a:r>
            </a:p>
          </p:txBody>
        </p:sp>
      </p:grpSp>
    </p:spTree>
    <p:extLst>
      <p:ext uri="{BB962C8B-B14F-4D97-AF65-F5344CB8AC3E}">
        <p14:creationId xmlns:p14="http://schemas.microsoft.com/office/powerpoint/2010/main" val="1501615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2000"/>
                                        <p:tgtEl>
                                          <p:spTgt spid="8"/>
                                        </p:tgtEl>
                                      </p:cBhvr>
                                    </p:animEffect>
                                    <p:anim calcmode="lin" valueType="num">
                                      <p:cBhvr>
                                        <p:cTn id="7" dur="200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8"/>
                                        </p:tgtEl>
                                        <p:attrNameLst>
                                          <p:attrName>ppt_h</p:attrName>
                                        </p:attrNameLst>
                                      </p:cBhvr>
                                      <p:tavLst>
                                        <p:tav tm="0">
                                          <p:val>
                                            <p:strVal val="ppt_h"/>
                                          </p:val>
                                        </p:tav>
                                        <p:tav tm="100000">
                                          <p:val>
                                            <p:strVal val="ppt_h"/>
                                          </p:val>
                                        </p:tav>
                                      </p:tavLst>
                                    </p:anim>
                                    <p:set>
                                      <p:cBhvr>
                                        <p:cTn id="9" dur="1" fill="hold">
                                          <p:stCondLst>
                                            <p:cond delay="1999"/>
                                          </p:stCondLst>
                                        </p:cTn>
                                        <p:tgtEl>
                                          <p:spTgt spid="8"/>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5" presetClass="exit" presetSubtype="0" fill="hold" nodeType="clickEffect">
                                  <p:stCondLst>
                                    <p:cond delay="0"/>
                                  </p:stCondLst>
                                  <p:childTnLst>
                                    <p:animEffect transition="out" filter="fade">
                                      <p:cBhvr>
                                        <p:cTn id="13" dur="2000"/>
                                        <p:tgtEl>
                                          <p:spTgt spid="17"/>
                                        </p:tgtEl>
                                      </p:cBhvr>
                                    </p:animEffect>
                                    <p:anim calcmode="lin" valueType="num">
                                      <p:cBhvr>
                                        <p:cTn id="14" dur="2000"/>
                                        <p:tgtEl>
                                          <p:spTgt spid="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5" dur="2000"/>
                                        <p:tgtEl>
                                          <p:spTgt spid="17"/>
                                        </p:tgtEl>
                                        <p:attrNameLst>
                                          <p:attrName>ppt_h</p:attrName>
                                        </p:attrNameLst>
                                      </p:cBhvr>
                                      <p:tavLst>
                                        <p:tav tm="0">
                                          <p:val>
                                            <p:strVal val="ppt_h"/>
                                          </p:val>
                                        </p:tav>
                                        <p:tav tm="100000">
                                          <p:val>
                                            <p:strVal val="ppt_h"/>
                                          </p:val>
                                        </p:tav>
                                      </p:tavLst>
                                    </p:anim>
                                    <p:set>
                                      <p:cBhvr>
                                        <p:cTn id="16" dur="1" fill="hold">
                                          <p:stCondLst>
                                            <p:cond delay="1999"/>
                                          </p:stCondLst>
                                        </p:cTn>
                                        <p:tgtEl>
                                          <p:spTgt spid="17"/>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45" presetClass="exit" presetSubtype="0" fill="hold" nodeType="clickEffect">
                                  <p:stCondLst>
                                    <p:cond delay="0"/>
                                  </p:stCondLst>
                                  <p:childTnLst>
                                    <p:animEffect transition="out" filter="fade">
                                      <p:cBhvr>
                                        <p:cTn id="20" dur="2000"/>
                                        <p:tgtEl>
                                          <p:spTgt spid="16"/>
                                        </p:tgtEl>
                                      </p:cBhvr>
                                    </p:animEffect>
                                    <p:anim calcmode="lin" valueType="num">
                                      <p:cBhvr>
                                        <p:cTn id="21" dur="2000"/>
                                        <p:tgtEl>
                                          <p:spTgt spid="1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2" dur="2000"/>
                                        <p:tgtEl>
                                          <p:spTgt spid="16"/>
                                        </p:tgtEl>
                                        <p:attrNameLst>
                                          <p:attrName>ppt_h</p:attrName>
                                        </p:attrNameLst>
                                      </p:cBhvr>
                                      <p:tavLst>
                                        <p:tav tm="0">
                                          <p:val>
                                            <p:strVal val="ppt_h"/>
                                          </p:val>
                                        </p:tav>
                                        <p:tav tm="100000">
                                          <p:val>
                                            <p:strVal val="ppt_h"/>
                                          </p:val>
                                        </p:tav>
                                      </p:tavLst>
                                    </p:anim>
                                    <p:set>
                                      <p:cBhvr>
                                        <p:cTn id="23" dur="1" fill="hold">
                                          <p:stCondLst>
                                            <p:cond delay="1999"/>
                                          </p:stCondLst>
                                        </p:cTn>
                                        <p:tgtEl>
                                          <p:spTgt spid="1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45" presetClass="exit" presetSubtype="0" fill="hold" nodeType="clickEffect">
                                  <p:stCondLst>
                                    <p:cond delay="0"/>
                                  </p:stCondLst>
                                  <p:childTnLst>
                                    <p:animEffect transition="out" filter="fade">
                                      <p:cBhvr>
                                        <p:cTn id="27" dur="2000"/>
                                        <p:tgtEl>
                                          <p:spTgt spid="15"/>
                                        </p:tgtEl>
                                      </p:cBhvr>
                                    </p:animEffect>
                                    <p:anim calcmode="lin" valueType="num">
                                      <p:cBhvr>
                                        <p:cTn id="28" dur="2000"/>
                                        <p:tgtEl>
                                          <p:spTgt spid="1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9" dur="2000"/>
                                        <p:tgtEl>
                                          <p:spTgt spid="15"/>
                                        </p:tgtEl>
                                        <p:attrNameLst>
                                          <p:attrName>ppt_h</p:attrName>
                                        </p:attrNameLst>
                                      </p:cBhvr>
                                      <p:tavLst>
                                        <p:tav tm="0">
                                          <p:val>
                                            <p:strVal val="ppt_h"/>
                                          </p:val>
                                        </p:tav>
                                        <p:tav tm="100000">
                                          <p:val>
                                            <p:strVal val="ppt_h"/>
                                          </p:val>
                                        </p:tav>
                                      </p:tavLst>
                                    </p:anim>
                                    <p:set>
                                      <p:cBhvr>
                                        <p:cTn id="30" dur="1" fill="hold">
                                          <p:stCondLst>
                                            <p:cond delay="19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latin typeface="Futura Bk" pitchFamily="34" charset="0"/>
              </a:rPr>
              <a:t>Colour changes during food preparation</a:t>
            </a:r>
            <a:br>
              <a:rPr lang="en-GB" altLang="en-US" sz="3600" dirty="0">
                <a:latin typeface="Futura Bk" pitchFamily="34" charset="0"/>
              </a:rPr>
            </a:br>
            <a:endParaRPr lang="en-US" dirty="0"/>
          </a:p>
        </p:txBody>
      </p:sp>
      <p:sp>
        <p:nvSpPr>
          <p:cNvPr id="3" name="Subtitle 2"/>
          <p:cNvSpPr>
            <a:spLocks noGrp="1"/>
          </p:cNvSpPr>
          <p:nvPr>
            <p:ph type="subTitle" idx="1"/>
          </p:nvPr>
        </p:nvSpPr>
        <p:spPr>
          <a:xfrm>
            <a:off x="1169276" y="2571092"/>
            <a:ext cx="6870319" cy="3600000"/>
          </a:xfrm>
        </p:spPr>
        <p:txBody>
          <a:bodyPr/>
          <a:lstStyle/>
          <a:p>
            <a:pPr marL="0" indent="0">
              <a:spcBef>
                <a:spcPct val="50000"/>
              </a:spcBef>
              <a:buNone/>
            </a:pPr>
            <a:r>
              <a:rPr lang="en-GB" altLang="en-US" sz="2000" dirty="0">
                <a:latin typeface="Futura Bk" pitchFamily="34" charset="0"/>
              </a:rPr>
              <a:t>When meat is cooked the colour changes from red to brown. </a:t>
            </a:r>
          </a:p>
          <a:p>
            <a:pPr marL="0" indent="0">
              <a:spcBef>
                <a:spcPct val="50000"/>
              </a:spcBef>
              <a:buNone/>
            </a:pPr>
            <a:r>
              <a:rPr lang="en-GB" altLang="en-US" sz="2000" dirty="0">
                <a:latin typeface="Futura Bk" pitchFamily="34" charset="0"/>
              </a:rPr>
              <a:t>Meat muscle contains a  protein called myoglobin (similar to haemoglobin) which gives meat its red colour. Immediately after cutting, meat is a purple colour, which turns to bright red after about thirty minutes as myoglobin takes on oxygen to form </a:t>
            </a:r>
            <a:r>
              <a:rPr lang="en-GB" altLang="en-US" sz="2000" dirty="0" err="1">
                <a:latin typeface="Futura Bk" pitchFamily="34" charset="0"/>
              </a:rPr>
              <a:t>oxymyoglobin</a:t>
            </a:r>
            <a:r>
              <a:rPr lang="en-GB" altLang="en-US" sz="2000" dirty="0">
                <a:latin typeface="Futura Bk" pitchFamily="34" charset="0"/>
              </a:rPr>
              <a:t>.  </a:t>
            </a:r>
          </a:p>
          <a:p>
            <a:pPr marL="0" indent="0">
              <a:spcBef>
                <a:spcPct val="50000"/>
              </a:spcBef>
              <a:buNone/>
            </a:pPr>
            <a:r>
              <a:rPr lang="en-GB" altLang="en-US" sz="2000" dirty="0">
                <a:latin typeface="Futura Bk" pitchFamily="34" charset="0"/>
              </a:rPr>
              <a:t>After several days of exposure to air the surface of meat turns a brownish colour as the myoglobin oxidises to become </a:t>
            </a:r>
            <a:r>
              <a:rPr lang="en-GB" altLang="en-US" sz="2000" dirty="0" err="1">
                <a:latin typeface="Futura Bk" pitchFamily="34" charset="0"/>
              </a:rPr>
              <a:t>metmyoglobin</a:t>
            </a:r>
            <a:r>
              <a:rPr lang="en-GB" altLang="en-US" sz="2000" dirty="0">
                <a:latin typeface="Futura Bk" pitchFamily="34" charset="0"/>
              </a:rPr>
              <a:t>. </a:t>
            </a:r>
          </a:p>
          <a:p>
            <a:pPr marL="0" indent="0">
              <a:spcBef>
                <a:spcPct val="50000"/>
              </a:spcBef>
              <a:buNone/>
            </a:pPr>
            <a:r>
              <a:rPr lang="en-GB" altLang="en-US" sz="2000" dirty="0">
                <a:latin typeface="Futura Bk" pitchFamily="34" charset="0"/>
              </a:rPr>
              <a:t>During cooking all these pigments are denatured and the meat will take on a brownish colour throughout. </a:t>
            </a:r>
            <a:endParaRPr lang="en-GB" altLang="en-US" sz="2000" dirty="0">
              <a:latin typeface="Futura Bk" pitchFamily="34" charset="0"/>
            </a:endParaRPr>
          </a:p>
        </p:txBody>
      </p:sp>
      <p:sp>
        <p:nvSpPr>
          <p:cNvPr id="4" name="TextBox 13"/>
          <p:cNvSpPr txBox="1">
            <a:spLocks noChangeArrowheads="1"/>
          </p:cNvSpPr>
          <p:nvPr/>
        </p:nvSpPr>
        <p:spPr bwMode="auto">
          <a:xfrm>
            <a:off x="9179626" y="4847653"/>
            <a:ext cx="2695699" cy="1323439"/>
          </a:xfrm>
          <a:prstGeom prst="rect">
            <a:avLst/>
          </a:prstGeom>
          <a:solidFill>
            <a:srgbClr val="FFFFCC"/>
          </a:solidFill>
          <a:ln>
            <a:noFill/>
          </a:ln>
          <a:extLst>
            <a:ext uri="{91240B29-F687-4F45-9708-019B960494DF}">
              <a14:hiddenLine xmlns:a14="http://schemas.microsoft.com/office/drawing/2010/main" w="12700">
                <a:solidFill>
                  <a:schemeClr val="tx1"/>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600" dirty="0">
                <a:latin typeface="Arial" panose="020B0604020202020204" pitchFamily="34" charset="0"/>
                <a:cs typeface="Arial" panose="020B0604020202020204" pitchFamily="34" charset="0"/>
              </a:rPr>
              <a:t>Word </a:t>
            </a:r>
            <a:r>
              <a:rPr lang="en-GB" altLang="en-US" sz="1600" dirty="0" smtClean="0">
                <a:latin typeface="Arial" panose="020B0604020202020204" pitchFamily="34" charset="0"/>
                <a:cs typeface="Arial" panose="020B0604020202020204" pitchFamily="34" charset="0"/>
              </a:rPr>
              <a:t>bank:</a:t>
            </a:r>
          </a:p>
          <a:p>
            <a:pPr eaLnBrk="1" hangingPunct="1"/>
            <a:r>
              <a:rPr lang="en-GB" altLang="en-US" sz="1600" dirty="0" smtClean="0">
                <a:latin typeface="Arial" panose="020B0604020202020204" pitchFamily="34" charset="0"/>
                <a:cs typeface="Arial" panose="020B0604020202020204" pitchFamily="34" charset="0"/>
              </a:rPr>
              <a:t>protein </a:t>
            </a:r>
            <a:r>
              <a:rPr lang="en-GB" altLang="en-US" sz="1600" dirty="0">
                <a:latin typeface="Arial" panose="020B0604020202020204" pitchFamily="34" charset="0"/>
                <a:cs typeface="Arial" panose="020B0604020202020204" pitchFamily="34" charset="0"/>
              </a:rPr>
              <a:t>	 </a:t>
            </a:r>
            <a:r>
              <a:rPr lang="en-GB" altLang="en-US" sz="1600" dirty="0" smtClean="0">
                <a:latin typeface="Arial" panose="020B0604020202020204" pitchFamily="34" charset="0"/>
                <a:cs typeface="Arial" panose="020B0604020202020204" pitchFamily="34" charset="0"/>
              </a:rPr>
              <a:t>   brown</a:t>
            </a:r>
          </a:p>
          <a:p>
            <a:pPr eaLnBrk="1" hangingPunct="1"/>
            <a:r>
              <a:rPr lang="en-GB" altLang="en-US" sz="1600" dirty="0" smtClean="0">
                <a:latin typeface="Arial" panose="020B0604020202020204" pitchFamily="34" charset="0"/>
                <a:cs typeface="Arial" panose="020B0604020202020204" pitchFamily="34" charset="0"/>
              </a:rPr>
              <a:t>oxygen 	    bright </a:t>
            </a:r>
            <a:r>
              <a:rPr lang="en-GB" altLang="en-US" sz="1600" dirty="0">
                <a:latin typeface="Arial" panose="020B0604020202020204" pitchFamily="34" charset="0"/>
                <a:cs typeface="Arial" panose="020B0604020202020204" pitchFamily="34" charset="0"/>
              </a:rPr>
              <a:t>red </a:t>
            </a:r>
          </a:p>
          <a:p>
            <a:pPr eaLnBrk="1" hangingPunct="1"/>
            <a:r>
              <a:rPr lang="en-GB" altLang="en-US" sz="1600" dirty="0" smtClean="0">
                <a:latin typeface="Arial" panose="020B0604020202020204" pitchFamily="34" charset="0"/>
                <a:cs typeface="Arial" panose="020B0604020202020204" pitchFamily="34" charset="0"/>
              </a:rPr>
              <a:t>denatured    </a:t>
            </a:r>
            <a:r>
              <a:rPr lang="en-GB" altLang="en-US" sz="1600" dirty="0" err="1" smtClean="0">
                <a:latin typeface="Arial" panose="020B0604020202020204" pitchFamily="34" charset="0"/>
                <a:cs typeface="Arial" panose="020B0604020202020204" pitchFamily="34" charset="0"/>
              </a:rPr>
              <a:t>metmyoglobin</a:t>
            </a:r>
            <a:endParaRPr lang="en-GB" altLang="en-US" sz="1600" dirty="0">
              <a:latin typeface="Arial" panose="020B0604020202020204" pitchFamily="34" charset="0"/>
              <a:cs typeface="Arial" panose="020B0604020202020204" pitchFamily="34" charset="0"/>
            </a:endParaRPr>
          </a:p>
          <a:p>
            <a:pPr eaLnBrk="1" hangingPunct="1"/>
            <a:r>
              <a:rPr lang="en-GB" altLang="en-US" sz="1600" dirty="0">
                <a:latin typeface="Arial" panose="020B0604020202020204" pitchFamily="34" charset="0"/>
                <a:cs typeface="Arial" panose="020B0604020202020204" pitchFamily="34" charset="0"/>
              </a:rPr>
              <a:t>		</a:t>
            </a:r>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9626" y="2968831"/>
            <a:ext cx="2624201" cy="1558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Group 7"/>
          <p:cNvGrpSpPr/>
          <p:nvPr/>
        </p:nvGrpSpPr>
        <p:grpSpPr>
          <a:xfrm>
            <a:off x="7188138" y="2534589"/>
            <a:ext cx="647700" cy="366712"/>
            <a:chOff x="7164388" y="2534589"/>
            <a:chExt cx="647700" cy="366712"/>
          </a:xfrm>
        </p:grpSpPr>
        <p:sp>
          <p:nvSpPr>
            <p:cNvPr id="6" name="Rectangle 5"/>
            <p:cNvSpPr>
              <a:spLocks noChangeArrowheads="1"/>
            </p:cNvSpPr>
            <p:nvPr/>
          </p:nvSpPr>
          <p:spPr bwMode="auto">
            <a:xfrm>
              <a:off x="7164388" y="2540939"/>
              <a:ext cx="647700" cy="360362"/>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7" name="Text Box 14"/>
            <p:cNvSpPr txBox="1">
              <a:spLocks noChangeArrowheads="1"/>
            </p:cNvSpPr>
            <p:nvPr/>
          </p:nvSpPr>
          <p:spPr bwMode="auto">
            <a:xfrm>
              <a:off x="7297738" y="2534589"/>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1</a:t>
              </a:r>
            </a:p>
          </p:txBody>
        </p:sp>
      </p:grpSp>
      <p:grpSp>
        <p:nvGrpSpPr>
          <p:cNvPr id="23" name="Group 22"/>
          <p:cNvGrpSpPr/>
          <p:nvPr/>
        </p:nvGrpSpPr>
        <p:grpSpPr>
          <a:xfrm>
            <a:off x="3928094" y="2923237"/>
            <a:ext cx="792163" cy="366712"/>
            <a:chOff x="3928094" y="2923237"/>
            <a:chExt cx="792163" cy="366712"/>
          </a:xfrm>
        </p:grpSpPr>
        <p:sp>
          <p:nvSpPr>
            <p:cNvPr id="9" name="Rectangle 8"/>
            <p:cNvSpPr>
              <a:spLocks noChangeArrowheads="1"/>
            </p:cNvSpPr>
            <p:nvPr/>
          </p:nvSpPr>
          <p:spPr bwMode="auto">
            <a:xfrm>
              <a:off x="3928094" y="2923237"/>
              <a:ext cx="792163" cy="360362"/>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10" name="Text Box 15"/>
            <p:cNvSpPr txBox="1">
              <a:spLocks noChangeArrowheads="1"/>
            </p:cNvSpPr>
            <p:nvPr/>
          </p:nvSpPr>
          <p:spPr bwMode="auto">
            <a:xfrm>
              <a:off x="4169394" y="2923237"/>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2</a:t>
              </a:r>
            </a:p>
          </p:txBody>
        </p:sp>
      </p:grpSp>
      <p:grpSp>
        <p:nvGrpSpPr>
          <p:cNvPr id="22" name="Group 21"/>
          <p:cNvGrpSpPr/>
          <p:nvPr/>
        </p:nvGrpSpPr>
        <p:grpSpPr>
          <a:xfrm>
            <a:off x="6939756" y="3515612"/>
            <a:ext cx="1096963" cy="339371"/>
            <a:chOff x="6939756" y="3479987"/>
            <a:chExt cx="1096963" cy="377825"/>
          </a:xfrm>
        </p:grpSpPr>
        <p:sp>
          <p:nvSpPr>
            <p:cNvPr id="11" name="Rectangle 10"/>
            <p:cNvSpPr>
              <a:spLocks noChangeArrowheads="1"/>
            </p:cNvSpPr>
            <p:nvPr/>
          </p:nvSpPr>
          <p:spPr bwMode="auto">
            <a:xfrm>
              <a:off x="6939756" y="3479987"/>
              <a:ext cx="1096963" cy="360362"/>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12" name="Text Box 16"/>
            <p:cNvSpPr txBox="1">
              <a:spLocks noChangeArrowheads="1"/>
            </p:cNvSpPr>
            <p:nvPr/>
          </p:nvSpPr>
          <p:spPr bwMode="auto">
            <a:xfrm>
              <a:off x="7301706" y="3491099"/>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a:t>3</a:t>
              </a:r>
            </a:p>
          </p:txBody>
        </p:sp>
      </p:grpSp>
      <p:grpSp>
        <p:nvGrpSpPr>
          <p:cNvPr id="21" name="Group 20"/>
          <p:cNvGrpSpPr/>
          <p:nvPr/>
        </p:nvGrpSpPr>
        <p:grpSpPr>
          <a:xfrm>
            <a:off x="6637915" y="3871429"/>
            <a:ext cx="787338" cy="340363"/>
            <a:chOff x="6282047" y="3851462"/>
            <a:chExt cx="1171266" cy="366713"/>
          </a:xfrm>
        </p:grpSpPr>
        <p:sp>
          <p:nvSpPr>
            <p:cNvPr id="13" name="Rectangle 12"/>
            <p:cNvSpPr>
              <a:spLocks noChangeArrowheads="1"/>
            </p:cNvSpPr>
            <p:nvPr/>
          </p:nvSpPr>
          <p:spPr bwMode="auto">
            <a:xfrm>
              <a:off x="6282047" y="3857812"/>
              <a:ext cx="1171266" cy="360363"/>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14" name="Text Box 17"/>
            <p:cNvSpPr txBox="1">
              <a:spLocks noChangeArrowheads="1"/>
            </p:cNvSpPr>
            <p:nvPr/>
          </p:nvSpPr>
          <p:spPr bwMode="auto">
            <a:xfrm>
              <a:off x="6715821" y="3851462"/>
              <a:ext cx="297754"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4</a:t>
              </a:r>
            </a:p>
          </p:txBody>
        </p:sp>
      </p:grpSp>
      <p:grpSp>
        <p:nvGrpSpPr>
          <p:cNvPr id="20" name="Group 19"/>
          <p:cNvGrpSpPr/>
          <p:nvPr/>
        </p:nvGrpSpPr>
        <p:grpSpPr>
          <a:xfrm>
            <a:off x="1169274" y="5098799"/>
            <a:ext cx="1657053" cy="362293"/>
            <a:chOff x="1169274" y="5131167"/>
            <a:chExt cx="1584325" cy="366712"/>
          </a:xfrm>
        </p:grpSpPr>
        <p:sp>
          <p:nvSpPr>
            <p:cNvPr id="15" name="Rectangle 14"/>
            <p:cNvSpPr>
              <a:spLocks noChangeArrowheads="1"/>
            </p:cNvSpPr>
            <p:nvPr/>
          </p:nvSpPr>
          <p:spPr bwMode="auto">
            <a:xfrm>
              <a:off x="1169274" y="5131167"/>
              <a:ext cx="1584325" cy="358775"/>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16" name="Text Box 18"/>
            <p:cNvSpPr txBox="1">
              <a:spLocks noChangeArrowheads="1"/>
            </p:cNvSpPr>
            <p:nvPr/>
          </p:nvSpPr>
          <p:spPr bwMode="auto">
            <a:xfrm>
              <a:off x="1793162" y="5131167"/>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dirty="0"/>
                <a:t>5</a:t>
              </a:r>
            </a:p>
          </p:txBody>
        </p:sp>
      </p:grpSp>
      <p:grpSp>
        <p:nvGrpSpPr>
          <p:cNvPr id="19" name="Group 18"/>
          <p:cNvGrpSpPr/>
          <p:nvPr/>
        </p:nvGrpSpPr>
        <p:grpSpPr>
          <a:xfrm>
            <a:off x="5501574" y="5461092"/>
            <a:ext cx="1152525" cy="292345"/>
            <a:chOff x="5537200" y="5483592"/>
            <a:chExt cx="1152525" cy="366713"/>
          </a:xfrm>
        </p:grpSpPr>
        <p:sp>
          <p:nvSpPr>
            <p:cNvPr id="17" name="Rectangle 16"/>
            <p:cNvSpPr>
              <a:spLocks noChangeArrowheads="1"/>
            </p:cNvSpPr>
            <p:nvPr/>
          </p:nvSpPr>
          <p:spPr bwMode="auto">
            <a:xfrm>
              <a:off x="5537200" y="5489942"/>
              <a:ext cx="1152525" cy="360363"/>
            </a:xfrm>
            <a:prstGeom prst="rect">
              <a:avLst/>
            </a:prstGeom>
            <a:solidFill>
              <a:srgbClr val="89C42A"/>
            </a:solidFill>
            <a:ln w="25400" algn="ctr">
              <a:solidFill>
                <a:srgbClr val="89A4A7"/>
              </a:solidFill>
              <a:miter lim="800000"/>
              <a:headEnd/>
              <a:tailEnd/>
            </a:ln>
          </p:spPr>
          <p:txBody>
            <a:bodyPr anchor="ctr"/>
            <a:lstStyle/>
            <a:p>
              <a:pPr algn="ctr">
                <a:defRPr/>
              </a:pPr>
              <a:endParaRPr lang="en-GB">
                <a:solidFill>
                  <a:schemeClr val="lt1"/>
                </a:solidFill>
                <a:latin typeface="+mn-lt"/>
              </a:endParaRPr>
            </a:p>
          </p:txBody>
        </p:sp>
        <p:sp>
          <p:nvSpPr>
            <p:cNvPr id="18" name="Text Box 19"/>
            <p:cNvSpPr txBox="1">
              <a:spLocks noChangeArrowheads="1"/>
            </p:cNvSpPr>
            <p:nvPr/>
          </p:nvSpPr>
          <p:spPr bwMode="auto">
            <a:xfrm>
              <a:off x="5957887" y="548359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a:t>6</a:t>
              </a:r>
            </a:p>
          </p:txBody>
        </p:sp>
      </p:grpSp>
    </p:spTree>
    <p:extLst>
      <p:ext uri="{BB962C8B-B14F-4D97-AF65-F5344CB8AC3E}">
        <p14:creationId xmlns:p14="http://schemas.microsoft.com/office/powerpoint/2010/main" val="1501615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nodeType="clickEffect">
                                  <p:stCondLst>
                                    <p:cond delay="0"/>
                                  </p:stCondLst>
                                  <p:childTnLst>
                                    <p:animEffect transition="out" filter="fade">
                                      <p:cBhvr>
                                        <p:cTn id="6" dur="2000"/>
                                        <p:tgtEl>
                                          <p:spTgt spid="8"/>
                                        </p:tgtEl>
                                      </p:cBhvr>
                                    </p:animEffect>
                                    <p:anim calcmode="lin" valueType="num">
                                      <p:cBhvr>
                                        <p:cTn id="7" dur="200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8"/>
                                        </p:tgtEl>
                                        <p:attrNameLst>
                                          <p:attrName>ppt_h</p:attrName>
                                        </p:attrNameLst>
                                      </p:cBhvr>
                                      <p:tavLst>
                                        <p:tav tm="0">
                                          <p:val>
                                            <p:strVal val="ppt_h"/>
                                          </p:val>
                                        </p:tav>
                                        <p:tav tm="100000">
                                          <p:val>
                                            <p:strVal val="ppt_h"/>
                                          </p:val>
                                        </p:tav>
                                      </p:tavLst>
                                    </p:anim>
                                    <p:set>
                                      <p:cBhvr>
                                        <p:cTn id="9" dur="1" fill="hold">
                                          <p:stCondLst>
                                            <p:cond delay="1999"/>
                                          </p:stCondLst>
                                        </p:cTn>
                                        <p:tgtEl>
                                          <p:spTgt spid="8"/>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5" presetClass="exit" presetSubtype="0" fill="hold" nodeType="clickEffect">
                                  <p:stCondLst>
                                    <p:cond delay="0"/>
                                  </p:stCondLst>
                                  <p:childTnLst>
                                    <p:animEffect transition="out" filter="fade">
                                      <p:cBhvr>
                                        <p:cTn id="13" dur="2000"/>
                                        <p:tgtEl>
                                          <p:spTgt spid="23"/>
                                        </p:tgtEl>
                                      </p:cBhvr>
                                    </p:animEffect>
                                    <p:anim calcmode="lin" valueType="num">
                                      <p:cBhvr>
                                        <p:cTn id="14" dur="2000"/>
                                        <p:tgtEl>
                                          <p:spTgt spid="2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5" dur="2000"/>
                                        <p:tgtEl>
                                          <p:spTgt spid="23"/>
                                        </p:tgtEl>
                                        <p:attrNameLst>
                                          <p:attrName>ppt_h</p:attrName>
                                        </p:attrNameLst>
                                      </p:cBhvr>
                                      <p:tavLst>
                                        <p:tav tm="0">
                                          <p:val>
                                            <p:strVal val="ppt_h"/>
                                          </p:val>
                                        </p:tav>
                                        <p:tav tm="100000">
                                          <p:val>
                                            <p:strVal val="ppt_h"/>
                                          </p:val>
                                        </p:tav>
                                      </p:tavLst>
                                    </p:anim>
                                    <p:set>
                                      <p:cBhvr>
                                        <p:cTn id="16" dur="1" fill="hold">
                                          <p:stCondLst>
                                            <p:cond delay="1999"/>
                                          </p:stCondLst>
                                        </p:cTn>
                                        <p:tgtEl>
                                          <p:spTgt spid="2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45" presetClass="exit" presetSubtype="0" fill="hold" nodeType="clickEffect">
                                  <p:stCondLst>
                                    <p:cond delay="0"/>
                                  </p:stCondLst>
                                  <p:childTnLst>
                                    <p:animEffect transition="out" filter="fade">
                                      <p:cBhvr>
                                        <p:cTn id="20" dur="2000"/>
                                        <p:tgtEl>
                                          <p:spTgt spid="22"/>
                                        </p:tgtEl>
                                      </p:cBhvr>
                                    </p:animEffect>
                                    <p:anim calcmode="lin" valueType="num">
                                      <p:cBhvr>
                                        <p:cTn id="21" dur="2000"/>
                                        <p:tgtEl>
                                          <p:spTgt spid="2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2" dur="2000"/>
                                        <p:tgtEl>
                                          <p:spTgt spid="22"/>
                                        </p:tgtEl>
                                        <p:attrNameLst>
                                          <p:attrName>ppt_h</p:attrName>
                                        </p:attrNameLst>
                                      </p:cBhvr>
                                      <p:tavLst>
                                        <p:tav tm="0">
                                          <p:val>
                                            <p:strVal val="ppt_h"/>
                                          </p:val>
                                        </p:tav>
                                        <p:tav tm="100000">
                                          <p:val>
                                            <p:strVal val="ppt_h"/>
                                          </p:val>
                                        </p:tav>
                                      </p:tavLst>
                                    </p:anim>
                                    <p:set>
                                      <p:cBhvr>
                                        <p:cTn id="23" dur="1" fill="hold">
                                          <p:stCondLst>
                                            <p:cond delay="1999"/>
                                          </p:stCondLst>
                                        </p:cTn>
                                        <p:tgtEl>
                                          <p:spTgt spid="2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45" presetClass="exit" presetSubtype="0" fill="hold" nodeType="clickEffect">
                                  <p:stCondLst>
                                    <p:cond delay="0"/>
                                  </p:stCondLst>
                                  <p:childTnLst>
                                    <p:animEffect transition="out" filter="fade">
                                      <p:cBhvr>
                                        <p:cTn id="27" dur="2000"/>
                                        <p:tgtEl>
                                          <p:spTgt spid="21"/>
                                        </p:tgtEl>
                                      </p:cBhvr>
                                    </p:animEffect>
                                    <p:anim calcmode="lin" valueType="num">
                                      <p:cBhvr>
                                        <p:cTn id="28" dur="2000"/>
                                        <p:tgtEl>
                                          <p:spTgt spid="2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9" dur="2000"/>
                                        <p:tgtEl>
                                          <p:spTgt spid="21"/>
                                        </p:tgtEl>
                                        <p:attrNameLst>
                                          <p:attrName>ppt_h</p:attrName>
                                        </p:attrNameLst>
                                      </p:cBhvr>
                                      <p:tavLst>
                                        <p:tav tm="0">
                                          <p:val>
                                            <p:strVal val="ppt_h"/>
                                          </p:val>
                                        </p:tav>
                                        <p:tav tm="100000">
                                          <p:val>
                                            <p:strVal val="ppt_h"/>
                                          </p:val>
                                        </p:tav>
                                      </p:tavLst>
                                    </p:anim>
                                    <p:set>
                                      <p:cBhvr>
                                        <p:cTn id="30" dur="1" fill="hold">
                                          <p:stCondLst>
                                            <p:cond delay="1999"/>
                                          </p:stCondLst>
                                        </p:cTn>
                                        <p:tgtEl>
                                          <p:spTgt spid="21"/>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45" presetClass="exit" presetSubtype="0" fill="hold" nodeType="clickEffect">
                                  <p:stCondLst>
                                    <p:cond delay="0"/>
                                  </p:stCondLst>
                                  <p:childTnLst>
                                    <p:animEffect transition="out" filter="fade">
                                      <p:cBhvr>
                                        <p:cTn id="34" dur="2000"/>
                                        <p:tgtEl>
                                          <p:spTgt spid="20"/>
                                        </p:tgtEl>
                                      </p:cBhvr>
                                    </p:animEffect>
                                    <p:anim calcmode="lin" valueType="num">
                                      <p:cBhvr>
                                        <p:cTn id="35" dur="2000"/>
                                        <p:tgtEl>
                                          <p:spTgt spid="2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6" dur="2000"/>
                                        <p:tgtEl>
                                          <p:spTgt spid="20"/>
                                        </p:tgtEl>
                                        <p:attrNameLst>
                                          <p:attrName>ppt_h</p:attrName>
                                        </p:attrNameLst>
                                      </p:cBhvr>
                                      <p:tavLst>
                                        <p:tav tm="0">
                                          <p:val>
                                            <p:strVal val="ppt_h"/>
                                          </p:val>
                                        </p:tav>
                                        <p:tav tm="100000">
                                          <p:val>
                                            <p:strVal val="ppt_h"/>
                                          </p:val>
                                        </p:tav>
                                      </p:tavLst>
                                    </p:anim>
                                    <p:set>
                                      <p:cBhvr>
                                        <p:cTn id="37" dur="1" fill="hold">
                                          <p:stCondLst>
                                            <p:cond delay="1999"/>
                                          </p:stCondLst>
                                        </p:cTn>
                                        <p:tgtEl>
                                          <p:spTgt spid="20"/>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45" presetClass="exit" presetSubtype="0" fill="hold" nodeType="clickEffect">
                                  <p:stCondLst>
                                    <p:cond delay="0"/>
                                  </p:stCondLst>
                                  <p:childTnLst>
                                    <p:animEffect transition="out" filter="fade">
                                      <p:cBhvr>
                                        <p:cTn id="41" dur="2000"/>
                                        <p:tgtEl>
                                          <p:spTgt spid="19"/>
                                        </p:tgtEl>
                                      </p:cBhvr>
                                    </p:animEffect>
                                    <p:anim calcmode="lin" valueType="num">
                                      <p:cBhvr>
                                        <p:cTn id="42" dur="2000"/>
                                        <p:tgtEl>
                                          <p:spTgt spid="19"/>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3" dur="2000"/>
                                        <p:tgtEl>
                                          <p:spTgt spid="19"/>
                                        </p:tgtEl>
                                        <p:attrNameLst>
                                          <p:attrName>ppt_h</p:attrName>
                                        </p:attrNameLst>
                                      </p:cBhvr>
                                      <p:tavLst>
                                        <p:tav tm="0">
                                          <p:val>
                                            <p:strVal val="ppt_h"/>
                                          </p:val>
                                        </p:tav>
                                        <p:tav tm="100000">
                                          <p:val>
                                            <p:strVal val="ppt_h"/>
                                          </p:val>
                                        </p:tav>
                                      </p:tavLst>
                                    </p:anim>
                                    <p:set>
                                      <p:cBhvr>
                                        <p:cTn id="44" dur="1" fill="hold">
                                          <p:stCondLst>
                                            <p:cond delay="19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pPr marL="0" indent="0" algn="ctr">
              <a:buNone/>
            </a:pPr>
            <a:r>
              <a:rPr lang="en-GB" sz="3600" dirty="0" smtClean="0"/>
              <a:t>For further information, go to:</a:t>
            </a:r>
          </a:p>
          <a:p>
            <a:pPr marL="0" indent="0" algn="ctr">
              <a:buNone/>
            </a:pPr>
            <a:r>
              <a:rPr lang="en-GB" sz="3600" dirty="0" smtClean="0"/>
              <a:t>www.foodafactoflife.org.uk</a:t>
            </a:r>
            <a:endParaRPr lang="en-GB" sz="3600" dirty="0"/>
          </a:p>
        </p:txBody>
      </p:sp>
    </p:spTree>
    <p:extLst>
      <p:ext uri="{BB962C8B-B14F-4D97-AF65-F5344CB8AC3E}">
        <p14:creationId xmlns:p14="http://schemas.microsoft.com/office/powerpoint/2010/main" val="23020051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286</Words>
  <Application>Microsoft Office PowerPoint</Application>
  <PresentationFormat>Custom</PresentationFormat>
  <Paragraphs>49</Paragraphs>
  <Slides>6</Slides>
  <Notes>0</Notes>
  <HiddenSlides>0</HiddenSlides>
  <MMClips>0</MMClips>
  <ScaleCrop>false</ScaleCrop>
  <HeadingPairs>
    <vt:vector size="4" baseType="variant">
      <vt:variant>
        <vt:lpstr>Theme</vt:lpstr>
      </vt:variant>
      <vt:variant>
        <vt:i4>4</vt:i4>
      </vt:variant>
      <vt:variant>
        <vt:lpstr>Slide Titles</vt:lpstr>
      </vt:variant>
      <vt:variant>
        <vt:i4>6</vt:i4>
      </vt:variant>
    </vt:vector>
  </HeadingPairs>
  <TitlesOfParts>
    <vt:vector size="10" baseType="lpstr">
      <vt:lpstr>Office Theme</vt:lpstr>
      <vt:lpstr>Custom Design</vt:lpstr>
      <vt:lpstr>1_Custom Design</vt:lpstr>
      <vt:lpstr>3_Custom Design</vt:lpstr>
      <vt:lpstr>Colour changes with meat</vt:lpstr>
      <vt:lpstr>Welcome</vt:lpstr>
      <vt:lpstr>The colour of meat</vt:lpstr>
      <vt:lpstr>The colour of meat</vt:lpstr>
      <vt:lpstr>Colour changes during food preparation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Roy Ballam</cp:lastModifiedBy>
  <cp:revision>24</cp:revision>
  <dcterms:created xsi:type="dcterms:W3CDTF">2018-10-10T09:22:08Z</dcterms:created>
  <dcterms:modified xsi:type="dcterms:W3CDTF">2018-11-29T16:33:16Z</dcterms:modified>
</cp:coreProperties>
</file>