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theme/theme4.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50" r:id="rId5"/>
    <p:sldMasterId id="2147483652" r:id="rId6"/>
    <p:sldMasterId id="2147483656" r:id="rId7"/>
  </p:sldMasterIdLst>
  <p:sldIdLst>
    <p:sldId id="256" r:id="rId8"/>
    <p:sldId id="259" r:id="rId9"/>
    <p:sldId id="262" r:id="rId10"/>
    <p:sldId id="263" r:id="rId11"/>
    <p:sldId id="264" r:id="rId12"/>
    <p:sldId id="265" r:id="rId13"/>
    <p:sldId id="266" r:id="rId14"/>
    <p:sldId id="267" r:id="rId15"/>
    <p:sldId id="268" r:id="rId16"/>
    <p:sldId id="261"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6B17"/>
    <a:srgbClr val="EF9F3F"/>
    <a:srgbClr val="FCE3C2"/>
    <a:srgbClr val="F9D4B6"/>
    <a:srgbClr val="EDAD80"/>
    <a:srgbClr val="E46B2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875"/>
    <p:restoredTop sz="94655"/>
  </p:normalViewPr>
  <p:slideViewPr>
    <p:cSldViewPr snapToGrid="0" snapToObjects="1">
      <p:cViewPr varScale="1">
        <p:scale>
          <a:sx n="89" d="100"/>
          <a:sy n="89" d="100"/>
        </p:scale>
        <p:origin x="75" y="147"/>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5" Type="http://schemas.openxmlformats.org/officeDocument/2006/relationships/slideMaster" Target="slideMasters/slideMaster2.xml"/><Relationship Id="rId15" Type="http://schemas.openxmlformats.org/officeDocument/2006/relationships/slide" Target="slides/slide8.xml"/><Relationship Id="rId10" Type="http://schemas.openxmlformats.org/officeDocument/2006/relationships/slide" Target="slides/slide3.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exander White" userId="3da70261-e0e7-408d-aace-eb577feade9e" providerId="ADAL" clId="{9FFF9271-8036-4117-88BC-A96DFD12F1B9}"/>
    <pc:docChg chg="modMainMaster">
      <pc:chgData name="Alexander White" userId="3da70261-e0e7-408d-aace-eb577feade9e" providerId="ADAL" clId="{9FFF9271-8036-4117-88BC-A96DFD12F1B9}" dt="2023-08-14T13:14:01.910" v="6"/>
      <pc:docMkLst>
        <pc:docMk/>
      </pc:docMkLst>
      <pc:sldMasterChg chg="modSp mod">
        <pc:chgData name="Alexander White" userId="3da70261-e0e7-408d-aace-eb577feade9e" providerId="ADAL" clId="{9FFF9271-8036-4117-88BC-A96DFD12F1B9}" dt="2023-08-14T13:13:47.513" v="3" actId="20577"/>
        <pc:sldMasterMkLst>
          <pc:docMk/>
          <pc:sldMasterMk cId="1328885048" sldId="2147483648"/>
        </pc:sldMasterMkLst>
        <pc:spChg chg="mod">
          <ac:chgData name="Alexander White" userId="3da70261-e0e7-408d-aace-eb577feade9e" providerId="ADAL" clId="{9FFF9271-8036-4117-88BC-A96DFD12F1B9}" dt="2023-08-14T13:13:47.513" v="3" actId="20577"/>
          <ac:spMkLst>
            <pc:docMk/>
            <pc:sldMasterMk cId="1328885048" sldId="2147483648"/>
            <ac:spMk id="9" creationId="{00000000-0000-0000-0000-000000000000}"/>
          </ac:spMkLst>
        </pc:spChg>
      </pc:sldMasterChg>
      <pc:sldMasterChg chg="modSp mod">
        <pc:chgData name="Alexander White" userId="3da70261-e0e7-408d-aace-eb577feade9e" providerId="ADAL" clId="{9FFF9271-8036-4117-88BC-A96DFD12F1B9}" dt="2023-08-14T13:13:54.294" v="4"/>
        <pc:sldMasterMkLst>
          <pc:docMk/>
          <pc:sldMasterMk cId="1498317190" sldId="2147483650"/>
        </pc:sldMasterMkLst>
        <pc:spChg chg="mod">
          <ac:chgData name="Alexander White" userId="3da70261-e0e7-408d-aace-eb577feade9e" providerId="ADAL" clId="{9FFF9271-8036-4117-88BC-A96DFD12F1B9}" dt="2023-08-14T13:13:54.294" v="4"/>
          <ac:spMkLst>
            <pc:docMk/>
            <pc:sldMasterMk cId="1498317190" sldId="2147483650"/>
            <ac:spMk id="9" creationId="{00000000-0000-0000-0000-000000000000}"/>
          </ac:spMkLst>
        </pc:spChg>
      </pc:sldMasterChg>
      <pc:sldMasterChg chg="modSp mod">
        <pc:chgData name="Alexander White" userId="3da70261-e0e7-408d-aace-eb577feade9e" providerId="ADAL" clId="{9FFF9271-8036-4117-88BC-A96DFD12F1B9}" dt="2023-08-14T13:13:57.953" v="5"/>
        <pc:sldMasterMkLst>
          <pc:docMk/>
          <pc:sldMasterMk cId="1822393236" sldId="2147483652"/>
        </pc:sldMasterMkLst>
        <pc:spChg chg="mod">
          <ac:chgData name="Alexander White" userId="3da70261-e0e7-408d-aace-eb577feade9e" providerId="ADAL" clId="{9FFF9271-8036-4117-88BC-A96DFD12F1B9}" dt="2023-08-14T13:13:57.953" v="5"/>
          <ac:spMkLst>
            <pc:docMk/>
            <pc:sldMasterMk cId="1822393236" sldId="2147483652"/>
            <ac:spMk id="9" creationId="{00000000-0000-0000-0000-000000000000}"/>
          </ac:spMkLst>
        </pc:spChg>
      </pc:sldMasterChg>
      <pc:sldMasterChg chg="modSp mod">
        <pc:chgData name="Alexander White" userId="3da70261-e0e7-408d-aace-eb577feade9e" providerId="ADAL" clId="{9FFF9271-8036-4117-88BC-A96DFD12F1B9}" dt="2023-08-14T13:14:01.910" v="6"/>
        <pc:sldMasterMkLst>
          <pc:docMk/>
          <pc:sldMasterMk cId="1788143608" sldId="2147483656"/>
        </pc:sldMasterMkLst>
        <pc:spChg chg="mod">
          <ac:chgData name="Alexander White" userId="3da70261-e0e7-408d-aace-eb577feade9e" providerId="ADAL" clId="{9FFF9271-8036-4117-88BC-A96DFD12F1B9}" dt="2023-08-14T13:14:01.910" v="6"/>
          <ac:spMkLst>
            <pc:docMk/>
            <pc:sldMasterMk cId="1788143608" sldId="2147483656"/>
            <ac:spMk id="8" creationId="{00000000-0000-0000-0000-000000000000}"/>
          </ac:spMkLst>
        </pc:spChg>
      </pc:sldMaster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42452" y="3531477"/>
            <a:ext cx="9144000" cy="733096"/>
          </a:xfrm>
          <a:prstGeom prst="rect">
            <a:avLst/>
          </a:prstGeom>
        </p:spPr>
        <p:txBody>
          <a:bodyPr lIns="0" tIns="0" rIns="0" bIns="0" anchor="t"/>
          <a:lstStyle>
            <a:lvl1pPr algn="l">
              <a:defRPr sz="4400" b="1" i="0" baseline="0">
                <a:solidFill>
                  <a:schemeClr val="bg1"/>
                </a:solidFill>
                <a:latin typeface="Arial" charset="0"/>
                <a:ea typeface="Arial" charset="0"/>
                <a:cs typeface="Arial" charset="0"/>
              </a:defRPr>
            </a:lvl1pPr>
          </a:lstStyle>
          <a:p>
            <a:r>
              <a:rPr lang="en-US" dirty="0"/>
              <a:t>Title</a:t>
            </a:r>
          </a:p>
        </p:txBody>
      </p:sp>
    </p:spTree>
    <p:extLst>
      <p:ext uri="{BB962C8B-B14F-4D97-AF65-F5344CB8AC3E}">
        <p14:creationId xmlns:p14="http://schemas.microsoft.com/office/powerpoint/2010/main" val="7410729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53512" y="587760"/>
            <a:ext cx="9144000" cy="635491"/>
          </a:xfrm>
          <a:prstGeom prst="rect">
            <a:avLst/>
          </a:prstGeom>
        </p:spPr>
        <p:txBody>
          <a:bodyPr lIns="0" tIns="0" rIns="0" bIns="0" anchor="t"/>
          <a:lstStyle>
            <a:lvl1pPr algn="l">
              <a:defRPr sz="4000" b="1" i="0">
                <a:solidFill>
                  <a:srgbClr val="EF9F3F"/>
                </a:solidFill>
                <a:latin typeface="Arial" charset="0"/>
                <a:ea typeface="Arial" charset="0"/>
                <a:cs typeface="Arial" charset="0"/>
              </a:defRPr>
            </a:lvl1pPr>
          </a:lstStyle>
          <a:p>
            <a:r>
              <a:rPr lang="en-US" dirty="0"/>
              <a:t>Section Title</a:t>
            </a:r>
          </a:p>
        </p:txBody>
      </p:sp>
      <p:sp>
        <p:nvSpPr>
          <p:cNvPr id="3" name="Subtitle 2"/>
          <p:cNvSpPr>
            <a:spLocks noGrp="1"/>
          </p:cNvSpPr>
          <p:nvPr>
            <p:ph type="subTitle" idx="1" hasCustomPrompt="1"/>
          </p:nvPr>
        </p:nvSpPr>
        <p:spPr>
          <a:xfrm>
            <a:off x="1153512" y="3065488"/>
            <a:ext cx="9144000" cy="3087973"/>
          </a:xfrm>
          <a:prstGeom prst="rect">
            <a:avLst/>
          </a:prstGeom>
        </p:spPr>
        <p:txBody>
          <a:bodyPr lIns="0" tIns="0" rIns="0" bIns="0"/>
          <a:lstStyle>
            <a:lvl1pPr marL="285750" indent="-285750" algn="l">
              <a:buFont typeface="Arial" charset="0"/>
              <a:buChar char="•"/>
              <a:defRPr sz="1800">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Text</a:t>
            </a:r>
          </a:p>
        </p:txBody>
      </p:sp>
    </p:spTree>
    <p:extLst>
      <p:ext uri="{BB962C8B-B14F-4D97-AF65-F5344CB8AC3E}">
        <p14:creationId xmlns:p14="http://schemas.microsoft.com/office/powerpoint/2010/main" val="8237676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69274" y="1563798"/>
            <a:ext cx="9720000" cy="720000"/>
          </a:xfrm>
          <a:prstGeom prst="rect">
            <a:avLst/>
          </a:prstGeom>
        </p:spPr>
        <p:txBody>
          <a:bodyPr lIns="0" tIns="0" rIns="0" bIns="0" anchor="t"/>
          <a:lstStyle>
            <a:lvl1pPr algn="l">
              <a:defRPr sz="3400" b="1" i="0">
                <a:solidFill>
                  <a:srgbClr val="EF9F3F"/>
                </a:solidFill>
                <a:latin typeface="Arial" charset="0"/>
                <a:ea typeface="Arial" charset="0"/>
                <a:cs typeface="Arial" charset="0"/>
              </a:defRPr>
            </a:lvl1pPr>
          </a:lstStyle>
          <a:p>
            <a:r>
              <a:rPr lang="en-US" dirty="0"/>
              <a:t>Heading</a:t>
            </a:r>
          </a:p>
        </p:txBody>
      </p:sp>
      <p:sp>
        <p:nvSpPr>
          <p:cNvPr id="3" name="Subtitle 2"/>
          <p:cNvSpPr>
            <a:spLocks noGrp="1"/>
          </p:cNvSpPr>
          <p:nvPr>
            <p:ph type="subTitle" idx="1" hasCustomPrompt="1"/>
          </p:nvPr>
        </p:nvSpPr>
        <p:spPr>
          <a:xfrm>
            <a:off x="1169276" y="2571092"/>
            <a:ext cx="9720000" cy="3600000"/>
          </a:xfrm>
          <a:prstGeom prst="rect">
            <a:avLst/>
          </a:prstGeom>
        </p:spPr>
        <p:txBody>
          <a:bodyPr lIns="0" tIns="0" rIns="0" bIns="0" numCol="1" anchor="t"/>
          <a:lstStyle>
            <a:lvl1pPr marL="285750" indent="-285750" algn="l">
              <a:buSzPct val="90000"/>
              <a:buFont typeface="Arial" charset="0"/>
              <a:buChar char="•"/>
              <a:defRPr sz="1800" b="0" i="0">
                <a:solidFill>
                  <a:schemeClr val="tx1"/>
                </a:solidFill>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Text here</a:t>
            </a:r>
          </a:p>
        </p:txBody>
      </p:sp>
    </p:spTree>
    <p:extLst>
      <p:ext uri="{BB962C8B-B14F-4D97-AF65-F5344CB8AC3E}">
        <p14:creationId xmlns:p14="http://schemas.microsoft.com/office/powerpoint/2010/main" val="15513439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2" name="Rectangle 11"/>
          <p:cNvSpPr/>
          <p:nvPr userDrawn="1"/>
        </p:nvSpPr>
        <p:spPr>
          <a:xfrm>
            <a:off x="6209274" y="2571092"/>
            <a:ext cx="4680000" cy="3600000"/>
          </a:xfrm>
          <a:prstGeom prst="rect">
            <a:avLst/>
          </a:prstGeom>
          <a:solidFill>
            <a:srgbClr val="FCE3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 name="Text Placeholder 2"/>
          <p:cNvSpPr>
            <a:spLocks noGrp="1"/>
          </p:cNvSpPr>
          <p:nvPr>
            <p:ph type="body" idx="1" hasCustomPrompt="1"/>
          </p:nvPr>
        </p:nvSpPr>
        <p:spPr>
          <a:xfrm>
            <a:off x="1169276" y="2571092"/>
            <a:ext cx="4680000" cy="3600000"/>
          </a:xfrm>
          <a:prstGeom prst="rect">
            <a:avLst/>
          </a:prstGeom>
        </p:spPr>
        <p:txBody>
          <a:bodyPr lIns="0" tIns="0" rIns="0" bIns="0" anchor="t">
            <a:normAutofit/>
          </a:bodyPr>
          <a:lstStyle>
            <a:lvl1pPr marL="285750" indent="-285750">
              <a:buSzPct val="90000"/>
              <a:buFont typeface="Arial" charset="0"/>
              <a:buChar char="•"/>
              <a:defRPr sz="1800" b="0" i="0">
                <a:latin typeface="Arial" charset="0"/>
                <a:ea typeface="Arial" charset="0"/>
                <a:cs typeface="Arial"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Body text</a:t>
            </a:r>
          </a:p>
        </p:txBody>
      </p:sp>
      <p:sp>
        <p:nvSpPr>
          <p:cNvPr id="5" name="Text Placeholder 4"/>
          <p:cNvSpPr>
            <a:spLocks noGrp="1"/>
          </p:cNvSpPr>
          <p:nvPr>
            <p:ph type="body" sz="quarter" idx="3" hasCustomPrompt="1"/>
          </p:nvPr>
        </p:nvSpPr>
        <p:spPr>
          <a:xfrm>
            <a:off x="6398461" y="2760281"/>
            <a:ext cx="4320000" cy="3240000"/>
          </a:xfrm>
          <a:prstGeom prst="rect">
            <a:avLst/>
          </a:prstGeom>
        </p:spPr>
        <p:txBody>
          <a:bodyPr lIns="0" tIns="0" rIns="0" bIns="0" anchor="t">
            <a:normAutofit/>
          </a:bodyPr>
          <a:lstStyle>
            <a:lvl1pPr marL="0" indent="0">
              <a:buNone/>
              <a:defRPr sz="1800" b="0" i="0">
                <a:latin typeface="Arial" charset="0"/>
                <a:ea typeface="Arial" charset="0"/>
                <a:cs typeface="Arial"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Body text</a:t>
            </a:r>
          </a:p>
        </p:txBody>
      </p:sp>
      <p:sp>
        <p:nvSpPr>
          <p:cNvPr id="13" name="Title 1"/>
          <p:cNvSpPr>
            <a:spLocks noGrp="1"/>
          </p:cNvSpPr>
          <p:nvPr>
            <p:ph type="title" hasCustomPrompt="1"/>
          </p:nvPr>
        </p:nvSpPr>
        <p:spPr>
          <a:xfrm>
            <a:off x="1169276" y="1563798"/>
            <a:ext cx="9720000" cy="720000"/>
          </a:xfrm>
          <a:prstGeom prst="rect">
            <a:avLst/>
          </a:prstGeom>
        </p:spPr>
        <p:txBody>
          <a:bodyPr lIns="0" tIns="0" rIns="0" bIns="0"/>
          <a:lstStyle>
            <a:lvl1pPr>
              <a:defRPr sz="3400" b="1" i="0">
                <a:solidFill>
                  <a:srgbClr val="EF9F3F"/>
                </a:solidFill>
                <a:latin typeface="Arial" charset="0"/>
                <a:ea typeface="Arial" charset="0"/>
                <a:cs typeface="Arial" charset="0"/>
              </a:defRPr>
            </a:lvl1pPr>
          </a:lstStyle>
          <a:p>
            <a:r>
              <a:rPr lang="en-US" dirty="0"/>
              <a:t>Heading</a:t>
            </a:r>
          </a:p>
        </p:txBody>
      </p:sp>
    </p:spTree>
    <p:extLst>
      <p:ext uri="{BB962C8B-B14F-4D97-AF65-F5344CB8AC3E}">
        <p14:creationId xmlns:p14="http://schemas.microsoft.com/office/powerpoint/2010/main" val="28000793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5" Type="http://schemas.openxmlformats.org/officeDocument/2006/relationships/hyperlink" Target="http://www.foodafactoflife.org.uk/" TargetMode="External"/><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2.xml"/><Relationship Id="rId1" Type="http://schemas.openxmlformats.org/officeDocument/2006/relationships/slideLayout" Target="../slideLayouts/slideLayout2.xml"/><Relationship Id="rId4" Type="http://schemas.openxmlformats.org/officeDocument/2006/relationships/hyperlink" Target="http://www.foodafactoflife.org.uk/" TargetMode="Externa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3.xml"/><Relationship Id="rId1" Type="http://schemas.openxmlformats.org/officeDocument/2006/relationships/slideLayout" Target="../slideLayouts/slideLayout3.xml"/><Relationship Id="rId4" Type="http://schemas.openxmlformats.org/officeDocument/2006/relationships/hyperlink" Target="http://www.foodafactoflife.org.uk/" TargetMode="Externa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4.xml"/><Relationship Id="rId1" Type="http://schemas.openxmlformats.org/officeDocument/2006/relationships/slideLayout" Target="../slideLayouts/slideLayout4.xml"/><Relationship Id="rId4" Type="http://schemas.openxmlformats.org/officeDocument/2006/relationships/hyperlink" Target="http://www.foodafactoflife.org.uk/"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8" name="Picture 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439453" y="358589"/>
            <a:ext cx="2044335" cy="1435165"/>
          </a:xfrm>
          <a:prstGeom prst="rect">
            <a:avLst/>
          </a:prstGeom>
        </p:spPr>
      </p:pic>
      <p:sp>
        <p:nvSpPr>
          <p:cNvPr id="9" name="TextBox 8"/>
          <p:cNvSpPr txBox="1"/>
          <p:nvPr userDrawn="1"/>
        </p:nvSpPr>
        <p:spPr>
          <a:xfrm>
            <a:off x="1156447" y="6539528"/>
            <a:ext cx="10721788" cy="138499"/>
          </a:xfrm>
          <a:prstGeom prst="rect">
            <a:avLst/>
          </a:prstGeom>
          <a:noFill/>
        </p:spPr>
        <p:txBody>
          <a:bodyPr wrap="square" lIns="0" tIns="0" rIns="0" bIns="0" rtlCol="0">
            <a:spAutoFit/>
          </a:bodyPr>
          <a:lstStyle/>
          <a:p>
            <a:pPr algn="r"/>
            <a:r>
              <a:rPr lang="en-US" sz="900" b="0" i="0" dirty="0">
                <a:solidFill>
                  <a:schemeClr val="tx1"/>
                </a:solidFill>
                <a:latin typeface="Arial" charset="0"/>
                <a:ea typeface="Arial" charset="0"/>
                <a:cs typeface="Arial" charset="0"/>
                <a:hlinkClick r:id="rId5"/>
              </a:rPr>
              <a:t>www.foodafactoflife.org.uk</a:t>
            </a:r>
            <a:r>
              <a:rPr lang="en-US" sz="900" b="0" i="0" baseline="0" dirty="0">
                <a:solidFill>
                  <a:schemeClr val="tx1"/>
                </a:solidFill>
                <a:latin typeface="Arial" charset="0"/>
                <a:ea typeface="Arial" charset="0"/>
                <a:cs typeface="Arial" charset="0"/>
              </a:rPr>
              <a:t>    </a:t>
            </a:r>
            <a:r>
              <a:rPr lang="en-US" sz="900" b="0" i="0" dirty="0">
                <a:solidFill>
                  <a:schemeClr val="tx1"/>
                </a:solidFill>
                <a:latin typeface="Arial" charset="0"/>
                <a:ea typeface="Arial" charset="0"/>
                <a:cs typeface="Arial" charset="0"/>
              </a:rPr>
              <a:t>©</a:t>
            </a:r>
            <a:r>
              <a:rPr lang="en-US" sz="900" b="0" i="0" baseline="0" dirty="0">
                <a:solidFill>
                  <a:schemeClr val="tx1"/>
                </a:solidFill>
                <a:latin typeface="Arial" charset="0"/>
                <a:ea typeface="Arial" charset="0"/>
                <a:cs typeface="Arial" charset="0"/>
              </a:rPr>
              <a:t> Food – </a:t>
            </a:r>
            <a:r>
              <a:rPr lang="en-US" sz="900" b="0" i="0" dirty="0">
                <a:solidFill>
                  <a:schemeClr val="tx1"/>
                </a:solidFill>
                <a:latin typeface="Arial" charset="0"/>
                <a:ea typeface="Arial" charset="0"/>
                <a:cs typeface="Arial" charset="0"/>
              </a:rPr>
              <a:t>a fact of life 2023</a:t>
            </a:r>
          </a:p>
        </p:txBody>
      </p:sp>
    </p:spTree>
    <p:extLst>
      <p:ext uri="{BB962C8B-B14F-4D97-AF65-F5344CB8AC3E}">
        <p14:creationId xmlns:p14="http://schemas.microsoft.com/office/powerpoint/2010/main" val="1328885048"/>
      </p:ext>
    </p:extLst>
  </p:cSld>
  <p:clrMap bg1="lt1" tx1="dk1" bg2="lt2" tx2="dk2" accent1="accent1" accent2="accent2" accent3="accent3" accent4="accent4" accent5="accent5" accent6="accent6" hlink="hlink" folHlink="folHlink"/>
  <p:sldLayoutIdLst>
    <p:sldLayoutId id="214748364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TextBox 8"/>
          <p:cNvSpPr txBox="1"/>
          <p:nvPr userDrawn="1"/>
        </p:nvSpPr>
        <p:spPr>
          <a:xfrm>
            <a:off x="1156447" y="6539528"/>
            <a:ext cx="10721788" cy="138499"/>
          </a:xfrm>
          <a:prstGeom prst="rect">
            <a:avLst/>
          </a:prstGeom>
          <a:noFill/>
        </p:spPr>
        <p:txBody>
          <a:bodyPr wrap="square" lIns="0" tIns="0" rIns="0" bIns="0" rtlCol="0">
            <a:spAutoFit/>
          </a:bodyPr>
          <a:lstStyle/>
          <a:p>
            <a:pPr algn="r"/>
            <a:r>
              <a:rPr lang="en-US" sz="900" b="0" i="0" dirty="0">
                <a:solidFill>
                  <a:schemeClr val="tx1"/>
                </a:solidFill>
                <a:latin typeface="Arial" charset="0"/>
                <a:ea typeface="Arial" charset="0"/>
                <a:cs typeface="Arial" charset="0"/>
                <a:hlinkClick r:id="rId4"/>
              </a:rPr>
              <a:t>www.foodafactoflife.org.uk</a:t>
            </a:r>
            <a:r>
              <a:rPr lang="en-US" sz="900" b="0" i="0" baseline="0" dirty="0">
                <a:solidFill>
                  <a:schemeClr val="tx1"/>
                </a:solidFill>
                <a:latin typeface="Arial" charset="0"/>
                <a:ea typeface="Arial" charset="0"/>
                <a:cs typeface="Arial" charset="0"/>
              </a:rPr>
              <a:t>    </a:t>
            </a:r>
            <a:r>
              <a:rPr lang="en-US" sz="900" b="0" i="0" dirty="0">
                <a:solidFill>
                  <a:schemeClr val="tx1"/>
                </a:solidFill>
                <a:latin typeface="Arial" charset="0"/>
                <a:ea typeface="Arial" charset="0"/>
                <a:cs typeface="Arial" charset="0"/>
              </a:rPr>
              <a:t>© Food – a fact of life 2023</a:t>
            </a:r>
          </a:p>
        </p:txBody>
      </p:sp>
    </p:spTree>
    <p:extLst>
      <p:ext uri="{BB962C8B-B14F-4D97-AF65-F5344CB8AC3E}">
        <p14:creationId xmlns:p14="http://schemas.microsoft.com/office/powerpoint/2010/main" val="1498317190"/>
      </p:ext>
    </p:extLst>
  </p:cSld>
  <p:clrMap bg1="lt1" tx1="dk1" bg2="lt2" tx2="dk2" accent1="accent1" accent2="accent2" accent3="accent3" accent4="accent4" accent5="accent5" accent6="accent6" hlink="hlink" folHlink="folHlink"/>
  <p:sldLayoutIdLst>
    <p:sldLayoutId id="214748365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TextBox 8"/>
          <p:cNvSpPr txBox="1"/>
          <p:nvPr userDrawn="1"/>
        </p:nvSpPr>
        <p:spPr>
          <a:xfrm>
            <a:off x="1156447" y="6539528"/>
            <a:ext cx="10721788" cy="138499"/>
          </a:xfrm>
          <a:prstGeom prst="rect">
            <a:avLst/>
          </a:prstGeom>
          <a:noFill/>
        </p:spPr>
        <p:txBody>
          <a:bodyPr wrap="square" lIns="0" tIns="0" rIns="0" bIns="0" rtlCol="0">
            <a:spAutoFit/>
          </a:bodyPr>
          <a:lstStyle/>
          <a:p>
            <a:pPr algn="r"/>
            <a:r>
              <a:rPr lang="en-US" sz="900" b="0" i="0" dirty="0">
                <a:solidFill>
                  <a:schemeClr val="tx1"/>
                </a:solidFill>
                <a:latin typeface="Arial" charset="0"/>
                <a:ea typeface="Arial" charset="0"/>
                <a:cs typeface="Arial" charset="0"/>
                <a:hlinkClick r:id="rId4"/>
              </a:rPr>
              <a:t>www.foodafactoflife.org.uk</a:t>
            </a:r>
            <a:r>
              <a:rPr lang="en-US" sz="900" b="0" i="0" baseline="0" dirty="0">
                <a:solidFill>
                  <a:schemeClr val="tx1"/>
                </a:solidFill>
                <a:latin typeface="Arial" charset="0"/>
                <a:ea typeface="Arial" charset="0"/>
                <a:cs typeface="Arial" charset="0"/>
              </a:rPr>
              <a:t>    </a:t>
            </a:r>
            <a:r>
              <a:rPr lang="en-US" sz="900" b="0" i="0" dirty="0">
                <a:solidFill>
                  <a:schemeClr val="tx1"/>
                </a:solidFill>
                <a:latin typeface="Arial" charset="0"/>
                <a:ea typeface="Arial" charset="0"/>
                <a:cs typeface="Arial" charset="0"/>
              </a:rPr>
              <a:t>© Food – a fact of life 2023</a:t>
            </a:r>
          </a:p>
        </p:txBody>
      </p:sp>
    </p:spTree>
    <p:extLst>
      <p:ext uri="{BB962C8B-B14F-4D97-AF65-F5344CB8AC3E}">
        <p14:creationId xmlns:p14="http://schemas.microsoft.com/office/powerpoint/2010/main" val="1822393236"/>
      </p:ext>
    </p:extLst>
  </p:cSld>
  <p:clrMap bg1="lt1" tx1="dk1" bg2="lt2" tx2="dk2" accent1="accent1" accent2="accent2" accent3="accent3" accent4="accent4" accent5="accent5" accent6="accent6" hlink="hlink" folHlink="folHlink"/>
  <p:sldLayoutIdLst>
    <p:sldLayoutId id="214748365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TextBox 7"/>
          <p:cNvSpPr txBox="1"/>
          <p:nvPr userDrawn="1"/>
        </p:nvSpPr>
        <p:spPr>
          <a:xfrm>
            <a:off x="1156447" y="6539528"/>
            <a:ext cx="10721788" cy="138499"/>
          </a:xfrm>
          <a:prstGeom prst="rect">
            <a:avLst/>
          </a:prstGeom>
          <a:noFill/>
        </p:spPr>
        <p:txBody>
          <a:bodyPr wrap="square" lIns="0" tIns="0" rIns="0" bIns="0" rtlCol="0">
            <a:spAutoFit/>
          </a:bodyPr>
          <a:lstStyle/>
          <a:p>
            <a:pPr algn="r"/>
            <a:r>
              <a:rPr lang="en-US" sz="900" b="0" i="0" dirty="0">
                <a:solidFill>
                  <a:schemeClr val="tx1"/>
                </a:solidFill>
                <a:latin typeface="Arial" charset="0"/>
                <a:ea typeface="Arial" charset="0"/>
                <a:cs typeface="Arial" charset="0"/>
                <a:hlinkClick r:id="rId4"/>
              </a:rPr>
              <a:t>www.foodafactoflife.org.uk</a:t>
            </a:r>
            <a:r>
              <a:rPr lang="en-US" sz="900" b="0" i="0" baseline="0" dirty="0">
                <a:solidFill>
                  <a:schemeClr val="tx1"/>
                </a:solidFill>
                <a:latin typeface="Arial" charset="0"/>
                <a:ea typeface="Arial" charset="0"/>
                <a:cs typeface="Arial" charset="0"/>
              </a:rPr>
              <a:t>    </a:t>
            </a:r>
            <a:r>
              <a:rPr lang="en-US" sz="900" b="0" i="0" dirty="0">
                <a:solidFill>
                  <a:schemeClr val="tx1"/>
                </a:solidFill>
                <a:latin typeface="Arial" charset="0"/>
                <a:ea typeface="Arial" charset="0"/>
                <a:cs typeface="Arial" charset="0"/>
              </a:rPr>
              <a:t>© Food – a fact of life 2023</a:t>
            </a:r>
          </a:p>
        </p:txBody>
      </p:sp>
    </p:spTree>
    <p:extLst>
      <p:ext uri="{BB962C8B-B14F-4D97-AF65-F5344CB8AC3E}">
        <p14:creationId xmlns:p14="http://schemas.microsoft.com/office/powerpoint/2010/main" val="1788143608"/>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www.foodafactoflife.org.uk/whole-school/whole-school-approach/guidelines-for-school-education-resources-about-food/"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3.xml"/><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3.xml"/><Relationship Id="rId4" Type="http://schemas.openxmlformats.org/officeDocument/2006/relationships/image" Target="../media/image13.jpeg"/></Relationships>
</file>

<file path=ppt/slides/_rels/slide7.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hyperlink" Target="https://play.kahoot.it/#/?quizId=3d2b6762-4413-459b-a4da-89e822913e33" TargetMode="Externa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Hydration</a:t>
            </a:r>
          </a:p>
        </p:txBody>
      </p:sp>
    </p:spTree>
    <p:extLst>
      <p:ext uri="{BB962C8B-B14F-4D97-AF65-F5344CB8AC3E}">
        <p14:creationId xmlns:p14="http://schemas.microsoft.com/office/powerpoint/2010/main" val="19551663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a:t>Hydration</a:t>
            </a:r>
          </a:p>
        </p:txBody>
      </p:sp>
      <p:sp>
        <p:nvSpPr>
          <p:cNvPr id="3" name="Subtitle 2"/>
          <p:cNvSpPr>
            <a:spLocks noGrp="1"/>
          </p:cNvSpPr>
          <p:nvPr>
            <p:ph type="subTitle" idx="1"/>
          </p:nvPr>
        </p:nvSpPr>
        <p:spPr/>
        <p:txBody>
          <a:bodyPr/>
          <a:lstStyle/>
          <a:p>
            <a:pPr marL="0" indent="0" algn="ctr">
              <a:buNone/>
            </a:pPr>
            <a:r>
              <a:rPr lang="en-GB" sz="3600" dirty="0"/>
              <a:t>For further information, go to:</a:t>
            </a:r>
          </a:p>
          <a:p>
            <a:pPr marL="0" indent="0" algn="ctr">
              <a:buNone/>
            </a:pPr>
            <a:r>
              <a:rPr lang="en-GB" sz="3600" dirty="0"/>
              <a:t>www.foodafactoflife.org.uk</a:t>
            </a:r>
          </a:p>
        </p:txBody>
      </p:sp>
      <p:sp>
        <p:nvSpPr>
          <p:cNvPr id="4" name="TextBox 3">
            <a:extLst>
              <a:ext uri="{FF2B5EF4-FFF2-40B4-BE49-F238E27FC236}">
                <a16:creationId xmlns:a16="http://schemas.microsoft.com/office/drawing/2014/main" id="{3D6E41C1-E16A-2824-5DDD-A58D81BDEFD5}"/>
              </a:ext>
            </a:extLst>
          </p:cNvPr>
          <p:cNvSpPr txBox="1"/>
          <p:nvPr/>
        </p:nvSpPr>
        <p:spPr>
          <a:xfrm>
            <a:off x="393116" y="6175629"/>
            <a:ext cx="9904396" cy="307777"/>
          </a:xfrm>
          <a:prstGeom prst="rect">
            <a:avLst/>
          </a:prstGeom>
          <a:noFill/>
        </p:spPr>
        <p:txBody>
          <a:bodyPr wrap="square" rtlCol="0">
            <a:spAutoFit/>
          </a:bodyPr>
          <a:lstStyle/>
          <a:p>
            <a:r>
              <a:rPr lang="en-GB" sz="1400" dirty="0">
                <a:latin typeface="Arial" panose="020B0604020202020204" pitchFamily="34" charset="0"/>
                <a:cs typeface="Arial" panose="020B0604020202020204" pitchFamily="34" charset="0"/>
              </a:rPr>
              <a:t>This resource meets the</a:t>
            </a:r>
            <a:r>
              <a:rPr lang="en-GB" sz="1400" b="1" dirty="0">
                <a:latin typeface="Arial" panose="020B0604020202020204" pitchFamily="34" charset="0"/>
                <a:cs typeface="Arial" panose="020B0604020202020204" pitchFamily="34" charset="0"/>
              </a:rPr>
              <a:t> </a:t>
            </a:r>
            <a:r>
              <a:rPr lang="en-GB" sz="1400" b="1" i="1" u="sng" dirty="0">
                <a:latin typeface="Arial" panose="020B0604020202020204" pitchFamily="34" charset="0"/>
                <a:cs typeface="Arial" panose="020B0604020202020204" pitchFamily="34" charset="0"/>
                <a:hlinkClick r:id="rId2"/>
              </a:rPr>
              <a:t>Guidelines for producers and users of school education resources about food</a:t>
            </a:r>
            <a:r>
              <a:rPr lang="en-GB" sz="1400" b="1" i="1" dirty="0">
                <a:latin typeface="Arial" panose="020B0604020202020204" pitchFamily="34" charset="0"/>
                <a:cs typeface="Arial" panose="020B0604020202020204" pitchFamily="34" charset="0"/>
              </a:rPr>
              <a:t>.</a:t>
            </a:r>
            <a:endParaRPr lang="en-GB"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020051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Water</a:t>
            </a:r>
          </a:p>
        </p:txBody>
      </p:sp>
      <p:sp>
        <p:nvSpPr>
          <p:cNvPr id="3" name="Subtitle 2"/>
          <p:cNvSpPr>
            <a:spLocks noGrp="1"/>
          </p:cNvSpPr>
          <p:nvPr>
            <p:ph type="subTitle" idx="1"/>
          </p:nvPr>
        </p:nvSpPr>
        <p:spPr>
          <a:xfrm>
            <a:off x="1169276" y="2571092"/>
            <a:ext cx="7238778" cy="3600000"/>
          </a:xfrm>
        </p:spPr>
        <p:txBody>
          <a:bodyPr/>
          <a:lstStyle/>
          <a:p>
            <a:pPr marL="0" indent="0">
              <a:buNone/>
            </a:pPr>
            <a:r>
              <a:rPr lang="en-GB" sz="2000" dirty="0"/>
              <a:t>Our body is nearly two-thirds water, so drinking enough fluid to stay hydrated is important.</a:t>
            </a:r>
          </a:p>
          <a:p>
            <a:pPr marL="0" indent="0">
              <a:buNone/>
            </a:pPr>
            <a:r>
              <a:rPr lang="en-GB" sz="2000" dirty="0"/>
              <a:t>Water is essential for life and it is important to get the right amount of fluid to be healthy.</a:t>
            </a:r>
          </a:p>
          <a:p>
            <a:pPr marL="0" indent="0">
              <a:buNone/>
            </a:pPr>
            <a:endParaRPr lang="en-GB" sz="2000" dirty="0"/>
          </a:p>
          <a:p>
            <a:pPr marL="0" indent="0">
              <a:buNone/>
            </a:pPr>
            <a:r>
              <a:rPr lang="en-GB" sz="2000" b="1" dirty="0"/>
              <a:t>Did you know?</a:t>
            </a:r>
          </a:p>
          <a:p>
            <a:pPr marL="0" indent="0">
              <a:buNone/>
            </a:pPr>
            <a:r>
              <a:rPr lang="en-GB" sz="2000" dirty="0"/>
              <a:t>Humans can survive for a few weeks without food, but they cannot go without fluids for more than two to three days.</a:t>
            </a:r>
          </a:p>
        </p:txBody>
      </p:sp>
      <p:pic>
        <p:nvPicPr>
          <p:cNvPr id="4" name="Picture 3"/>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9039034" y="1994951"/>
            <a:ext cx="2751900" cy="4378021"/>
          </a:xfrm>
          <a:prstGeom prst="rect">
            <a:avLst/>
          </a:prstGeom>
          <a:ln>
            <a:noFill/>
          </a:ln>
          <a:effectLst>
            <a:softEdge rad="112500"/>
          </a:effectLst>
        </p:spPr>
      </p:pic>
    </p:spTree>
    <p:extLst>
      <p:ext uri="{BB962C8B-B14F-4D97-AF65-F5344CB8AC3E}">
        <p14:creationId xmlns:p14="http://schemas.microsoft.com/office/powerpoint/2010/main" val="17407134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Water in the diet</a:t>
            </a:r>
          </a:p>
        </p:txBody>
      </p:sp>
      <p:sp>
        <p:nvSpPr>
          <p:cNvPr id="3" name="Subtitle 2"/>
          <p:cNvSpPr>
            <a:spLocks noGrp="1"/>
          </p:cNvSpPr>
          <p:nvPr>
            <p:ph type="subTitle" idx="1"/>
          </p:nvPr>
        </p:nvSpPr>
        <p:spPr>
          <a:xfrm>
            <a:off x="1169277" y="2571092"/>
            <a:ext cx="6309210" cy="3600000"/>
          </a:xfrm>
        </p:spPr>
        <p:txBody>
          <a:bodyPr/>
          <a:lstStyle/>
          <a:p>
            <a:pPr marL="0" indent="0">
              <a:buNone/>
            </a:pPr>
            <a:r>
              <a:rPr lang="en-GB" sz="2000" dirty="0"/>
              <a:t>Water is the major component of body fluid and has many functions in the body:</a:t>
            </a:r>
          </a:p>
          <a:p>
            <a:r>
              <a:rPr lang="en-GB" sz="2000" dirty="0"/>
              <a:t>it acts as a lubricant for joints and eyes;</a:t>
            </a:r>
          </a:p>
          <a:p>
            <a:r>
              <a:rPr lang="en-GB" sz="2000" dirty="0"/>
              <a:t>it is the main component of saliva;</a:t>
            </a:r>
          </a:p>
          <a:p>
            <a:r>
              <a:rPr lang="en-GB" sz="2000" dirty="0"/>
              <a:t>it helps get rid of waste;</a:t>
            </a:r>
          </a:p>
          <a:p>
            <a:r>
              <a:rPr lang="en-GB" sz="2000" dirty="0"/>
              <a:t>it helps regulate body temperature.</a:t>
            </a:r>
          </a:p>
          <a:p>
            <a:pPr marL="0" indent="0">
              <a:buNone/>
            </a:pPr>
            <a:endParaRPr lang="en-GB" sz="2000" dirty="0"/>
          </a:p>
          <a:p>
            <a:pPr marL="0" indent="0">
              <a:buNone/>
            </a:pPr>
            <a:r>
              <a:rPr lang="en-GB" sz="2000" dirty="0"/>
              <a:t>The body loses water all the time, when we go to the toilet, from sweat and also evaporation from skin. If we do not consume enough water, we become dehydrated.</a:t>
            </a:r>
          </a:p>
          <a:p>
            <a:pPr marL="0" indent="0">
              <a:buNone/>
            </a:pPr>
            <a:endParaRPr lang="en-GB" dirty="0"/>
          </a:p>
        </p:txBody>
      </p:sp>
      <p:pic>
        <p:nvPicPr>
          <p:cNvPr id="1026" name="Picture 2" descr="Free Thirst Water Bottle photo and picture">
            <a:extLst>
              <a:ext uri="{FF2B5EF4-FFF2-40B4-BE49-F238E27FC236}">
                <a16:creationId xmlns:a16="http://schemas.microsoft.com/office/drawing/2014/main" id="{869A4857-3D7B-CC53-7747-7F7EC6BF634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78487" y="2571092"/>
            <a:ext cx="4532268" cy="3009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09517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Sources of water</a:t>
            </a:r>
          </a:p>
        </p:txBody>
      </p:sp>
      <p:sp>
        <p:nvSpPr>
          <p:cNvPr id="3" name="Subtitle 2"/>
          <p:cNvSpPr>
            <a:spLocks noGrp="1"/>
          </p:cNvSpPr>
          <p:nvPr>
            <p:ph type="subTitle" idx="1"/>
          </p:nvPr>
        </p:nvSpPr>
        <p:spPr>
          <a:xfrm>
            <a:off x="1169276" y="2571092"/>
            <a:ext cx="6442807" cy="3600000"/>
          </a:xfrm>
        </p:spPr>
        <p:txBody>
          <a:bodyPr/>
          <a:lstStyle/>
          <a:p>
            <a:pPr marL="0" indent="0">
              <a:buNone/>
            </a:pPr>
            <a:r>
              <a:rPr lang="en-GB" sz="2000" dirty="0"/>
              <a:t>Water is provided by food such as soups, yogurts, fruit and vegetables, as well as drinks such as milk and juice.</a:t>
            </a:r>
          </a:p>
          <a:p>
            <a:pPr marL="0" indent="0">
              <a:buNone/>
            </a:pPr>
            <a:endParaRPr lang="en-GB" sz="2000" dirty="0"/>
          </a:p>
          <a:p>
            <a:pPr marL="0" indent="0">
              <a:buNone/>
            </a:pPr>
            <a:r>
              <a:rPr lang="en-GB" sz="2000" dirty="0"/>
              <a:t>Water is a good choice of drink because it hydrates without the provision of energy.</a:t>
            </a:r>
          </a:p>
          <a:p>
            <a:pPr marL="0" indent="0">
              <a:buNone/>
            </a:pPr>
            <a:endParaRPr lang="en-GB" sz="2000" dirty="0"/>
          </a:p>
          <a:p>
            <a:pPr marL="0" indent="0">
              <a:buNone/>
            </a:pPr>
            <a:r>
              <a:rPr lang="en-GB" sz="2000" dirty="0"/>
              <a:t>It has been estimated that roughly 20% of water consumed is from food (e.g. soups, yogurt, fruit and vegetables), while 80% is from drinks (e.g. water, milk and fruit juice).</a:t>
            </a:r>
          </a:p>
          <a:p>
            <a:pPr marL="0" indent="0">
              <a:buNone/>
            </a:pPr>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7485927" y="3089493"/>
            <a:ext cx="4296477" cy="3222358"/>
          </a:xfrm>
          <a:prstGeom prst="rect">
            <a:avLst/>
          </a:prstGeom>
          <a:ln>
            <a:noFill/>
          </a:ln>
          <a:effectLst>
            <a:softEdge rad="112500"/>
          </a:effectLst>
        </p:spPr>
      </p:pic>
    </p:spTree>
    <p:extLst>
      <p:ext uri="{BB962C8B-B14F-4D97-AF65-F5344CB8AC3E}">
        <p14:creationId xmlns:p14="http://schemas.microsoft.com/office/powerpoint/2010/main" val="5886071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Healthy hydration</a:t>
            </a:r>
          </a:p>
        </p:txBody>
      </p:sp>
      <p:sp>
        <p:nvSpPr>
          <p:cNvPr id="3" name="Subtitle 2"/>
          <p:cNvSpPr>
            <a:spLocks noGrp="1"/>
          </p:cNvSpPr>
          <p:nvPr>
            <p:ph type="subTitle" idx="1"/>
          </p:nvPr>
        </p:nvSpPr>
        <p:spPr>
          <a:xfrm>
            <a:off x="1169276" y="2571092"/>
            <a:ext cx="6209620" cy="3600000"/>
          </a:xfrm>
        </p:spPr>
        <p:txBody>
          <a:bodyPr/>
          <a:lstStyle/>
          <a:p>
            <a:pPr marL="0" indent="0">
              <a:buNone/>
            </a:pPr>
            <a:r>
              <a:rPr lang="en-GB" sz="2000" dirty="0"/>
              <a:t>Water is a good choice because it delivers fluid without adding calories or potentially damaging teeth.</a:t>
            </a:r>
          </a:p>
          <a:p>
            <a:pPr marL="0" indent="0">
              <a:buNone/>
            </a:pPr>
            <a:endParaRPr lang="en-GB" sz="2000" dirty="0"/>
          </a:p>
          <a:p>
            <a:pPr marL="0" indent="0">
              <a:buNone/>
            </a:pPr>
            <a:r>
              <a:rPr lang="en-GB" sz="2000" dirty="0"/>
              <a:t>Milk is a useful source of essential nutrients such as protein, B vitamins and calcium, as well as being a source of water.</a:t>
            </a:r>
          </a:p>
          <a:p>
            <a:pPr marL="0" indent="0">
              <a:buNone/>
            </a:pPr>
            <a:endParaRPr lang="en-GB" sz="2000" dirty="0"/>
          </a:p>
          <a:p>
            <a:pPr marL="0" indent="0">
              <a:buNone/>
            </a:pPr>
            <a:r>
              <a:rPr lang="en-GB" sz="2000" dirty="0"/>
              <a:t>Fruit/vegetable juices and smoothies provide water plus some vitamins, minerals, fibre and natural plant substances from the fruit. However, they are also high in free sugars so it is recommended to not exceed 150ml per day.</a:t>
            </a:r>
          </a:p>
          <a:p>
            <a:pPr marL="0" indent="0">
              <a:buNone/>
            </a:pPr>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471075" y="5041105"/>
            <a:ext cx="952350" cy="1240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rcRect l="12300" t="5177" r="18915" b="5159"/>
          <a:stretch>
            <a:fillRect/>
          </a:stretch>
        </p:blipFill>
        <p:spPr bwMode="auto">
          <a:xfrm>
            <a:off x="10553409" y="3383779"/>
            <a:ext cx="780594" cy="15198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Oval 5"/>
          <p:cNvSpPr/>
          <p:nvPr/>
        </p:nvSpPr>
        <p:spPr>
          <a:xfrm>
            <a:off x="7378896" y="2340767"/>
            <a:ext cx="2519362" cy="1079500"/>
          </a:xfrm>
          <a:prstGeom prst="ellipse">
            <a:avLst/>
          </a:prstGeom>
          <a:solidFill>
            <a:srgbClr val="EF9F3F"/>
          </a:solidFill>
          <a:ln>
            <a:solidFill>
              <a:srgbClr val="ED6B1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000" b="1" dirty="0">
                <a:solidFill>
                  <a:schemeClr val="bg1"/>
                </a:solidFill>
                <a:latin typeface="Arial" panose="020B0604020202020204" pitchFamily="34" charset="0"/>
                <a:cs typeface="Arial" panose="020B0604020202020204" pitchFamily="34" charset="0"/>
              </a:rPr>
              <a:t>Drink plenty</a:t>
            </a:r>
          </a:p>
        </p:txBody>
      </p:sp>
      <p:sp>
        <p:nvSpPr>
          <p:cNvPr id="7" name="Oval 6"/>
          <p:cNvSpPr/>
          <p:nvPr/>
        </p:nvSpPr>
        <p:spPr>
          <a:xfrm>
            <a:off x="7378896" y="3603963"/>
            <a:ext cx="2519362" cy="1079500"/>
          </a:xfrm>
          <a:prstGeom prst="ellipse">
            <a:avLst/>
          </a:prstGeom>
          <a:solidFill>
            <a:srgbClr val="EF9F3F"/>
          </a:solidFill>
          <a:ln>
            <a:solidFill>
              <a:srgbClr val="ED6B1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000" b="1" dirty="0">
                <a:solidFill>
                  <a:schemeClr val="bg1"/>
                </a:solidFill>
                <a:latin typeface="Arial" panose="020B0604020202020204" pitchFamily="34" charset="0"/>
                <a:cs typeface="Arial" panose="020B0604020202020204" pitchFamily="34" charset="0"/>
              </a:rPr>
              <a:t>Have regularly</a:t>
            </a:r>
          </a:p>
        </p:txBody>
      </p:sp>
      <p:sp>
        <p:nvSpPr>
          <p:cNvPr id="8" name="Oval 7"/>
          <p:cNvSpPr/>
          <p:nvPr/>
        </p:nvSpPr>
        <p:spPr>
          <a:xfrm>
            <a:off x="7378896" y="5041105"/>
            <a:ext cx="2520950" cy="1079500"/>
          </a:xfrm>
          <a:prstGeom prst="ellipse">
            <a:avLst/>
          </a:prstGeom>
          <a:solidFill>
            <a:srgbClr val="EF9F3F"/>
          </a:solidFill>
          <a:ln>
            <a:solidFill>
              <a:srgbClr val="ED6B1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000" b="1" dirty="0">
                <a:solidFill>
                  <a:schemeClr val="bg1"/>
                </a:solidFill>
                <a:latin typeface="Arial" panose="020B0604020202020204" pitchFamily="34" charset="0"/>
                <a:cs typeface="Arial" panose="020B0604020202020204" pitchFamily="34" charset="0"/>
              </a:rPr>
              <a:t>Can have once a day</a:t>
            </a:r>
          </a:p>
        </p:txBody>
      </p:sp>
      <p:pic>
        <p:nvPicPr>
          <p:cNvPr id="9" name="Picture 2" descr="S:\Shared\BNF Photographs\iStock Photo Images\Foods and Drinks\Drinks\Glass of Water.jpg"/>
          <p:cNvPicPr>
            <a:picLocks noChangeAspect="1" noChangeArrowheads="1"/>
          </p:cNvPicPr>
          <p:nvPr/>
        </p:nvPicPr>
        <p:blipFill>
          <a:blip r:embed="rId4">
            <a:extLst>
              <a:ext uri="{28A0092B-C50C-407E-A947-70E740481C1C}">
                <a14:useLocalDpi xmlns:a14="http://schemas.microsoft.com/office/drawing/2010/main" val="0"/>
              </a:ext>
            </a:extLst>
          </a:blip>
          <a:srcRect l="15398" t="15688" r="15926" b="5992"/>
          <a:stretch>
            <a:fillRect/>
          </a:stretch>
        </p:blipFill>
        <p:spPr bwMode="auto">
          <a:xfrm>
            <a:off x="10471075" y="2117931"/>
            <a:ext cx="836397" cy="14208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622446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Drink less of…</a:t>
            </a:r>
          </a:p>
        </p:txBody>
      </p:sp>
      <p:sp>
        <p:nvSpPr>
          <p:cNvPr id="3" name="Subtitle 2"/>
          <p:cNvSpPr>
            <a:spLocks noGrp="1"/>
          </p:cNvSpPr>
          <p:nvPr>
            <p:ph type="subTitle" idx="1"/>
          </p:nvPr>
        </p:nvSpPr>
        <p:spPr>
          <a:xfrm>
            <a:off x="1169275" y="2475718"/>
            <a:ext cx="6383432" cy="3600000"/>
          </a:xfrm>
        </p:spPr>
        <p:txBody>
          <a:bodyPr/>
          <a:lstStyle/>
          <a:p>
            <a:pPr marL="0" indent="0">
              <a:buNone/>
            </a:pPr>
            <a:r>
              <a:rPr lang="en-GB" sz="2000" dirty="0"/>
              <a:t>Tea and coffee contain caffeine which is harmless in small amounts. However, high intakes of these drinks should be avoided, especially for young children. It’s best for children to drink decaffeinated tea and coffee with reduced-fat milks and no added sugars.</a:t>
            </a:r>
          </a:p>
          <a:p>
            <a:pPr marL="0" indent="0">
              <a:buNone/>
            </a:pPr>
            <a:endParaRPr lang="en-GB" sz="2000" dirty="0"/>
          </a:p>
          <a:p>
            <a:pPr marL="0" indent="0">
              <a:buNone/>
            </a:pPr>
            <a:r>
              <a:rPr lang="en-GB" sz="2000" dirty="0"/>
              <a:t>Sugary drinks add to children’s calorie intake and the sugar can potentially damage teeth if the drinks are consumed frequently. </a:t>
            </a:r>
          </a:p>
          <a:p>
            <a:pPr marL="0" indent="0">
              <a:buNone/>
            </a:pPr>
            <a:endParaRPr lang="en-GB" sz="2000" dirty="0"/>
          </a:p>
          <a:p>
            <a:pPr marL="0" indent="0">
              <a:buNone/>
            </a:pPr>
            <a:r>
              <a:rPr lang="en-GB" sz="2000" dirty="0"/>
              <a:t>Sports and energy drinks are high in sugars and contain caffeine and are therefore not suitable for young children.</a:t>
            </a:r>
          </a:p>
          <a:p>
            <a:pPr marL="0" indent="0">
              <a:buNone/>
            </a:pPr>
            <a:endParaRPr lang="en-GB" dirty="0"/>
          </a:p>
        </p:txBody>
      </p:sp>
      <p:sp>
        <p:nvSpPr>
          <p:cNvPr id="4" name="Oval 3"/>
          <p:cNvSpPr/>
          <p:nvPr/>
        </p:nvSpPr>
        <p:spPr>
          <a:xfrm>
            <a:off x="7378896" y="2340767"/>
            <a:ext cx="2519362" cy="1079500"/>
          </a:xfrm>
          <a:prstGeom prst="ellipse">
            <a:avLst/>
          </a:prstGeom>
          <a:solidFill>
            <a:srgbClr val="EF9F3F"/>
          </a:solidFill>
          <a:ln>
            <a:solidFill>
              <a:srgbClr val="ED6B1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000" b="1" dirty="0">
                <a:solidFill>
                  <a:schemeClr val="bg1"/>
                </a:solidFill>
                <a:latin typeface="Arial" panose="020B0604020202020204" pitchFamily="34" charset="0"/>
                <a:cs typeface="Arial" panose="020B0604020202020204" pitchFamily="34" charset="0"/>
              </a:rPr>
              <a:t>Occasionally</a:t>
            </a:r>
          </a:p>
        </p:txBody>
      </p:sp>
      <p:sp>
        <p:nvSpPr>
          <p:cNvPr id="5" name="Oval 4"/>
          <p:cNvSpPr/>
          <p:nvPr/>
        </p:nvSpPr>
        <p:spPr>
          <a:xfrm>
            <a:off x="7378896" y="4659652"/>
            <a:ext cx="2519362" cy="1079500"/>
          </a:xfrm>
          <a:prstGeom prst="ellipse">
            <a:avLst/>
          </a:prstGeom>
          <a:solidFill>
            <a:srgbClr val="EF9F3F"/>
          </a:solidFill>
          <a:ln>
            <a:solidFill>
              <a:srgbClr val="ED6B1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000" b="1" dirty="0">
                <a:solidFill>
                  <a:schemeClr val="bg1"/>
                </a:solidFill>
                <a:latin typeface="Arial" panose="020B0604020202020204" pitchFamily="34" charset="0"/>
                <a:cs typeface="Arial" panose="020B0604020202020204" pitchFamily="34" charset="0"/>
              </a:rPr>
              <a:t>Avoid</a:t>
            </a:r>
          </a:p>
        </p:txBody>
      </p:sp>
      <p:pic>
        <p:nvPicPr>
          <p:cNvPr id="7" name="Picture 11"/>
          <p:cNvPicPr>
            <a:picLocks noChangeAspect="1"/>
          </p:cNvPicPr>
          <p:nvPr/>
        </p:nvPicPr>
        <p:blipFill>
          <a:blip r:embed="rId2">
            <a:extLst>
              <a:ext uri="{28A0092B-C50C-407E-A947-70E740481C1C}">
                <a14:useLocalDpi xmlns:a14="http://schemas.microsoft.com/office/drawing/2010/main" val="0"/>
              </a:ext>
            </a:extLst>
          </a:blip>
          <a:srcRect t="23180" b="11545"/>
          <a:stretch>
            <a:fillRect/>
          </a:stretch>
        </p:blipFill>
        <p:spPr bwMode="auto">
          <a:xfrm>
            <a:off x="10172699" y="1835490"/>
            <a:ext cx="1296988" cy="1268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descr="S:\Shared\BNF Photographs\iStock Photo Images\Foods and Drinks\Drinks\Energy Drink, Can.jpg"/>
          <p:cNvPicPr>
            <a:picLocks noChangeAspect="1" noChangeArrowheads="1"/>
          </p:cNvPicPr>
          <p:nvPr/>
        </p:nvPicPr>
        <p:blipFill>
          <a:blip r:embed="rId3">
            <a:extLst>
              <a:ext uri="{28A0092B-C50C-407E-A947-70E740481C1C}">
                <a14:useLocalDpi xmlns:a14="http://schemas.microsoft.com/office/drawing/2010/main" val="0"/>
              </a:ext>
            </a:extLst>
          </a:blip>
          <a:srcRect l="16116" t="9187" r="16116" b="10112"/>
          <a:stretch>
            <a:fillRect/>
          </a:stretch>
        </p:blipFill>
        <p:spPr bwMode="auto">
          <a:xfrm>
            <a:off x="10342562" y="4731089"/>
            <a:ext cx="1060450" cy="168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3" descr="S:\Shared\BNF Photographs\iStock Photo Images\Foods and Drinks\Drinks\Cola, Can (2).jpg"/>
          <p:cNvPicPr>
            <a:picLocks noChangeAspect="1" noChangeArrowheads="1"/>
          </p:cNvPicPr>
          <p:nvPr/>
        </p:nvPicPr>
        <p:blipFill>
          <a:blip r:embed="rId4">
            <a:extLst>
              <a:ext uri="{28A0092B-C50C-407E-A947-70E740481C1C}">
                <a14:useLocalDpi xmlns:a14="http://schemas.microsoft.com/office/drawing/2010/main" val="0"/>
              </a:ext>
            </a:extLst>
          </a:blip>
          <a:srcRect l="28891" t="12308" r="24792" b="6950"/>
          <a:stretch>
            <a:fillRect/>
          </a:stretch>
        </p:blipFill>
        <p:spPr bwMode="auto">
          <a:xfrm>
            <a:off x="10417175" y="3127714"/>
            <a:ext cx="879475" cy="153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164639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How much water do we need?</a:t>
            </a:r>
          </a:p>
        </p:txBody>
      </p:sp>
      <p:sp>
        <p:nvSpPr>
          <p:cNvPr id="3" name="Subtitle 2"/>
          <p:cNvSpPr>
            <a:spLocks noGrp="1"/>
          </p:cNvSpPr>
          <p:nvPr>
            <p:ph type="subTitle" idx="1"/>
          </p:nvPr>
        </p:nvSpPr>
        <p:spPr>
          <a:xfrm>
            <a:off x="1169276" y="2571092"/>
            <a:ext cx="7155327" cy="3600000"/>
          </a:xfrm>
        </p:spPr>
        <p:txBody>
          <a:bodyPr/>
          <a:lstStyle/>
          <a:p>
            <a:pPr marL="0" indent="0">
              <a:buNone/>
            </a:pPr>
            <a:r>
              <a:rPr lang="en-GB" sz="2000" dirty="0"/>
              <a:t>The amount of water and other fluids that we need to drink each day varies from person to person. </a:t>
            </a:r>
          </a:p>
          <a:p>
            <a:pPr marL="0" indent="0">
              <a:buNone/>
            </a:pPr>
            <a:r>
              <a:rPr lang="en-GB" sz="2000" dirty="0"/>
              <a:t>On average, we are recommended to drink 6 to 8 glasses of fluid a day to prevent dehydration, more when the weather is hot or when we are active.</a:t>
            </a:r>
          </a:p>
          <a:p>
            <a:pPr marL="0" indent="0">
              <a:buNone/>
            </a:pPr>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02059" y="1942486"/>
            <a:ext cx="3005131" cy="4502387"/>
          </a:xfrm>
          <a:prstGeom prst="rect">
            <a:avLst/>
          </a:prstGeom>
        </p:spPr>
      </p:pic>
    </p:spTree>
    <p:extLst>
      <p:ext uri="{BB962C8B-B14F-4D97-AF65-F5344CB8AC3E}">
        <p14:creationId xmlns:p14="http://schemas.microsoft.com/office/powerpoint/2010/main" val="4644061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Which population groups may be at risk of dehydration?</a:t>
            </a:r>
            <a:br>
              <a:rPr lang="en-GB" dirty="0"/>
            </a:br>
            <a:endParaRPr lang="en-GB" dirty="0"/>
          </a:p>
        </p:txBody>
      </p:sp>
      <p:sp>
        <p:nvSpPr>
          <p:cNvPr id="3" name="Subtitle 2"/>
          <p:cNvSpPr>
            <a:spLocks noGrp="1"/>
          </p:cNvSpPr>
          <p:nvPr>
            <p:ph type="subTitle" idx="1"/>
          </p:nvPr>
        </p:nvSpPr>
        <p:spPr>
          <a:xfrm>
            <a:off x="1169276" y="2571092"/>
            <a:ext cx="6383430" cy="3600000"/>
          </a:xfrm>
        </p:spPr>
        <p:txBody>
          <a:bodyPr/>
          <a:lstStyle/>
          <a:p>
            <a:pPr marL="0" indent="0">
              <a:buNone/>
            </a:pPr>
            <a:endParaRPr lang="en-GB" sz="2000" dirty="0"/>
          </a:p>
          <a:p>
            <a:pPr marL="0" indent="0">
              <a:buNone/>
            </a:pPr>
            <a:r>
              <a:rPr lang="en-GB" sz="2000" dirty="0"/>
              <a:t>Older adults may have a weaker sense of thirst. If necessary they should be helped and encouraged to drink regularly. </a:t>
            </a:r>
          </a:p>
          <a:p>
            <a:pPr marL="0" indent="0">
              <a:buNone/>
            </a:pPr>
            <a:r>
              <a:rPr lang="en-GB" sz="2000" dirty="0"/>
              <a:t>Children need plenty of fluid and they should be encouraged to drink regularly, especially if they are very active. </a:t>
            </a:r>
            <a:br>
              <a:rPr lang="en-GB" sz="2000" dirty="0"/>
            </a:br>
            <a:endParaRPr lang="en-GB" sz="2000" dirty="0"/>
          </a:p>
          <a:p>
            <a:pPr marL="0" indent="0">
              <a:buNone/>
            </a:pPr>
            <a:r>
              <a:rPr lang="en-GB" sz="2000" dirty="0"/>
              <a:t>People who are very physically active should drink enough fluid to replace the water loss through sweating.</a:t>
            </a:r>
          </a:p>
          <a:p>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39753" y="2283798"/>
            <a:ext cx="2818054" cy="4222102"/>
          </a:xfrm>
          <a:prstGeom prst="rect">
            <a:avLst/>
          </a:prstGeom>
        </p:spPr>
      </p:pic>
    </p:spTree>
    <p:extLst>
      <p:ext uri="{BB962C8B-B14F-4D97-AF65-F5344CB8AC3E}">
        <p14:creationId xmlns:p14="http://schemas.microsoft.com/office/powerpoint/2010/main" val="30741714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Kahoot quiz</a:t>
            </a:r>
          </a:p>
        </p:txBody>
      </p:sp>
      <p:sp>
        <p:nvSpPr>
          <p:cNvPr id="3" name="Subtitle 2"/>
          <p:cNvSpPr>
            <a:spLocks noGrp="1"/>
          </p:cNvSpPr>
          <p:nvPr>
            <p:ph type="subTitle" idx="1"/>
          </p:nvPr>
        </p:nvSpPr>
        <p:spPr>
          <a:xfrm>
            <a:off x="1169277" y="2571092"/>
            <a:ext cx="7452210" cy="3600000"/>
          </a:xfrm>
        </p:spPr>
        <p:txBody>
          <a:bodyPr/>
          <a:lstStyle/>
          <a:p>
            <a:pPr marL="0" indent="0">
              <a:buNone/>
            </a:pPr>
            <a:r>
              <a:rPr lang="en-GB" sz="2000" dirty="0"/>
              <a:t>Open the link below on the main screen and get students to log onto kahoot.it on their tablets or smartphones. </a:t>
            </a:r>
          </a:p>
          <a:p>
            <a:pPr marL="0" indent="0">
              <a:buNone/>
            </a:pPr>
            <a:r>
              <a:rPr lang="en-GB" sz="2000" dirty="0"/>
              <a:t>They can then enter the code (that will come up on the main screen when you start the game) and their own nickname. </a:t>
            </a:r>
          </a:p>
          <a:p>
            <a:pPr marL="0" indent="0">
              <a:buNone/>
            </a:pPr>
            <a:r>
              <a:rPr lang="en-GB" sz="2000" dirty="0"/>
              <a:t>They can then play along with the quiz choosing the multiple choice answers that correspond with the questions on the main screen. There will then be a leader board of the scores after each question and at the end. </a:t>
            </a:r>
          </a:p>
          <a:p>
            <a:pPr marL="0" indent="0">
              <a:buNone/>
            </a:pPr>
            <a:endParaRPr lang="en-GB" sz="2000" dirty="0">
              <a:hlinkClick r:id="rId2"/>
            </a:endParaRPr>
          </a:p>
          <a:p>
            <a:pPr marL="0" indent="0">
              <a:buNone/>
            </a:pPr>
            <a:r>
              <a:rPr lang="en-GB" sz="2000" dirty="0">
                <a:hlinkClick r:id="rId2"/>
              </a:rPr>
              <a:t>https://play.kahoot.it/#/?quizId=3d2b6762-4413-459b-a4da-89e822913e33</a:t>
            </a:r>
            <a:r>
              <a:rPr lang="en-GB" sz="2000" dirty="0"/>
              <a:t>  </a:t>
            </a:r>
          </a:p>
          <a:p>
            <a:pPr marL="0" indent="0">
              <a:buNone/>
            </a:pPr>
            <a:endParaRPr lang="en-GB" dirty="0"/>
          </a:p>
        </p:txBody>
      </p:sp>
    </p:spTree>
    <p:extLst>
      <p:ext uri="{BB962C8B-B14F-4D97-AF65-F5344CB8AC3E}">
        <p14:creationId xmlns:p14="http://schemas.microsoft.com/office/powerpoint/2010/main" val="167007941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D5B78CA333243439763E4169A5FEB7F" ma:contentTypeVersion="18" ma:contentTypeDescription="Create a new document." ma:contentTypeScope="" ma:versionID="dc6deb05df7d1fcd95eb88bf1a5a26f4">
  <xsd:schema xmlns:xsd="http://www.w3.org/2001/XMLSchema" xmlns:xs="http://www.w3.org/2001/XMLSchema" xmlns:p="http://schemas.microsoft.com/office/2006/metadata/properties" xmlns:ns2="c53071f4-7f44-43fd-895c-8e7b6a3746b0" xmlns:ns3="ead97cfe-a968-427f-b02b-893e6ba0355a" targetNamespace="http://schemas.microsoft.com/office/2006/metadata/properties" ma:root="true" ma:fieldsID="8258fb5370106c49cde09acdb6d5137d" ns2:_="" ns3:_="">
    <xsd:import namespace="c53071f4-7f44-43fd-895c-8e7b6a3746b0"/>
    <xsd:import namespace="ead97cfe-a968-427f-b02b-893e6ba0355a"/>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LengthInSeconds" minOccurs="0"/>
                <xsd:element ref="ns2:_Flow_SignoffStatus"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53071f4-7f44-43fd-895c-8e7b6a3746b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_Flow_SignoffStatus" ma:index="21" nillable="true" ma:displayName="Sign-off status" ma:internalName="Sign_x002d_off_x0020_status">
      <xsd:simpleType>
        <xsd:restriction base="dms:Text"/>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a407c16c-d400-4155-af4b-d0582c07d429"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ad97cfe-a968-427f-b02b-893e6ba0355a"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7b8b45f8-435e-402c-b129-c8853cba6318}" ma:internalName="TaxCatchAll" ma:showField="CatchAllData" ma:web="ead97cfe-a968-427f-b02b-893e6ba0355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ead97cfe-a968-427f-b02b-893e6ba0355a" xsi:nil="true"/>
    <_Flow_SignoffStatus xmlns="c53071f4-7f44-43fd-895c-8e7b6a3746b0" xsi:nil="true"/>
    <lcf76f155ced4ddcb4097134ff3c332f xmlns="c53071f4-7f44-43fd-895c-8e7b6a3746b0">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18FF6A0-9621-4AE4-8953-A6AF9FCEB45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53071f4-7f44-43fd-895c-8e7b6a3746b0"/>
    <ds:schemaRef ds:uri="ead97cfe-a968-427f-b02b-893e6ba0355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C38D92B-7043-4550-9227-6C16AB8CAEB7}">
  <ds:schemaRefs>
    <ds:schemaRef ds:uri="http://schemas.microsoft.com/office/2006/metadata/properties"/>
    <ds:schemaRef ds:uri="http://schemas.microsoft.com/office/infopath/2007/PartnerControls"/>
    <ds:schemaRef ds:uri="ead97cfe-a968-427f-b02b-893e6ba0355a"/>
    <ds:schemaRef ds:uri="c53071f4-7f44-43fd-895c-8e7b6a3746b0"/>
  </ds:schemaRefs>
</ds:datastoreItem>
</file>

<file path=customXml/itemProps3.xml><?xml version="1.0" encoding="utf-8"?>
<ds:datastoreItem xmlns:ds="http://schemas.openxmlformats.org/officeDocument/2006/customXml" ds:itemID="{04724DAE-450D-4E20-8369-BF4BCBFA389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698</Words>
  <Application>Microsoft Office PowerPoint</Application>
  <PresentationFormat>Widescreen</PresentationFormat>
  <Paragraphs>56</Paragraphs>
  <Slides>10</Slides>
  <Notes>0</Notes>
  <HiddenSlides>0</HiddenSlides>
  <MMClips>0</MMClips>
  <ScaleCrop>false</ScaleCrop>
  <HeadingPairs>
    <vt:vector size="6" baseType="variant">
      <vt:variant>
        <vt:lpstr>Fonts Used</vt:lpstr>
      </vt:variant>
      <vt:variant>
        <vt:i4>2</vt:i4>
      </vt:variant>
      <vt:variant>
        <vt:lpstr>Theme</vt:lpstr>
      </vt:variant>
      <vt:variant>
        <vt:i4>4</vt:i4>
      </vt:variant>
      <vt:variant>
        <vt:lpstr>Slide Titles</vt:lpstr>
      </vt:variant>
      <vt:variant>
        <vt:i4>10</vt:i4>
      </vt:variant>
    </vt:vector>
  </HeadingPairs>
  <TitlesOfParts>
    <vt:vector size="16" baseType="lpstr">
      <vt:lpstr>Arial</vt:lpstr>
      <vt:lpstr>Calibri</vt:lpstr>
      <vt:lpstr>Office Theme</vt:lpstr>
      <vt:lpstr>Custom Design</vt:lpstr>
      <vt:lpstr>1_Custom Design</vt:lpstr>
      <vt:lpstr>3_Custom Design</vt:lpstr>
      <vt:lpstr>Hydration</vt:lpstr>
      <vt:lpstr>Water</vt:lpstr>
      <vt:lpstr>Water in the diet</vt:lpstr>
      <vt:lpstr>Sources of water</vt:lpstr>
      <vt:lpstr>Healthy hydration</vt:lpstr>
      <vt:lpstr>Drink less of…</vt:lpstr>
      <vt:lpstr>How much water do we need?</vt:lpstr>
      <vt:lpstr>Which population groups may be at risk of dehydration? </vt:lpstr>
      <vt:lpstr>Kahoot quiz</vt:lpstr>
      <vt:lpstr>Hydration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Glenn Carter</dc:creator>
  <cp:lastModifiedBy>Alexander White</cp:lastModifiedBy>
  <cp:revision>26</cp:revision>
  <dcterms:created xsi:type="dcterms:W3CDTF">2018-10-10T09:22:08Z</dcterms:created>
  <dcterms:modified xsi:type="dcterms:W3CDTF">2023-10-20T10:54:14Z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0x010100BD5B78CA333243439763E4169A5FEB7F</vt:lpwstr>
  </property>
</Properties>
</file>