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57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4" r:id="rId15"/>
    <p:sldId id="275" r:id="rId16"/>
    <p:sldId id="269" r:id="rId17"/>
    <p:sldId id="270" r:id="rId18"/>
    <p:sldId id="271" r:id="rId19"/>
    <p:sldId id="272" r:id="rId20"/>
    <p:sldId id="273" r:id="rId21"/>
    <p:sldId id="276" r:id="rId22"/>
    <p:sldId id="277" r:id="rId23"/>
    <p:sldId id="278" r:id="rId24"/>
    <p:sldId id="279" r:id="rId25"/>
    <p:sldId id="280" r:id="rId26"/>
    <p:sldId id="281" r:id="rId27"/>
    <p:sldId id="26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>
        <p:scale>
          <a:sx n="80" d="100"/>
          <a:sy n="80" d="100"/>
        </p:scale>
        <p:origin x="420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dairy farming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Who helps the famer look after </a:t>
            </a:r>
            <a:r>
              <a:rPr lang="en-GB" altLang="en-US" sz="3600" dirty="0" smtClean="0"/>
              <a:t>the </a:t>
            </a:r>
            <a:r>
              <a:rPr lang="en-GB" altLang="en-US" sz="3600" dirty="0"/>
              <a:t>health and welfare of cows?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766950"/>
            <a:ext cx="7274080" cy="3404141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 smtClean="0"/>
              <a:t>Herd </a:t>
            </a:r>
            <a:r>
              <a:rPr lang="en-GB" altLang="en-US" sz="2000" dirty="0"/>
              <a:t>health checks are carried out regularly. The farmer works closely with a veterinarian and animal nutritionist to ensure the highest quality of health and welfare for the dairy cows. 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Each dairy cow has an animal passport showing where the cow was born and any other places it has been moved to.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681420" y="2381085"/>
            <a:ext cx="3217656" cy="354078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What do dairy cows eat?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57590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Most </a:t>
            </a:r>
            <a:r>
              <a:rPr lang="en-US" altLang="en-US" sz="2000" dirty="0"/>
              <a:t>British dairy cows eat grass during the summer and silage (dried grass or maize) in the winter.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This is usually supplemented with dry feeds such as cereals and protein feeds with added vitamins and minerals to ensure the cows have a nutritionally balanced diet.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 flipH="1">
            <a:off x="7174594" y="3672002"/>
            <a:ext cx="2741301" cy="2592288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9007268" y="2143476"/>
            <a:ext cx="2927350" cy="309721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8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The diet of a dairy cow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85311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Each </a:t>
            </a:r>
            <a:r>
              <a:rPr lang="en-US" altLang="en-US" sz="2000" dirty="0"/>
              <a:t>dairy cow eats between 25 and 50 kilograms of feed each day.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A </a:t>
            </a:r>
            <a:r>
              <a:rPr lang="en-GB" altLang="en-US" sz="2000" dirty="0"/>
              <a:t>dairy cow drinks around 60 litres of water per day.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Some cows may need up to drink 100 litres, or more, depending on how much milk they produce.</a:t>
            </a:r>
            <a:endParaRPr lang="en-US" altLang="en-US" sz="2000" dirty="0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8964613" y="1927617"/>
            <a:ext cx="2951162" cy="28082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7991372" y="3880881"/>
            <a:ext cx="2232025" cy="208756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788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2593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Milking is not a painful process for the cows and is not uncomfortable. </a:t>
            </a: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Milking </a:t>
            </a:r>
            <a:r>
              <a:rPr lang="en-US" altLang="en-US" sz="2000" dirty="0"/>
              <a:t>is very similar to a calf suckling. Dairy cows would feed their calves naturally, at four to six hourly intervals</a:t>
            </a:r>
            <a:r>
              <a:rPr lang="en-US" altLang="en-US" sz="2000" dirty="0" smtClean="0"/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Cows </a:t>
            </a:r>
            <a:r>
              <a:rPr lang="en-US" altLang="en-US" sz="2000" dirty="0"/>
              <a:t>are milked at different times depending on the farm and the type of </a:t>
            </a:r>
            <a:r>
              <a:rPr lang="en-US" altLang="en-US" sz="2000" dirty="0" err="1"/>
              <a:t>parlour</a:t>
            </a:r>
            <a:r>
              <a:rPr lang="en-US" altLang="en-US" sz="2000" dirty="0"/>
              <a:t> used. 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336478" y="2571092"/>
            <a:ext cx="3478171" cy="299973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96542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Here </a:t>
            </a:r>
            <a:r>
              <a:rPr lang="en-GB" altLang="en-US" sz="2000" dirty="0"/>
              <a:t>are three examples of different ways in which cows are milked: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In </a:t>
            </a:r>
            <a:r>
              <a:rPr lang="en-US" altLang="en-US" sz="2000" dirty="0"/>
              <a:t>a herringbone </a:t>
            </a:r>
            <a:r>
              <a:rPr lang="en-US" altLang="en-US" sz="2000" dirty="0" err="1"/>
              <a:t>parlour</a:t>
            </a:r>
            <a:r>
              <a:rPr lang="en-US" altLang="en-US" sz="2000" dirty="0"/>
              <a:t>, the cows line up beside each other at an angle. The farmer accesses the udders from a sunken pit.</a:t>
            </a:r>
            <a:endParaRPr lang="en-GB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716489" y="2826328"/>
            <a:ext cx="2991900" cy="30968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96542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In </a:t>
            </a:r>
            <a:r>
              <a:rPr lang="en-US" altLang="en-US" sz="2000" dirty="0"/>
              <a:t>a rotary </a:t>
            </a:r>
            <a:r>
              <a:rPr lang="en-US" altLang="en-US" sz="2000" dirty="0" err="1"/>
              <a:t>parlour</a:t>
            </a:r>
            <a:r>
              <a:rPr lang="en-US" altLang="en-US" sz="2000" dirty="0"/>
              <a:t> the cow stands on a circular raised platform which rotates slowly. </a:t>
            </a:r>
            <a:r>
              <a:rPr lang="en-US" altLang="en-US" sz="2000" dirty="0" smtClean="0"/>
              <a:t> The </a:t>
            </a:r>
            <a:r>
              <a:rPr lang="en-US" altLang="en-US" sz="2000" dirty="0"/>
              <a:t>farmer attaches the milking machine from below. </a:t>
            </a:r>
            <a:endParaRPr lang="en-US" altLang="en-US" sz="2000" dirty="0" smtClean="0"/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In a robotic milking parlour, the cows choose when to be milked. </a:t>
            </a:r>
            <a:r>
              <a:rPr lang="en-GB" altLang="en-US" sz="2000" dirty="0" smtClean="0"/>
              <a:t>The </a:t>
            </a:r>
            <a:r>
              <a:rPr lang="en-GB" altLang="en-US" sz="2000" dirty="0"/>
              <a:t>milking machine automatically connects to the cow’s udders and turns off when the milking is complete.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7421028" y="1563798"/>
            <a:ext cx="2934255" cy="272121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9134550" y="4000876"/>
            <a:ext cx="2645771" cy="2170216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Different farming systems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860916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Throughout </a:t>
            </a:r>
            <a:r>
              <a:rPr lang="en-US" altLang="en-US" sz="2000" dirty="0"/>
              <a:t>the UK, there are a number of differences between dairy farms. No matter which farming system is used, the health of the dairy cows, remain a priority. </a:t>
            </a:r>
            <a:r>
              <a:rPr lang="en-GB" altLang="en-US" sz="2000" dirty="0"/>
              <a:t>Cows could be housed in loose housing or the free stall system, where they have individual beds.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Some </a:t>
            </a:r>
            <a:r>
              <a:rPr lang="en-GB" altLang="en-US" sz="2000" dirty="0"/>
              <a:t>dairy cows will graze on fields with an extensive system. They may also be fed a diet of organic </a:t>
            </a:r>
            <a:r>
              <a:rPr lang="en-GB" altLang="en-US" sz="2000" dirty="0" smtClean="0"/>
              <a:t>feed. Some </a:t>
            </a:r>
            <a:r>
              <a:rPr lang="en-GB" altLang="en-US" sz="2000" dirty="0"/>
              <a:t>famers follow an organic farming system.</a:t>
            </a:r>
            <a:endParaRPr lang="en-US" altLang="en-US" sz="2000" dirty="0"/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8799617" y="1973131"/>
            <a:ext cx="3089748" cy="307388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7422078" y="3786537"/>
            <a:ext cx="2374529" cy="238455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Methane and greenhouse gases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94069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When </a:t>
            </a:r>
            <a:r>
              <a:rPr lang="en-US" altLang="en-US" sz="2000" dirty="0"/>
              <a:t>cows chew and digest food  they burp and emit methane(CH</a:t>
            </a:r>
            <a:r>
              <a:rPr lang="en-US" altLang="en-US" sz="2000" baseline="-25000" dirty="0"/>
              <a:t>4</a:t>
            </a:r>
            <a:r>
              <a:rPr lang="en-US" altLang="en-US" sz="2000" dirty="0"/>
              <a:t>).  This gas also exists naturally in the atmosphere and helps regulate the Earth's temperature.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Dairy cow farming can have an impact on the environment due to methane production contributing to global warming.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There are a range of measures being used by dairy farmers to reduce the impact on the environment, as well as to enhance the environment.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407730" y="2571092"/>
            <a:ext cx="3379643" cy="3660819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Farmers </a:t>
            </a:r>
            <a:r>
              <a:rPr lang="en-GB" altLang="en-US" sz="3600" dirty="0" smtClean="0"/>
              <a:t>help to look </a:t>
            </a:r>
            <a:r>
              <a:rPr lang="en-GB" altLang="en-US" sz="3600" dirty="0"/>
              <a:t>after the environment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85844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There </a:t>
            </a:r>
            <a:r>
              <a:rPr lang="en-GB" altLang="en-US" sz="2000" dirty="0"/>
              <a:t>are many ways in which dairy farmers are working to improve and sustain the environment. 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Some farmers will plant clover in fields. This promotes nitrogen in the soil to reduce the use of artificial fertilisers.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Managing manure is an important aspect of dairy farming.  It is important to reduce the </a:t>
            </a:r>
            <a:r>
              <a:rPr lang="en-US" altLang="en-US" sz="2000" dirty="0" err="1"/>
              <a:t>odour</a:t>
            </a:r>
            <a:r>
              <a:rPr lang="en-US" altLang="en-US" sz="2000" dirty="0"/>
              <a:t> and the risk of water pollution. Manure can be used as a natural </a:t>
            </a:r>
            <a:r>
              <a:rPr lang="en-US" altLang="en-US" sz="2000" dirty="0" err="1"/>
              <a:t>fertiliser</a:t>
            </a:r>
            <a:r>
              <a:rPr lang="en-US" altLang="en-US" sz="2000" dirty="0"/>
              <a:t> on the farm.  Some dairy farmers, particularly those with larger farms, use anaerobic digesters to turn cows' manure into electrical energy. </a:t>
            </a:r>
            <a:endParaRPr lang="en-GB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9320791" y="2198605"/>
            <a:ext cx="2325687" cy="244792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8374073" y="3930732"/>
            <a:ext cx="2266218" cy="226519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7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farm </a:t>
            </a:r>
            <a:r>
              <a:rPr lang="en-US" dirty="0" err="1" smtClean="0"/>
              <a:t>enviornment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324054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There is more to the farm than </a:t>
            </a:r>
            <a:r>
              <a:rPr lang="en-GB" altLang="en-US" sz="2000" dirty="0" smtClean="0"/>
              <a:t>cows. </a:t>
            </a:r>
            <a:r>
              <a:rPr lang="en-US" altLang="en-US" sz="2000" dirty="0" smtClean="0"/>
              <a:t>Britain's </a:t>
            </a:r>
            <a:r>
              <a:rPr lang="en-US" altLang="en-US" sz="2000" dirty="0"/>
              <a:t>hedgerows</a:t>
            </a:r>
            <a:r>
              <a:rPr lang="en-US" altLang="en-US" sz="2000" b="1" dirty="0"/>
              <a:t> </a:t>
            </a:r>
            <a:r>
              <a:rPr lang="en-US" altLang="en-US" sz="2000" dirty="0"/>
              <a:t>are regularly maintained by farmers to provide a breeding ground for birds and other wildlife.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Many </a:t>
            </a:r>
            <a:r>
              <a:rPr lang="en-US" altLang="en-US" sz="2000" dirty="0"/>
              <a:t>dairy farmers leave a strip of grass around the edge of the pastures for planting trees and establishing ponds to attract wildlife.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Some farmers will leave maize stubble in fields over the winter for ground nesting birds - this is so they can nest amongst the stubble.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7600208" y="2571092"/>
            <a:ext cx="2017712" cy="21224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9828824" y="1696088"/>
            <a:ext cx="2120900" cy="2232025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0"/>
          <p:cNvSpPr>
            <a:spLocks/>
          </p:cNvSpPr>
          <p:nvPr/>
        </p:nvSpPr>
        <p:spPr bwMode="auto">
          <a:xfrm>
            <a:off x="9828824" y="4048604"/>
            <a:ext cx="2120900" cy="2122488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574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7087963" cy="3087973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en-GB" sz="2000" dirty="0" smtClean="0"/>
              <a:t>To </a:t>
            </a:r>
            <a:r>
              <a:rPr lang="en-GB" sz="2000" dirty="0"/>
              <a:t>understand the importance of maintaining the health and welfare of dairy cows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/>
              <a:t>To recognise there are differences between farming systems</a:t>
            </a:r>
            <a:r>
              <a:rPr lang="en-GB" sz="2000" dirty="0" smtClean="0"/>
              <a:t>.</a:t>
            </a:r>
            <a:endParaRPr lang="en-GB" sz="2000" dirty="0"/>
          </a:p>
          <a:p>
            <a:pPr>
              <a:buFont typeface="Arial" pitchFamily="34" charset="0"/>
              <a:buChar char="•"/>
              <a:defRPr/>
            </a:pPr>
            <a:r>
              <a:rPr lang="en-GB" sz="2000" dirty="0"/>
              <a:t>To be aware of the different initiatives being undertaken by dairy farmers to protect and enhance the environment.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763989" y="2755076"/>
            <a:ext cx="3136413" cy="3220256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57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Water conservation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37810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Water </a:t>
            </a:r>
            <a:r>
              <a:rPr lang="en-US" altLang="en-US" sz="2000" dirty="0"/>
              <a:t>is essential for dairy farming. Cows must drink and the farmer needs to clean the milking </a:t>
            </a:r>
            <a:r>
              <a:rPr lang="en-US" altLang="en-US" sz="2000" dirty="0" err="1"/>
              <a:t>parlour</a:t>
            </a:r>
            <a:r>
              <a:rPr lang="en-US" altLang="en-US" sz="2000" dirty="0"/>
              <a:t> and other equipment.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British dairy farmers are constantly looking at ways to conserve water and reduce costs without compromising either animal welfare or dairy hygiene.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Water </a:t>
            </a:r>
            <a:r>
              <a:rPr lang="en-US" altLang="en-US" sz="2000" dirty="0"/>
              <a:t>is often recycled on farms.</a:t>
            </a:r>
            <a:endParaRPr lang="en-GB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520855" y="2494398"/>
            <a:ext cx="3211965" cy="3676693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4702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Red tractor scheme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08418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Red Tractor symbol on packaging helps consumers know that the milk and dairy foods have been produced according to the high standards of the Assured Dairy Farms scheme.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This has been developed by dairy farmers, processors, the National Farmers Union and the British Cattle Veterinary Association.</a:t>
            </a:r>
            <a:endParaRPr lang="en-GB" altLang="en-US" sz="2000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599" y="2447636"/>
            <a:ext cx="4151724" cy="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4702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LEAF Marque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179077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LEAF Marque is a food assurance scheme showing that food has been produced with environmental care.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Food displaying the LEAF Marque logo has been produced by farmers who carry out a wide range of activities to look after the environment and its wildlife.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These include managing hedgerows for wildlife, using pesticides and </a:t>
            </a:r>
            <a:r>
              <a:rPr lang="en-US" altLang="en-US" sz="2000" dirty="0" err="1"/>
              <a:t>fertilisers</a:t>
            </a:r>
            <a:r>
              <a:rPr lang="en-US" altLang="en-US" sz="2000" dirty="0"/>
              <a:t> only when absolutely necessary, leaving a strip of land between hedgerows and crops to act as a habitat for wildlife, recycling on-farm waste, conserving energy and</a:t>
            </a:r>
            <a:r>
              <a:rPr lang="en-GB" altLang="en-US" sz="2000" dirty="0"/>
              <a:t> improving </a:t>
            </a:r>
            <a:r>
              <a:rPr lang="en-US" altLang="en-US" sz="2000" dirty="0"/>
              <a:t>water efficiency and quality. </a:t>
            </a:r>
            <a:endParaRPr lang="en-GB" altLang="en-US" sz="2000" dirty="0"/>
          </a:p>
        </p:txBody>
      </p:sp>
      <p:pic>
        <p:nvPicPr>
          <p:cNvPr id="4" name="Picture 2" descr="C:\Documents and Settings\rballam.NUTRITION.001\Desktop\LEAFMarq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291" y="4880759"/>
            <a:ext cx="1012011" cy="10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0"/>
          <p:cNvSpPr>
            <a:spLocks/>
          </p:cNvSpPr>
          <p:nvPr/>
        </p:nvSpPr>
        <p:spPr bwMode="auto">
          <a:xfrm>
            <a:off x="9329464" y="2046291"/>
            <a:ext cx="2509838" cy="25923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83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525934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 smtClean="0"/>
              <a:t>Farming </a:t>
            </a:r>
            <a:r>
              <a:rPr lang="en-GB" altLang="en-US" sz="2000" dirty="0"/>
              <a:t>techniques and the size of dairy farms differ around the UK.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Although different feed, housing and milking parlours may be used, the health and welfare of the dairy cows remains the highest priority for farmers.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Farmers work hard to improve and sustain the natural environment.</a:t>
            </a:r>
          </a:p>
          <a:p>
            <a:pPr marL="0" indent="0">
              <a:spcBef>
                <a:spcPct val="50000"/>
              </a:spcBef>
              <a:buNone/>
            </a:pPr>
            <a:r>
              <a:rPr lang="en-GB" altLang="en-US" sz="2000" dirty="0"/>
              <a:t>Schemes like the Red Tractor symbol help consumers know that high standards of farming have been used during the production of dairy products.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573984" y="2719951"/>
            <a:ext cx="3182587" cy="3451141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9832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Dairy products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Name a variety of different dishes and meals which contain dairy products.</a:t>
            </a:r>
            <a:endParaRPr lang="en-US" altLang="en-US" sz="2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6" b="13239"/>
          <a:stretch/>
        </p:blipFill>
        <p:spPr bwMode="auto">
          <a:xfrm>
            <a:off x="872691" y="2980706"/>
            <a:ext cx="1362075" cy="107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631" y="5221844"/>
            <a:ext cx="1485900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21" b="9938"/>
          <a:stretch/>
        </p:blipFill>
        <p:spPr bwMode="auto">
          <a:xfrm>
            <a:off x="4768055" y="3275492"/>
            <a:ext cx="1225550" cy="1284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Cream Chee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7" y="5475767"/>
            <a:ext cx="2062162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MP900182749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47" y="4256881"/>
            <a:ext cx="1731962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MP900442666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25" y="4780442"/>
            <a:ext cx="2074862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MP900406773[1]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268" y="4903473"/>
            <a:ext cx="1430337" cy="114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MP900438360[1]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0925" y="3164765"/>
            <a:ext cx="173355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Raita cutou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2" y="3578028"/>
            <a:ext cx="1485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butter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712" y="5111750"/>
            <a:ext cx="1666875" cy="121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MP900407496[1]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494" y="3275492"/>
            <a:ext cx="1189037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Lasagn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7" y="3491618"/>
            <a:ext cx="1714500" cy="113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taco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7" y="5084763"/>
            <a:ext cx="17145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7404708" cy="3600000"/>
          </a:xfrm>
        </p:spPr>
        <p:txBody>
          <a:bodyPr/>
          <a:lstStyle/>
          <a:p>
            <a:pPr marL="0" indent="0">
              <a:spcBef>
                <a:spcPct val="50000"/>
              </a:spcBef>
              <a:buNone/>
            </a:pPr>
            <a:r>
              <a:rPr lang="en-US" altLang="en-US" sz="2000" dirty="0" smtClean="0"/>
              <a:t>Milk </a:t>
            </a:r>
            <a:r>
              <a:rPr lang="en-US" altLang="en-US" sz="2000" dirty="0"/>
              <a:t>and dairy foods can play an important part of a healthy diet and are very popular in the United Kingdom (UK). 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British </a:t>
            </a:r>
            <a:r>
              <a:rPr lang="en-US" altLang="en-US" sz="2000" dirty="0"/>
              <a:t>dairy farmers produce </a:t>
            </a:r>
            <a:r>
              <a:rPr lang="en-GB" altLang="en-US" sz="2000" dirty="0"/>
              <a:t>14* </a:t>
            </a:r>
            <a:r>
              <a:rPr lang="en-US" altLang="en-US" sz="2000" dirty="0"/>
              <a:t>billion </a:t>
            </a:r>
            <a:r>
              <a:rPr lang="en-US" altLang="en-US" sz="2000" dirty="0" err="1"/>
              <a:t>litres</a:t>
            </a:r>
            <a:r>
              <a:rPr lang="en-US" altLang="en-US" sz="2000" dirty="0"/>
              <a:t> of milk each year.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In the UK 6.9* </a:t>
            </a:r>
            <a:r>
              <a:rPr lang="en-US" altLang="en-US" sz="2000" dirty="0"/>
              <a:t>million </a:t>
            </a:r>
            <a:r>
              <a:rPr lang="en-US" altLang="en-US" sz="2000" dirty="0" err="1"/>
              <a:t>litres</a:t>
            </a:r>
            <a:r>
              <a:rPr lang="en-US" altLang="en-US" sz="2000" dirty="0"/>
              <a:t> are sold for drinking and </a:t>
            </a:r>
            <a:r>
              <a:rPr lang="en-GB" altLang="en-US" sz="2000" dirty="0"/>
              <a:t>some </a:t>
            </a:r>
            <a:r>
              <a:rPr lang="en-US" altLang="en-US" sz="2000" dirty="0"/>
              <a:t>go into dairy products such as cheese, butter and dried milk power, which is an </a:t>
            </a:r>
            <a:r>
              <a:rPr lang="en-GB" altLang="en-US" sz="2000" dirty="0"/>
              <a:t>important</a:t>
            </a:r>
            <a:r>
              <a:rPr lang="en-US" altLang="en-US" sz="2000" dirty="0"/>
              <a:t> part of many other food products. </a:t>
            </a:r>
          </a:p>
        </p:txBody>
      </p:sp>
      <p:pic>
        <p:nvPicPr>
          <p:cNvPr id="1026" name="Picture 2" descr="S:\Shared\EDUCATION TEAM FILES\Photographs Oct 2018 onwards\Semi skimmed mil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373" y="2501679"/>
            <a:ext cx="2117557" cy="366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:\Shared\EDUCATION TEAM FILES\Photographs Oct 2018 onwards\Medium size photos\Grated chee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90" y="4607626"/>
            <a:ext cx="2348801" cy="156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3600" dirty="0"/>
              <a:t>Where does milk comes from?</a:t>
            </a:r>
            <a:br>
              <a:rPr lang="en-US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632493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GB" altLang="en-US" sz="2000" dirty="0" smtClean="0"/>
              <a:t>There </a:t>
            </a:r>
            <a:r>
              <a:rPr lang="en-GB" altLang="en-US" sz="2000" dirty="0"/>
              <a:t>are 13,227* dairy farms across the UK. The majority of farms are located in the western parts of the British Isles where the warm, wet climate gives ideal conditions for grass growth.</a:t>
            </a:r>
          </a:p>
          <a:p>
            <a:pPr>
              <a:spcBef>
                <a:spcPct val="0"/>
              </a:spcBef>
            </a:pPr>
            <a:endParaRPr lang="en-GB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GB" altLang="en-US" sz="2000" dirty="0"/>
              <a:t>Dairy farms are all different shapes and sizes, with small herds to farms with more than 1000+ cows.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730260" y="2725367"/>
            <a:ext cx="3254375" cy="2808287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How does a cow produce milk?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3972740" cy="3600000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en-US" sz="2000" dirty="0" smtClean="0"/>
              <a:t>A </a:t>
            </a:r>
            <a:r>
              <a:rPr lang="en-US" altLang="en-US" sz="2000" dirty="0"/>
              <a:t>dairy cow needs to give birth to a calf in order to produce milk. </a:t>
            </a:r>
            <a:endParaRPr lang="en-US" altLang="en-US" sz="20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en-US" sz="2000" dirty="0" smtClean="0"/>
              <a:t>This </a:t>
            </a:r>
            <a:r>
              <a:rPr lang="en-US" altLang="en-US" sz="2000" dirty="0"/>
              <a:t>chart represents a one year period. </a:t>
            </a:r>
            <a:endParaRPr lang="en-US" altLang="en-US" sz="2000" dirty="0" smtClean="0"/>
          </a:p>
          <a:p>
            <a:pPr marL="0" indent="0">
              <a:lnSpc>
                <a:spcPct val="80000"/>
              </a:lnSpc>
              <a:spcBef>
                <a:spcPct val="20000"/>
              </a:spcBef>
              <a:buNone/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‘dry’ period is similar to an adult going on maternity leave, where the cow will rest and prepare for the birth of her calf.</a:t>
            </a:r>
            <a:endParaRPr lang="en-GB" altLang="en-US" sz="20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5379523" y="2579757"/>
            <a:ext cx="6608979" cy="3150079"/>
            <a:chOff x="3913899" y="3021013"/>
            <a:chExt cx="7991475" cy="3263900"/>
          </a:xfrm>
        </p:grpSpPr>
        <p:sp>
          <p:nvSpPr>
            <p:cNvPr id="4" name="Text Placeholder 1"/>
            <p:cNvSpPr>
              <a:spLocks/>
            </p:cNvSpPr>
            <p:nvPr/>
          </p:nvSpPr>
          <p:spPr bwMode="auto">
            <a:xfrm>
              <a:off x="3913899" y="3021013"/>
              <a:ext cx="7991475" cy="3263900"/>
            </a:xfrm>
            <a:prstGeom prst="roundRect">
              <a:avLst>
                <a:gd name="adj" fmla="val 9366"/>
              </a:avLst>
            </a:prstGeom>
            <a:gradFill rotWithShape="0">
              <a:gsLst>
                <a:gs pos="0">
                  <a:schemeClr val="accent1">
                    <a:alpha val="89998"/>
                  </a:schemeClr>
                </a:gs>
                <a:gs pos="100000">
                  <a:schemeClr val="accent1">
                    <a:alpha val="79999"/>
                  </a:schemeClr>
                </a:gs>
              </a:gsLst>
              <a:lin ang="5400000"/>
            </a:gradFill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 lIns="180000" tIns="90000" rIns="180000" bIns="90000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charset="0"/>
                <a:buNone/>
              </a:pPr>
              <a:endParaRPr lang="en-US" altLang="en-US">
                <a:latin typeface="Century Gothic" pitchFamily="34" charset="0"/>
              </a:endParaRPr>
            </a:p>
          </p:txBody>
        </p:sp>
        <p:pic>
          <p:nvPicPr>
            <p:cNvPr id="5" name="Picture 3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4337" y="3740150"/>
              <a:ext cx="2159000" cy="1921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4128211" y="3524250"/>
              <a:ext cx="1677161" cy="38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‘Dry’ period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847348" y="5827713"/>
              <a:ext cx="1573562" cy="382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Pregnancy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7439736" y="3021013"/>
              <a:ext cx="2179916" cy="66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GB" b="1" smtClean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Calving</a:t>
              </a:r>
              <a:r>
                <a:rPr lang="en-GB" b="1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eaLnBrk="1" hangingPunct="1">
                <a:defRPr/>
              </a:pPr>
              <a:r>
                <a:rPr lang="en-GB" smtClean="0">
                  <a:latin typeface="Arial" panose="020B0604020202020204" pitchFamily="34" charset="0"/>
                  <a:cs typeface="Arial" panose="020B0604020202020204" pitchFamily="34" charset="0"/>
                </a:rPr>
                <a:t>– birth of the calf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304924" y="5037138"/>
              <a:ext cx="3082052" cy="956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GB" altLang="en-US" b="1">
                  <a:solidFill>
                    <a:srgbClr val="33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Insemination</a:t>
              </a:r>
            </a:p>
            <a:p>
              <a:pPr eaLnBrk="1" hangingPunct="1"/>
              <a:r>
                <a:rPr lang="en-GB" altLang="en-US">
                  <a:latin typeface="Arial" panose="020B0604020202020204" pitchFamily="34" charset="0"/>
                  <a:cs typeface="Arial" panose="020B0604020202020204" pitchFamily="34" charset="0"/>
                </a:rPr>
                <a:t>– where a cow becomes</a:t>
              </a:r>
            </a:p>
            <a:p>
              <a:pPr eaLnBrk="1" hangingPunct="1"/>
              <a:r>
                <a:rPr lang="en-GB" altLang="en-US">
                  <a:latin typeface="Arial" panose="020B0604020202020204" pitchFamily="34" charset="0"/>
                  <a:cs typeface="Arial" panose="020B0604020202020204" pitchFamily="34" charset="0"/>
                </a:rPr>
                <a:t>pregnant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8808161" y="4173537"/>
              <a:ext cx="2520066" cy="6696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GB" b="1" dirty="0">
                  <a:solidFill>
                    <a:srgbClr val="3366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Lactation</a:t>
              </a: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>
                <a:defRPr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– production of milk</a:t>
              </a:r>
            </a:p>
          </p:txBody>
        </p:sp>
        <p:sp>
          <p:nvSpPr>
            <p:cNvPr id="11" name="AutoShape 18"/>
            <p:cNvSpPr>
              <a:spLocks noChangeArrowheads="1"/>
            </p:cNvSpPr>
            <p:nvPr/>
          </p:nvSpPr>
          <p:spPr bwMode="auto">
            <a:xfrm rot="1658759">
              <a:off x="6040806" y="3775176"/>
              <a:ext cx="487147" cy="292641"/>
            </a:xfrm>
            <a:prstGeom prst="rightArrow">
              <a:avLst>
                <a:gd name="adj1" fmla="val 50000"/>
                <a:gd name="adj2" fmla="val 3345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2" name="AutoShape 19"/>
            <p:cNvSpPr>
              <a:spLocks noChangeArrowheads="1"/>
            </p:cNvSpPr>
            <p:nvPr/>
          </p:nvSpPr>
          <p:spPr bwMode="auto">
            <a:xfrm rot="9247273">
              <a:off x="8206211" y="4142618"/>
              <a:ext cx="576262" cy="214313"/>
            </a:xfrm>
            <a:prstGeom prst="rightArrow">
              <a:avLst>
                <a:gd name="adj1" fmla="val 50000"/>
                <a:gd name="adj2" fmla="val 6722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  <p:sp>
          <p:nvSpPr>
            <p:cNvPr id="13" name="AutoShape 20"/>
            <p:cNvSpPr>
              <a:spLocks noChangeArrowheads="1"/>
            </p:cNvSpPr>
            <p:nvPr/>
          </p:nvSpPr>
          <p:spPr bwMode="auto">
            <a:xfrm rot="19739893">
              <a:off x="5403915" y="5503093"/>
              <a:ext cx="1012983" cy="254079"/>
            </a:xfrm>
            <a:prstGeom prst="rightArrow">
              <a:avLst>
                <a:gd name="adj1" fmla="val 50000"/>
                <a:gd name="adj2" fmla="val 92408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dirty="0"/>
              <a:t>Dairy farmers’ top priority</a:t>
            </a:r>
            <a:r>
              <a:rPr lang="en-US" altLang="en-US" dirty="0"/>
              <a:t/>
            </a:r>
            <a:br>
              <a:rPr lang="en-US" alt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65321" cy="3600000"/>
          </a:xfrm>
        </p:spPr>
        <p:txBody>
          <a:bodyPr/>
          <a:lstStyle/>
          <a:p>
            <a:pPr marL="4763" lvl="1" algn="l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dairy farmer’s main concern is the health and welfare of their cows. T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he Freedoms below ensure that farmers keep their cows healthy on the dairy farms.</a:t>
            </a:r>
          </a:p>
          <a:p>
            <a:pPr marL="4763" lvl="1" algn="l"/>
            <a:endParaRPr lang="en-US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3" lvl="1" algn="l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The Farm Animal Welfare Council's Five Freedoms are:</a:t>
            </a:r>
            <a:endParaRPr lang="en-GB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7663" lvl="1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Freedom from hunger and thirst;</a:t>
            </a:r>
          </a:p>
          <a:p>
            <a:pPr marL="347663" lvl="1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Freedom from discomfort;</a:t>
            </a:r>
          </a:p>
          <a:p>
            <a:pPr marL="347663" lvl="1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Freedom from pain, injury or 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7663" lvl="1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Freedom to express </a:t>
            </a:r>
            <a:r>
              <a:rPr lang="en-GB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normal behaviour</a:t>
            </a: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7663" lvl="1" indent="-342900" algn="l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  <a:cs typeface="Arial" panose="020B0604020202020204" pitchFamily="34" charset="0"/>
              </a:rPr>
              <a:t>  Freedom from fear and distress.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134597" y="2583342"/>
            <a:ext cx="3870677" cy="358775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Where do cows live?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30932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Most </a:t>
            </a:r>
            <a:r>
              <a:rPr lang="en-US" altLang="en-US" sz="2000" dirty="0"/>
              <a:t>dairy cows are housed during the winter and bad weather. The cows can move freely, </a:t>
            </a:r>
            <a:r>
              <a:rPr lang="en-US" altLang="en-US" sz="2000" dirty="0" err="1"/>
              <a:t>socialise</a:t>
            </a:r>
            <a:r>
              <a:rPr lang="en-US" altLang="en-US" sz="2000" dirty="0"/>
              <a:t> and eat and drink when they want in sheds that have natural light.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 smtClean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Dairy </a:t>
            </a:r>
            <a:r>
              <a:rPr lang="en-US" altLang="en-US" sz="2000" dirty="0"/>
              <a:t>cows mostly graze outdoors during the summer, moving from indoor housing. Outside they can easily graze at their own leisure, exercise, get fresh air and natural light.</a:t>
            </a: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562109" y="2571092"/>
            <a:ext cx="3306310" cy="3605913"/>
          </a:xfrm>
          <a:prstGeom prst="roundRect">
            <a:avLst>
              <a:gd name="adj" fmla="val 0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3600" dirty="0"/>
              <a:t>What if the weather turns bad?</a:t>
            </a:r>
            <a:br>
              <a:rPr lang="en-GB" altLang="en-US" sz="3600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777789" cy="3600000"/>
          </a:xfrm>
        </p:spPr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en-US" altLang="en-US" sz="2000" dirty="0" smtClean="0"/>
              <a:t>In </a:t>
            </a:r>
            <a:r>
              <a:rPr lang="en-US" altLang="en-US" sz="2000" dirty="0"/>
              <a:t>the winter and during bad weather, most dairy cows are housed. 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Sheds are designed to be extremely spacious and airy, allowing the cows to rest, stand and move around freely to exercise and </a:t>
            </a:r>
            <a:r>
              <a:rPr lang="en-US" altLang="en-US" sz="2000" dirty="0" err="1"/>
              <a:t>socialise</a:t>
            </a:r>
            <a:r>
              <a:rPr lang="en-US" altLang="en-US" sz="2000" dirty="0"/>
              <a:t>. </a:t>
            </a:r>
          </a:p>
          <a:p>
            <a:pPr>
              <a:spcBef>
                <a:spcPct val="0"/>
              </a:spcBef>
            </a:pPr>
            <a:endParaRPr lang="en-US" altLang="en-US" sz="2000" dirty="0"/>
          </a:p>
          <a:p>
            <a:pPr marL="0" indent="0">
              <a:spcBef>
                <a:spcPct val="0"/>
              </a:spcBef>
              <a:buNone/>
            </a:pPr>
            <a:r>
              <a:rPr lang="en-US" altLang="en-US" sz="2000" dirty="0"/>
              <a:t>Sheds are carefully designed to ensure that the 'Five Freedoms' are met, and to maintain the health and welfare of the cows.</a:t>
            </a:r>
            <a:endParaRPr lang="en-GB" altLang="en-US" sz="2000" dirty="0"/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8745445" y="2004043"/>
            <a:ext cx="3313112" cy="315277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Freeform 10"/>
          <p:cNvSpPr>
            <a:spLocks/>
          </p:cNvSpPr>
          <p:nvPr/>
        </p:nvSpPr>
        <p:spPr bwMode="auto">
          <a:xfrm>
            <a:off x="6706878" y="3928093"/>
            <a:ext cx="2414588" cy="245745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133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1423</Words>
  <Application>Microsoft Office PowerPoint</Application>
  <PresentationFormat>Custom</PresentationFormat>
  <Paragraphs>121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Office Theme</vt:lpstr>
      <vt:lpstr>Custom Design</vt:lpstr>
      <vt:lpstr>1_Custom Design</vt:lpstr>
      <vt:lpstr>3_Custom Design</vt:lpstr>
      <vt:lpstr>Introduction to dairy farming</vt:lpstr>
      <vt:lpstr>Objectives</vt:lpstr>
      <vt:lpstr>Dairy products</vt:lpstr>
      <vt:lpstr>Milk</vt:lpstr>
      <vt:lpstr>Where does milk comes from? </vt:lpstr>
      <vt:lpstr>How does a cow produce milk? </vt:lpstr>
      <vt:lpstr>Dairy farmers’ top priority </vt:lpstr>
      <vt:lpstr>Where do cows live? </vt:lpstr>
      <vt:lpstr>What if the weather turns bad? </vt:lpstr>
      <vt:lpstr>Who helps the famer look after the health and welfare of cows? </vt:lpstr>
      <vt:lpstr>What do dairy cows eat? </vt:lpstr>
      <vt:lpstr>The diet of a dairy cow </vt:lpstr>
      <vt:lpstr>Milking</vt:lpstr>
      <vt:lpstr>Milking</vt:lpstr>
      <vt:lpstr>Milking</vt:lpstr>
      <vt:lpstr>Different farming systems </vt:lpstr>
      <vt:lpstr>Methane and greenhouse gases </vt:lpstr>
      <vt:lpstr>Farmers help to look after the environment </vt:lpstr>
      <vt:lpstr>The farm enviornment</vt:lpstr>
      <vt:lpstr>Water conservation </vt:lpstr>
      <vt:lpstr>Red tractor scheme </vt:lpstr>
      <vt:lpstr>LEAF Marque 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Roy Ballam</cp:lastModifiedBy>
  <cp:revision>26</cp:revision>
  <dcterms:created xsi:type="dcterms:W3CDTF">2018-10-10T09:22:08Z</dcterms:created>
  <dcterms:modified xsi:type="dcterms:W3CDTF">2018-12-07T15:05:34Z</dcterms:modified>
</cp:coreProperties>
</file>