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80" d="100"/>
          <a:sy n="80" d="100"/>
        </p:scale>
        <p:origin x="-14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Milk storage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14839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lift pump draws the milk through large diameter stainless steel piping into the dairy. 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milk passes through a plate heat exchanger to reduce the temperature of the milk to between 1-4 ºC before being stored in a refrigerated bulk tank. 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878888" y="1854593"/>
            <a:ext cx="3046412" cy="324167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519553" y="4286992"/>
            <a:ext cx="2067709" cy="215023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1905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milk tanker calls at the farm daily or every other day to collect the milk. The driver checks the temperature of the milk before transporting it to the processing dairy.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This farm will process the milk to produce cheese in a factory on the farm.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Other farms will transport the milk to a processing dairy further away.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813963" y="2571091"/>
            <a:ext cx="4120339" cy="31053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6886083" cy="308797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2000" dirty="0" smtClean="0"/>
              <a:t>To </a:t>
            </a:r>
            <a:r>
              <a:rPr lang="en-GB" altLang="en-US" sz="2000" dirty="0"/>
              <a:t>recognise that the farmer considers the health and welfare of the dairy cows during different aspects of farming.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681420" y="3107074"/>
            <a:ext cx="3039526" cy="30463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Dairy farming in the UK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2593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population of the UK drinks around 6.9* billion </a:t>
            </a:r>
            <a:r>
              <a:rPr lang="en-US" altLang="en-US" sz="2000" dirty="0" err="1"/>
              <a:t>litres</a:t>
            </a:r>
            <a:r>
              <a:rPr lang="en-US" altLang="en-US" sz="2000" dirty="0"/>
              <a:t> of milk each year.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Some is sold for drinking and some goes into dairy products such as cheese, butter and dried milk powder, which is a vital component of many other food products.</a:t>
            </a:r>
            <a:endParaRPr lang="en-US" altLang="en-US" sz="2000" dirty="0"/>
          </a:p>
        </p:txBody>
      </p:sp>
      <p:pic>
        <p:nvPicPr>
          <p:cNvPr id="1026" name="Picture 2" descr="S:\Shared\EDUCATION TEAM FILES\Photographs Oct 2018 onwards\Medium size photos\Semi skimmed mil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3"/>
          <a:stretch/>
        </p:blipFill>
        <p:spPr bwMode="auto">
          <a:xfrm>
            <a:off x="9909560" y="1854585"/>
            <a:ext cx="1959428" cy="43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Photographs Oct 2018 onwards\Medium size photos\Cheddar 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10" y="4295245"/>
            <a:ext cx="2382079" cy="15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Life cycle on a dairy farm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8219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production of milk requires dairy cows to be in lactation, producing milk, to do this she must have given birth to a calf.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cycle of calving, lactation, insemination and pregnancy, then a ‘dry’ period, tends to work in 12 month cycles.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‘dry’ period is similar to an adult going on maternity leave, where the cow will rest and prepare for the birth of her calf.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Dairy farms are reliant on the production of calves for the production of milk.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407729" y="2564911"/>
            <a:ext cx="3383787" cy="360618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Cow housing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67305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 smtClean="0"/>
              <a:t>Like </a:t>
            </a:r>
            <a:r>
              <a:rPr lang="en-US" altLang="en-US" sz="2000" dirty="0"/>
              <a:t>most dairy farms across the UK, the cows on this farm graze outdoors during the summer and are housed during the winter.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/>
              <a:t>This farm uses a cow shed with a free stalls system, with individual beds for each cow. Elastic stall segregation is used to prevent cows from harming themselves.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/>
              <a:t>The cows are able to rest, stand and move around freely.</a:t>
            </a:r>
            <a:endParaRPr lang="en-GB" altLang="en-US" sz="2000" dirty="0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8972609" y="1946218"/>
            <a:ext cx="2904257" cy="269835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00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324602" y="4295775"/>
            <a:ext cx="2803710" cy="180022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Dairy farming in the UK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457155" cy="360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000" dirty="0" smtClean="0"/>
              <a:t>Herd </a:t>
            </a:r>
            <a:r>
              <a:rPr lang="en-GB" altLang="en-US" sz="2000" dirty="0"/>
              <a:t>health checks are carried out regularly and the farmer works closely with a veterinarian and animal nutritionist to ensure the highest quality of health and welfare for the dairy cows. </a:t>
            </a:r>
          </a:p>
          <a:p>
            <a:pPr>
              <a:spcBef>
                <a:spcPct val="50000"/>
              </a:spcBef>
            </a:pPr>
            <a:r>
              <a:rPr lang="en-GB" altLang="en-US" sz="2000" dirty="0"/>
              <a:t>Each dairy cow also has an animal passport identifying the origin of the cow and any other locations it has been transported to.</a:t>
            </a:r>
          </a:p>
        </p:txBody>
      </p:sp>
      <p:sp>
        <p:nvSpPr>
          <p:cNvPr id="4" name="Freeform 16"/>
          <p:cNvSpPr>
            <a:spLocks/>
          </p:cNvSpPr>
          <p:nvPr/>
        </p:nvSpPr>
        <p:spPr bwMode="auto">
          <a:xfrm>
            <a:off x="6887688" y="2571092"/>
            <a:ext cx="4982307" cy="320766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Cow </a:t>
            </a:r>
            <a:r>
              <a:rPr lang="en-US" altLang="en-US" sz="3600" dirty="0" smtClean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5156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The </a:t>
            </a:r>
            <a:r>
              <a:rPr lang="en-GB" altLang="en-US" sz="2000" dirty="0"/>
              <a:t>cows come in from the fields or the barn into the collecting yard twice a day.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From the yard a number of cows are taken into the ‘herringbone style’ milking parlour.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728363" y="2324605"/>
            <a:ext cx="3217533" cy="358356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9718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The </a:t>
            </a:r>
            <a:r>
              <a:rPr lang="en-GB" altLang="en-US" sz="2000" dirty="0"/>
              <a:t>herdsman or farmer firstly uses a clean paper towel is to wipe each udder.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Foremilk is stripped. This is where a little bit of milk is squeezed from each teat to ensure the milk looks clean and healthy.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	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One cup (flexible rubber) is applied to each teat from the cluster. The vacuum draws the milk from the udder, </a:t>
            </a:r>
            <a:r>
              <a:rPr lang="en-US" altLang="en-US" sz="2000" dirty="0"/>
              <a:t>in a similar fashion as a baby calf's mouth massaging the teat.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396411" y="2410691"/>
            <a:ext cx="3443287" cy="370118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25290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To </a:t>
            </a:r>
            <a:r>
              <a:rPr lang="en-GB" altLang="en-US" sz="2000" dirty="0"/>
              <a:t>prevent over milking the cluster automatically detaches itself. The udders are checked by hand to ensure the cow has been milked out properly.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Antibacterial spray is applied to each teat to prevent infection, such as mastitis, and keep the skin healthy.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Once the cows in that row have been milked, they are let out of the parlour. The cows are free to move around, sit down, eat and drink.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9180430" y="1861828"/>
            <a:ext cx="2738437" cy="288131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7524131" y="4001984"/>
            <a:ext cx="2284887" cy="219050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6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590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1_Custom Design</vt:lpstr>
      <vt:lpstr>3_Custom Design</vt:lpstr>
      <vt:lpstr>Milk production</vt:lpstr>
      <vt:lpstr>Objectives</vt:lpstr>
      <vt:lpstr>Dairy farming in the UK </vt:lpstr>
      <vt:lpstr>Life cycle on a dairy farm </vt:lpstr>
      <vt:lpstr>Cow housing </vt:lpstr>
      <vt:lpstr>Dairy farming in the UK </vt:lpstr>
      <vt:lpstr>Cow milking</vt:lpstr>
      <vt:lpstr>Milking</vt:lpstr>
      <vt:lpstr>Milking</vt:lpstr>
      <vt:lpstr>Milk storage </vt:lpstr>
      <vt:lpstr>Transport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25</cp:revision>
  <dcterms:created xsi:type="dcterms:W3CDTF">2018-10-10T09:22:08Z</dcterms:created>
  <dcterms:modified xsi:type="dcterms:W3CDTF">2018-12-07T15:09:15Z</dcterms:modified>
</cp:coreProperties>
</file>