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50" r:id="rId2"/>
    <p:sldMasterId id="2147483652" r:id="rId3"/>
    <p:sldMasterId id="2147483656" r:id="rId4"/>
  </p:sldMasterIdLst>
  <p:sldIdLst>
    <p:sldId id="256" r:id="rId5"/>
    <p:sldId id="257" r:id="rId6"/>
    <p:sldId id="259"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61"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CE3C2"/>
    <a:srgbClr val="EF9F3F"/>
    <a:srgbClr val="F9D4B6"/>
    <a:srgbClr val="EDAD80"/>
    <a:srgbClr val="E46B2F"/>
    <a:srgbClr val="ED6B1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875"/>
    <p:restoredTop sz="94655"/>
  </p:normalViewPr>
  <p:slideViewPr>
    <p:cSldViewPr snapToGrid="0" snapToObjects="1">
      <p:cViewPr>
        <p:scale>
          <a:sx n="80" d="100"/>
          <a:sy n="80" d="100"/>
        </p:scale>
        <p:origin x="420" y="32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slideMaster" Target="slideMasters/slideMaster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42452" y="3531477"/>
            <a:ext cx="9144000" cy="733096"/>
          </a:xfrm>
          <a:prstGeom prst="rect">
            <a:avLst/>
          </a:prstGeom>
        </p:spPr>
        <p:txBody>
          <a:bodyPr lIns="0" tIns="0" rIns="0" bIns="0" anchor="t"/>
          <a:lstStyle>
            <a:lvl1pPr algn="l">
              <a:defRPr sz="4400" b="1" i="0" baseline="0">
                <a:solidFill>
                  <a:schemeClr val="bg1"/>
                </a:solidFill>
                <a:latin typeface="Arial" charset="0"/>
                <a:ea typeface="Arial" charset="0"/>
                <a:cs typeface="Arial" charset="0"/>
              </a:defRPr>
            </a:lvl1pPr>
          </a:lstStyle>
          <a:p>
            <a:r>
              <a:rPr lang="en-US" dirty="0" smtClean="0"/>
              <a:t>Title</a:t>
            </a:r>
            <a:endParaRPr lang="en-US" dirty="0"/>
          </a:p>
        </p:txBody>
      </p:sp>
    </p:spTree>
    <p:extLst>
      <p:ext uri="{BB962C8B-B14F-4D97-AF65-F5344CB8AC3E}">
        <p14:creationId xmlns:p14="http://schemas.microsoft.com/office/powerpoint/2010/main" val="7410729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53512" y="587760"/>
            <a:ext cx="9144000" cy="635491"/>
          </a:xfrm>
          <a:prstGeom prst="rect">
            <a:avLst/>
          </a:prstGeom>
        </p:spPr>
        <p:txBody>
          <a:bodyPr lIns="0" tIns="0" rIns="0" bIns="0" anchor="t"/>
          <a:lstStyle>
            <a:lvl1pPr algn="l">
              <a:defRPr sz="4000" b="1" i="0">
                <a:solidFill>
                  <a:srgbClr val="EF9F3F"/>
                </a:solidFill>
                <a:latin typeface="Arial" charset="0"/>
                <a:ea typeface="Arial" charset="0"/>
                <a:cs typeface="Arial" charset="0"/>
              </a:defRPr>
            </a:lvl1pPr>
          </a:lstStyle>
          <a:p>
            <a:r>
              <a:rPr lang="en-US" dirty="0" smtClean="0"/>
              <a:t>Section Title</a:t>
            </a:r>
            <a:endParaRPr lang="en-US" dirty="0"/>
          </a:p>
        </p:txBody>
      </p:sp>
      <p:sp>
        <p:nvSpPr>
          <p:cNvPr id="3" name="Subtitle 2"/>
          <p:cNvSpPr>
            <a:spLocks noGrp="1"/>
          </p:cNvSpPr>
          <p:nvPr>
            <p:ph type="subTitle" idx="1" hasCustomPrompt="1"/>
          </p:nvPr>
        </p:nvSpPr>
        <p:spPr>
          <a:xfrm>
            <a:off x="1153512" y="3065488"/>
            <a:ext cx="9144000" cy="3087973"/>
          </a:xfrm>
          <a:prstGeom prst="rect">
            <a:avLst/>
          </a:prstGeom>
        </p:spPr>
        <p:txBody>
          <a:bodyPr lIns="0" tIns="0" rIns="0" bIns="0"/>
          <a:lstStyle>
            <a:lvl1pPr marL="285750" indent="-285750" algn="l">
              <a:buFont typeface="Arial" charset="0"/>
              <a:buChar char="•"/>
              <a:defRPr sz="1800">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Text</a:t>
            </a:r>
            <a:endParaRPr lang="en-US" dirty="0"/>
          </a:p>
        </p:txBody>
      </p:sp>
    </p:spTree>
    <p:extLst>
      <p:ext uri="{BB962C8B-B14F-4D97-AF65-F5344CB8AC3E}">
        <p14:creationId xmlns:p14="http://schemas.microsoft.com/office/powerpoint/2010/main" val="8237676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69274" y="1563798"/>
            <a:ext cx="9720000" cy="720000"/>
          </a:xfrm>
          <a:prstGeom prst="rect">
            <a:avLst/>
          </a:prstGeom>
        </p:spPr>
        <p:txBody>
          <a:bodyPr lIns="0" tIns="0" rIns="0" bIns="0" anchor="t"/>
          <a:lstStyle>
            <a:lvl1pPr algn="l">
              <a:defRPr sz="3400" b="1" i="0">
                <a:solidFill>
                  <a:srgbClr val="EF9F3F"/>
                </a:solidFill>
                <a:latin typeface="Arial" charset="0"/>
                <a:ea typeface="Arial" charset="0"/>
                <a:cs typeface="Arial" charset="0"/>
              </a:defRPr>
            </a:lvl1pPr>
          </a:lstStyle>
          <a:p>
            <a:r>
              <a:rPr lang="en-US" dirty="0" smtClean="0"/>
              <a:t>Heading</a:t>
            </a:r>
            <a:endParaRPr lang="en-US" dirty="0"/>
          </a:p>
        </p:txBody>
      </p:sp>
      <p:sp>
        <p:nvSpPr>
          <p:cNvPr id="3" name="Subtitle 2"/>
          <p:cNvSpPr>
            <a:spLocks noGrp="1"/>
          </p:cNvSpPr>
          <p:nvPr>
            <p:ph type="subTitle" idx="1" hasCustomPrompt="1"/>
          </p:nvPr>
        </p:nvSpPr>
        <p:spPr>
          <a:xfrm>
            <a:off x="1169276" y="2571092"/>
            <a:ext cx="9720000" cy="3600000"/>
          </a:xfrm>
          <a:prstGeom prst="rect">
            <a:avLst/>
          </a:prstGeom>
        </p:spPr>
        <p:txBody>
          <a:bodyPr lIns="0" tIns="0" rIns="0" bIns="0" numCol="1" anchor="t"/>
          <a:lstStyle>
            <a:lvl1pPr marL="285750" indent="-285750" algn="l">
              <a:buSzPct val="90000"/>
              <a:buFont typeface="Arial" charset="0"/>
              <a:buChar char="•"/>
              <a:defRPr sz="1800" b="0" i="0">
                <a:solidFill>
                  <a:schemeClr val="tx1"/>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Text here</a:t>
            </a:r>
            <a:endParaRPr lang="en-US" dirty="0"/>
          </a:p>
        </p:txBody>
      </p:sp>
    </p:spTree>
    <p:extLst>
      <p:ext uri="{BB962C8B-B14F-4D97-AF65-F5344CB8AC3E}">
        <p14:creationId xmlns:p14="http://schemas.microsoft.com/office/powerpoint/2010/main" val="1551343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12" name="Rectangle 11"/>
          <p:cNvSpPr/>
          <p:nvPr userDrawn="1"/>
        </p:nvSpPr>
        <p:spPr>
          <a:xfrm>
            <a:off x="6209274" y="2571092"/>
            <a:ext cx="4680000" cy="3600000"/>
          </a:xfrm>
          <a:prstGeom prst="rect">
            <a:avLst/>
          </a:prstGeom>
          <a:solidFill>
            <a:srgbClr val="FCE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3" name="Text Placeholder 2"/>
          <p:cNvSpPr>
            <a:spLocks noGrp="1"/>
          </p:cNvSpPr>
          <p:nvPr>
            <p:ph type="body" idx="1" hasCustomPrompt="1"/>
          </p:nvPr>
        </p:nvSpPr>
        <p:spPr>
          <a:xfrm>
            <a:off x="1169276" y="2571092"/>
            <a:ext cx="4680000" cy="3600000"/>
          </a:xfrm>
          <a:prstGeom prst="rect">
            <a:avLst/>
          </a:prstGeom>
        </p:spPr>
        <p:txBody>
          <a:bodyPr lIns="0" tIns="0" rIns="0" bIns="0" anchor="t">
            <a:normAutofit/>
          </a:bodyPr>
          <a:lstStyle>
            <a:lvl1pPr marL="285750" indent="-285750">
              <a:buSzPct val="90000"/>
              <a:buFont typeface="Arial" charset="0"/>
              <a:buChar char="•"/>
              <a:defRPr sz="1800" b="0" i="0">
                <a:latin typeface="Arial" charset="0"/>
                <a:ea typeface="Arial" charset="0"/>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Body text</a:t>
            </a:r>
          </a:p>
        </p:txBody>
      </p:sp>
      <p:sp>
        <p:nvSpPr>
          <p:cNvPr id="5" name="Text Placeholder 4"/>
          <p:cNvSpPr>
            <a:spLocks noGrp="1"/>
          </p:cNvSpPr>
          <p:nvPr>
            <p:ph type="body" sz="quarter" idx="3" hasCustomPrompt="1"/>
          </p:nvPr>
        </p:nvSpPr>
        <p:spPr>
          <a:xfrm>
            <a:off x="6398461" y="2760281"/>
            <a:ext cx="4320000" cy="3240000"/>
          </a:xfrm>
          <a:prstGeom prst="rect">
            <a:avLst/>
          </a:prstGeom>
        </p:spPr>
        <p:txBody>
          <a:bodyPr lIns="0" tIns="0" rIns="0" bIns="0" anchor="t">
            <a:normAutofit/>
          </a:bodyPr>
          <a:lstStyle>
            <a:lvl1pPr marL="0" indent="0">
              <a:buNone/>
              <a:defRPr sz="1800" b="0" i="0">
                <a:latin typeface="Arial" charset="0"/>
                <a:ea typeface="Arial" charset="0"/>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Body text</a:t>
            </a:r>
          </a:p>
        </p:txBody>
      </p:sp>
      <p:sp>
        <p:nvSpPr>
          <p:cNvPr id="13" name="Title 1"/>
          <p:cNvSpPr>
            <a:spLocks noGrp="1"/>
          </p:cNvSpPr>
          <p:nvPr>
            <p:ph type="title" hasCustomPrompt="1"/>
          </p:nvPr>
        </p:nvSpPr>
        <p:spPr>
          <a:xfrm>
            <a:off x="1169276" y="1563798"/>
            <a:ext cx="9720000" cy="720000"/>
          </a:xfrm>
          <a:prstGeom prst="rect">
            <a:avLst/>
          </a:prstGeom>
        </p:spPr>
        <p:txBody>
          <a:bodyPr lIns="0" tIns="0" rIns="0" bIns="0"/>
          <a:lstStyle>
            <a:lvl1pPr>
              <a:defRPr sz="3400" b="1" i="0">
                <a:solidFill>
                  <a:srgbClr val="EF9F3F"/>
                </a:solidFill>
                <a:latin typeface="Arial" charset="0"/>
                <a:ea typeface="Arial" charset="0"/>
                <a:cs typeface="Arial" charset="0"/>
              </a:defRPr>
            </a:lvl1pPr>
          </a:lstStyle>
          <a:p>
            <a:r>
              <a:rPr lang="en-US" dirty="0" smtClean="0"/>
              <a:t>Heading</a:t>
            </a:r>
            <a:endParaRPr lang="en-US" dirty="0"/>
          </a:p>
        </p:txBody>
      </p:sp>
    </p:spTree>
    <p:extLst>
      <p:ext uri="{BB962C8B-B14F-4D97-AF65-F5344CB8AC3E}">
        <p14:creationId xmlns:p14="http://schemas.microsoft.com/office/powerpoint/2010/main" val="28000793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hyperlink" Target="http://www.foodafactoflife.org.uk/" TargetMode="External"/><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2.xml"/><Relationship Id="rId1" Type="http://schemas.openxmlformats.org/officeDocument/2006/relationships/slideLayout" Target="../slideLayouts/slideLayout2.xml"/><Relationship Id="rId4" Type="http://schemas.openxmlformats.org/officeDocument/2006/relationships/hyperlink" Target="http://www.foodafactoflife.org.uk/" TargetMode="Externa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3.xml"/><Relationship Id="rId1" Type="http://schemas.openxmlformats.org/officeDocument/2006/relationships/slideLayout" Target="../slideLayouts/slideLayout3.xml"/><Relationship Id="rId4" Type="http://schemas.openxmlformats.org/officeDocument/2006/relationships/hyperlink" Target="http://www.foodafactoflife.org.uk/" TargetMode="Externa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4.xml"/><Relationship Id="rId1" Type="http://schemas.openxmlformats.org/officeDocument/2006/relationships/slideLayout" Target="../slideLayouts/slideLayout4.xml"/><Relationship Id="rId4" Type="http://schemas.openxmlformats.org/officeDocument/2006/relationships/hyperlink" Target="http://www.foodafactoflife.org.uk/"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8" name="Picture 7"/>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9439453" y="358589"/>
            <a:ext cx="2044335" cy="1435165"/>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smtClean="0">
                <a:solidFill>
                  <a:schemeClr val="tx1"/>
                </a:solidFill>
                <a:latin typeface="Arial" charset="0"/>
                <a:ea typeface="Arial" charset="0"/>
                <a:cs typeface="Arial" charset="0"/>
                <a:hlinkClick r:id="rId5"/>
              </a:rPr>
              <a:t>www.foodafactoflife.org.uk</a:t>
            </a:r>
            <a:r>
              <a:rPr lang="en-US" sz="900" b="0" i="0" baseline="0" dirty="0" smtClean="0">
                <a:solidFill>
                  <a:schemeClr val="tx1"/>
                </a:solidFill>
                <a:latin typeface="Arial" charset="0"/>
                <a:ea typeface="Arial" charset="0"/>
                <a:cs typeface="Arial" charset="0"/>
              </a:rPr>
              <a:t>    </a:t>
            </a:r>
            <a:r>
              <a:rPr lang="en-US" sz="900" b="0" i="0" dirty="0" smtClean="0">
                <a:solidFill>
                  <a:schemeClr val="tx1"/>
                </a:solidFill>
                <a:latin typeface="Arial" charset="0"/>
                <a:ea typeface="Arial" charset="0"/>
                <a:cs typeface="Arial" charset="0"/>
              </a:rPr>
              <a:t>©</a:t>
            </a:r>
            <a:r>
              <a:rPr lang="en-US" sz="900" b="0" i="0" baseline="0" dirty="0" smtClean="0">
                <a:solidFill>
                  <a:schemeClr val="tx1"/>
                </a:solidFill>
                <a:latin typeface="Arial" charset="0"/>
                <a:ea typeface="Arial" charset="0"/>
                <a:cs typeface="Arial" charset="0"/>
              </a:rPr>
              <a:t> Food – </a:t>
            </a:r>
            <a:r>
              <a:rPr lang="en-US" sz="900" b="0" i="0" dirty="0" smtClean="0">
                <a:solidFill>
                  <a:schemeClr val="tx1"/>
                </a:solidFill>
                <a:latin typeface="Arial" charset="0"/>
                <a:ea typeface="Arial" charset="0"/>
                <a:cs typeface="Arial" charset="0"/>
              </a:rPr>
              <a:t>a fact of life 2019</a:t>
            </a:r>
            <a:endParaRPr lang="en-US" sz="900" b="0" i="0" dirty="0">
              <a:solidFill>
                <a:schemeClr val="tx1"/>
              </a:solidFill>
              <a:latin typeface="Arial" charset="0"/>
              <a:ea typeface="Arial" charset="0"/>
              <a:cs typeface="Arial" charset="0"/>
            </a:endParaRPr>
          </a:p>
        </p:txBody>
      </p:sp>
    </p:spTree>
    <p:extLst>
      <p:ext uri="{BB962C8B-B14F-4D97-AF65-F5344CB8AC3E}">
        <p14:creationId xmlns:p14="http://schemas.microsoft.com/office/powerpoint/2010/main" val="1328885048"/>
      </p:ext>
    </p:extLst>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smtClean="0">
                <a:solidFill>
                  <a:schemeClr val="tx1"/>
                </a:solidFill>
                <a:latin typeface="Arial" charset="0"/>
                <a:ea typeface="Arial" charset="0"/>
                <a:cs typeface="Arial" charset="0"/>
                <a:hlinkClick r:id="rId4"/>
              </a:rPr>
              <a:t>www.foodafactoflife.org.uk</a:t>
            </a:r>
            <a:r>
              <a:rPr lang="en-US" sz="900" b="0" i="0" baseline="0" dirty="0" smtClean="0">
                <a:solidFill>
                  <a:schemeClr val="tx1"/>
                </a:solidFill>
                <a:latin typeface="Arial" charset="0"/>
                <a:ea typeface="Arial" charset="0"/>
                <a:cs typeface="Arial" charset="0"/>
              </a:rPr>
              <a:t>    </a:t>
            </a:r>
            <a:r>
              <a:rPr lang="en-US" sz="900" b="0" i="0" dirty="0" smtClean="0">
                <a:solidFill>
                  <a:schemeClr val="tx1"/>
                </a:solidFill>
                <a:latin typeface="Arial" charset="0"/>
                <a:ea typeface="Arial" charset="0"/>
                <a:cs typeface="Arial" charset="0"/>
              </a:rPr>
              <a:t>© Food – a fact of life 2019</a:t>
            </a:r>
            <a:endParaRPr lang="en-US" sz="900" b="0" i="0" dirty="0">
              <a:solidFill>
                <a:schemeClr val="tx1"/>
              </a:solidFill>
              <a:latin typeface="Arial" charset="0"/>
              <a:ea typeface="Arial" charset="0"/>
              <a:cs typeface="Arial" charset="0"/>
            </a:endParaRPr>
          </a:p>
        </p:txBody>
      </p:sp>
    </p:spTree>
    <p:extLst>
      <p:ext uri="{BB962C8B-B14F-4D97-AF65-F5344CB8AC3E}">
        <p14:creationId xmlns:p14="http://schemas.microsoft.com/office/powerpoint/2010/main" val="1498317190"/>
      </p:ext>
    </p:extLst>
  </p:cSld>
  <p:clrMap bg1="lt1" tx1="dk1" bg2="lt2" tx2="dk2" accent1="accent1" accent2="accent2" accent3="accent3" accent4="accent4" accent5="accent5" accent6="accent6" hlink="hlink" folHlink="folHlink"/>
  <p:sldLayoutIdLst>
    <p:sldLayoutId id="214748365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smtClean="0">
                <a:solidFill>
                  <a:schemeClr val="tx1"/>
                </a:solidFill>
                <a:latin typeface="Arial" charset="0"/>
                <a:ea typeface="Arial" charset="0"/>
                <a:cs typeface="Arial" charset="0"/>
                <a:hlinkClick r:id="rId4"/>
              </a:rPr>
              <a:t>www.foodafactoflife.org.uk</a:t>
            </a:r>
            <a:r>
              <a:rPr lang="en-US" sz="900" b="0" i="0" baseline="0" dirty="0" smtClean="0">
                <a:solidFill>
                  <a:schemeClr val="tx1"/>
                </a:solidFill>
                <a:latin typeface="Arial" charset="0"/>
                <a:ea typeface="Arial" charset="0"/>
                <a:cs typeface="Arial" charset="0"/>
              </a:rPr>
              <a:t>    </a:t>
            </a:r>
            <a:r>
              <a:rPr lang="en-US" sz="900" b="0" i="0" dirty="0" smtClean="0">
                <a:solidFill>
                  <a:schemeClr val="tx1"/>
                </a:solidFill>
                <a:latin typeface="Arial" charset="0"/>
                <a:ea typeface="Arial" charset="0"/>
                <a:cs typeface="Arial" charset="0"/>
              </a:rPr>
              <a:t>© Food – a fact of life 2019</a:t>
            </a:r>
            <a:endParaRPr lang="en-US" sz="900" b="0" i="0" dirty="0">
              <a:solidFill>
                <a:schemeClr val="tx1"/>
              </a:solidFill>
              <a:latin typeface="Arial" charset="0"/>
              <a:ea typeface="Arial" charset="0"/>
              <a:cs typeface="Arial" charset="0"/>
            </a:endParaRPr>
          </a:p>
        </p:txBody>
      </p:sp>
    </p:spTree>
    <p:extLst>
      <p:ext uri="{BB962C8B-B14F-4D97-AF65-F5344CB8AC3E}">
        <p14:creationId xmlns:p14="http://schemas.microsoft.com/office/powerpoint/2010/main" val="1822393236"/>
      </p:ext>
    </p:extLst>
  </p:cSld>
  <p:clrMap bg1="lt1" tx1="dk1" bg2="lt2" tx2="dk2" accent1="accent1" accent2="accent2" accent3="accent3" accent4="accent4" accent5="accent5" accent6="accent6" hlink="hlink" folHlink="folHlink"/>
  <p:sldLayoutIdLst>
    <p:sldLayoutId id="214748365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8" name="TextBox 7"/>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smtClean="0">
                <a:solidFill>
                  <a:schemeClr val="tx1"/>
                </a:solidFill>
                <a:latin typeface="Arial" charset="0"/>
                <a:ea typeface="Arial" charset="0"/>
                <a:cs typeface="Arial" charset="0"/>
                <a:hlinkClick r:id="rId4"/>
              </a:rPr>
              <a:t>www.foodafactoflife.org.uk</a:t>
            </a:r>
            <a:r>
              <a:rPr lang="en-US" sz="900" b="0" i="0" baseline="0" dirty="0" smtClean="0">
                <a:solidFill>
                  <a:schemeClr val="tx1"/>
                </a:solidFill>
                <a:latin typeface="Arial" charset="0"/>
                <a:ea typeface="Arial" charset="0"/>
                <a:cs typeface="Arial" charset="0"/>
              </a:rPr>
              <a:t>    </a:t>
            </a:r>
            <a:r>
              <a:rPr lang="en-US" sz="900" b="0" i="0" dirty="0" smtClean="0">
                <a:solidFill>
                  <a:schemeClr val="tx1"/>
                </a:solidFill>
                <a:latin typeface="Arial" charset="0"/>
                <a:ea typeface="Arial" charset="0"/>
                <a:cs typeface="Arial" charset="0"/>
              </a:rPr>
              <a:t>© Food – a fact of life 2019</a:t>
            </a:r>
            <a:endParaRPr lang="en-US" sz="900" b="0" i="0" dirty="0">
              <a:solidFill>
                <a:schemeClr val="tx1"/>
              </a:solidFill>
              <a:latin typeface="Arial" charset="0"/>
              <a:ea typeface="Arial" charset="0"/>
              <a:cs typeface="Arial" charset="0"/>
            </a:endParaRPr>
          </a:p>
        </p:txBody>
      </p:sp>
    </p:spTree>
    <p:extLst>
      <p:ext uri="{BB962C8B-B14F-4D97-AF65-F5344CB8AC3E}">
        <p14:creationId xmlns:p14="http://schemas.microsoft.com/office/powerpoint/2010/main" val="1788143608"/>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3.xml"/><Relationship Id="rId4" Type="http://schemas.openxmlformats.org/officeDocument/2006/relationships/image" Target="../media/image16.jpeg"/></Relationships>
</file>

<file path=ppt/slides/_rels/slide13.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18.jp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image" Target="../media/image19.jpeg"/><Relationship Id="rId1" Type="http://schemas.openxmlformats.org/officeDocument/2006/relationships/slideLayout" Target="../slideLayouts/slideLayout3.xml"/><Relationship Id="rId4" Type="http://schemas.openxmlformats.org/officeDocument/2006/relationships/image" Target="../media/image21.jpe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Cheese production</a:t>
            </a:r>
            <a:endParaRPr lang="en-US" dirty="0"/>
          </a:p>
        </p:txBody>
      </p:sp>
    </p:spTree>
    <p:extLst>
      <p:ext uri="{BB962C8B-B14F-4D97-AF65-F5344CB8AC3E}">
        <p14:creationId xmlns:p14="http://schemas.microsoft.com/office/powerpoint/2010/main" val="19551663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ltLang="en-US" sz="3600" dirty="0"/>
              <a:t>Cheese blocks</a:t>
            </a:r>
            <a:br>
              <a:rPr lang="en-GB" altLang="en-US" sz="3600" dirty="0"/>
            </a:br>
            <a:endParaRPr lang="en-US" dirty="0"/>
          </a:p>
        </p:txBody>
      </p:sp>
      <p:sp>
        <p:nvSpPr>
          <p:cNvPr id="3" name="Subtitle 2"/>
          <p:cNvSpPr>
            <a:spLocks noGrp="1"/>
          </p:cNvSpPr>
          <p:nvPr>
            <p:ph type="subTitle" idx="1"/>
          </p:nvPr>
        </p:nvSpPr>
        <p:spPr>
          <a:xfrm>
            <a:off x="1169277" y="2571092"/>
            <a:ext cx="6288428" cy="3600000"/>
          </a:xfrm>
        </p:spPr>
        <p:txBody>
          <a:bodyPr/>
          <a:lstStyle/>
          <a:p>
            <a:pPr marL="0" indent="0">
              <a:spcBef>
                <a:spcPct val="0"/>
              </a:spcBef>
              <a:buNone/>
            </a:pPr>
            <a:r>
              <a:rPr lang="en-GB" altLang="en-US" sz="2000" dirty="0" smtClean="0"/>
              <a:t>The </a:t>
            </a:r>
            <a:r>
              <a:rPr lang="en-GB" altLang="en-US" sz="2000" dirty="0"/>
              <a:t>mixture is then taken into a six metres high tower to form rectangular shaped cheese blocks, weighing 20 kilograms each. After confirming the weight, these blocks are individually identified, ensuring traceability.</a:t>
            </a:r>
          </a:p>
          <a:p>
            <a:pPr marL="0" indent="0">
              <a:spcBef>
                <a:spcPct val="0"/>
              </a:spcBef>
              <a:buNone/>
            </a:pPr>
            <a:endParaRPr lang="en-GB" altLang="en-US" sz="2000" dirty="0" smtClean="0"/>
          </a:p>
          <a:p>
            <a:pPr marL="0" indent="0">
              <a:spcBef>
                <a:spcPct val="0"/>
              </a:spcBef>
              <a:buNone/>
            </a:pPr>
            <a:r>
              <a:rPr lang="en-GB" altLang="en-US" sz="2000" dirty="0" smtClean="0"/>
              <a:t>Following </a:t>
            </a:r>
            <a:r>
              <a:rPr lang="en-GB" altLang="en-US" sz="2000" dirty="0"/>
              <a:t>this, the blocks are vacuum packaged and encased in six or seven wooden boards. </a:t>
            </a:r>
          </a:p>
          <a:p>
            <a:pPr marL="0" indent="0">
              <a:spcBef>
                <a:spcPct val="0"/>
              </a:spcBef>
              <a:buNone/>
            </a:pPr>
            <a:endParaRPr lang="en-GB" altLang="en-US" sz="2000" dirty="0" smtClean="0"/>
          </a:p>
          <a:p>
            <a:pPr marL="0" indent="0">
              <a:spcBef>
                <a:spcPct val="0"/>
              </a:spcBef>
              <a:buNone/>
            </a:pPr>
            <a:r>
              <a:rPr lang="en-GB" altLang="en-US" sz="2000" dirty="0" smtClean="0"/>
              <a:t>They </a:t>
            </a:r>
            <a:r>
              <a:rPr lang="en-GB" altLang="en-US" sz="2000" dirty="0"/>
              <a:t>are then taken to the cool room and are chilled to a temperature of 10-12°C.</a:t>
            </a:r>
          </a:p>
        </p:txBody>
      </p:sp>
      <p:pic>
        <p:nvPicPr>
          <p:cNvPr id="6" name="Picture 5"/>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8125196" y="2571092"/>
            <a:ext cx="3750129" cy="2500086"/>
          </a:xfrm>
          <a:prstGeom prst="rect">
            <a:avLst/>
          </a:prstGeom>
        </p:spPr>
      </p:pic>
    </p:spTree>
    <p:extLst>
      <p:ext uri="{BB962C8B-B14F-4D97-AF65-F5344CB8AC3E}">
        <p14:creationId xmlns:p14="http://schemas.microsoft.com/office/powerpoint/2010/main" val="85989930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ltLang="en-US" sz="3600" dirty="0"/>
              <a:t>Cheese ripening</a:t>
            </a:r>
            <a:br>
              <a:rPr lang="en-GB" altLang="en-US" sz="3600" dirty="0"/>
            </a:br>
            <a:endParaRPr lang="en-US" dirty="0"/>
          </a:p>
        </p:txBody>
      </p:sp>
      <p:sp>
        <p:nvSpPr>
          <p:cNvPr id="3" name="Subtitle 2"/>
          <p:cNvSpPr>
            <a:spLocks noGrp="1"/>
          </p:cNvSpPr>
          <p:nvPr>
            <p:ph type="subTitle" idx="1"/>
          </p:nvPr>
        </p:nvSpPr>
        <p:spPr>
          <a:xfrm>
            <a:off x="1169276" y="2571092"/>
            <a:ext cx="6490308" cy="3600000"/>
          </a:xfrm>
        </p:spPr>
        <p:txBody>
          <a:bodyPr/>
          <a:lstStyle/>
          <a:p>
            <a:pPr marL="0" indent="0">
              <a:spcBef>
                <a:spcPct val="0"/>
              </a:spcBef>
              <a:buNone/>
            </a:pPr>
            <a:r>
              <a:rPr lang="en-GB" altLang="en-US" sz="2000" dirty="0" smtClean="0"/>
              <a:t>In </a:t>
            </a:r>
            <a:r>
              <a:rPr lang="en-GB" altLang="en-US" sz="2000" dirty="0"/>
              <a:t>the cool room, acidification of cheese continues at a much slower rate; this period is known as ripening</a:t>
            </a:r>
            <a:r>
              <a:rPr lang="en-GB" altLang="en-US" sz="2000" dirty="0" smtClean="0"/>
              <a:t>.</a:t>
            </a:r>
          </a:p>
          <a:p>
            <a:pPr marL="0" indent="0">
              <a:spcBef>
                <a:spcPct val="0"/>
              </a:spcBef>
              <a:buNone/>
            </a:pPr>
            <a:endParaRPr lang="en-GB" altLang="en-US" sz="2000" dirty="0"/>
          </a:p>
          <a:p>
            <a:pPr marL="0" indent="0">
              <a:spcBef>
                <a:spcPct val="0"/>
              </a:spcBef>
              <a:buNone/>
            </a:pPr>
            <a:r>
              <a:rPr lang="en-GB" altLang="en-US" sz="2000" dirty="0" smtClean="0"/>
              <a:t>When </a:t>
            </a:r>
            <a:r>
              <a:rPr lang="en-GB" altLang="en-US" sz="2000" dirty="0"/>
              <a:t>it is time to select the cheese, the grader decides which cheeses are the best eaten young and which should be left to ripen (for up to 18 months) developing the special features and flavours associated with West Country Farmhouse Cheese. </a:t>
            </a:r>
          </a:p>
        </p:txBody>
      </p:sp>
      <p:sp>
        <p:nvSpPr>
          <p:cNvPr id="4" name="Freeform 10"/>
          <p:cNvSpPr>
            <a:spLocks/>
          </p:cNvSpPr>
          <p:nvPr/>
        </p:nvSpPr>
        <p:spPr bwMode="auto">
          <a:xfrm>
            <a:off x="8365569" y="2476026"/>
            <a:ext cx="3240087" cy="3455987"/>
          </a:xfrm>
          <a:prstGeom prst="rect">
            <a:avLst/>
          </a:prstGeom>
          <a:blipFill dpi="0" rotWithShape="1">
            <a:blip r:embed="rId2" cstate="screen">
              <a:extLst>
                <a:ext uri="{28A0092B-C50C-407E-A947-70E740481C1C}">
                  <a14:useLocalDpi xmlns:a14="http://schemas.microsoft.com/office/drawing/2010/main"/>
                </a:ext>
              </a:extLst>
            </a:blip>
            <a:srcRect/>
            <a:stretch>
              <a:fillRect/>
            </a:stretch>
          </a:blipFill>
          <a:ln w="0">
            <a:noFill/>
            <a:prstDash val="solid"/>
            <a:round/>
            <a:headEnd/>
            <a:tailEnd/>
          </a:ln>
        </p:spPr>
        <p:txBody>
          <a:bodyPr/>
          <a:lstStyle/>
          <a:p>
            <a:pPr fontAlgn="auto">
              <a:spcBef>
                <a:spcPts val="0"/>
              </a:spcBef>
              <a:spcAft>
                <a:spcPts val="0"/>
              </a:spcAft>
              <a:defRPr/>
            </a:pPr>
            <a:endParaRPr lang="en-US">
              <a:latin typeface="+mn-lt"/>
              <a:cs typeface="+mn-cs"/>
            </a:endParaRPr>
          </a:p>
        </p:txBody>
      </p:sp>
    </p:spTree>
    <p:extLst>
      <p:ext uri="{BB962C8B-B14F-4D97-AF65-F5344CB8AC3E}">
        <p14:creationId xmlns:p14="http://schemas.microsoft.com/office/powerpoint/2010/main" val="85989930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ltLang="en-US" sz="3600" dirty="0"/>
              <a:t>Cheese packaging</a:t>
            </a:r>
            <a:br>
              <a:rPr lang="en-GB" altLang="en-US" sz="3600" dirty="0"/>
            </a:br>
            <a:endParaRPr lang="en-US" dirty="0"/>
          </a:p>
        </p:txBody>
      </p:sp>
      <p:sp>
        <p:nvSpPr>
          <p:cNvPr id="3" name="Subtitle 2"/>
          <p:cNvSpPr>
            <a:spLocks noGrp="1"/>
          </p:cNvSpPr>
          <p:nvPr>
            <p:ph type="subTitle" idx="1"/>
          </p:nvPr>
        </p:nvSpPr>
        <p:spPr>
          <a:xfrm>
            <a:off x="1169276" y="2571092"/>
            <a:ext cx="5738550" cy="3600000"/>
          </a:xfrm>
        </p:spPr>
        <p:txBody>
          <a:bodyPr/>
          <a:lstStyle/>
          <a:p>
            <a:pPr marL="0" indent="0">
              <a:spcBef>
                <a:spcPct val="0"/>
              </a:spcBef>
              <a:buNone/>
            </a:pPr>
            <a:r>
              <a:rPr lang="en-GB" altLang="en-US" sz="2000" dirty="0" smtClean="0"/>
              <a:t>The </a:t>
            </a:r>
            <a:r>
              <a:rPr lang="en-GB" altLang="en-US" sz="2000" dirty="0"/>
              <a:t>final stage in cheese production is slicing and packaging. </a:t>
            </a:r>
          </a:p>
          <a:p>
            <a:pPr>
              <a:spcBef>
                <a:spcPct val="0"/>
              </a:spcBef>
            </a:pPr>
            <a:endParaRPr lang="en-GB" altLang="en-US" sz="2000" dirty="0"/>
          </a:p>
          <a:p>
            <a:pPr marL="0" indent="0">
              <a:spcBef>
                <a:spcPct val="0"/>
              </a:spcBef>
              <a:buNone/>
            </a:pPr>
            <a:r>
              <a:rPr lang="en-GB" altLang="en-US" sz="2000" dirty="0"/>
              <a:t>The cheese blocks are then cut into specific sizes, packaged and labelled. These products are sold via retailers large and small throughout the UK, as well as in the farm shop.</a:t>
            </a:r>
            <a:endParaRPr lang="en-US" altLang="en-US" sz="2000" dirty="0"/>
          </a:p>
        </p:txBody>
      </p:sp>
      <p:sp>
        <p:nvSpPr>
          <p:cNvPr id="4" name="Freeform 10"/>
          <p:cNvSpPr>
            <a:spLocks/>
          </p:cNvSpPr>
          <p:nvPr/>
        </p:nvSpPr>
        <p:spPr bwMode="auto">
          <a:xfrm>
            <a:off x="7430340" y="1114452"/>
            <a:ext cx="2393950" cy="2435225"/>
          </a:xfrm>
          <a:prstGeom prst="rect">
            <a:avLst/>
          </a:prstGeom>
          <a:blipFill dpi="0" rotWithShape="1">
            <a:blip r:embed="rId2" cstate="screen">
              <a:extLst>
                <a:ext uri="{28A0092B-C50C-407E-A947-70E740481C1C}">
                  <a14:useLocalDpi xmlns:a14="http://schemas.microsoft.com/office/drawing/2010/main"/>
                </a:ext>
              </a:extLst>
            </a:blip>
            <a:srcRect/>
            <a:stretch>
              <a:fillRect/>
            </a:stretch>
          </a:blipFill>
          <a:ln w="0">
            <a:noFill/>
            <a:prstDash val="solid"/>
            <a:round/>
            <a:headEnd/>
            <a:tailEnd/>
          </a:ln>
        </p:spPr>
        <p:txBody>
          <a:bodyPr/>
          <a:lstStyle/>
          <a:p>
            <a:pPr fontAlgn="auto">
              <a:spcBef>
                <a:spcPts val="0"/>
              </a:spcBef>
              <a:spcAft>
                <a:spcPts val="0"/>
              </a:spcAft>
              <a:defRPr/>
            </a:pPr>
            <a:endParaRPr lang="en-US">
              <a:latin typeface="+mn-lt"/>
              <a:cs typeface="+mn-cs"/>
            </a:endParaRPr>
          </a:p>
        </p:txBody>
      </p:sp>
      <p:sp>
        <p:nvSpPr>
          <p:cNvPr id="5" name="Freeform 10"/>
          <p:cNvSpPr>
            <a:spLocks/>
          </p:cNvSpPr>
          <p:nvPr/>
        </p:nvSpPr>
        <p:spPr bwMode="auto">
          <a:xfrm>
            <a:off x="9494440" y="2283798"/>
            <a:ext cx="2393950" cy="2436813"/>
          </a:xfrm>
          <a:prstGeom prst="rect">
            <a:avLst/>
          </a:prstGeom>
          <a:blipFill dpi="0" rotWithShape="1">
            <a:blip r:embed="rId3" cstate="screen">
              <a:extLst>
                <a:ext uri="{28A0092B-C50C-407E-A947-70E740481C1C}">
                  <a14:useLocalDpi xmlns:a14="http://schemas.microsoft.com/office/drawing/2010/main"/>
                </a:ext>
              </a:extLst>
            </a:blip>
            <a:srcRect/>
            <a:stretch>
              <a:fillRect/>
            </a:stretch>
          </a:blipFill>
          <a:ln w="0">
            <a:noFill/>
            <a:prstDash val="solid"/>
            <a:round/>
            <a:headEnd/>
            <a:tailEnd/>
          </a:ln>
        </p:spPr>
        <p:txBody>
          <a:bodyPr/>
          <a:lstStyle/>
          <a:p>
            <a:pPr fontAlgn="auto">
              <a:spcBef>
                <a:spcPts val="0"/>
              </a:spcBef>
              <a:spcAft>
                <a:spcPts val="0"/>
              </a:spcAft>
              <a:defRPr/>
            </a:pPr>
            <a:endParaRPr lang="en-US">
              <a:latin typeface="+mn-lt"/>
              <a:cs typeface="+mn-cs"/>
            </a:endParaRPr>
          </a:p>
        </p:txBody>
      </p:sp>
      <p:sp>
        <p:nvSpPr>
          <p:cNvPr id="6" name="Freeform 10"/>
          <p:cNvSpPr>
            <a:spLocks/>
          </p:cNvSpPr>
          <p:nvPr/>
        </p:nvSpPr>
        <p:spPr bwMode="auto">
          <a:xfrm>
            <a:off x="7192834" y="3828663"/>
            <a:ext cx="2392362" cy="2436812"/>
          </a:xfrm>
          <a:prstGeom prst="rect">
            <a:avLst/>
          </a:prstGeom>
          <a:blipFill dpi="0" rotWithShape="1">
            <a:blip r:embed="rId4" cstate="screen">
              <a:extLst>
                <a:ext uri="{28A0092B-C50C-407E-A947-70E740481C1C}">
                  <a14:useLocalDpi xmlns:a14="http://schemas.microsoft.com/office/drawing/2010/main"/>
                </a:ext>
              </a:extLst>
            </a:blip>
            <a:srcRect/>
            <a:stretch>
              <a:fillRect/>
            </a:stretch>
          </a:blipFill>
          <a:ln w="0">
            <a:noFill/>
            <a:prstDash val="solid"/>
            <a:round/>
            <a:headEnd/>
            <a:tailEnd/>
          </a:ln>
        </p:spPr>
        <p:txBody>
          <a:bodyPr/>
          <a:lstStyle/>
          <a:p>
            <a:pPr fontAlgn="auto">
              <a:spcBef>
                <a:spcPts val="0"/>
              </a:spcBef>
              <a:spcAft>
                <a:spcPts val="0"/>
              </a:spcAft>
              <a:defRPr/>
            </a:pPr>
            <a:endParaRPr lang="en-US">
              <a:latin typeface="+mn-lt"/>
              <a:cs typeface="+mn-cs"/>
            </a:endParaRPr>
          </a:p>
        </p:txBody>
      </p:sp>
    </p:spTree>
    <p:extLst>
      <p:ext uri="{BB962C8B-B14F-4D97-AF65-F5344CB8AC3E}">
        <p14:creationId xmlns:p14="http://schemas.microsoft.com/office/powerpoint/2010/main" val="325114691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ltLang="en-US" sz="3600" dirty="0"/>
              <a:t>Protected  names</a:t>
            </a:r>
            <a:br>
              <a:rPr lang="en-GB" altLang="en-US" sz="3600" dirty="0"/>
            </a:br>
            <a:endParaRPr lang="en-US" dirty="0"/>
          </a:p>
        </p:txBody>
      </p:sp>
      <p:sp>
        <p:nvSpPr>
          <p:cNvPr id="3" name="Subtitle 2"/>
          <p:cNvSpPr>
            <a:spLocks noGrp="1"/>
          </p:cNvSpPr>
          <p:nvPr>
            <p:ph type="subTitle" idx="1"/>
          </p:nvPr>
        </p:nvSpPr>
        <p:spPr>
          <a:xfrm>
            <a:off x="1169276" y="2571092"/>
            <a:ext cx="6098423" cy="3600000"/>
          </a:xfrm>
        </p:spPr>
        <p:txBody>
          <a:bodyPr/>
          <a:lstStyle/>
          <a:p>
            <a:pPr marL="0" indent="0">
              <a:spcBef>
                <a:spcPct val="0"/>
              </a:spcBef>
              <a:buNone/>
            </a:pPr>
            <a:r>
              <a:rPr lang="en-GB" altLang="en-US" sz="2000" dirty="0" smtClean="0"/>
              <a:t>Three </a:t>
            </a:r>
            <a:r>
              <a:rPr lang="en-GB" altLang="en-US" sz="2000" dirty="0"/>
              <a:t>European Union schemes of geographical indications and traditional specialties promote and protect names of quality agricultural products and foodstuffs.</a:t>
            </a:r>
          </a:p>
          <a:p>
            <a:pPr>
              <a:spcBef>
                <a:spcPct val="0"/>
              </a:spcBef>
            </a:pPr>
            <a:endParaRPr lang="en-GB" altLang="en-US" sz="2000" dirty="0"/>
          </a:p>
          <a:p>
            <a:pPr marL="0" indent="0">
              <a:spcBef>
                <a:spcPct val="0"/>
              </a:spcBef>
              <a:buNone/>
            </a:pPr>
            <a:r>
              <a:rPr lang="en-GB" altLang="en-US" sz="2000" dirty="0"/>
              <a:t>They are known as</a:t>
            </a:r>
            <a:r>
              <a:rPr lang="en-GB" altLang="en-US" sz="2000" dirty="0" smtClean="0"/>
              <a:t>:</a:t>
            </a:r>
            <a:endParaRPr lang="en-GB" altLang="en-US" sz="2000" b="1" dirty="0"/>
          </a:p>
          <a:p>
            <a:pPr>
              <a:spcBef>
                <a:spcPct val="0"/>
              </a:spcBef>
            </a:pPr>
            <a:r>
              <a:rPr lang="en-GB" altLang="en-US" sz="2000" dirty="0"/>
              <a:t>Protected designation of origin (PDO);</a:t>
            </a:r>
          </a:p>
          <a:p>
            <a:pPr>
              <a:spcBef>
                <a:spcPct val="0"/>
              </a:spcBef>
            </a:pPr>
            <a:r>
              <a:rPr lang="en-GB" altLang="en-US" sz="2000" dirty="0"/>
              <a:t>Protected geographical indication (PGI); </a:t>
            </a:r>
          </a:p>
          <a:p>
            <a:pPr>
              <a:spcBef>
                <a:spcPct val="0"/>
              </a:spcBef>
            </a:pPr>
            <a:r>
              <a:rPr lang="en-GB" altLang="en-US" sz="2000" dirty="0"/>
              <a:t>and Traditional specialities guaranteed (TSG)</a:t>
            </a:r>
          </a:p>
        </p:txBody>
      </p:sp>
      <p:sp>
        <p:nvSpPr>
          <p:cNvPr id="4" name="Freeform 10"/>
          <p:cNvSpPr>
            <a:spLocks/>
          </p:cNvSpPr>
          <p:nvPr/>
        </p:nvSpPr>
        <p:spPr bwMode="auto">
          <a:xfrm>
            <a:off x="8432073" y="2283797"/>
            <a:ext cx="2457201" cy="3535111"/>
          </a:xfrm>
          <a:custGeom>
            <a:avLst/>
            <a:gdLst/>
            <a:ahLst/>
            <a:cxnLst>
              <a:cxn ang="0">
                <a:pos x="2337" y="2"/>
              </a:cxn>
              <a:cxn ang="0">
                <a:pos x="2537" y="22"/>
              </a:cxn>
              <a:cxn ang="0">
                <a:pos x="2721" y="63"/>
              </a:cxn>
              <a:cxn ang="0">
                <a:pos x="2887" y="128"/>
              </a:cxn>
              <a:cxn ang="0">
                <a:pos x="3030" y="220"/>
              </a:cxn>
              <a:cxn ang="0">
                <a:pos x="3147" y="339"/>
              </a:cxn>
              <a:cxn ang="0">
                <a:pos x="3232" y="491"/>
              </a:cxn>
              <a:cxn ang="0">
                <a:pos x="3270" y="614"/>
              </a:cxn>
              <a:cxn ang="0">
                <a:pos x="3277" y="661"/>
              </a:cxn>
              <a:cxn ang="0">
                <a:pos x="3288" y="756"/>
              </a:cxn>
              <a:cxn ang="0">
                <a:pos x="3300" y="893"/>
              </a:cxn>
              <a:cxn ang="0">
                <a:pos x="3308" y="1065"/>
              </a:cxn>
              <a:cxn ang="0">
                <a:pos x="3309" y="1262"/>
              </a:cxn>
              <a:cxn ang="0">
                <a:pos x="3298" y="1478"/>
              </a:cxn>
              <a:cxn ang="0">
                <a:pos x="3271" y="1703"/>
              </a:cxn>
              <a:cxn ang="0">
                <a:pos x="3242" y="1859"/>
              </a:cxn>
              <a:cxn ang="0">
                <a:pos x="3236" y="1910"/>
              </a:cxn>
              <a:cxn ang="0">
                <a:pos x="3215" y="2011"/>
              </a:cxn>
              <a:cxn ang="0">
                <a:pos x="3174" y="2153"/>
              </a:cxn>
              <a:cxn ang="0">
                <a:pos x="3105" y="2323"/>
              </a:cxn>
              <a:cxn ang="0">
                <a:pos x="3000" y="2512"/>
              </a:cxn>
              <a:cxn ang="0">
                <a:pos x="2878" y="2676"/>
              </a:cxn>
              <a:cxn ang="0">
                <a:pos x="2778" y="2790"/>
              </a:cxn>
              <a:cxn ang="0">
                <a:pos x="2664" y="2911"/>
              </a:cxn>
              <a:cxn ang="0">
                <a:pos x="2532" y="3033"/>
              </a:cxn>
              <a:cxn ang="0">
                <a:pos x="2381" y="3150"/>
              </a:cxn>
              <a:cxn ang="0">
                <a:pos x="2207" y="3255"/>
              </a:cxn>
              <a:cxn ang="0">
                <a:pos x="2008" y="3342"/>
              </a:cxn>
              <a:cxn ang="0">
                <a:pos x="1781" y="3405"/>
              </a:cxn>
              <a:cxn ang="0">
                <a:pos x="1524" y="3435"/>
              </a:cxn>
              <a:cxn ang="0">
                <a:pos x="1273" y="3425"/>
              </a:cxn>
              <a:cxn ang="0">
                <a:pos x="1054" y="3370"/>
              </a:cxn>
              <a:cxn ang="0">
                <a:pos x="856" y="3274"/>
              </a:cxn>
              <a:cxn ang="0">
                <a:pos x="679" y="3143"/>
              </a:cxn>
              <a:cxn ang="0">
                <a:pos x="524" y="2984"/>
              </a:cxn>
              <a:cxn ang="0">
                <a:pos x="389" y="2805"/>
              </a:cxn>
              <a:cxn ang="0">
                <a:pos x="274" y="2613"/>
              </a:cxn>
              <a:cxn ang="0">
                <a:pos x="180" y="2412"/>
              </a:cxn>
              <a:cxn ang="0">
                <a:pos x="107" y="2211"/>
              </a:cxn>
              <a:cxn ang="0">
                <a:pos x="52" y="2016"/>
              </a:cxn>
              <a:cxn ang="0">
                <a:pos x="17" y="1834"/>
              </a:cxn>
              <a:cxn ang="0">
                <a:pos x="1" y="1672"/>
              </a:cxn>
              <a:cxn ang="0">
                <a:pos x="8" y="1494"/>
              </a:cxn>
              <a:cxn ang="0">
                <a:pos x="50" y="1295"/>
              </a:cxn>
              <a:cxn ang="0">
                <a:pos x="130" y="1091"/>
              </a:cxn>
              <a:cxn ang="0">
                <a:pos x="244" y="890"/>
              </a:cxn>
              <a:cxn ang="0">
                <a:pos x="396" y="698"/>
              </a:cxn>
              <a:cxn ang="0">
                <a:pos x="583" y="519"/>
              </a:cxn>
              <a:cxn ang="0">
                <a:pos x="807" y="359"/>
              </a:cxn>
              <a:cxn ang="0">
                <a:pos x="1066" y="225"/>
              </a:cxn>
              <a:cxn ang="0">
                <a:pos x="1361" y="121"/>
              </a:cxn>
              <a:cxn ang="0">
                <a:pos x="1614" y="65"/>
              </a:cxn>
              <a:cxn ang="0">
                <a:pos x="1835" y="28"/>
              </a:cxn>
              <a:cxn ang="0">
                <a:pos x="2126" y="2"/>
              </a:cxn>
            </a:cxnLst>
            <a:rect l="0" t="0" r="r" b="b"/>
            <a:pathLst>
              <a:path w="3310" h="3437">
                <a:moveTo>
                  <a:pt x="2198" y="0"/>
                </a:moveTo>
                <a:lnTo>
                  <a:pt x="2268" y="0"/>
                </a:lnTo>
                <a:lnTo>
                  <a:pt x="2337" y="2"/>
                </a:lnTo>
                <a:lnTo>
                  <a:pt x="2405" y="6"/>
                </a:lnTo>
                <a:lnTo>
                  <a:pt x="2472" y="12"/>
                </a:lnTo>
                <a:lnTo>
                  <a:pt x="2537" y="22"/>
                </a:lnTo>
                <a:lnTo>
                  <a:pt x="2600" y="32"/>
                </a:lnTo>
                <a:lnTo>
                  <a:pt x="2662" y="46"/>
                </a:lnTo>
                <a:lnTo>
                  <a:pt x="2721" y="63"/>
                </a:lnTo>
                <a:lnTo>
                  <a:pt x="2779" y="82"/>
                </a:lnTo>
                <a:lnTo>
                  <a:pt x="2835" y="104"/>
                </a:lnTo>
                <a:lnTo>
                  <a:pt x="2887" y="128"/>
                </a:lnTo>
                <a:lnTo>
                  <a:pt x="2937" y="155"/>
                </a:lnTo>
                <a:lnTo>
                  <a:pt x="2985" y="185"/>
                </a:lnTo>
                <a:lnTo>
                  <a:pt x="3030" y="220"/>
                </a:lnTo>
                <a:lnTo>
                  <a:pt x="3072" y="257"/>
                </a:lnTo>
                <a:lnTo>
                  <a:pt x="3111" y="296"/>
                </a:lnTo>
                <a:lnTo>
                  <a:pt x="3147" y="339"/>
                </a:lnTo>
                <a:lnTo>
                  <a:pt x="3178" y="386"/>
                </a:lnTo>
                <a:lnTo>
                  <a:pt x="3206" y="437"/>
                </a:lnTo>
                <a:lnTo>
                  <a:pt x="3232" y="491"/>
                </a:lnTo>
                <a:lnTo>
                  <a:pt x="3253" y="549"/>
                </a:lnTo>
                <a:lnTo>
                  <a:pt x="3269" y="611"/>
                </a:lnTo>
                <a:lnTo>
                  <a:pt x="3270" y="614"/>
                </a:lnTo>
                <a:lnTo>
                  <a:pt x="3271" y="623"/>
                </a:lnTo>
                <a:lnTo>
                  <a:pt x="3273" y="639"/>
                </a:lnTo>
                <a:lnTo>
                  <a:pt x="3277" y="661"/>
                </a:lnTo>
                <a:lnTo>
                  <a:pt x="3280" y="687"/>
                </a:lnTo>
                <a:lnTo>
                  <a:pt x="3284" y="720"/>
                </a:lnTo>
                <a:lnTo>
                  <a:pt x="3288" y="756"/>
                </a:lnTo>
                <a:lnTo>
                  <a:pt x="3292" y="798"/>
                </a:lnTo>
                <a:lnTo>
                  <a:pt x="3297" y="844"/>
                </a:lnTo>
                <a:lnTo>
                  <a:pt x="3300" y="893"/>
                </a:lnTo>
                <a:lnTo>
                  <a:pt x="3304" y="948"/>
                </a:lnTo>
                <a:lnTo>
                  <a:pt x="3306" y="1004"/>
                </a:lnTo>
                <a:lnTo>
                  <a:pt x="3308" y="1065"/>
                </a:lnTo>
                <a:lnTo>
                  <a:pt x="3310" y="1128"/>
                </a:lnTo>
                <a:lnTo>
                  <a:pt x="3310" y="1194"/>
                </a:lnTo>
                <a:lnTo>
                  <a:pt x="3309" y="1262"/>
                </a:lnTo>
                <a:lnTo>
                  <a:pt x="3307" y="1332"/>
                </a:lnTo>
                <a:lnTo>
                  <a:pt x="3303" y="1405"/>
                </a:lnTo>
                <a:lnTo>
                  <a:pt x="3298" y="1478"/>
                </a:lnTo>
                <a:lnTo>
                  <a:pt x="3291" y="1552"/>
                </a:lnTo>
                <a:lnTo>
                  <a:pt x="3282" y="1628"/>
                </a:lnTo>
                <a:lnTo>
                  <a:pt x="3271" y="1703"/>
                </a:lnTo>
                <a:lnTo>
                  <a:pt x="3258" y="1780"/>
                </a:lnTo>
                <a:lnTo>
                  <a:pt x="3242" y="1856"/>
                </a:lnTo>
                <a:lnTo>
                  <a:pt x="3242" y="1859"/>
                </a:lnTo>
                <a:lnTo>
                  <a:pt x="3241" y="1870"/>
                </a:lnTo>
                <a:lnTo>
                  <a:pt x="3239" y="1888"/>
                </a:lnTo>
                <a:lnTo>
                  <a:pt x="3236" y="1910"/>
                </a:lnTo>
                <a:lnTo>
                  <a:pt x="3231" y="1939"/>
                </a:lnTo>
                <a:lnTo>
                  <a:pt x="3223" y="1972"/>
                </a:lnTo>
                <a:lnTo>
                  <a:pt x="3215" y="2011"/>
                </a:lnTo>
                <a:lnTo>
                  <a:pt x="3203" y="2054"/>
                </a:lnTo>
                <a:lnTo>
                  <a:pt x="3190" y="2101"/>
                </a:lnTo>
                <a:lnTo>
                  <a:pt x="3174" y="2153"/>
                </a:lnTo>
                <a:lnTo>
                  <a:pt x="3154" y="2207"/>
                </a:lnTo>
                <a:lnTo>
                  <a:pt x="3131" y="2264"/>
                </a:lnTo>
                <a:lnTo>
                  <a:pt x="3105" y="2323"/>
                </a:lnTo>
                <a:lnTo>
                  <a:pt x="3073" y="2384"/>
                </a:lnTo>
                <a:lnTo>
                  <a:pt x="3039" y="2447"/>
                </a:lnTo>
                <a:lnTo>
                  <a:pt x="3000" y="2512"/>
                </a:lnTo>
                <a:lnTo>
                  <a:pt x="2956" y="2577"/>
                </a:lnTo>
                <a:lnTo>
                  <a:pt x="2908" y="2642"/>
                </a:lnTo>
                <a:lnTo>
                  <a:pt x="2878" y="2676"/>
                </a:lnTo>
                <a:lnTo>
                  <a:pt x="2846" y="2713"/>
                </a:lnTo>
                <a:lnTo>
                  <a:pt x="2813" y="2751"/>
                </a:lnTo>
                <a:lnTo>
                  <a:pt x="2778" y="2790"/>
                </a:lnTo>
                <a:lnTo>
                  <a:pt x="2741" y="2829"/>
                </a:lnTo>
                <a:lnTo>
                  <a:pt x="2704" y="2870"/>
                </a:lnTo>
                <a:lnTo>
                  <a:pt x="2664" y="2911"/>
                </a:lnTo>
                <a:lnTo>
                  <a:pt x="2622" y="2952"/>
                </a:lnTo>
                <a:lnTo>
                  <a:pt x="2578" y="2993"/>
                </a:lnTo>
                <a:lnTo>
                  <a:pt x="2532" y="3033"/>
                </a:lnTo>
                <a:lnTo>
                  <a:pt x="2484" y="3072"/>
                </a:lnTo>
                <a:lnTo>
                  <a:pt x="2433" y="3112"/>
                </a:lnTo>
                <a:lnTo>
                  <a:pt x="2381" y="3150"/>
                </a:lnTo>
                <a:lnTo>
                  <a:pt x="2325" y="3187"/>
                </a:lnTo>
                <a:lnTo>
                  <a:pt x="2268" y="3221"/>
                </a:lnTo>
                <a:lnTo>
                  <a:pt x="2207" y="3255"/>
                </a:lnTo>
                <a:lnTo>
                  <a:pt x="2143" y="3286"/>
                </a:lnTo>
                <a:lnTo>
                  <a:pt x="2077" y="3315"/>
                </a:lnTo>
                <a:lnTo>
                  <a:pt x="2008" y="3342"/>
                </a:lnTo>
                <a:lnTo>
                  <a:pt x="1936" y="3366"/>
                </a:lnTo>
                <a:lnTo>
                  <a:pt x="1859" y="3387"/>
                </a:lnTo>
                <a:lnTo>
                  <a:pt x="1781" y="3405"/>
                </a:lnTo>
                <a:lnTo>
                  <a:pt x="1699" y="3418"/>
                </a:lnTo>
                <a:lnTo>
                  <a:pt x="1613" y="3429"/>
                </a:lnTo>
                <a:lnTo>
                  <a:pt x="1524" y="3435"/>
                </a:lnTo>
                <a:lnTo>
                  <a:pt x="1431" y="3437"/>
                </a:lnTo>
                <a:lnTo>
                  <a:pt x="1350" y="3434"/>
                </a:lnTo>
                <a:lnTo>
                  <a:pt x="1273" y="3425"/>
                </a:lnTo>
                <a:lnTo>
                  <a:pt x="1197" y="3412"/>
                </a:lnTo>
                <a:lnTo>
                  <a:pt x="1124" y="3393"/>
                </a:lnTo>
                <a:lnTo>
                  <a:pt x="1054" y="3370"/>
                </a:lnTo>
                <a:lnTo>
                  <a:pt x="986" y="3342"/>
                </a:lnTo>
                <a:lnTo>
                  <a:pt x="920" y="3310"/>
                </a:lnTo>
                <a:lnTo>
                  <a:pt x="856" y="3274"/>
                </a:lnTo>
                <a:lnTo>
                  <a:pt x="795" y="3234"/>
                </a:lnTo>
                <a:lnTo>
                  <a:pt x="735" y="3190"/>
                </a:lnTo>
                <a:lnTo>
                  <a:pt x="679" y="3143"/>
                </a:lnTo>
                <a:lnTo>
                  <a:pt x="625" y="3092"/>
                </a:lnTo>
                <a:lnTo>
                  <a:pt x="573" y="3040"/>
                </a:lnTo>
                <a:lnTo>
                  <a:pt x="524" y="2984"/>
                </a:lnTo>
                <a:lnTo>
                  <a:pt x="477" y="2927"/>
                </a:lnTo>
                <a:lnTo>
                  <a:pt x="432" y="2867"/>
                </a:lnTo>
                <a:lnTo>
                  <a:pt x="389" y="2805"/>
                </a:lnTo>
                <a:lnTo>
                  <a:pt x="349" y="2742"/>
                </a:lnTo>
                <a:lnTo>
                  <a:pt x="310" y="2679"/>
                </a:lnTo>
                <a:lnTo>
                  <a:pt x="274" y="2613"/>
                </a:lnTo>
                <a:lnTo>
                  <a:pt x="241" y="2547"/>
                </a:lnTo>
                <a:lnTo>
                  <a:pt x="209" y="2480"/>
                </a:lnTo>
                <a:lnTo>
                  <a:pt x="180" y="2412"/>
                </a:lnTo>
                <a:lnTo>
                  <a:pt x="154" y="2345"/>
                </a:lnTo>
                <a:lnTo>
                  <a:pt x="129" y="2278"/>
                </a:lnTo>
                <a:lnTo>
                  <a:pt x="107" y="2211"/>
                </a:lnTo>
                <a:lnTo>
                  <a:pt x="86" y="2145"/>
                </a:lnTo>
                <a:lnTo>
                  <a:pt x="68" y="2080"/>
                </a:lnTo>
                <a:lnTo>
                  <a:pt x="52" y="2016"/>
                </a:lnTo>
                <a:lnTo>
                  <a:pt x="38" y="1954"/>
                </a:lnTo>
                <a:lnTo>
                  <a:pt x="26" y="1893"/>
                </a:lnTo>
                <a:lnTo>
                  <a:pt x="17" y="1834"/>
                </a:lnTo>
                <a:lnTo>
                  <a:pt x="9" y="1778"/>
                </a:lnTo>
                <a:lnTo>
                  <a:pt x="4" y="1723"/>
                </a:lnTo>
                <a:lnTo>
                  <a:pt x="1" y="1672"/>
                </a:lnTo>
                <a:lnTo>
                  <a:pt x="0" y="1623"/>
                </a:lnTo>
                <a:lnTo>
                  <a:pt x="2" y="1559"/>
                </a:lnTo>
                <a:lnTo>
                  <a:pt x="8" y="1494"/>
                </a:lnTo>
                <a:lnTo>
                  <a:pt x="18" y="1428"/>
                </a:lnTo>
                <a:lnTo>
                  <a:pt x="32" y="1362"/>
                </a:lnTo>
                <a:lnTo>
                  <a:pt x="50" y="1295"/>
                </a:lnTo>
                <a:lnTo>
                  <a:pt x="73" y="1227"/>
                </a:lnTo>
                <a:lnTo>
                  <a:pt x="99" y="1158"/>
                </a:lnTo>
                <a:lnTo>
                  <a:pt x="130" y="1091"/>
                </a:lnTo>
                <a:lnTo>
                  <a:pt x="163" y="1023"/>
                </a:lnTo>
                <a:lnTo>
                  <a:pt x="202" y="957"/>
                </a:lnTo>
                <a:lnTo>
                  <a:pt x="244" y="890"/>
                </a:lnTo>
                <a:lnTo>
                  <a:pt x="291" y="825"/>
                </a:lnTo>
                <a:lnTo>
                  <a:pt x="341" y="760"/>
                </a:lnTo>
                <a:lnTo>
                  <a:pt x="396" y="698"/>
                </a:lnTo>
                <a:lnTo>
                  <a:pt x="455" y="637"/>
                </a:lnTo>
                <a:lnTo>
                  <a:pt x="516" y="577"/>
                </a:lnTo>
                <a:lnTo>
                  <a:pt x="583" y="519"/>
                </a:lnTo>
                <a:lnTo>
                  <a:pt x="654" y="464"/>
                </a:lnTo>
                <a:lnTo>
                  <a:pt x="728" y="411"/>
                </a:lnTo>
                <a:lnTo>
                  <a:pt x="807" y="359"/>
                </a:lnTo>
                <a:lnTo>
                  <a:pt x="889" y="312"/>
                </a:lnTo>
                <a:lnTo>
                  <a:pt x="975" y="267"/>
                </a:lnTo>
                <a:lnTo>
                  <a:pt x="1066" y="225"/>
                </a:lnTo>
                <a:lnTo>
                  <a:pt x="1161" y="187"/>
                </a:lnTo>
                <a:lnTo>
                  <a:pt x="1259" y="153"/>
                </a:lnTo>
                <a:lnTo>
                  <a:pt x="1361" y="121"/>
                </a:lnTo>
                <a:lnTo>
                  <a:pt x="1468" y="95"/>
                </a:lnTo>
                <a:lnTo>
                  <a:pt x="1541" y="79"/>
                </a:lnTo>
                <a:lnTo>
                  <a:pt x="1614" y="65"/>
                </a:lnTo>
                <a:lnTo>
                  <a:pt x="1688" y="51"/>
                </a:lnTo>
                <a:lnTo>
                  <a:pt x="1761" y="39"/>
                </a:lnTo>
                <a:lnTo>
                  <a:pt x="1835" y="28"/>
                </a:lnTo>
                <a:lnTo>
                  <a:pt x="1982" y="11"/>
                </a:lnTo>
                <a:lnTo>
                  <a:pt x="2054" y="6"/>
                </a:lnTo>
                <a:lnTo>
                  <a:pt x="2126" y="2"/>
                </a:lnTo>
                <a:lnTo>
                  <a:pt x="2198" y="0"/>
                </a:lnTo>
                <a:close/>
              </a:path>
            </a:pathLst>
          </a:custGeom>
          <a:blipFill dpi="0" rotWithShape="1">
            <a:blip r:embed="rId2"/>
            <a:srcRect/>
            <a:stretch>
              <a:fillRect/>
            </a:stretch>
          </a:blipFill>
          <a:ln w="0">
            <a:noFill/>
            <a:prstDash val="solid"/>
            <a:round/>
            <a:headEnd/>
            <a:tailEnd/>
          </a:ln>
        </p:spPr>
        <p:txBody>
          <a:bodyPr/>
          <a:lstStyle/>
          <a:p>
            <a:pPr fontAlgn="auto">
              <a:spcBef>
                <a:spcPts val="0"/>
              </a:spcBef>
              <a:spcAft>
                <a:spcPts val="0"/>
              </a:spcAft>
              <a:defRPr/>
            </a:pPr>
            <a:endParaRPr lang="en-US">
              <a:latin typeface="+mn-lt"/>
              <a:cs typeface="+mn-cs"/>
            </a:endParaRPr>
          </a:p>
        </p:txBody>
      </p:sp>
    </p:spTree>
    <p:extLst>
      <p:ext uri="{BB962C8B-B14F-4D97-AF65-F5344CB8AC3E}">
        <p14:creationId xmlns:p14="http://schemas.microsoft.com/office/powerpoint/2010/main" val="325114691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ltLang="en-US" sz="3200" dirty="0"/>
              <a:t>Protected  names</a:t>
            </a:r>
            <a:br>
              <a:rPr lang="en-GB" altLang="en-US" sz="3200" dirty="0"/>
            </a:br>
            <a:endParaRPr lang="en-US" dirty="0"/>
          </a:p>
        </p:txBody>
      </p:sp>
      <p:sp>
        <p:nvSpPr>
          <p:cNvPr id="3" name="Subtitle 2"/>
          <p:cNvSpPr>
            <a:spLocks noGrp="1"/>
          </p:cNvSpPr>
          <p:nvPr>
            <p:ph type="subTitle" idx="1"/>
          </p:nvPr>
        </p:nvSpPr>
        <p:spPr>
          <a:xfrm>
            <a:off x="1169276" y="2571092"/>
            <a:ext cx="6799067" cy="3600000"/>
          </a:xfrm>
        </p:spPr>
        <p:txBody>
          <a:bodyPr/>
          <a:lstStyle/>
          <a:p>
            <a:pPr marL="0" indent="0">
              <a:spcBef>
                <a:spcPct val="0"/>
              </a:spcBef>
              <a:buNone/>
              <a:defRPr/>
            </a:pPr>
            <a:r>
              <a:rPr lang="en-GB" sz="2000" dirty="0"/>
              <a:t>The protected name of the cheese being made is West Country Farmhouse Cheddar</a:t>
            </a:r>
            <a:r>
              <a:rPr lang="en-GB" sz="2000" dirty="0" smtClean="0"/>
              <a:t>.</a:t>
            </a:r>
          </a:p>
          <a:p>
            <a:pPr marL="0" indent="0">
              <a:spcBef>
                <a:spcPct val="0"/>
              </a:spcBef>
              <a:buNone/>
              <a:defRPr/>
            </a:pPr>
            <a:endParaRPr lang="en-GB" sz="2000" dirty="0"/>
          </a:p>
          <a:p>
            <a:pPr marL="0" indent="0">
              <a:spcBef>
                <a:spcPct val="0"/>
              </a:spcBef>
              <a:buNone/>
              <a:defRPr/>
            </a:pPr>
            <a:r>
              <a:rPr lang="en-GB" sz="2000" dirty="0" smtClean="0"/>
              <a:t>The </a:t>
            </a:r>
            <a:r>
              <a:rPr lang="en-GB" sz="2000" dirty="0"/>
              <a:t>conditions are</a:t>
            </a:r>
            <a:r>
              <a:rPr lang="en-GB" sz="2000" dirty="0" smtClean="0"/>
              <a:t>:</a:t>
            </a:r>
            <a:endParaRPr lang="en-GB" sz="2000" dirty="0"/>
          </a:p>
          <a:p>
            <a:pPr>
              <a:spcBef>
                <a:spcPct val="0"/>
              </a:spcBef>
              <a:buFont typeface="Arial" pitchFamily="34" charset="0"/>
              <a:buChar char="•"/>
              <a:defRPr/>
            </a:pPr>
            <a:r>
              <a:rPr lang="en-GB" sz="2000" dirty="0"/>
              <a:t>The cheddar is made using milk from local herds reared and milked in the four Counties (Cornwall, Devon, Somerset, Dorset);</a:t>
            </a:r>
          </a:p>
          <a:p>
            <a:pPr>
              <a:spcBef>
                <a:spcPct val="0"/>
              </a:spcBef>
              <a:buFont typeface="Arial" pitchFamily="34" charset="0"/>
              <a:buChar char="•"/>
              <a:defRPr/>
            </a:pPr>
            <a:r>
              <a:rPr lang="en-GB" sz="2000" dirty="0"/>
              <a:t>The cheddar contains no colouring, flavouring or preservatives;</a:t>
            </a:r>
          </a:p>
          <a:p>
            <a:pPr>
              <a:spcBef>
                <a:spcPct val="0"/>
              </a:spcBef>
              <a:buFont typeface="Arial" pitchFamily="34" charset="0"/>
              <a:buChar char="•"/>
              <a:defRPr/>
            </a:pPr>
            <a:r>
              <a:rPr lang="en-GB" sz="2000" dirty="0"/>
              <a:t>The cheddar is made in these four counties to traditional methods, e.g. </a:t>
            </a:r>
            <a:r>
              <a:rPr lang="en-GB" sz="2000" dirty="0" err="1"/>
              <a:t>cheddaring</a:t>
            </a:r>
            <a:r>
              <a:rPr lang="en-GB" sz="2000" dirty="0"/>
              <a:t>; </a:t>
            </a:r>
          </a:p>
          <a:p>
            <a:pPr>
              <a:spcBef>
                <a:spcPct val="0"/>
              </a:spcBef>
              <a:buFont typeface="Arial" pitchFamily="34" charset="0"/>
              <a:buChar char="•"/>
              <a:defRPr/>
            </a:pPr>
            <a:r>
              <a:rPr lang="en-GB" sz="2000" dirty="0"/>
              <a:t>The cheddar is made and matured on the farm and aged for at least 9 months. </a:t>
            </a:r>
          </a:p>
        </p:txBody>
      </p:sp>
      <p:sp>
        <p:nvSpPr>
          <p:cNvPr id="4" name="Freeform 10"/>
          <p:cNvSpPr>
            <a:spLocks/>
          </p:cNvSpPr>
          <p:nvPr/>
        </p:nvSpPr>
        <p:spPr bwMode="auto">
          <a:xfrm>
            <a:off x="8265227" y="2571092"/>
            <a:ext cx="3418650" cy="3295318"/>
          </a:xfrm>
          <a:prstGeom prst="rect">
            <a:avLst/>
          </a:prstGeom>
          <a:blipFill dpi="0" rotWithShape="1">
            <a:blip r:embed="rId2"/>
            <a:srcRect/>
            <a:stretch>
              <a:fillRect/>
            </a:stretch>
          </a:blipFill>
          <a:ln w="0">
            <a:noFill/>
            <a:prstDash val="solid"/>
            <a:round/>
            <a:headEnd/>
            <a:tailEnd/>
          </a:ln>
        </p:spPr>
        <p:txBody>
          <a:bodyPr/>
          <a:lstStyle/>
          <a:p>
            <a:pPr fontAlgn="auto">
              <a:spcBef>
                <a:spcPts val="0"/>
              </a:spcBef>
              <a:spcAft>
                <a:spcPts val="0"/>
              </a:spcAft>
              <a:defRPr/>
            </a:pPr>
            <a:endParaRPr lang="en-US">
              <a:latin typeface="+mn-lt"/>
              <a:cs typeface="+mn-cs"/>
            </a:endParaRPr>
          </a:p>
        </p:txBody>
      </p:sp>
    </p:spTree>
    <p:extLst>
      <p:ext uri="{BB962C8B-B14F-4D97-AF65-F5344CB8AC3E}">
        <p14:creationId xmlns:p14="http://schemas.microsoft.com/office/powerpoint/2010/main" val="214296676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ltLang="en-US" sz="3600" dirty="0"/>
              <a:t>By-products from the farm</a:t>
            </a:r>
            <a:br>
              <a:rPr lang="en-GB" altLang="en-US" sz="3600" dirty="0"/>
            </a:br>
            <a:endParaRPr lang="en-US" dirty="0"/>
          </a:p>
        </p:txBody>
      </p:sp>
      <p:sp>
        <p:nvSpPr>
          <p:cNvPr id="3" name="Subtitle 2"/>
          <p:cNvSpPr>
            <a:spLocks noGrp="1"/>
          </p:cNvSpPr>
          <p:nvPr>
            <p:ph type="subTitle" idx="1"/>
          </p:nvPr>
        </p:nvSpPr>
        <p:spPr>
          <a:xfrm>
            <a:off x="1169276" y="2571092"/>
            <a:ext cx="5813415" cy="3600000"/>
          </a:xfrm>
        </p:spPr>
        <p:txBody>
          <a:bodyPr/>
          <a:lstStyle/>
          <a:p>
            <a:pPr marL="0" indent="0">
              <a:spcBef>
                <a:spcPct val="0"/>
              </a:spcBef>
              <a:buNone/>
            </a:pPr>
            <a:r>
              <a:rPr lang="en-GB" altLang="en-US" sz="2000" dirty="0" smtClean="0"/>
              <a:t>In </a:t>
            </a:r>
            <a:r>
              <a:rPr lang="en-GB" altLang="en-US" sz="2000" dirty="0"/>
              <a:t>addition to the cheese, there are other products produced on the farm. The male calves are kept to form a herd of beef animals supplying quality meat to the farm shop.</a:t>
            </a:r>
          </a:p>
          <a:p>
            <a:pPr>
              <a:spcBef>
                <a:spcPct val="0"/>
              </a:spcBef>
            </a:pPr>
            <a:endParaRPr lang="en-GB" altLang="en-US" sz="2000" dirty="0"/>
          </a:p>
          <a:p>
            <a:pPr marL="0" indent="0">
              <a:spcBef>
                <a:spcPct val="0"/>
              </a:spcBef>
              <a:buNone/>
            </a:pPr>
            <a:r>
              <a:rPr lang="en-GB" altLang="en-US" sz="2000" dirty="0"/>
              <a:t>Arable crops, including wheat, barley, oats, oilseed rape and maize is grown. Some of the grain is used to feed the stock, such as dairy cows and pigs, while the rest is sold.</a:t>
            </a:r>
          </a:p>
          <a:p>
            <a:pPr marL="0" indent="0">
              <a:spcBef>
                <a:spcPct val="0"/>
              </a:spcBef>
              <a:buNone/>
            </a:pPr>
            <a:endParaRPr lang="en-GB" altLang="en-US" sz="2000" dirty="0" smtClean="0"/>
          </a:p>
          <a:p>
            <a:pPr marL="0" indent="0">
              <a:spcBef>
                <a:spcPct val="0"/>
              </a:spcBef>
              <a:buNone/>
            </a:pPr>
            <a:r>
              <a:rPr lang="en-GB" altLang="en-US" sz="2000" dirty="0" smtClean="0"/>
              <a:t>Pigs </a:t>
            </a:r>
            <a:r>
              <a:rPr lang="en-GB" altLang="en-US" sz="2000" dirty="0"/>
              <a:t>are fed on whey from the cheese production and cereals grown on the farm.</a:t>
            </a:r>
          </a:p>
        </p:txBody>
      </p:sp>
      <p:sp>
        <p:nvSpPr>
          <p:cNvPr id="4" name="Freeform 10"/>
          <p:cNvSpPr>
            <a:spLocks/>
          </p:cNvSpPr>
          <p:nvPr/>
        </p:nvSpPr>
        <p:spPr bwMode="auto">
          <a:xfrm>
            <a:off x="7823489" y="1563798"/>
            <a:ext cx="2393950" cy="2436812"/>
          </a:xfrm>
          <a:prstGeom prst="rect">
            <a:avLst/>
          </a:prstGeom>
          <a:blipFill dpi="0" rotWithShape="1">
            <a:blip r:embed="rId2" cstate="screen">
              <a:extLst>
                <a:ext uri="{28A0092B-C50C-407E-A947-70E740481C1C}">
                  <a14:useLocalDpi xmlns:a14="http://schemas.microsoft.com/office/drawing/2010/main"/>
                </a:ext>
              </a:extLst>
            </a:blip>
            <a:srcRect/>
            <a:stretch>
              <a:fillRect/>
            </a:stretch>
          </a:blipFill>
          <a:ln w="0">
            <a:noFill/>
            <a:prstDash val="solid"/>
            <a:round/>
            <a:headEnd/>
            <a:tailEnd/>
          </a:ln>
        </p:spPr>
        <p:txBody>
          <a:bodyPr/>
          <a:lstStyle/>
          <a:p>
            <a:pPr fontAlgn="auto">
              <a:spcBef>
                <a:spcPts val="0"/>
              </a:spcBef>
              <a:spcAft>
                <a:spcPts val="0"/>
              </a:spcAft>
              <a:defRPr/>
            </a:pPr>
            <a:endParaRPr lang="en-US">
              <a:latin typeface="+mn-lt"/>
              <a:cs typeface="+mn-cs"/>
            </a:endParaRPr>
          </a:p>
        </p:txBody>
      </p:sp>
      <p:sp>
        <p:nvSpPr>
          <p:cNvPr id="5" name="Freeform 10"/>
          <p:cNvSpPr>
            <a:spLocks/>
          </p:cNvSpPr>
          <p:nvPr/>
        </p:nvSpPr>
        <p:spPr bwMode="auto">
          <a:xfrm>
            <a:off x="7562232" y="4114908"/>
            <a:ext cx="2160588" cy="2198687"/>
          </a:xfrm>
          <a:prstGeom prst="rect">
            <a:avLst/>
          </a:prstGeom>
          <a:blipFill dpi="0" rotWithShape="1">
            <a:blip r:embed="rId3" cstate="screen">
              <a:extLst>
                <a:ext uri="{28A0092B-C50C-407E-A947-70E740481C1C}">
                  <a14:useLocalDpi xmlns:a14="http://schemas.microsoft.com/office/drawing/2010/main"/>
                </a:ext>
              </a:extLst>
            </a:blip>
            <a:srcRect/>
            <a:stretch>
              <a:fillRect/>
            </a:stretch>
          </a:blipFill>
          <a:ln w="0">
            <a:noFill/>
            <a:prstDash val="solid"/>
            <a:round/>
            <a:headEnd/>
            <a:tailEnd/>
          </a:ln>
        </p:spPr>
        <p:txBody>
          <a:bodyPr/>
          <a:lstStyle/>
          <a:p>
            <a:pPr fontAlgn="auto">
              <a:spcBef>
                <a:spcPts val="0"/>
              </a:spcBef>
              <a:spcAft>
                <a:spcPts val="0"/>
              </a:spcAft>
              <a:defRPr/>
            </a:pPr>
            <a:endParaRPr lang="en-US">
              <a:latin typeface="+mn-lt"/>
              <a:cs typeface="+mn-cs"/>
            </a:endParaRPr>
          </a:p>
        </p:txBody>
      </p:sp>
      <p:sp>
        <p:nvSpPr>
          <p:cNvPr id="6" name="Freeform 10"/>
          <p:cNvSpPr>
            <a:spLocks/>
          </p:cNvSpPr>
          <p:nvPr/>
        </p:nvSpPr>
        <p:spPr bwMode="auto">
          <a:xfrm>
            <a:off x="9491707" y="3424274"/>
            <a:ext cx="2011362" cy="2046287"/>
          </a:xfrm>
          <a:prstGeom prst="rect">
            <a:avLst/>
          </a:prstGeom>
          <a:blipFill dpi="0" rotWithShape="1">
            <a:blip r:embed="rId4" cstate="screen">
              <a:extLst>
                <a:ext uri="{28A0092B-C50C-407E-A947-70E740481C1C}">
                  <a14:useLocalDpi xmlns:a14="http://schemas.microsoft.com/office/drawing/2010/main"/>
                </a:ext>
              </a:extLst>
            </a:blip>
            <a:srcRect/>
            <a:stretch>
              <a:fillRect/>
            </a:stretch>
          </a:blipFill>
          <a:ln w="0">
            <a:noFill/>
            <a:prstDash val="solid"/>
            <a:round/>
            <a:headEnd/>
            <a:tailEnd/>
          </a:ln>
        </p:spPr>
        <p:txBody>
          <a:bodyPr/>
          <a:lstStyle/>
          <a:p>
            <a:pPr fontAlgn="auto">
              <a:spcBef>
                <a:spcPts val="0"/>
              </a:spcBef>
              <a:spcAft>
                <a:spcPts val="0"/>
              </a:spcAft>
              <a:defRPr/>
            </a:pPr>
            <a:endParaRPr lang="en-US">
              <a:latin typeface="+mn-lt"/>
              <a:cs typeface="+mn-cs"/>
            </a:endParaRPr>
          </a:p>
        </p:txBody>
      </p:sp>
    </p:spTree>
    <p:extLst>
      <p:ext uri="{BB962C8B-B14F-4D97-AF65-F5344CB8AC3E}">
        <p14:creationId xmlns:p14="http://schemas.microsoft.com/office/powerpoint/2010/main" val="214296676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GB"/>
          </a:p>
        </p:txBody>
      </p:sp>
      <p:sp>
        <p:nvSpPr>
          <p:cNvPr id="3" name="Subtitle 2"/>
          <p:cNvSpPr>
            <a:spLocks noGrp="1"/>
          </p:cNvSpPr>
          <p:nvPr>
            <p:ph type="subTitle" idx="1"/>
          </p:nvPr>
        </p:nvSpPr>
        <p:spPr/>
        <p:txBody>
          <a:bodyPr/>
          <a:lstStyle/>
          <a:p>
            <a:pPr marL="0" indent="0" algn="ctr">
              <a:buNone/>
            </a:pPr>
            <a:r>
              <a:rPr lang="en-GB" sz="3600" dirty="0" smtClean="0"/>
              <a:t>For further information, go to:</a:t>
            </a:r>
          </a:p>
          <a:p>
            <a:pPr marL="0" indent="0" algn="ctr">
              <a:buNone/>
            </a:pPr>
            <a:r>
              <a:rPr lang="en-GB" sz="3600" dirty="0" smtClean="0"/>
              <a:t>www.foodafactoflife.org.uk</a:t>
            </a:r>
            <a:endParaRPr lang="en-GB" sz="3600" dirty="0"/>
          </a:p>
        </p:txBody>
      </p:sp>
    </p:spTree>
    <p:extLst>
      <p:ext uri="{BB962C8B-B14F-4D97-AF65-F5344CB8AC3E}">
        <p14:creationId xmlns:p14="http://schemas.microsoft.com/office/powerpoint/2010/main" val="230200515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Objective</a:t>
            </a:r>
            <a:endParaRPr lang="en-US" dirty="0"/>
          </a:p>
        </p:txBody>
      </p:sp>
      <p:sp>
        <p:nvSpPr>
          <p:cNvPr id="3" name="Subtitle 2"/>
          <p:cNvSpPr>
            <a:spLocks noGrp="1"/>
          </p:cNvSpPr>
          <p:nvPr>
            <p:ph type="subTitle" idx="1"/>
          </p:nvPr>
        </p:nvSpPr>
        <p:spPr>
          <a:xfrm>
            <a:off x="1153512" y="3065488"/>
            <a:ext cx="6031059" cy="3087973"/>
          </a:xfrm>
        </p:spPr>
        <p:txBody>
          <a:bodyPr/>
          <a:lstStyle/>
          <a:p>
            <a:pPr>
              <a:spcBef>
                <a:spcPct val="0"/>
              </a:spcBef>
            </a:pPr>
            <a:r>
              <a:rPr lang="en-GB" altLang="en-US" sz="2000" dirty="0"/>
              <a:t>To explain the process of secondary milk processing to make Cheddar cheese.</a:t>
            </a:r>
          </a:p>
        </p:txBody>
      </p:sp>
      <p:pic>
        <p:nvPicPr>
          <p:cNvPr id="1026" name="Picture 2" descr="S:\Shared\EDUCATION TEAM FILES\Photographs Oct 2018 onwards\cheddar cheese board.jpg"/>
          <p:cNvPicPr>
            <a:picLocks noChangeAspect="1" noChangeArrowheads="1"/>
          </p:cNvPicPr>
          <p:nvPr/>
        </p:nvPicPr>
        <p:blipFill rotWithShape="1">
          <a:blip r:embed="rId2">
            <a:extLst>
              <a:ext uri="{28A0092B-C50C-407E-A947-70E740481C1C}">
                <a14:useLocalDpi xmlns:a14="http://schemas.microsoft.com/office/drawing/2010/main" val="0"/>
              </a:ext>
            </a:extLst>
          </a:blip>
          <a:srcRect l="15301" r="14034"/>
          <a:stretch/>
        </p:blipFill>
        <p:spPr bwMode="auto">
          <a:xfrm>
            <a:off x="8075221" y="2906568"/>
            <a:ext cx="3526971" cy="33300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857876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Cheese production</a:t>
            </a:r>
            <a:endParaRPr lang="en-US" dirty="0"/>
          </a:p>
        </p:txBody>
      </p:sp>
      <p:sp>
        <p:nvSpPr>
          <p:cNvPr id="3" name="Subtitle 2"/>
          <p:cNvSpPr>
            <a:spLocks noGrp="1"/>
          </p:cNvSpPr>
          <p:nvPr>
            <p:ph type="subTitle" idx="1"/>
          </p:nvPr>
        </p:nvSpPr>
        <p:spPr>
          <a:xfrm>
            <a:off x="1169276" y="2571092"/>
            <a:ext cx="6371555" cy="3600000"/>
          </a:xfrm>
        </p:spPr>
        <p:txBody>
          <a:bodyPr/>
          <a:lstStyle/>
          <a:p>
            <a:pPr marL="0" indent="0">
              <a:spcBef>
                <a:spcPct val="0"/>
              </a:spcBef>
              <a:buNone/>
            </a:pPr>
            <a:r>
              <a:rPr lang="en-GB" altLang="en-US" sz="2000" dirty="0"/>
              <a:t>In this cheese factory, up to 25,000 litres of milk can be delivered from dairy farms at any one time. </a:t>
            </a:r>
          </a:p>
          <a:p>
            <a:pPr marL="0" indent="0">
              <a:spcBef>
                <a:spcPct val="0"/>
              </a:spcBef>
              <a:buNone/>
            </a:pPr>
            <a:endParaRPr lang="en-GB" altLang="en-US" sz="2000" dirty="0" smtClean="0"/>
          </a:p>
          <a:p>
            <a:pPr marL="0" indent="0">
              <a:spcBef>
                <a:spcPct val="0"/>
              </a:spcBef>
              <a:buNone/>
            </a:pPr>
            <a:r>
              <a:rPr lang="en-GB" altLang="en-US" sz="2000" dirty="0" smtClean="0"/>
              <a:t>The </a:t>
            </a:r>
            <a:r>
              <a:rPr lang="en-GB" altLang="en-US" sz="2000" dirty="0"/>
              <a:t>milk is unloaded and </a:t>
            </a:r>
            <a:r>
              <a:rPr lang="en-GB" altLang="en-US" sz="2000" dirty="0" err="1"/>
              <a:t>literage</a:t>
            </a:r>
            <a:r>
              <a:rPr lang="en-GB" altLang="en-US" sz="2000" dirty="0"/>
              <a:t> is checked before the milk is transferred into silos.</a:t>
            </a:r>
          </a:p>
        </p:txBody>
      </p:sp>
      <p:sp>
        <p:nvSpPr>
          <p:cNvPr id="4" name="Freeform 10"/>
          <p:cNvSpPr>
            <a:spLocks/>
          </p:cNvSpPr>
          <p:nvPr/>
        </p:nvSpPr>
        <p:spPr bwMode="auto">
          <a:xfrm>
            <a:off x="8955954" y="2697554"/>
            <a:ext cx="2808287" cy="2952750"/>
          </a:xfrm>
          <a:prstGeom prst="rect">
            <a:avLst/>
          </a:prstGeom>
          <a:blipFill dpi="0" rotWithShape="1">
            <a:blip r:embed="rId2" cstate="screen">
              <a:extLst>
                <a:ext uri="{28A0092B-C50C-407E-A947-70E740481C1C}">
                  <a14:useLocalDpi xmlns:a14="http://schemas.microsoft.com/office/drawing/2010/main"/>
                </a:ext>
              </a:extLst>
            </a:blip>
            <a:srcRect/>
            <a:stretch>
              <a:fillRect/>
            </a:stretch>
          </a:blipFill>
          <a:ln w="0">
            <a:noFill/>
            <a:prstDash val="solid"/>
            <a:round/>
            <a:headEnd/>
            <a:tailEnd/>
          </a:ln>
        </p:spPr>
        <p:txBody>
          <a:bodyPr/>
          <a:lstStyle/>
          <a:p>
            <a:pPr fontAlgn="auto">
              <a:spcBef>
                <a:spcPts val="0"/>
              </a:spcBef>
              <a:spcAft>
                <a:spcPts val="0"/>
              </a:spcAft>
              <a:defRPr/>
            </a:pPr>
            <a:endParaRPr lang="en-US">
              <a:latin typeface="+mn-lt"/>
              <a:cs typeface="+mn-cs"/>
            </a:endParaRPr>
          </a:p>
        </p:txBody>
      </p:sp>
    </p:spTree>
    <p:extLst>
      <p:ext uri="{BB962C8B-B14F-4D97-AF65-F5344CB8AC3E}">
        <p14:creationId xmlns:p14="http://schemas.microsoft.com/office/powerpoint/2010/main" val="17407134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ltLang="en-US" sz="3600" dirty="0"/>
              <a:t>Pasteurisation</a:t>
            </a:r>
            <a:endParaRPr lang="en-US" dirty="0"/>
          </a:p>
        </p:txBody>
      </p:sp>
      <p:sp>
        <p:nvSpPr>
          <p:cNvPr id="3" name="Subtitle 2"/>
          <p:cNvSpPr>
            <a:spLocks noGrp="1"/>
          </p:cNvSpPr>
          <p:nvPr>
            <p:ph type="subTitle" idx="1"/>
          </p:nvPr>
        </p:nvSpPr>
        <p:spPr>
          <a:xfrm>
            <a:off x="1169276" y="2571092"/>
            <a:ext cx="6941571" cy="3600000"/>
          </a:xfrm>
        </p:spPr>
        <p:txBody>
          <a:bodyPr/>
          <a:lstStyle/>
          <a:p>
            <a:pPr marL="0" indent="0">
              <a:spcBef>
                <a:spcPct val="0"/>
              </a:spcBef>
              <a:buNone/>
            </a:pPr>
            <a:r>
              <a:rPr lang="en-GB" altLang="en-US" sz="2000" dirty="0" smtClean="0"/>
              <a:t>The </a:t>
            </a:r>
            <a:r>
              <a:rPr lang="en-GB" altLang="en-US" sz="2000" dirty="0"/>
              <a:t>first process the milk goes through is pasteurisation. </a:t>
            </a:r>
          </a:p>
          <a:p>
            <a:pPr>
              <a:spcBef>
                <a:spcPct val="0"/>
              </a:spcBef>
            </a:pPr>
            <a:endParaRPr lang="en-GB" altLang="en-US" sz="2000" dirty="0"/>
          </a:p>
          <a:p>
            <a:pPr marL="0" indent="0">
              <a:spcBef>
                <a:spcPct val="0"/>
              </a:spcBef>
              <a:buNone/>
            </a:pPr>
            <a:r>
              <a:rPr lang="en-GB" altLang="en-US" sz="2000" dirty="0"/>
              <a:t>Pasteurisation reduces the number of spoilage microorganisms and provides a good environment for the starter cultures to grow. </a:t>
            </a:r>
          </a:p>
          <a:p>
            <a:pPr>
              <a:spcBef>
                <a:spcPct val="0"/>
              </a:spcBef>
            </a:pPr>
            <a:endParaRPr lang="en-GB" altLang="en-US" sz="2000" dirty="0"/>
          </a:p>
          <a:p>
            <a:pPr marL="0" indent="0">
              <a:spcBef>
                <a:spcPct val="0"/>
              </a:spcBef>
              <a:buNone/>
            </a:pPr>
            <a:r>
              <a:rPr lang="en-GB" altLang="en-US" sz="2000" dirty="0"/>
              <a:t>Milk is cooled in a vat after pasteurisation to 32 °C, an ideal temperature for the starter culture to grow.</a:t>
            </a:r>
            <a:endParaRPr lang="en-US" altLang="en-US" sz="2000" dirty="0"/>
          </a:p>
        </p:txBody>
      </p:sp>
      <p:sp>
        <p:nvSpPr>
          <p:cNvPr id="4" name="Freeform 10"/>
          <p:cNvSpPr>
            <a:spLocks/>
          </p:cNvSpPr>
          <p:nvPr/>
        </p:nvSpPr>
        <p:spPr bwMode="auto">
          <a:xfrm>
            <a:off x="8110848" y="2571092"/>
            <a:ext cx="3740330" cy="3219494"/>
          </a:xfrm>
          <a:prstGeom prst="rect">
            <a:avLst/>
          </a:prstGeom>
          <a:blipFill dpi="0" rotWithShape="1">
            <a:blip r:embed="rId2" cstate="screen">
              <a:extLst>
                <a:ext uri="{28A0092B-C50C-407E-A947-70E740481C1C}">
                  <a14:useLocalDpi xmlns:a14="http://schemas.microsoft.com/office/drawing/2010/main"/>
                </a:ext>
              </a:extLst>
            </a:blip>
            <a:srcRect/>
            <a:stretch>
              <a:fillRect/>
            </a:stretch>
          </a:blipFill>
          <a:ln w="0">
            <a:noFill/>
            <a:prstDash val="solid"/>
            <a:round/>
            <a:headEnd/>
            <a:tailEnd/>
          </a:ln>
        </p:spPr>
        <p:txBody>
          <a:bodyPr/>
          <a:lstStyle/>
          <a:p>
            <a:pPr fontAlgn="auto">
              <a:spcBef>
                <a:spcPts val="0"/>
              </a:spcBef>
              <a:spcAft>
                <a:spcPts val="0"/>
              </a:spcAft>
              <a:defRPr/>
            </a:pPr>
            <a:endParaRPr lang="en-US">
              <a:latin typeface="+mn-lt"/>
              <a:cs typeface="+mn-cs"/>
            </a:endParaRPr>
          </a:p>
        </p:txBody>
      </p:sp>
    </p:spTree>
    <p:extLst>
      <p:ext uri="{BB962C8B-B14F-4D97-AF65-F5344CB8AC3E}">
        <p14:creationId xmlns:p14="http://schemas.microsoft.com/office/powerpoint/2010/main" val="34595787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ltLang="en-US" sz="3600" dirty="0"/>
              <a:t>Curdling</a:t>
            </a:r>
            <a:endParaRPr lang="en-US" dirty="0"/>
          </a:p>
        </p:txBody>
      </p:sp>
      <p:sp>
        <p:nvSpPr>
          <p:cNvPr id="3" name="Subtitle 2"/>
          <p:cNvSpPr>
            <a:spLocks noGrp="1"/>
          </p:cNvSpPr>
          <p:nvPr>
            <p:ph type="subTitle" idx="1"/>
          </p:nvPr>
        </p:nvSpPr>
        <p:spPr>
          <a:xfrm>
            <a:off x="1169276" y="2571092"/>
            <a:ext cx="7072199" cy="3600000"/>
          </a:xfrm>
        </p:spPr>
        <p:txBody>
          <a:bodyPr/>
          <a:lstStyle/>
          <a:p>
            <a:pPr marL="0" indent="0">
              <a:spcBef>
                <a:spcPct val="0"/>
              </a:spcBef>
              <a:buNone/>
            </a:pPr>
            <a:r>
              <a:rPr lang="en-GB" altLang="en-US" sz="2000" dirty="0" smtClean="0"/>
              <a:t>A </a:t>
            </a:r>
            <a:r>
              <a:rPr lang="en-GB" altLang="en-US" sz="2000" dirty="0"/>
              <a:t>starter culture, similar to freeze dried natural yogurt, is then added to the pasteurised milk. This begins to acidify the milk. </a:t>
            </a:r>
          </a:p>
          <a:p>
            <a:pPr marL="0" indent="0">
              <a:spcBef>
                <a:spcPct val="0"/>
              </a:spcBef>
              <a:buNone/>
            </a:pPr>
            <a:endParaRPr lang="en-GB" altLang="en-US" sz="2000" dirty="0" smtClean="0"/>
          </a:p>
          <a:p>
            <a:pPr marL="0" indent="0">
              <a:spcBef>
                <a:spcPct val="0"/>
              </a:spcBef>
              <a:buNone/>
            </a:pPr>
            <a:r>
              <a:rPr lang="en-GB" altLang="en-US" sz="2000" dirty="0" smtClean="0"/>
              <a:t>The </a:t>
            </a:r>
            <a:r>
              <a:rPr lang="en-GB" altLang="en-US" sz="2000" dirty="0" err="1"/>
              <a:t>curlding</a:t>
            </a:r>
            <a:r>
              <a:rPr lang="en-GB" altLang="en-US" sz="2000" dirty="0"/>
              <a:t> step allows the bacteria to grow and begin fermentation. </a:t>
            </a:r>
          </a:p>
          <a:p>
            <a:pPr marL="0" indent="0">
              <a:spcBef>
                <a:spcPct val="0"/>
              </a:spcBef>
              <a:buNone/>
            </a:pPr>
            <a:endParaRPr lang="en-GB" altLang="en-US" sz="2000" dirty="0" smtClean="0"/>
          </a:p>
          <a:p>
            <a:pPr marL="0" indent="0">
              <a:spcBef>
                <a:spcPct val="0"/>
              </a:spcBef>
              <a:buNone/>
            </a:pPr>
            <a:r>
              <a:rPr lang="en-GB" altLang="en-US" sz="2000" dirty="0" smtClean="0"/>
              <a:t>Rennet</a:t>
            </a:r>
            <a:r>
              <a:rPr lang="en-GB" altLang="en-US" sz="2000" dirty="0"/>
              <a:t>, an enzyme that acts on the milk protein </a:t>
            </a:r>
            <a:r>
              <a:rPr lang="en-GB" altLang="en-US" sz="2000" dirty="0" err="1"/>
              <a:t>caesin</a:t>
            </a:r>
            <a:r>
              <a:rPr lang="en-GB" altLang="en-US" sz="2000" dirty="0"/>
              <a:t>, is added and the milk coagulates, forming lumps. </a:t>
            </a:r>
          </a:p>
          <a:p>
            <a:pPr marL="0" indent="0">
              <a:spcBef>
                <a:spcPct val="0"/>
              </a:spcBef>
              <a:buNone/>
            </a:pPr>
            <a:endParaRPr lang="en-GB" altLang="en-US" sz="2000" dirty="0" smtClean="0"/>
          </a:p>
          <a:p>
            <a:pPr marL="0" indent="0">
              <a:spcBef>
                <a:spcPct val="0"/>
              </a:spcBef>
              <a:buNone/>
            </a:pPr>
            <a:r>
              <a:rPr lang="en-GB" altLang="en-US" sz="2000" dirty="0" smtClean="0"/>
              <a:t>The </a:t>
            </a:r>
            <a:r>
              <a:rPr lang="en-GB" altLang="en-US" sz="2000" dirty="0"/>
              <a:t>milk is mixed and then left to settle, while the junket forms, where the milk curdles and separates into curds and whey.</a:t>
            </a:r>
          </a:p>
        </p:txBody>
      </p:sp>
      <p:sp>
        <p:nvSpPr>
          <p:cNvPr id="5" name="Freeform 8"/>
          <p:cNvSpPr>
            <a:spLocks/>
          </p:cNvSpPr>
          <p:nvPr/>
        </p:nvSpPr>
        <p:spPr bwMode="auto">
          <a:xfrm>
            <a:off x="8597735" y="2571092"/>
            <a:ext cx="3168650" cy="2665413"/>
          </a:xfrm>
          <a:prstGeom prst="rect">
            <a:avLst/>
          </a:prstGeom>
          <a:blipFill dpi="0" rotWithShape="0">
            <a:blip r:embed="rId2" cstate="screen">
              <a:extLst>
                <a:ext uri="{28A0092B-C50C-407E-A947-70E740481C1C}">
                  <a14:useLocalDpi xmlns:a14="http://schemas.microsoft.com/office/drawing/2010/main"/>
                </a:ext>
              </a:extLst>
            </a:blip>
            <a:srcRect/>
            <a:stretch>
              <a:fillRect/>
            </a:stretch>
          </a:blipFill>
          <a:ln w="9525">
            <a:noFill/>
            <a:round/>
            <a:headEnd/>
            <a:tailEnd/>
          </a:ln>
        </p:spPr>
        <p:txBody>
          <a:bodyPr/>
          <a:lstStyle/>
          <a:p>
            <a:pPr fontAlgn="auto">
              <a:spcBef>
                <a:spcPts val="0"/>
              </a:spcBef>
              <a:spcAft>
                <a:spcPts val="0"/>
              </a:spcAft>
              <a:defRPr/>
            </a:pPr>
            <a:endParaRPr lang="en-US">
              <a:latin typeface="+mn-lt"/>
              <a:cs typeface="+mn-cs"/>
            </a:endParaRPr>
          </a:p>
        </p:txBody>
      </p:sp>
    </p:spTree>
    <p:extLst>
      <p:ext uri="{BB962C8B-B14F-4D97-AF65-F5344CB8AC3E}">
        <p14:creationId xmlns:p14="http://schemas.microsoft.com/office/powerpoint/2010/main" val="34595787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ltLang="en-US" sz="3600" dirty="0"/>
              <a:t>Cooling tables and draining whey</a:t>
            </a:r>
            <a:br>
              <a:rPr lang="en-GB" altLang="en-US" sz="3600" dirty="0"/>
            </a:br>
            <a:endParaRPr lang="en-US" dirty="0"/>
          </a:p>
        </p:txBody>
      </p:sp>
      <p:sp>
        <p:nvSpPr>
          <p:cNvPr id="3" name="Subtitle 2"/>
          <p:cNvSpPr>
            <a:spLocks noGrp="1"/>
          </p:cNvSpPr>
          <p:nvPr>
            <p:ph type="subTitle" idx="1"/>
          </p:nvPr>
        </p:nvSpPr>
        <p:spPr>
          <a:xfrm>
            <a:off x="1169276" y="2571092"/>
            <a:ext cx="7084075" cy="3600000"/>
          </a:xfrm>
        </p:spPr>
        <p:txBody>
          <a:bodyPr/>
          <a:lstStyle/>
          <a:p>
            <a:pPr marL="0" indent="0">
              <a:spcBef>
                <a:spcPct val="0"/>
              </a:spcBef>
              <a:buNone/>
            </a:pPr>
            <a:r>
              <a:rPr lang="en-GB" altLang="en-US" sz="2000" dirty="0" smtClean="0"/>
              <a:t>The </a:t>
            </a:r>
            <a:r>
              <a:rPr lang="en-GB" altLang="en-US" sz="2000" dirty="0"/>
              <a:t>curds and whey run from the cheese vat onto the cooling tables. </a:t>
            </a:r>
          </a:p>
          <a:p>
            <a:pPr>
              <a:spcBef>
                <a:spcPct val="0"/>
              </a:spcBef>
            </a:pPr>
            <a:endParaRPr lang="en-GB" altLang="en-US" sz="2000" dirty="0"/>
          </a:p>
          <a:p>
            <a:pPr marL="0" indent="0">
              <a:spcBef>
                <a:spcPct val="0"/>
              </a:spcBef>
              <a:buNone/>
            </a:pPr>
            <a:r>
              <a:rPr lang="en-GB" altLang="en-US" sz="2000" dirty="0"/>
              <a:t>The cooling tables are used to:</a:t>
            </a:r>
          </a:p>
          <a:p>
            <a:pPr marL="0" indent="0">
              <a:spcBef>
                <a:spcPct val="0"/>
              </a:spcBef>
              <a:buNone/>
            </a:pPr>
            <a:r>
              <a:rPr lang="en-GB" altLang="en-US" sz="2000" dirty="0"/>
              <a:t>1) cool the curds and whey;</a:t>
            </a:r>
          </a:p>
          <a:p>
            <a:pPr marL="0" indent="0">
              <a:spcBef>
                <a:spcPct val="0"/>
              </a:spcBef>
              <a:buNone/>
            </a:pPr>
            <a:r>
              <a:rPr lang="en-GB" altLang="en-US" sz="2000" dirty="0"/>
              <a:t>2) separate the curds from the whey.</a:t>
            </a:r>
          </a:p>
          <a:p>
            <a:pPr>
              <a:spcBef>
                <a:spcPct val="0"/>
              </a:spcBef>
            </a:pPr>
            <a:endParaRPr lang="en-GB" altLang="en-US" sz="2000" dirty="0"/>
          </a:p>
          <a:p>
            <a:pPr marL="0" indent="0">
              <a:spcBef>
                <a:spcPct val="0"/>
              </a:spcBef>
              <a:buNone/>
            </a:pPr>
            <a:r>
              <a:rPr lang="en-GB" altLang="en-US" sz="2000" dirty="0"/>
              <a:t>The whey is drained off for further processing where cream is removed from the whey by centrifuge and made into butter. </a:t>
            </a:r>
          </a:p>
          <a:p>
            <a:pPr>
              <a:spcBef>
                <a:spcPct val="0"/>
              </a:spcBef>
            </a:pPr>
            <a:endParaRPr lang="en-GB" altLang="en-US" sz="2000" dirty="0"/>
          </a:p>
          <a:p>
            <a:pPr marL="0" indent="0">
              <a:spcBef>
                <a:spcPct val="0"/>
              </a:spcBef>
              <a:buNone/>
            </a:pPr>
            <a:r>
              <a:rPr lang="en-GB" altLang="en-US" sz="2000" dirty="0"/>
              <a:t>Protein is also extracted from the whey for different ingredients. In addition, lactose is removed from the water and then used for animal feed.</a:t>
            </a:r>
          </a:p>
        </p:txBody>
      </p:sp>
      <p:sp>
        <p:nvSpPr>
          <p:cNvPr id="5" name="Freeform 10"/>
          <p:cNvSpPr>
            <a:spLocks/>
          </p:cNvSpPr>
          <p:nvPr/>
        </p:nvSpPr>
        <p:spPr bwMode="auto">
          <a:xfrm>
            <a:off x="8573984" y="2571092"/>
            <a:ext cx="3089193" cy="2701552"/>
          </a:xfrm>
          <a:prstGeom prst="rect">
            <a:avLst/>
          </a:prstGeom>
          <a:blipFill dpi="0" rotWithShape="1">
            <a:blip r:embed="rId2" cstate="screen">
              <a:extLst>
                <a:ext uri="{28A0092B-C50C-407E-A947-70E740481C1C}">
                  <a14:useLocalDpi xmlns:a14="http://schemas.microsoft.com/office/drawing/2010/main"/>
                </a:ext>
              </a:extLst>
            </a:blip>
            <a:srcRect/>
            <a:stretch>
              <a:fillRect/>
            </a:stretch>
          </a:blipFill>
          <a:ln w="0">
            <a:noFill/>
            <a:prstDash val="solid"/>
            <a:round/>
            <a:headEnd/>
            <a:tailEnd/>
          </a:ln>
        </p:spPr>
        <p:txBody>
          <a:bodyPr/>
          <a:lstStyle/>
          <a:p>
            <a:pPr fontAlgn="auto">
              <a:spcBef>
                <a:spcPts val="0"/>
              </a:spcBef>
              <a:spcAft>
                <a:spcPts val="0"/>
              </a:spcAft>
              <a:defRPr/>
            </a:pPr>
            <a:endParaRPr lang="en-US">
              <a:latin typeface="+mn-lt"/>
              <a:cs typeface="+mn-cs"/>
            </a:endParaRPr>
          </a:p>
        </p:txBody>
      </p:sp>
    </p:spTree>
    <p:extLst>
      <p:ext uri="{BB962C8B-B14F-4D97-AF65-F5344CB8AC3E}">
        <p14:creationId xmlns:p14="http://schemas.microsoft.com/office/powerpoint/2010/main" val="34595787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ltLang="en-US" sz="3600" dirty="0" err="1"/>
              <a:t>Cheddaring</a:t>
            </a:r>
            <a:endParaRPr lang="en-US" dirty="0"/>
          </a:p>
        </p:txBody>
      </p:sp>
      <p:sp>
        <p:nvSpPr>
          <p:cNvPr id="3" name="Subtitle 2"/>
          <p:cNvSpPr>
            <a:spLocks noGrp="1"/>
          </p:cNvSpPr>
          <p:nvPr>
            <p:ph type="subTitle" idx="1"/>
          </p:nvPr>
        </p:nvSpPr>
        <p:spPr>
          <a:xfrm>
            <a:off x="1169276" y="2571092"/>
            <a:ext cx="5694662" cy="3600000"/>
          </a:xfrm>
        </p:spPr>
        <p:txBody>
          <a:bodyPr/>
          <a:lstStyle/>
          <a:p>
            <a:pPr marL="0" indent="0">
              <a:spcBef>
                <a:spcPct val="0"/>
              </a:spcBef>
              <a:buNone/>
            </a:pPr>
            <a:r>
              <a:rPr lang="en-GB" altLang="en-US" sz="2000" dirty="0" smtClean="0"/>
              <a:t>The </a:t>
            </a:r>
            <a:r>
              <a:rPr lang="en-GB" altLang="en-US" sz="2000" dirty="0"/>
              <a:t>mixture is moved around on the cooling tables allowing the whey to drain out through a central perforated channel. </a:t>
            </a:r>
          </a:p>
          <a:p>
            <a:pPr>
              <a:spcBef>
                <a:spcPct val="0"/>
              </a:spcBef>
            </a:pPr>
            <a:endParaRPr lang="en-GB" altLang="en-US" sz="2000" dirty="0"/>
          </a:p>
          <a:p>
            <a:pPr marL="0" indent="0">
              <a:spcBef>
                <a:spcPct val="0"/>
              </a:spcBef>
              <a:buNone/>
            </a:pPr>
            <a:r>
              <a:rPr lang="en-GB" altLang="en-US" sz="2000" dirty="0"/>
              <a:t>As the liquid is drained off a solid mass is created, called curd mats.</a:t>
            </a:r>
          </a:p>
          <a:p>
            <a:pPr marL="0" indent="0">
              <a:buNone/>
            </a:pPr>
            <a:endParaRPr lang="en-US" sz="2000" dirty="0"/>
          </a:p>
        </p:txBody>
      </p:sp>
      <p:sp>
        <p:nvSpPr>
          <p:cNvPr id="4" name="Freeform 10"/>
          <p:cNvSpPr>
            <a:spLocks/>
          </p:cNvSpPr>
          <p:nvPr/>
        </p:nvSpPr>
        <p:spPr bwMode="auto">
          <a:xfrm>
            <a:off x="7876349" y="2165044"/>
            <a:ext cx="3736975" cy="3803650"/>
          </a:xfrm>
          <a:prstGeom prst="rect">
            <a:avLst/>
          </a:prstGeom>
          <a:blipFill dpi="0" rotWithShape="1">
            <a:blip r:embed="rId2" cstate="screen">
              <a:extLst>
                <a:ext uri="{28A0092B-C50C-407E-A947-70E740481C1C}">
                  <a14:useLocalDpi xmlns:a14="http://schemas.microsoft.com/office/drawing/2010/main"/>
                </a:ext>
              </a:extLst>
            </a:blip>
            <a:srcRect/>
            <a:stretch>
              <a:fillRect/>
            </a:stretch>
          </a:blipFill>
          <a:ln w="0">
            <a:noFill/>
            <a:prstDash val="solid"/>
            <a:round/>
            <a:headEnd/>
            <a:tailEnd/>
          </a:ln>
        </p:spPr>
        <p:txBody>
          <a:bodyPr/>
          <a:lstStyle/>
          <a:p>
            <a:pPr fontAlgn="auto">
              <a:spcBef>
                <a:spcPts val="0"/>
              </a:spcBef>
              <a:spcAft>
                <a:spcPts val="0"/>
              </a:spcAft>
              <a:defRPr/>
            </a:pPr>
            <a:endParaRPr lang="en-US">
              <a:latin typeface="+mn-lt"/>
              <a:cs typeface="+mn-cs"/>
            </a:endParaRPr>
          </a:p>
        </p:txBody>
      </p:sp>
    </p:spTree>
    <p:extLst>
      <p:ext uri="{BB962C8B-B14F-4D97-AF65-F5344CB8AC3E}">
        <p14:creationId xmlns:p14="http://schemas.microsoft.com/office/powerpoint/2010/main" val="34595787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ltLang="en-US" sz="3600" dirty="0" err="1"/>
              <a:t>Cheddaring</a:t>
            </a:r>
            <a:endParaRPr lang="en-US" dirty="0"/>
          </a:p>
        </p:txBody>
      </p:sp>
      <p:sp>
        <p:nvSpPr>
          <p:cNvPr id="3" name="Subtitle 2"/>
          <p:cNvSpPr>
            <a:spLocks noGrp="1"/>
          </p:cNvSpPr>
          <p:nvPr>
            <p:ph type="subTitle" idx="1"/>
          </p:nvPr>
        </p:nvSpPr>
        <p:spPr>
          <a:xfrm>
            <a:off x="1169276" y="2571092"/>
            <a:ext cx="6335929" cy="3600000"/>
          </a:xfrm>
        </p:spPr>
        <p:txBody>
          <a:bodyPr/>
          <a:lstStyle/>
          <a:p>
            <a:pPr marL="0" indent="0">
              <a:spcBef>
                <a:spcPct val="0"/>
              </a:spcBef>
              <a:buNone/>
            </a:pPr>
            <a:r>
              <a:rPr lang="en-GB" altLang="en-US" sz="2000" dirty="0" smtClean="0"/>
              <a:t>The </a:t>
            </a:r>
            <a:r>
              <a:rPr lang="en-GB" altLang="en-US" sz="2000" dirty="0"/>
              <a:t>curd mats are cut into sections and piled on top of each other and turned periodically. </a:t>
            </a:r>
          </a:p>
          <a:p>
            <a:pPr marL="0" indent="0">
              <a:spcBef>
                <a:spcPct val="0"/>
              </a:spcBef>
              <a:buNone/>
            </a:pPr>
            <a:endParaRPr lang="en-GB" altLang="en-US" sz="2000" dirty="0" smtClean="0"/>
          </a:p>
          <a:p>
            <a:pPr marL="0" indent="0">
              <a:spcBef>
                <a:spcPct val="0"/>
              </a:spcBef>
              <a:buNone/>
            </a:pPr>
            <a:r>
              <a:rPr lang="en-GB" altLang="en-US" sz="2000" dirty="0" smtClean="0"/>
              <a:t>This </a:t>
            </a:r>
            <a:r>
              <a:rPr lang="en-GB" altLang="en-US" sz="2000" dirty="0"/>
              <a:t>step is called ‘</a:t>
            </a:r>
            <a:r>
              <a:rPr lang="en-GB" altLang="en-US" sz="2000" dirty="0" err="1"/>
              <a:t>cheddaring</a:t>
            </a:r>
            <a:r>
              <a:rPr lang="en-GB" altLang="en-US" sz="2000" dirty="0"/>
              <a:t>’. </a:t>
            </a:r>
          </a:p>
        </p:txBody>
      </p:sp>
      <p:sp>
        <p:nvSpPr>
          <p:cNvPr id="5" name="Freeform 8"/>
          <p:cNvSpPr>
            <a:spLocks/>
          </p:cNvSpPr>
          <p:nvPr/>
        </p:nvSpPr>
        <p:spPr bwMode="auto">
          <a:xfrm>
            <a:off x="8172182" y="2654219"/>
            <a:ext cx="3729037" cy="2592387"/>
          </a:xfrm>
          <a:prstGeom prst="rect">
            <a:avLst/>
          </a:prstGeom>
          <a:blipFill dpi="0" rotWithShape="0">
            <a:blip r:embed="rId2" cstate="screen">
              <a:extLst>
                <a:ext uri="{28A0092B-C50C-407E-A947-70E740481C1C}">
                  <a14:useLocalDpi xmlns:a14="http://schemas.microsoft.com/office/drawing/2010/main"/>
                </a:ext>
              </a:extLst>
            </a:blip>
            <a:srcRect/>
            <a:stretch>
              <a:fillRect/>
            </a:stretch>
          </a:blipFill>
          <a:ln w="9525">
            <a:noFill/>
            <a:round/>
            <a:headEnd/>
            <a:tailEnd/>
          </a:ln>
        </p:spPr>
        <p:txBody>
          <a:bodyPr/>
          <a:lstStyle/>
          <a:p>
            <a:pPr fontAlgn="auto">
              <a:spcBef>
                <a:spcPts val="0"/>
              </a:spcBef>
              <a:spcAft>
                <a:spcPts val="0"/>
              </a:spcAft>
              <a:defRPr/>
            </a:pPr>
            <a:endParaRPr lang="en-US">
              <a:latin typeface="+mn-lt"/>
              <a:cs typeface="+mn-cs"/>
            </a:endParaRPr>
          </a:p>
        </p:txBody>
      </p:sp>
    </p:spTree>
    <p:extLst>
      <p:ext uri="{BB962C8B-B14F-4D97-AF65-F5344CB8AC3E}">
        <p14:creationId xmlns:p14="http://schemas.microsoft.com/office/powerpoint/2010/main" val="345957879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ltLang="en-US" sz="3600" dirty="0"/>
              <a:t>Salting</a:t>
            </a:r>
            <a:endParaRPr lang="en-US" dirty="0"/>
          </a:p>
        </p:txBody>
      </p:sp>
      <p:sp>
        <p:nvSpPr>
          <p:cNvPr id="3" name="Subtitle 2"/>
          <p:cNvSpPr>
            <a:spLocks noGrp="1"/>
          </p:cNvSpPr>
          <p:nvPr>
            <p:ph type="subTitle" idx="1"/>
          </p:nvPr>
        </p:nvSpPr>
        <p:spPr>
          <a:xfrm>
            <a:off x="1169276" y="2571092"/>
            <a:ext cx="6371555" cy="3600000"/>
          </a:xfrm>
        </p:spPr>
        <p:txBody>
          <a:bodyPr/>
          <a:lstStyle/>
          <a:p>
            <a:pPr marL="0" indent="0">
              <a:spcBef>
                <a:spcPct val="0"/>
              </a:spcBef>
              <a:buNone/>
            </a:pPr>
            <a:r>
              <a:rPr lang="en-GB" altLang="en-US" sz="2000" dirty="0" smtClean="0"/>
              <a:t>Around </a:t>
            </a:r>
            <a:r>
              <a:rPr lang="en-GB" altLang="en-US" sz="2000" dirty="0"/>
              <a:t>1,900 kg of cheese can be made on the cooling table within an hour.</a:t>
            </a:r>
          </a:p>
          <a:p>
            <a:pPr marL="0" indent="0">
              <a:spcBef>
                <a:spcPct val="0"/>
              </a:spcBef>
              <a:buNone/>
            </a:pPr>
            <a:endParaRPr lang="en-GB" altLang="en-US" sz="2000" dirty="0" smtClean="0"/>
          </a:p>
          <a:p>
            <a:pPr marL="0" indent="0">
              <a:spcBef>
                <a:spcPct val="0"/>
              </a:spcBef>
              <a:buNone/>
            </a:pPr>
            <a:r>
              <a:rPr lang="en-GB" altLang="en-US" sz="2000" dirty="0" smtClean="0"/>
              <a:t>The </a:t>
            </a:r>
            <a:r>
              <a:rPr lang="en-GB" altLang="en-US" sz="2000" dirty="0"/>
              <a:t>curd pieces are fed into a mill and sliced into pieces about half the size of a thumb. This ensures the salt can be uniformly mixed throughout the curd.</a:t>
            </a:r>
          </a:p>
          <a:p>
            <a:pPr>
              <a:spcBef>
                <a:spcPct val="0"/>
              </a:spcBef>
            </a:pPr>
            <a:endParaRPr lang="en-GB" altLang="en-US" sz="2000" dirty="0"/>
          </a:p>
          <a:p>
            <a:pPr marL="0" indent="0">
              <a:spcBef>
                <a:spcPct val="0"/>
              </a:spcBef>
              <a:buNone/>
            </a:pPr>
            <a:r>
              <a:rPr lang="en-GB" altLang="en-US" sz="2000" dirty="0"/>
              <a:t>Salt is added to act as a preservative and prevent the cheese from going rancid during the maturing process. It also adds flavour to the cheese.</a:t>
            </a:r>
          </a:p>
        </p:txBody>
      </p:sp>
    </p:spTree>
    <p:extLst>
      <p:ext uri="{BB962C8B-B14F-4D97-AF65-F5344CB8AC3E}">
        <p14:creationId xmlns:p14="http://schemas.microsoft.com/office/powerpoint/2010/main" val="85989930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3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92</TotalTime>
  <Words>828</Words>
  <Application>Microsoft Office PowerPoint</Application>
  <PresentationFormat>Custom</PresentationFormat>
  <Paragraphs>82</Paragraphs>
  <Slides>16</Slides>
  <Notes>0</Notes>
  <HiddenSlides>0</HiddenSlides>
  <MMClips>0</MMClips>
  <ScaleCrop>false</ScaleCrop>
  <HeadingPairs>
    <vt:vector size="4" baseType="variant">
      <vt:variant>
        <vt:lpstr>Theme</vt:lpstr>
      </vt:variant>
      <vt:variant>
        <vt:i4>4</vt:i4>
      </vt:variant>
      <vt:variant>
        <vt:lpstr>Slide Titles</vt:lpstr>
      </vt:variant>
      <vt:variant>
        <vt:i4>16</vt:i4>
      </vt:variant>
    </vt:vector>
  </HeadingPairs>
  <TitlesOfParts>
    <vt:vector size="20" baseType="lpstr">
      <vt:lpstr>Office Theme</vt:lpstr>
      <vt:lpstr>Custom Design</vt:lpstr>
      <vt:lpstr>1_Custom Design</vt:lpstr>
      <vt:lpstr>3_Custom Design</vt:lpstr>
      <vt:lpstr>Cheese production</vt:lpstr>
      <vt:lpstr>Objective</vt:lpstr>
      <vt:lpstr>Cheese production</vt:lpstr>
      <vt:lpstr>Pasteurisation</vt:lpstr>
      <vt:lpstr>Curdling</vt:lpstr>
      <vt:lpstr>Cooling tables and draining whey </vt:lpstr>
      <vt:lpstr>Cheddaring</vt:lpstr>
      <vt:lpstr>Cheddaring</vt:lpstr>
      <vt:lpstr>Salting</vt:lpstr>
      <vt:lpstr>Cheese blocks </vt:lpstr>
      <vt:lpstr>Cheese ripening </vt:lpstr>
      <vt:lpstr>Cheese packaging </vt:lpstr>
      <vt:lpstr>Protected  names </vt:lpstr>
      <vt:lpstr>Protected  names </vt:lpstr>
      <vt:lpstr>By-products from the farm </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Glenn Carter</dc:creator>
  <cp:lastModifiedBy>Roy Ballam</cp:lastModifiedBy>
  <cp:revision>25</cp:revision>
  <dcterms:created xsi:type="dcterms:W3CDTF">2018-10-10T09:22:08Z</dcterms:created>
  <dcterms:modified xsi:type="dcterms:W3CDTF">2018-12-07T15:03:34Z</dcterms:modified>
</cp:coreProperties>
</file>