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BFD4"/>
    <a:srgbClr val="584288"/>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8" d="100"/>
          <a:sy n="88" d="100"/>
        </p:scale>
        <p:origin x="547"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541F2D25-4867-4206-95DE-DAF3DB6A1254}" type="slidenum">
              <a:rPr lang="en-GB"/>
              <a:pPr>
                <a:defRPr/>
              </a:pPr>
              <a:t>‹#›</a:t>
            </a:fld>
            <a:endParaRPr lang="en-GB"/>
          </a:p>
        </p:txBody>
      </p:sp>
    </p:spTree>
    <p:extLst>
      <p:ext uri="{BB962C8B-B14F-4D97-AF65-F5344CB8AC3E}">
        <p14:creationId xmlns:p14="http://schemas.microsoft.com/office/powerpoint/2010/main" val="353590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584288"/>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numCol="1"/>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584288"/>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584288"/>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foodafactoflife.org.uk/"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6"/>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8.png"/><Relationship Id="rId7" Type="http://schemas.openxmlformats.org/officeDocument/2006/relationships/image" Target="../media/image58.pn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0.png"/><Relationship Id="rId7"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image" Target="../media/image39.png"/><Relationship Id="rId5" Type="http://schemas.openxmlformats.org/officeDocument/2006/relationships/image" Target="../media/image13.png"/><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6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p:txBody>
          <a:bodyPr/>
          <a:lstStyle/>
          <a:p>
            <a:pPr eaLnBrk="1" hangingPunct="1"/>
            <a:r>
              <a:rPr lang="en-GB" altLang="en-US" b="1" dirty="0" smtClean="0">
                <a:latin typeface="Arial" panose="020B0604020202020204" pitchFamily="34" charset="0"/>
                <a:cs typeface="Arial" panose="020B0604020202020204" pitchFamily="34" charset="0"/>
              </a:rPr>
              <a:t>The farm visit</a:t>
            </a:r>
          </a:p>
        </p:txBody>
      </p:sp>
      <p:pic>
        <p:nvPicPr>
          <p:cNvPr id="2054" name="Picture 10" descr="S3_N22_diary_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538"/>
            <a:ext cx="408432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70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descr="Newsprint"/>
          <p:cNvSpPr>
            <a:spLocks noChangeArrowheads="1"/>
          </p:cNvSpPr>
          <p:nvPr/>
        </p:nvSpPr>
        <p:spPr bwMode="auto">
          <a:xfrm>
            <a:off x="0" y="0"/>
            <a:ext cx="12192000" cy="3962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1267" name="Rectangle 2"/>
          <p:cNvSpPr>
            <a:spLocks noGrp="1" noChangeArrowheads="1"/>
          </p:cNvSpPr>
          <p:nvPr>
            <p:ph type="subTitle" idx="1"/>
          </p:nvPr>
        </p:nvSpPr>
        <p:spPr>
          <a:xfrm>
            <a:off x="203201" y="4191000"/>
            <a:ext cx="5689600" cy="2667000"/>
          </a:xfrm>
          <a:noFill/>
        </p:spPr>
        <p:txBody>
          <a:bodyPr/>
          <a:lstStyle/>
          <a:p>
            <a:pPr marL="0" indent="0" algn="l" eaLnBrk="1" hangingPunct="1">
              <a:buNone/>
            </a:pPr>
            <a:r>
              <a:rPr lang="en-GB" altLang="en-US" sz="2400" dirty="0" smtClean="0"/>
              <a:t>The children tried to guess.</a:t>
            </a:r>
          </a:p>
          <a:p>
            <a:pPr marL="0" indent="0" algn="l" eaLnBrk="1" hangingPunct="1">
              <a:buNone/>
            </a:pPr>
            <a:r>
              <a:rPr lang="en-GB" altLang="en-US" sz="2400" dirty="0" smtClean="0"/>
              <a:t>“6 litres,” said Jordan.</a:t>
            </a:r>
          </a:p>
          <a:p>
            <a:pPr marL="0" indent="0" algn="l" eaLnBrk="1" hangingPunct="1">
              <a:buNone/>
            </a:pPr>
            <a:r>
              <a:rPr lang="en-GB" altLang="en-US" sz="2400" dirty="0" smtClean="0"/>
              <a:t>“12 litres,” guessed Alisha.</a:t>
            </a:r>
          </a:p>
        </p:txBody>
      </p:sp>
      <p:pic>
        <p:nvPicPr>
          <p:cNvPr id="11268" name="Picture 8" descr="AG_N9_Alisha_talking"/>
          <p:cNvPicPr>
            <a:picLocks noChangeAspect="1" noChangeArrowheads="1"/>
          </p:cNvPicPr>
          <p:nvPr/>
        </p:nvPicPr>
        <p:blipFill>
          <a:blip r:embed="rId3">
            <a:extLst>
              <a:ext uri="{28A0092B-C50C-407E-A947-70E740481C1C}">
                <a14:useLocalDpi xmlns:a14="http://schemas.microsoft.com/office/drawing/2010/main" val="0"/>
              </a:ext>
            </a:extLst>
          </a:blip>
          <a:srcRect b="39024"/>
          <a:stretch>
            <a:fillRect/>
          </a:stretch>
        </p:blipFill>
        <p:spPr bwMode="auto">
          <a:xfrm>
            <a:off x="5892801" y="1600200"/>
            <a:ext cx="1951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S3_N20_Mrs Jenkins"/>
          <p:cNvPicPr>
            <a:picLocks noChangeAspect="1" noChangeArrowheads="1"/>
          </p:cNvPicPr>
          <p:nvPr/>
        </p:nvPicPr>
        <p:blipFill>
          <a:blip r:embed="rId4">
            <a:extLst>
              <a:ext uri="{28A0092B-C50C-407E-A947-70E740481C1C}">
                <a14:useLocalDpi xmlns:a14="http://schemas.microsoft.com/office/drawing/2010/main" val="0"/>
              </a:ext>
            </a:extLst>
          </a:blip>
          <a:srcRect b="38799"/>
          <a:stretch>
            <a:fillRect/>
          </a:stretch>
        </p:blipFill>
        <p:spPr bwMode="auto">
          <a:xfrm>
            <a:off x="406400" y="685801"/>
            <a:ext cx="3551501"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AG_N12_Jordan_happy"/>
          <p:cNvPicPr>
            <a:picLocks noChangeAspect="1" noChangeArrowheads="1"/>
          </p:cNvPicPr>
          <p:nvPr/>
        </p:nvPicPr>
        <p:blipFill>
          <a:blip r:embed="rId5">
            <a:extLst>
              <a:ext uri="{28A0092B-C50C-407E-A947-70E740481C1C}">
                <a14:useLocalDpi xmlns:a14="http://schemas.microsoft.com/office/drawing/2010/main" val="0"/>
              </a:ext>
            </a:extLst>
          </a:blip>
          <a:srcRect l="-9282" b="34116"/>
          <a:stretch>
            <a:fillRect/>
          </a:stretch>
        </p:blipFill>
        <p:spPr bwMode="auto">
          <a:xfrm>
            <a:off x="8737601" y="1295400"/>
            <a:ext cx="201929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14"/>
          <p:cNvSpPr>
            <a:spLocks noChangeArrowheads="1"/>
          </p:cNvSpPr>
          <p:nvPr/>
        </p:nvSpPr>
        <p:spPr bwMode="auto">
          <a:xfrm>
            <a:off x="5232401" y="457200"/>
            <a:ext cx="1320800" cy="762000"/>
          </a:xfrm>
          <a:prstGeom prst="wedgeRectCallout">
            <a:avLst>
              <a:gd name="adj1" fmla="val 37181"/>
              <a:gd name="adj2" fmla="val 14791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en-GB" altLang="en-US" sz="3600" dirty="0">
                <a:latin typeface="Arial" panose="020B0604020202020204" pitchFamily="34" charset="0"/>
                <a:cs typeface="Arial" panose="020B0604020202020204" pitchFamily="34" charset="0"/>
              </a:rPr>
              <a:t>12</a:t>
            </a:r>
          </a:p>
        </p:txBody>
      </p:sp>
      <p:sp>
        <p:nvSpPr>
          <p:cNvPr id="11272" name="AutoShape 15"/>
          <p:cNvSpPr>
            <a:spLocks noChangeArrowheads="1"/>
          </p:cNvSpPr>
          <p:nvPr/>
        </p:nvSpPr>
        <p:spPr bwMode="auto">
          <a:xfrm>
            <a:off x="7823200" y="457200"/>
            <a:ext cx="1320800" cy="762000"/>
          </a:xfrm>
          <a:prstGeom prst="wedgeRectCallout">
            <a:avLst>
              <a:gd name="adj1" fmla="val 75319"/>
              <a:gd name="adj2" fmla="val 16229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en-GB" altLang="en-US" sz="3600" dirty="0">
                <a:latin typeface="Arial" panose="020B0604020202020204" pitchFamily="34" charset="0"/>
                <a:cs typeface="Arial" panose="020B0604020202020204" pitchFamily="34" charset="0"/>
              </a:rPr>
              <a:t>6</a:t>
            </a:r>
          </a:p>
        </p:txBody>
      </p:sp>
      <p:sp>
        <p:nvSpPr>
          <p:cNvPr id="9" name="Rectangle 2"/>
          <p:cNvSpPr txBox="1">
            <a:spLocks noChangeArrowheads="1"/>
          </p:cNvSpPr>
          <p:nvPr/>
        </p:nvSpPr>
        <p:spPr>
          <a:xfrm>
            <a:off x="5403851" y="4191000"/>
            <a:ext cx="6667500" cy="2667000"/>
          </a:xfrm>
          <a:prstGeom prst="rect">
            <a:avLst/>
          </a:prstGeom>
          <a:noFill/>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altLang="en-US" sz="2400" dirty="0" smtClean="0"/>
              <a:t>“Actually, we generally get about  10 to 25 litres from each of these a cows everyday,” explained Mrs Jenkins.</a:t>
            </a:r>
          </a:p>
          <a:p>
            <a:pPr marL="0" indent="0">
              <a:buFont typeface="Arial" charset="0"/>
              <a:buNone/>
            </a:pPr>
            <a:r>
              <a:rPr lang="en-GB" altLang="en-US" sz="2400" dirty="0" smtClean="0"/>
              <a:t>“Wow!” said Ronnie.</a:t>
            </a:r>
          </a:p>
          <a:p>
            <a:pPr marL="0" indent="0">
              <a:buFont typeface="Arial" charset="0"/>
              <a:buNone/>
            </a:pPr>
            <a:r>
              <a:rPr lang="en-GB" altLang="en-US" sz="2400" dirty="0" smtClean="0"/>
              <a:t>“Can we try some?” asked Jordan.</a:t>
            </a:r>
          </a:p>
        </p:txBody>
      </p:sp>
    </p:spTree>
    <p:extLst>
      <p:ext uri="{BB962C8B-B14F-4D97-AF65-F5344CB8AC3E}">
        <p14:creationId xmlns:p14="http://schemas.microsoft.com/office/powerpoint/2010/main" val="362652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descr="Newsprint"/>
          <p:cNvSpPr>
            <a:spLocks noChangeArrowheads="1"/>
          </p:cNvSpPr>
          <p:nvPr/>
        </p:nvSpPr>
        <p:spPr bwMode="auto">
          <a:xfrm>
            <a:off x="0" y="0"/>
            <a:ext cx="12192000" cy="3733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2291" name="Rectangle 2"/>
          <p:cNvSpPr>
            <a:spLocks noGrp="1" noChangeArrowheads="1"/>
          </p:cNvSpPr>
          <p:nvPr>
            <p:ph type="subTitle" idx="1"/>
          </p:nvPr>
        </p:nvSpPr>
        <p:spPr>
          <a:xfrm>
            <a:off x="201084" y="3886200"/>
            <a:ext cx="11885083" cy="2973388"/>
          </a:xfrm>
          <a:noFill/>
        </p:spPr>
        <p:txBody>
          <a:bodyPr/>
          <a:lstStyle/>
          <a:p>
            <a:pPr marL="0" indent="0" algn="l" eaLnBrk="1" hangingPunct="1">
              <a:buNone/>
            </a:pPr>
            <a:r>
              <a:rPr lang="en-GB" altLang="en-US" sz="2400" dirty="0" smtClean="0"/>
              <a:t>“I’m afraid not, “ said Mrs Jenkins.  “You see the raw milk has to be treated first ready for us to drink.” “You give the milk treats?” enquired Nicola.</a:t>
            </a:r>
          </a:p>
          <a:p>
            <a:pPr marL="0" indent="0" algn="l" eaLnBrk="1" hangingPunct="1">
              <a:buNone/>
            </a:pPr>
            <a:r>
              <a:rPr lang="en-GB" altLang="en-US" sz="2400" dirty="0" smtClean="0"/>
              <a:t>Jordan and Ronnie started to laugh.</a:t>
            </a:r>
          </a:p>
          <a:p>
            <a:pPr marL="0" indent="0" algn="l" eaLnBrk="1" hangingPunct="1">
              <a:buNone/>
            </a:pPr>
            <a:r>
              <a:rPr lang="en-GB" altLang="en-US" sz="2400" dirty="0" smtClean="0"/>
              <a:t>“Perhaps I could give it the flapjack from my lunchbox,” giggled Jordan.</a:t>
            </a:r>
          </a:p>
          <a:p>
            <a:pPr marL="0" indent="0" algn="l" eaLnBrk="1" hangingPunct="1">
              <a:buNone/>
            </a:pPr>
            <a:r>
              <a:rPr lang="en-GB" altLang="en-US" sz="2400" dirty="0" smtClean="0"/>
              <a:t>“No, no,” chuckled Mr </a:t>
            </a:r>
            <a:r>
              <a:rPr lang="en-GB" altLang="ja-JP" sz="2400" dirty="0" smtClean="0">
                <a:ea typeface="MS PGothic" pitchFamily="34" charset="-128"/>
              </a:rPr>
              <a:t>Valdez</a:t>
            </a:r>
            <a:r>
              <a:rPr lang="en-GB" altLang="en-US" sz="2400" dirty="0" smtClean="0"/>
              <a:t>.  “It is heat-treated to remove naturally occurring bacteria, then it is ready for us to drink.”</a:t>
            </a:r>
          </a:p>
          <a:p>
            <a:pPr algn="l" eaLnBrk="1" hangingPunct="1"/>
            <a:endParaRPr lang="en-GB" altLang="en-US" sz="2000" dirty="0" smtClean="0"/>
          </a:p>
        </p:txBody>
      </p:sp>
      <p:sp>
        <p:nvSpPr>
          <p:cNvPr id="12292" name="AutoShape 6"/>
          <p:cNvSpPr>
            <a:spLocks noChangeArrowheads="1"/>
          </p:cNvSpPr>
          <p:nvPr/>
        </p:nvSpPr>
        <p:spPr bwMode="auto">
          <a:xfrm>
            <a:off x="4978400" y="762000"/>
            <a:ext cx="3556000" cy="2362200"/>
          </a:xfrm>
          <a:prstGeom prst="cloudCallout">
            <a:avLst>
              <a:gd name="adj1" fmla="val -83394"/>
              <a:gd name="adj2" fmla="val 2251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2293" name="Picture 11" descr="AG_N12_Jordan_happy"/>
          <p:cNvPicPr>
            <a:picLocks noChangeAspect="1" noChangeArrowheads="1"/>
          </p:cNvPicPr>
          <p:nvPr/>
        </p:nvPicPr>
        <p:blipFill>
          <a:blip r:embed="rId3">
            <a:extLst>
              <a:ext uri="{28A0092B-C50C-407E-A947-70E740481C1C}">
                <a14:useLocalDpi xmlns:a14="http://schemas.microsoft.com/office/drawing/2010/main" val="0"/>
              </a:ext>
            </a:extLst>
          </a:blip>
          <a:srcRect r="10588" b="61273"/>
          <a:stretch>
            <a:fillRect/>
          </a:stretch>
        </p:blipFill>
        <p:spPr bwMode="auto">
          <a:xfrm>
            <a:off x="1714500" y="1219201"/>
            <a:ext cx="25527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S3_N2_Mr Valdez2"/>
          <p:cNvPicPr>
            <a:picLocks noChangeAspect="1" noChangeArrowheads="1"/>
          </p:cNvPicPr>
          <p:nvPr/>
        </p:nvPicPr>
        <p:blipFill>
          <a:blip r:embed="rId4">
            <a:extLst>
              <a:ext uri="{28A0092B-C50C-407E-A947-70E740481C1C}">
                <a14:useLocalDpi xmlns:a14="http://schemas.microsoft.com/office/drawing/2010/main" val="0"/>
              </a:ext>
            </a:extLst>
          </a:blip>
          <a:srcRect r="1746" b="63719"/>
          <a:stretch>
            <a:fillRect/>
          </a:stretch>
        </p:blipFill>
        <p:spPr bwMode="auto">
          <a:xfrm>
            <a:off x="8534400" y="577850"/>
            <a:ext cx="36576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descr="S3_N8_flap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800" y="1371601"/>
            <a:ext cx="2336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335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descr="Newsprint"/>
          <p:cNvSpPr>
            <a:spLocks noChangeArrowheads="1"/>
          </p:cNvSpPr>
          <p:nvPr/>
        </p:nvSpPr>
        <p:spPr bwMode="auto">
          <a:xfrm>
            <a:off x="0" y="0"/>
            <a:ext cx="12192000" cy="3962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3315" name="Rectangle 2"/>
          <p:cNvSpPr>
            <a:spLocks noGrp="1" noChangeArrowheads="1"/>
          </p:cNvSpPr>
          <p:nvPr>
            <p:ph type="subTitle" idx="1"/>
          </p:nvPr>
        </p:nvSpPr>
        <p:spPr>
          <a:xfrm>
            <a:off x="201084" y="4114800"/>
            <a:ext cx="11885083" cy="2744788"/>
          </a:xfrm>
          <a:noFill/>
        </p:spPr>
        <p:txBody>
          <a:bodyPr/>
          <a:lstStyle/>
          <a:p>
            <a:pPr marL="0" indent="0" algn="l" eaLnBrk="1" hangingPunct="1">
              <a:lnSpc>
                <a:spcPct val="80000"/>
              </a:lnSpc>
              <a:buNone/>
            </a:pPr>
            <a:r>
              <a:rPr lang="en-GB" altLang="en-US" sz="2400" dirty="0" smtClean="0"/>
              <a:t>“What happens after it is treated?” asked Jordan, curiously.</a:t>
            </a:r>
          </a:p>
          <a:p>
            <a:pPr marL="0" indent="0" algn="l" eaLnBrk="1" hangingPunct="1">
              <a:lnSpc>
                <a:spcPct val="80000"/>
              </a:lnSpc>
              <a:buNone/>
            </a:pPr>
            <a:r>
              <a:rPr lang="en-GB" altLang="en-US" sz="2400" dirty="0" smtClean="0"/>
              <a:t>“The milk is put into cartons or bottles and sent to shops and supermarkets,” answered Mrs Jenkins.</a:t>
            </a:r>
          </a:p>
          <a:p>
            <a:pPr marL="0" indent="0" algn="l" eaLnBrk="1" hangingPunct="1">
              <a:lnSpc>
                <a:spcPct val="80000"/>
              </a:lnSpc>
              <a:buNone/>
            </a:pPr>
            <a:r>
              <a:rPr lang="en-GB" altLang="en-US" sz="2400" dirty="0" smtClean="0"/>
              <a:t>“Did you know that you can also make other foods from milk?”  asked Mrs Jenkins.</a:t>
            </a:r>
          </a:p>
          <a:p>
            <a:pPr marL="0" indent="0" algn="l" eaLnBrk="1" hangingPunct="1">
              <a:lnSpc>
                <a:spcPct val="80000"/>
              </a:lnSpc>
              <a:buNone/>
            </a:pPr>
            <a:r>
              <a:rPr lang="en-GB" altLang="en-US" sz="2400" dirty="0" smtClean="0"/>
              <a:t>“Like milkshake?” suggested Ronnie. “Yes,” said Mrs Jenkins.  “You can make milkshake, but there are other foods too, follow me and I’ll show you.”</a:t>
            </a:r>
          </a:p>
        </p:txBody>
      </p:sp>
      <p:pic>
        <p:nvPicPr>
          <p:cNvPr id="13316" name="Picture 7" descr="AG_N7_Ronnie_talking"/>
          <p:cNvPicPr>
            <a:picLocks noChangeAspect="1" noChangeArrowheads="1"/>
          </p:cNvPicPr>
          <p:nvPr/>
        </p:nvPicPr>
        <p:blipFill>
          <a:blip r:embed="rId3">
            <a:extLst>
              <a:ext uri="{28A0092B-C50C-407E-A947-70E740481C1C}">
                <a14:useLocalDpi xmlns:a14="http://schemas.microsoft.com/office/drawing/2010/main" val="0"/>
              </a:ext>
            </a:extLst>
          </a:blip>
          <a:srcRect b="51640"/>
          <a:stretch>
            <a:fillRect/>
          </a:stretch>
        </p:blipFill>
        <p:spPr bwMode="auto">
          <a:xfrm>
            <a:off x="1231899" y="1295400"/>
            <a:ext cx="340360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8"/>
          <p:cNvSpPr>
            <a:spLocks noChangeArrowheads="1"/>
          </p:cNvSpPr>
          <p:nvPr/>
        </p:nvSpPr>
        <p:spPr bwMode="auto">
          <a:xfrm>
            <a:off x="4165600" y="762000"/>
            <a:ext cx="3860800" cy="2514600"/>
          </a:xfrm>
          <a:prstGeom prst="cloudCallout">
            <a:avLst>
              <a:gd name="adj1" fmla="val -72531"/>
              <a:gd name="adj2" fmla="val -915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3318" name="Picture 9" descr="S3_N12_milksh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990600"/>
            <a:ext cx="207221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S3_N20_Mrs Jenkins"/>
          <p:cNvPicPr>
            <a:picLocks noChangeAspect="1" noChangeArrowheads="1"/>
          </p:cNvPicPr>
          <p:nvPr/>
        </p:nvPicPr>
        <p:blipFill>
          <a:blip r:embed="rId5">
            <a:extLst>
              <a:ext uri="{28A0092B-C50C-407E-A947-70E740481C1C}">
                <a14:useLocalDpi xmlns:a14="http://schemas.microsoft.com/office/drawing/2010/main" val="0"/>
              </a:ext>
            </a:extLst>
          </a:blip>
          <a:srcRect l="22595" r="24631" b="71017"/>
          <a:stretch>
            <a:fillRect/>
          </a:stretch>
        </p:blipFill>
        <p:spPr bwMode="auto">
          <a:xfrm>
            <a:off x="8454996" y="1182687"/>
            <a:ext cx="3432203"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637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9" descr="Canvas"/>
          <p:cNvSpPr>
            <a:spLocks noChangeArrowheads="1"/>
          </p:cNvSpPr>
          <p:nvPr/>
        </p:nvSpPr>
        <p:spPr bwMode="auto">
          <a:xfrm>
            <a:off x="0" y="0"/>
            <a:ext cx="12192000" cy="4191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14339" name="Picture 14" descr="AG_N5_Carton_of_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838200"/>
            <a:ext cx="142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3" descr="S2_N8_classroom_table"/>
          <p:cNvPicPr>
            <a:picLocks noChangeAspect="1" noChangeArrowheads="1"/>
          </p:cNvPicPr>
          <p:nvPr/>
        </p:nvPicPr>
        <p:blipFill>
          <a:blip r:embed="rId4">
            <a:extLst>
              <a:ext uri="{28A0092B-C50C-407E-A947-70E740481C1C}">
                <a14:useLocalDpi xmlns:a14="http://schemas.microsoft.com/office/drawing/2010/main" val="0"/>
              </a:ext>
            </a:extLst>
          </a:blip>
          <a:srcRect b="49139"/>
          <a:stretch>
            <a:fillRect/>
          </a:stretch>
        </p:blipFill>
        <p:spPr bwMode="auto">
          <a:xfrm>
            <a:off x="914400" y="2362200"/>
            <a:ext cx="1005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ja-JP" sz="2400" dirty="0" smtClean="0">
                <a:ea typeface="MS PGothic" pitchFamily="34" charset="-128"/>
              </a:rPr>
              <a:t>Mrs Jenkins took the children into the farm’s kitchen. She had an amazing selection of different food and drinks on display. The children peered over the foods, licking their lips.</a:t>
            </a:r>
          </a:p>
          <a:p>
            <a:pPr marL="0" indent="0" algn="l" eaLnBrk="1" hangingPunct="1">
              <a:buNone/>
            </a:pPr>
            <a:r>
              <a:rPr lang="en-GB" altLang="ja-JP" sz="2400" dirty="0" smtClean="0">
                <a:ea typeface="MS PGothic" pitchFamily="34" charset="-128"/>
              </a:rPr>
              <a:t>“Can you tell me what all these foods have in common?” asked Mrs Jenkins. </a:t>
            </a:r>
          </a:p>
          <a:p>
            <a:pPr marL="0" indent="0" algn="l" eaLnBrk="1" hangingPunct="1">
              <a:buNone/>
            </a:pPr>
            <a:r>
              <a:rPr lang="en-GB" altLang="ja-JP" sz="2400" dirty="0" smtClean="0">
                <a:ea typeface="MS PGothic" pitchFamily="34" charset="-128"/>
              </a:rPr>
              <a:t>On the table was milk, different flavoured yogurts and a colourful selection of cheese. The children looked puzzled.</a:t>
            </a:r>
            <a:endParaRPr lang="en-GB" altLang="en-US" sz="2400" dirty="0" smtClean="0"/>
          </a:p>
        </p:txBody>
      </p:sp>
      <p:pic>
        <p:nvPicPr>
          <p:cNvPr id="14342" name="Picture 6" descr="S3_N11_yogu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1828801"/>
            <a:ext cx="103293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AG_N5_Carton_of_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142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AG_N21_Cheddar chee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6000" y="1811338"/>
            <a:ext cx="15240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S3_N24_cheese_S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1" y="1676400"/>
            <a:ext cx="132503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S3_N10_yogu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2057400"/>
            <a:ext cx="112395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S3_N23_cheese_R_Leices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800" y="1981201"/>
            <a:ext cx="17081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5" descr="S3_N10_yogu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001" y="2057400"/>
            <a:ext cx="112395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6" descr="S3_N11_yogu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09801"/>
            <a:ext cx="103293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AG_N21_Cheddar chee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2286000"/>
            <a:ext cx="134831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8" descr="S3_N23_cheese_R_Leices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0" y="2438400"/>
            <a:ext cx="914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833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 descr="Dashed downward diagonal"/>
          <p:cNvSpPr>
            <a:spLocks noChangeArrowheads="1"/>
          </p:cNvSpPr>
          <p:nvPr/>
        </p:nvSpPr>
        <p:spPr bwMode="auto">
          <a:xfrm>
            <a:off x="0" y="3124200"/>
            <a:ext cx="12192000" cy="1524000"/>
          </a:xfrm>
          <a:prstGeom prst="rect">
            <a:avLst/>
          </a:prstGeom>
          <a:pattFill prst="dashDnDiag">
            <a:fgClr>
              <a:srgbClr val="6699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5363" name="Rectangle 13" descr="Canvas"/>
          <p:cNvSpPr>
            <a:spLocks noChangeArrowheads="1"/>
          </p:cNvSpPr>
          <p:nvPr/>
        </p:nvSpPr>
        <p:spPr bwMode="auto">
          <a:xfrm>
            <a:off x="0" y="0"/>
            <a:ext cx="12192000" cy="3276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5364" name="Rectangle 2"/>
          <p:cNvSpPr>
            <a:spLocks noGrp="1" noChangeArrowheads="1"/>
          </p:cNvSpPr>
          <p:nvPr>
            <p:ph type="subTitle" idx="1"/>
          </p:nvPr>
        </p:nvSpPr>
        <p:spPr>
          <a:xfrm>
            <a:off x="103717" y="4648200"/>
            <a:ext cx="11885083" cy="1790700"/>
          </a:xfrm>
          <a:noFill/>
        </p:spPr>
        <p:txBody>
          <a:bodyPr/>
          <a:lstStyle/>
          <a:p>
            <a:pPr marL="0" indent="0" algn="l" eaLnBrk="1" hangingPunct="1">
              <a:buNone/>
            </a:pPr>
            <a:r>
              <a:rPr lang="en-GB" altLang="ja-JP" sz="2400" dirty="0" smtClean="0">
                <a:ea typeface="MS PGothic" pitchFamily="34" charset="-128"/>
              </a:rPr>
              <a:t>“Are they all made from milk?” asked Alisha. “Well done, that’s right,” said Mrs Jenkins, smiling. </a:t>
            </a:r>
          </a:p>
          <a:p>
            <a:pPr marL="0" indent="0" algn="l" eaLnBrk="1" hangingPunct="1">
              <a:buNone/>
            </a:pPr>
            <a:r>
              <a:rPr lang="en-GB" altLang="ja-JP" sz="2400" dirty="0" smtClean="0">
                <a:ea typeface="MS PGothic" pitchFamily="34" charset="-128"/>
              </a:rPr>
              <a:t>Jordan couldn’t believe that his favourite food was made from milk. He was amazed!  “So cheese comes from milk, and milk comes from cows,” Jordan announced confidently. “Correct!” said Mrs Jenkins.</a:t>
            </a:r>
            <a:endParaRPr lang="en-GB" altLang="en-US" sz="2400" dirty="0" smtClean="0"/>
          </a:p>
        </p:txBody>
      </p:sp>
      <p:sp>
        <p:nvSpPr>
          <p:cNvPr id="15365" name="AutoShape 11"/>
          <p:cNvSpPr>
            <a:spLocks noChangeArrowheads="1"/>
          </p:cNvSpPr>
          <p:nvPr/>
        </p:nvSpPr>
        <p:spPr bwMode="auto">
          <a:xfrm>
            <a:off x="5238751" y="233363"/>
            <a:ext cx="5588000" cy="1981200"/>
          </a:xfrm>
          <a:prstGeom prst="cloudCallout">
            <a:avLst>
              <a:gd name="adj1" fmla="val -87801"/>
              <a:gd name="adj2" fmla="val -2371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5366" name="Picture 12" descr="AG_N14_Children_fun"/>
          <p:cNvPicPr>
            <a:picLocks noChangeAspect="1" noChangeArrowheads="1"/>
          </p:cNvPicPr>
          <p:nvPr/>
        </p:nvPicPr>
        <p:blipFill>
          <a:blip r:embed="rId3">
            <a:extLst>
              <a:ext uri="{28A0092B-C50C-407E-A947-70E740481C1C}">
                <a14:useLocalDpi xmlns:a14="http://schemas.microsoft.com/office/drawing/2010/main" val="0"/>
              </a:ext>
            </a:extLst>
          </a:blip>
          <a:srcRect l="43333" r="25555"/>
          <a:stretch>
            <a:fillRect/>
          </a:stretch>
        </p:blipFill>
        <p:spPr bwMode="auto">
          <a:xfrm>
            <a:off x="1066800" y="304800"/>
            <a:ext cx="289983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S3_N25_cheese_tradi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762000"/>
            <a:ext cx="12192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6"/>
          <p:cNvSpPr txBox="1">
            <a:spLocks noChangeArrowheads="1"/>
          </p:cNvSpPr>
          <p:nvPr/>
        </p:nvSpPr>
        <p:spPr bwMode="auto">
          <a:xfrm>
            <a:off x="7518400" y="838200"/>
            <a:ext cx="101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50000"/>
              </a:spcBef>
              <a:buFontTx/>
              <a:buNone/>
            </a:pPr>
            <a:r>
              <a:rPr lang="en-GB" altLang="en-US" sz="3600"/>
              <a:t>=</a:t>
            </a:r>
          </a:p>
        </p:txBody>
      </p:sp>
      <p:pic>
        <p:nvPicPr>
          <p:cNvPr id="15369" name="Picture 14" descr="Milk 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609600"/>
            <a:ext cx="11472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descr="S2_N8_classroom_table"/>
          <p:cNvPicPr>
            <a:picLocks noChangeAspect="1" noChangeArrowheads="1"/>
          </p:cNvPicPr>
          <p:nvPr/>
        </p:nvPicPr>
        <p:blipFill>
          <a:blip r:embed="rId6">
            <a:extLst>
              <a:ext uri="{28A0092B-C50C-407E-A947-70E740481C1C}">
                <a14:useLocalDpi xmlns:a14="http://schemas.microsoft.com/office/drawing/2010/main" val="0"/>
              </a:ext>
            </a:extLst>
          </a:blip>
          <a:srcRect r="36508" b="49139"/>
          <a:stretch>
            <a:fillRect/>
          </a:stretch>
        </p:blipFill>
        <p:spPr bwMode="auto">
          <a:xfrm>
            <a:off x="8128000" y="3505200"/>
            <a:ext cx="4064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descr="S3_N11_yogu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4401" y="3200400"/>
            <a:ext cx="658284"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0" descr="S3_N10_yogu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1" y="3124201"/>
            <a:ext cx="71543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1" descr="S3_N10_yogu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6401" y="3352801"/>
            <a:ext cx="71543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6" descr="AG_N5_Carton_of_mil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2590801"/>
            <a:ext cx="90593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9" descr="AG_N5_Carton_of_mil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6000" y="2743201"/>
            <a:ext cx="90593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2" descr="S3_N11_yogu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5201" y="3352800"/>
            <a:ext cx="658284"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73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9" descr="Water droplets"/>
          <p:cNvSpPr>
            <a:spLocks noChangeArrowheads="1"/>
          </p:cNvSpPr>
          <p:nvPr/>
        </p:nvSpPr>
        <p:spPr bwMode="auto">
          <a:xfrm rot="5400000">
            <a:off x="3619500" y="-4438650"/>
            <a:ext cx="4953000" cy="1219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13 w 21600"/>
              <a:gd name="T13" fmla="*/ 3513 h 21600"/>
              <a:gd name="T14" fmla="*/ 18087 w 21600"/>
              <a:gd name="T15" fmla="*/ 18087 h 21600"/>
            </a:gdLst>
            <a:ahLst/>
            <a:cxnLst>
              <a:cxn ang="T8">
                <a:pos x="T0" y="T1"/>
              </a:cxn>
              <a:cxn ang="T9">
                <a:pos x="T2" y="T3"/>
              </a:cxn>
              <a:cxn ang="T10">
                <a:pos x="T4" y="T5"/>
              </a:cxn>
              <a:cxn ang="T11">
                <a:pos x="T6" y="T7"/>
              </a:cxn>
            </a:cxnLst>
            <a:rect l="T12" t="T13" r="T14" b="T15"/>
            <a:pathLst>
              <a:path w="21600" h="21600">
                <a:moveTo>
                  <a:pt x="0" y="0"/>
                </a:moveTo>
                <a:lnTo>
                  <a:pt x="3426" y="21600"/>
                </a:lnTo>
                <a:lnTo>
                  <a:pt x="18174" y="21600"/>
                </a:lnTo>
                <a:lnTo>
                  <a:pt x="21600" y="0"/>
                </a:lnTo>
                <a:lnTo>
                  <a:pt x="0" y="0"/>
                </a:lnTo>
                <a:close/>
              </a:path>
            </a:pathLst>
          </a:cu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6387" name="Picture 17" descr="AG_N7_Ronnie_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81" y="533400"/>
            <a:ext cx="212756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subTitle" idx="1"/>
          </p:nvPr>
        </p:nvSpPr>
        <p:spPr>
          <a:xfrm>
            <a:off x="153458" y="4546600"/>
            <a:ext cx="11885083" cy="1906588"/>
          </a:xfrm>
          <a:noFill/>
        </p:spPr>
        <p:txBody>
          <a:bodyPr/>
          <a:lstStyle/>
          <a:p>
            <a:pPr marL="0" indent="0" algn="l" eaLnBrk="1" hangingPunct="1">
              <a:buNone/>
            </a:pPr>
            <a:r>
              <a:rPr lang="en-GB" altLang="en-US" sz="2400" dirty="0" smtClean="0"/>
              <a:t>After a busy morning looking around the farm, it was time for lunch.</a:t>
            </a:r>
          </a:p>
          <a:p>
            <a:pPr marL="0" indent="0" algn="l" eaLnBrk="1" hangingPunct="1">
              <a:buNone/>
            </a:pPr>
            <a:r>
              <a:rPr lang="en-GB" altLang="en-US" sz="2400" dirty="0" smtClean="0"/>
              <a:t>Mrs Jenkins led the children to a place where they could wash their hands.</a:t>
            </a:r>
          </a:p>
          <a:p>
            <a:pPr marL="0" indent="0" algn="l" eaLnBrk="1" hangingPunct="1">
              <a:buNone/>
            </a:pPr>
            <a:r>
              <a:rPr lang="en-GB" altLang="en-US" sz="2400" dirty="0" smtClean="0"/>
              <a:t>She explain that it was very important to wash their hands properly as they had been touching animals and farm equipment.  </a:t>
            </a:r>
          </a:p>
          <a:p>
            <a:pPr algn="l" eaLnBrk="1" hangingPunct="1"/>
            <a:endParaRPr lang="en-GB" altLang="en-US" sz="2000" dirty="0" smtClean="0"/>
          </a:p>
        </p:txBody>
      </p:sp>
      <p:pic>
        <p:nvPicPr>
          <p:cNvPr id="16389" name="Picture 5" descr="S3_N14_handw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182" y="457200"/>
            <a:ext cx="106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S3_N15_paper_tow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983" y="381000"/>
            <a:ext cx="2180167"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S3_N13_S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783" y="1219200"/>
            <a:ext cx="294428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6" descr="S3_N16_Jord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948" y="685801"/>
            <a:ext cx="2461365"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5" descr="S2_N2_Nicol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8881" y="533400"/>
            <a:ext cx="241511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961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l="3999"/>
          <a:stretch>
            <a:fillRect/>
          </a:stretch>
        </p:blipFill>
        <p:spPr bwMode="auto">
          <a:xfrm>
            <a:off x="0" y="-838200"/>
            <a:ext cx="1219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subTitle" idx="1"/>
          </p:nvPr>
        </p:nvSpPr>
        <p:spPr>
          <a:xfrm>
            <a:off x="103717" y="4648200"/>
            <a:ext cx="11885083" cy="2516188"/>
          </a:xfrm>
          <a:noFill/>
        </p:spPr>
        <p:txBody>
          <a:bodyPr/>
          <a:lstStyle/>
          <a:p>
            <a:pPr marL="0" indent="0" algn="l" eaLnBrk="1" hangingPunct="1">
              <a:buNone/>
            </a:pPr>
            <a:r>
              <a:rPr lang="en-GB" altLang="en-US" sz="2400" dirty="0" smtClean="0"/>
              <a:t>When they had all washed and dried their hands, Mrs Jenkins took them to the picnic area.</a:t>
            </a:r>
          </a:p>
          <a:p>
            <a:pPr marL="0" indent="0" algn="l" eaLnBrk="1" hangingPunct="1">
              <a:buNone/>
            </a:pPr>
            <a:r>
              <a:rPr lang="en-GB" altLang="en-US" sz="2400" dirty="0" smtClean="0"/>
              <a:t>“Has anyone got any food made from milk in their lunchbox?” asked Mr </a:t>
            </a:r>
            <a:r>
              <a:rPr lang="en-GB" altLang="ja-JP" sz="2400" dirty="0" smtClean="0">
                <a:ea typeface="MS PGothic" pitchFamily="34" charset="-128"/>
              </a:rPr>
              <a:t>Valdez</a:t>
            </a:r>
            <a:r>
              <a:rPr lang="en-GB" altLang="en-US" sz="2400" dirty="0" smtClean="0"/>
              <a:t>.</a:t>
            </a:r>
          </a:p>
          <a:p>
            <a:pPr marL="0" indent="0" algn="l" eaLnBrk="1" hangingPunct="1">
              <a:buNone/>
            </a:pPr>
            <a:r>
              <a:rPr lang="en-GB" altLang="en-US" sz="2400" dirty="0" smtClean="0"/>
              <a:t>Some children had milk to drink, some had cheese and some had yogurts.</a:t>
            </a:r>
          </a:p>
        </p:txBody>
      </p:sp>
      <p:pic>
        <p:nvPicPr>
          <p:cNvPr id="17412" name="Picture 18" descr="AG2_N23C_Empty lunch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533400"/>
            <a:ext cx="2711451"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descr="AG2_N23B_Empty lunchbox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1" y="1524001"/>
            <a:ext cx="38396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S3_N6_lunch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1981200"/>
            <a:ext cx="26839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S3_N11_yogu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98784">
            <a:off x="8940801" y="2590800"/>
            <a:ext cx="109855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S3_N10_yogu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44538">
            <a:off x="7112001" y="2971800"/>
            <a:ext cx="112395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6" descr="S3_N25_cheese_traditio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5307">
            <a:off x="7630584" y="1433513"/>
            <a:ext cx="11176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9" descr="AG2_N16_C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1200" y="1828800"/>
            <a:ext cx="171661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S3_N1_Mr Valdez"/>
          <p:cNvPicPr>
            <a:picLocks noChangeAspect="1" noChangeArrowheads="1"/>
          </p:cNvPicPr>
          <p:nvPr/>
        </p:nvPicPr>
        <p:blipFill>
          <a:blip r:embed="rId10">
            <a:extLst>
              <a:ext uri="{28A0092B-C50C-407E-A947-70E740481C1C}">
                <a14:useLocalDpi xmlns:a14="http://schemas.microsoft.com/office/drawing/2010/main" val="0"/>
              </a:ext>
            </a:extLst>
          </a:blip>
          <a:srcRect b="38676"/>
          <a:stretch>
            <a:fillRect/>
          </a:stretch>
        </p:blipFill>
        <p:spPr bwMode="auto">
          <a:xfrm>
            <a:off x="1" y="609600"/>
            <a:ext cx="3251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0" descr="S3_N12_milkshak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56801" y="2438400"/>
            <a:ext cx="14774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77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l="3999" t="11429"/>
          <a:stretch>
            <a:fillRect/>
          </a:stretch>
        </p:blipFill>
        <p:spPr bwMode="auto">
          <a:xfrm>
            <a:off x="0" y="0"/>
            <a:ext cx="1219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subTitle" idx="1"/>
          </p:nvPr>
        </p:nvSpPr>
        <p:spPr>
          <a:xfrm>
            <a:off x="201084" y="4953000"/>
            <a:ext cx="11990916" cy="1906588"/>
          </a:xfrm>
          <a:noFill/>
        </p:spPr>
        <p:txBody>
          <a:bodyPr/>
          <a:lstStyle/>
          <a:p>
            <a:pPr marL="0" indent="0" algn="l" eaLnBrk="1" hangingPunct="1">
              <a:buNone/>
            </a:pPr>
            <a:r>
              <a:rPr lang="en-GB" altLang="en-US" sz="2400" dirty="0" smtClean="0"/>
              <a:t>“Great!  said Mr Valdez. “We need to eat some of these types of foods everyday to help us have strong bones and teeth”. “How do they help our bones and teeth?” asked Alisha.</a:t>
            </a:r>
          </a:p>
          <a:p>
            <a:pPr marL="0" indent="0" algn="l" eaLnBrk="1" hangingPunct="1">
              <a:buNone/>
            </a:pPr>
            <a:r>
              <a:rPr lang="en-GB" altLang="en-US" sz="2400" dirty="0" smtClean="0"/>
              <a:t>Mr </a:t>
            </a:r>
            <a:r>
              <a:rPr lang="en-GB" altLang="ja-JP" sz="2400" dirty="0" smtClean="0">
                <a:ea typeface="MS PGothic" pitchFamily="34" charset="-128"/>
              </a:rPr>
              <a:t>Valdez</a:t>
            </a:r>
            <a:r>
              <a:rPr lang="en-GB" altLang="en-US" sz="2400" dirty="0" smtClean="0"/>
              <a:t> explained that it was the calcium found in milk and foods made from milk and that helped bones and teeth stay healthy.</a:t>
            </a:r>
          </a:p>
        </p:txBody>
      </p:sp>
      <p:pic>
        <p:nvPicPr>
          <p:cNvPr id="18436" name="Picture 10" descr="S3_N1_Mr Valdez"/>
          <p:cNvPicPr>
            <a:picLocks noChangeAspect="1" noChangeArrowheads="1"/>
          </p:cNvPicPr>
          <p:nvPr/>
        </p:nvPicPr>
        <p:blipFill>
          <a:blip r:embed="rId3">
            <a:extLst>
              <a:ext uri="{28A0092B-C50C-407E-A947-70E740481C1C}">
                <a14:useLocalDpi xmlns:a14="http://schemas.microsoft.com/office/drawing/2010/main" val="0"/>
              </a:ext>
            </a:extLst>
          </a:blip>
          <a:srcRect b="48808"/>
          <a:stretch>
            <a:fillRect/>
          </a:stretch>
        </p:blipFill>
        <p:spPr bwMode="auto">
          <a:xfrm>
            <a:off x="2057400" y="838200"/>
            <a:ext cx="360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14"/>
          <p:cNvSpPr>
            <a:spLocks noChangeArrowheads="1"/>
          </p:cNvSpPr>
          <p:nvPr/>
        </p:nvSpPr>
        <p:spPr bwMode="auto">
          <a:xfrm>
            <a:off x="6096000" y="228600"/>
            <a:ext cx="5892800" cy="3352800"/>
          </a:xfrm>
          <a:prstGeom prst="cloudCallout">
            <a:avLst>
              <a:gd name="adj1" fmla="val -84690"/>
              <a:gd name="adj2" fmla="val -2131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grpSp>
        <p:nvGrpSpPr>
          <p:cNvPr id="18438" name="Group 13"/>
          <p:cNvGrpSpPr>
            <a:grpSpLocks/>
          </p:cNvGrpSpPr>
          <p:nvPr/>
        </p:nvGrpSpPr>
        <p:grpSpPr bwMode="auto">
          <a:xfrm rot="-410212">
            <a:off x="7493000" y="630238"/>
            <a:ext cx="2540000" cy="2362200"/>
            <a:chOff x="2880" y="144"/>
            <a:chExt cx="1655" cy="1680"/>
          </a:xfrm>
        </p:grpSpPr>
        <p:sp>
          <p:nvSpPr>
            <p:cNvPr id="18439" name="Rectangle 12"/>
            <p:cNvSpPr>
              <a:spLocks noChangeArrowheads="1"/>
            </p:cNvSpPr>
            <p:nvPr/>
          </p:nvSpPr>
          <p:spPr bwMode="auto">
            <a:xfrm>
              <a:off x="2976" y="240"/>
              <a:ext cx="1536" cy="1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18440" name="Picture 4" descr="AG_N6_Basic_skeleton"/>
            <p:cNvPicPr>
              <a:picLocks noChangeAspect="1" noChangeArrowheads="1"/>
            </p:cNvPicPr>
            <p:nvPr/>
          </p:nvPicPr>
          <p:blipFill>
            <a:blip r:embed="rId4">
              <a:extLst>
                <a:ext uri="{28A0092B-C50C-407E-A947-70E740481C1C}">
                  <a14:useLocalDpi xmlns:a14="http://schemas.microsoft.com/office/drawing/2010/main" val="0"/>
                </a:ext>
              </a:extLst>
            </a:blip>
            <a:srcRect b="44508"/>
            <a:stretch>
              <a:fillRect/>
            </a:stretch>
          </p:blipFill>
          <p:spPr bwMode="auto">
            <a:xfrm>
              <a:off x="3168" y="288"/>
              <a:ext cx="125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descr="S4_N25_polaroid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44"/>
              <a:ext cx="165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9364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6"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l="3999" t="16176"/>
          <a:stretch>
            <a:fillRect/>
          </a:stretch>
        </p:blipFill>
        <p:spPr bwMode="auto">
          <a:xfrm>
            <a:off x="0" y="0"/>
            <a:ext cx="1219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subTitle" idx="1"/>
          </p:nvPr>
        </p:nvSpPr>
        <p:spPr>
          <a:xfrm>
            <a:off x="203200" y="4343400"/>
            <a:ext cx="5892800" cy="2362200"/>
          </a:xfrm>
        </p:spPr>
        <p:txBody>
          <a:bodyPr/>
          <a:lstStyle/>
          <a:p>
            <a:pPr marL="0" indent="0" algn="l" eaLnBrk="1" hangingPunct="1">
              <a:lnSpc>
                <a:spcPct val="90000"/>
              </a:lnSpc>
              <a:buNone/>
            </a:pPr>
            <a:r>
              <a:rPr lang="en-GB" altLang="en-US" sz="2400" dirty="0" smtClean="0"/>
              <a:t>Jordan looked at his nearly empty lunchbox. </a:t>
            </a:r>
          </a:p>
          <a:p>
            <a:pPr marL="0" indent="0" algn="l" eaLnBrk="1" hangingPunct="1">
              <a:lnSpc>
                <a:spcPct val="90000"/>
              </a:lnSpc>
              <a:buNone/>
            </a:pPr>
            <a:r>
              <a:rPr lang="en-GB" altLang="en-US" sz="2400" dirty="0" smtClean="0"/>
              <a:t>“I had a cheese roll,” he said.</a:t>
            </a:r>
          </a:p>
          <a:p>
            <a:pPr marL="0" indent="0" algn="l" eaLnBrk="1" hangingPunct="1">
              <a:lnSpc>
                <a:spcPct val="90000"/>
              </a:lnSpc>
              <a:buNone/>
            </a:pPr>
            <a:r>
              <a:rPr lang="en-GB" altLang="en-US" sz="2400" dirty="0" smtClean="0"/>
              <a:t>“Where is it?” asked Mr </a:t>
            </a:r>
            <a:r>
              <a:rPr lang="en-GB" altLang="ja-JP" sz="2400" dirty="0" smtClean="0">
                <a:ea typeface="MS PGothic" pitchFamily="34" charset="-128"/>
              </a:rPr>
              <a:t>Valdez</a:t>
            </a:r>
            <a:r>
              <a:rPr lang="en-GB" altLang="en-US" sz="2400" dirty="0" smtClean="0"/>
              <a:t>.</a:t>
            </a:r>
            <a:endParaRPr lang="en-GB" altLang="en-US" sz="2000" dirty="0" smtClean="0"/>
          </a:p>
          <a:p>
            <a:pPr algn="l" eaLnBrk="1" hangingPunct="1">
              <a:lnSpc>
                <a:spcPct val="90000"/>
              </a:lnSpc>
            </a:pPr>
            <a:endParaRPr lang="en-GB" altLang="en-US" sz="2800" dirty="0" smtClean="0"/>
          </a:p>
          <a:p>
            <a:pPr algn="l" eaLnBrk="1" hangingPunct="1">
              <a:lnSpc>
                <a:spcPct val="90000"/>
              </a:lnSpc>
            </a:pPr>
            <a:endParaRPr lang="en-GB" altLang="en-US" sz="2800" dirty="0" smtClean="0"/>
          </a:p>
        </p:txBody>
      </p:sp>
      <p:pic>
        <p:nvPicPr>
          <p:cNvPr id="19460" name="Picture 8" descr="S3_N16_Jordan"/>
          <p:cNvPicPr>
            <a:picLocks noChangeAspect="1" noChangeArrowheads="1"/>
          </p:cNvPicPr>
          <p:nvPr/>
        </p:nvPicPr>
        <p:blipFill>
          <a:blip r:embed="rId3">
            <a:extLst>
              <a:ext uri="{28A0092B-C50C-407E-A947-70E740481C1C}">
                <a14:useLocalDpi xmlns:a14="http://schemas.microsoft.com/office/drawing/2010/main" val="0"/>
              </a:ext>
            </a:extLst>
          </a:blip>
          <a:srcRect r="-5869" b="33803"/>
          <a:stretch>
            <a:fillRect/>
          </a:stretch>
        </p:blipFill>
        <p:spPr bwMode="auto">
          <a:xfrm>
            <a:off x="1168400" y="1022350"/>
            <a:ext cx="3633724"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12"/>
          <p:cNvSpPr>
            <a:spLocks noChangeArrowheads="1"/>
          </p:cNvSpPr>
          <p:nvPr/>
        </p:nvSpPr>
        <p:spPr bwMode="auto">
          <a:xfrm rot="286810">
            <a:off x="3759200" y="0"/>
            <a:ext cx="4876800" cy="2743200"/>
          </a:xfrm>
          <a:prstGeom prst="cloudCallout">
            <a:avLst>
              <a:gd name="adj1" fmla="val -62486"/>
              <a:gd name="adj2" fmla="val 2049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19462" name="Picture 13" descr="S3_N6_lunch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1" y="304800"/>
            <a:ext cx="2222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4" descr="S3_N8_flap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1524001"/>
            <a:ext cx="812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descr="S3_N1_Mr Valdez"/>
          <p:cNvPicPr>
            <a:picLocks noChangeAspect="1" noChangeArrowheads="1"/>
          </p:cNvPicPr>
          <p:nvPr/>
        </p:nvPicPr>
        <p:blipFill>
          <a:blip r:embed="rId6">
            <a:extLst>
              <a:ext uri="{28A0092B-C50C-407E-A947-70E740481C1C}">
                <a14:useLocalDpi xmlns:a14="http://schemas.microsoft.com/office/drawing/2010/main" val="0"/>
              </a:ext>
            </a:extLst>
          </a:blip>
          <a:srcRect b="48230"/>
          <a:stretch>
            <a:fillRect/>
          </a:stretch>
        </p:blipFill>
        <p:spPr bwMode="auto">
          <a:xfrm>
            <a:off x="7264400" y="669925"/>
            <a:ext cx="39497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753100" y="4343400"/>
            <a:ext cx="6311900" cy="23622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altLang="en-US" sz="2400" dirty="0" smtClean="0"/>
              <a:t>“I ate it on the coach for breakfast,” said Jordan, quietly.</a:t>
            </a:r>
          </a:p>
          <a:p>
            <a:pPr marL="0" indent="0">
              <a:buFont typeface="Arial" charset="0"/>
              <a:buNone/>
            </a:pPr>
            <a:r>
              <a:rPr lang="en-GB" altLang="en-US" sz="2400" dirty="0" smtClean="0"/>
              <a:t>“It’s really important to have a proper breakfast, Jordan,” said Mr Valdez.  “You need to save your lunch for lunchtime.”</a:t>
            </a:r>
          </a:p>
          <a:p>
            <a:endParaRPr lang="en-GB" altLang="en-US" sz="2000" dirty="0" smtClean="0"/>
          </a:p>
          <a:p>
            <a:endParaRPr lang="en-GB" altLang="en-US" sz="2800" dirty="0" smtClean="0"/>
          </a:p>
          <a:p>
            <a:endParaRPr lang="en-GB" altLang="en-US" sz="2800" dirty="0" smtClean="0"/>
          </a:p>
        </p:txBody>
      </p:sp>
    </p:spTree>
    <p:extLst>
      <p:ext uri="{BB962C8B-B14F-4D97-AF65-F5344CB8AC3E}">
        <p14:creationId xmlns:p14="http://schemas.microsoft.com/office/powerpoint/2010/main" val="18670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8"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l="3999" t="16176"/>
          <a:stretch>
            <a:fillRect/>
          </a:stretch>
        </p:blipFill>
        <p:spPr bwMode="auto">
          <a:xfrm>
            <a:off x="0" y="0"/>
            <a:ext cx="1219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subTitle" idx="1"/>
          </p:nvPr>
        </p:nvSpPr>
        <p:spPr>
          <a:xfrm>
            <a:off x="306917" y="4457700"/>
            <a:ext cx="11885083" cy="2514600"/>
          </a:xfrm>
          <a:noFill/>
        </p:spPr>
        <p:txBody>
          <a:bodyPr/>
          <a:lstStyle/>
          <a:p>
            <a:pPr marL="0" indent="0" algn="l" eaLnBrk="1" hangingPunct="1">
              <a:lnSpc>
                <a:spcPct val="80000"/>
              </a:lnSpc>
              <a:buNone/>
            </a:pPr>
            <a:r>
              <a:rPr lang="en-GB" altLang="en-US" sz="2400" dirty="0" smtClean="0"/>
              <a:t>“That’s very true,” said Mrs Jenkins.  “I always have a proper breakfast so I can get all my work done in the mornings without feeling tired or hungry.”</a:t>
            </a:r>
          </a:p>
          <a:p>
            <a:pPr marL="0" indent="0" algn="l" eaLnBrk="1" hangingPunct="1">
              <a:lnSpc>
                <a:spcPct val="80000"/>
              </a:lnSpc>
              <a:buNone/>
            </a:pPr>
            <a:r>
              <a:rPr lang="en-GB" altLang="en-US" sz="2400" dirty="0" smtClean="0"/>
              <a:t>“I’ll make sure I do in the future,” said Jordan.</a:t>
            </a:r>
          </a:p>
          <a:p>
            <a:pPr marL="0" indent="0" algn="l" eaLnBrk="1" hangingPunct="1">
              <a:lnSpc>
                <a:spcPct val="80000"/>
              </a:lnSpc>
              <a:buNone/>
            </a:pPr>
            <a:r>
              <a:rPr lang="en-GB" altLang="en-US" sz="2400" dirty="0" smtClean="0"/>
              <a:t>Alisha knew that Jordan was feeling hungry, but she did not want to hurt his feelings. </a:t>
            </a:r>
          </a:p>
          <a:p>
            <a:pPr marL="0" indent="0" algn="l" eaLnBrk="1" hangingPunct="1">
              <a:lnSpc>
                <a:spcPct val="80000"/>
              </a:lnSpc>
              <a:buNone/>
            </a:pPr>
            <a:r>
              <a:rPr lang="en-GB" altLang="en-US" sz="2400" dirty="0" smtClean="0"/>
              <a:t>She wondered what she could do to help her friend.</a:t>
            </a:r>
          </a:p>
        </p:txBody>
      </p:sp>
      <p:pic>
        <p:nvPicPr>
          <p:cNvPr id="20484" name="Picture 19" descr="AG2_N9_Jordan_ disappointed"/>
          <p:cNvPicPr>
            <a:picLocks noChangeAspect="1" noChangeArrowheads="1"/>
          </p:cNvPicPr>
          <p:nvPr/>
        </p:nvPicPr>
        <p:blipFill>
          <a:blip r:embed="rId3">
            <a:extLst>
              <a:ext uri="{28A0092B-C50C-407E-A947-70E740481C1C}">
                <a14:useLocalDpi xmlns:a14="http://schemas.microsoft.com/office/drawing/2010/main" val="0"/>
              </a:ext>
            </a:extLst>
          </a:blip>
          <a:srcRect b="48773"/>
          <a:stretch>
            <a:fillRect/>
          </a:stretch>
        </p:blipFill>
        <p:spPr bwMode="auto">
          <a:xfrm>
            <a:off x="3860802" y="1524000"/>
            <a:ext cx="223034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0" descr="AG2_N1_Alisha thinking face"/>
          <p:cNvPicPr>
            <a:picLocks noChangeAspect="1" noChangeArrowheads="1"/>
          </p:cNvPicPr>
          <p:nvPr/>
        </p:nvPicPr>
        <p:blipFill>
          <a:blip r:embed="rId4">
            <a:extLst>
              <a:ext uri="{28A0092B-C50C-407E-A947-70E740481C1C}">
                <a14:useLocalDpi xmlns:a14="http://schemas.microsoft.com/office/drawing/2010/main" val="0"/>
              </a:ext>
            </a:extLst>
          </a:blip>
          <a:srcRect b="46120"/>
          <a:stretch>
            <a:fillRect/>
          </a:stretch>
        </p:blipFill>
        <p:spPr bwMode="auto">
          <a:xfrm>
            <a:off x="6807201" y="1524000"/>
            <a:ext cx="3708399"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21"/>
          <p:cNvSpPr>
            <a:spLocks noChangeArrowheads="1"/>
          </p:cNvSpPr>
          <p:nvPr/>
        </p:nvSpPr>
        <p:spPr bwMode="auto">
          <a:xfrm>
            <a:off x="5689600" y="381000"/>
            <a:ext cx="2540000" cy="1295400"/>
          </a:xfrm>
          <a:prstGeom prst="cloudCallout">
            <a:avLst>
              <a:gd name="adj1" fmla="val 50167"/>
              <a:gd name="adj2" fmla="val 791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20487" name="Text Box 22"/>
          <p:cNvSpPr txBox="1">
            <a:spLocks noChangeArrowheads="1"/>
          </p:cNvSpPr>
          <p:nvPr/>
        </p:nvSpPr>
        <p:spPr bwMode="auto">
          <a:xfrm>
            <a:off x="6502400" y="533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50000"/>
              </a:spcBef>
              <a:buFontTx/>
              <a:buNone/>
            </a:pPr>
            <a:r>
              <a:rPr lang="en-GB" altLang="en-US" sz="5400" b="1">
                <a:latin typeface="Arial" charset="0"/>
              </a:rPr>
              <a:t>?</a:t>
            </a:r>
          </a:p>
        </p:txBody>
      </p:sp>
    </p:spTree>
    <p:extLst>
      <p:ext uri="{BB962C8B-B14F-4D97-AF65-F5344CB8AC3E}">
        <p14:creationId xmlns:p14="http://schemas.microsoft.com/office/powerpoint/2010/main" val="2872195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descr="50%"/>
          <p:cNvSpPr>
            <a:spLocks noChangeArrowheads="1"/>
          </p:cNvSpPr>
          <p:nvPr/>
        </p:nvSpPr>
        <p:spPr bwMode="auto">
          <a:xfrm>
            <a:off x="0" y="3025775"/>
            <a:ext cx="12192000" cy="1524000"/>
          </a:xfrm>
          <a:prstGeom prst="rect">
            <a:avLst/>
          </a:prstGeom>
          <a:pattFill prst="pct5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3075" name="Rectangle 24" descr="Canvas"/>
          <p:cNvSpPr>
            <a:spLocks noChangeArrowheads="1"/>
          </p:cNvSpPr>
          <p:nvPr/>
        </p:nvSpPr>
        <p:spPr bwMode="auto">
          <a:xfrm>
            <a:off x="0" y="0"/>
            <a:ext cx="12192000" cy="302577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3076" name="Rectangle 3"/>
          <p:cNvSpPr>
            <a:spLocks noGrp="1" noChangeArrowheads="1"/>
          </p:cNvSpPr>
          <p:nvPr>
            <p:ph type="subTitle" idx="1"/>
          </p:nvPr>
        </p:nvSpPr>
        <p:spPr>
          <a:xfrm>
            <a:off x="153458" y="4587875"/>
            <a:ext cx="11885084" cy="1601788"/>
          </a:xfrm>
          <a:noFill/>
        </p:spPr>
        <p:txBody>
          <a:bodyPr/>
          <a:lstStyle/>
          <a:p>
            <a:pPr marL="0" indent="0" algn="l" eaLnBrk="1" hangingPunct="1">
              <a:lnSpc>
                <a:spcPct val="80000"/>
              </a:lnSpc>
              <a:buNone/>
            </a:pPr>
            <a:r>
              <a:rPr lang="en-GB" altLang="ja-JP" sz="2400" dirty="0" smtClean="0">
                <a:ea typeface="MS PGothic" pitchFamily="34" charset="-128"/>
              </a:rPr>
              <a:t>“Come along, chop, chop,” said Mr Valdez.</a:t>
            </a:r>
          </a:p>
          <a:p>
            <a:pPr marL="0" indent="0" algn="l" eaLnBrk="1" hangingPunct="1">
              <a:lnSpc>
                <a:spcPct val="80000"/>
              </a:lnSpc>
              <a:buNone/>
            </a:pPr>
            <a:r>
              <a:rPr lang="en-GB" altLang="ja-JP" sz="2400" dirty="0" smtClean="0">
                <a:ea typeface="MS PGothic" pitchFamily="34" charset="-128"/>
              </a:rPr>
              <a:t>It was the day of the school trip. Jordan, Alisha, Nicola, Ronnie and all of Class V were excited! They were going  to visit a farm.</a:t>
            </a:r>
          </a:p>
          <a:p>
            <a:pPr marL="0" indent="0" algn="l" eaLnBrk="1" hangingPunct="1">
              <a:lnSpc>
                <a:spcPct val="80000"/>
              </a:lnSpc>
              <a:buNone/>
            </a:pPr>
            <a:r>
              <a:rPr lang="en-GB" altLang="ja-JP" sz="2400" dirty="0" smtClean="0">
                <a:ea typeface="MS PGothic" pitchFamily="34" charset="-128"/>
              </a:rPr>
              <a:t>“Coats, lunchboxes, walk in pairs,” Mr Valdez called out to the class as he led them outside.</a:t>
            </a:r>
            <a:endParaRPr lang="en-GB" altLang="en-US" sz="2400" dirty="0" smtClean="0"/>
          </a:p>
        </p:txBody>
      </p:sp>
      <p:pic>
        <p:nvPicPr>
          <p:cNvPr id="3077" name="Picture 20" descr="S3_N2_Mr Valdez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1599"/>
            <a:ext cx="1502683"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2" descr="AG2_N13A_Food investigators w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1092199"/>
            <a:ext cx="292498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3" descr="AG2_N13B_Food investigators w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092199"/>
            <a:ext cx="2730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descr="Cork"/>
          <p:cNvSpPr>
            <a:spLocks noChangeArrowheads="1"/>
          </p:cNvSpPr>
          <p:nvPr/>
        </p:nvSpPr>
        <p:spPr bwMode="auto">
          <a:xfrm>
            <a:off x="0" y="3810000"/>
            <a:ext cx="12192000" cy="1143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21507" name="Picture 13" descr="S3_N4_landscape"/>
          <p:cNvPicPr>
            <a:picLocks noChangeAspect="1" noChangeArrowheads="1"/>
          </p:cNvPicPr>
          <p:nvPr/>
        </p:nvPicPr>
        <p:blipFill>
          <a:blip r:embed="rId3">
            <a:extLst>
              <a:ext uri="{28A0092B-C50C-407E-A947-70E740481C1C}">
                <a14:useLocalDpi xmlns:a14="http://schemas.microsoft.com/office/drawing/2010/main" val="0"/>
              </a:ext>
            </a:extLst>
          </a:blip>
          <a:srcRect l="3999" t="1469" b="19118"/>
          <a:stretch>
            <a:fillRect/>
          </a:stretch>
        </p:blipFill>
        <p:spPr bwMode="auto">
          <a:xfrm>
            <a:off x="0" y="0"/>
            <a:ext cx="1219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subTitle" idx="1"/>
          </p:nvPr>
        </p:nvSpPr>
        <p:spPr>
          <a:xfrm>
            <a:off x="306917" y="5029200"/>
            <a:ext cx="11885083" cy="1447800"/>
          </a:xfrm>
          <a:noFill/>
        </p:spPr>
        <p:txBody>
          <a:bodyPr/>
          <a:lstStyle/>
          <a:p>
            <a:pPr marL="0" indent="0" algn="l" eaLnBrk="1" hangingPunct="1">
              <a:buNone/>
            </a:pPr>
            <a:r>
              <a:rPr lang="en-GB" altLang="en-US" sz="2400" dirty="0" smtClean="0"/>
              <a:t>“Here,” said Alisha.  “You can have one of my wraps for your lunch, I’ve got too many.”</a:t>
            </a:r>
          </a:p>
          <a:p>
            <a:pPr marL="0" indent="0" algn="l" eaLnBrk="1" hangingPunct="1">
              <a:buNone/>
            </a:pPr>
            <a:r>
              <a:rPr lang="en-GB" altLang="en-US" sz="2400" dirty="0" smtClean="0"/>
              <a:t>“Thank you,” said Jordan, “are you sure you have enough for yourself?”</a:t>
            </a:r>
          </a:p>
        </p:txBody>
      </p:sp>
      <p:grpSp>
        <p:nvGrpSpPr>
          <p:cNvPr id="21509" name="Group 3"/>
          <p:cNvGrpSpPr>
            <a:grpSpLocks/>
          </p:cNvGrpSpPr>
          <p:nvPr/>
        </p:nvGrpSpPr>
        <p:grpSpPr bwMode="auto">
          <a:xfrm>
            <a:off x="3657600" y="533400"/>
            <a:ext cx="1857781" cy="4171950"/>
            <a:chOff x="912" y="192"/>
            <a:chExt cx="1313" cy="2436"/>
          </a:xfrm>
        </p:grpSpPr>
        <p:pic>
          <p:nvPicPr>
            <p:cNvPr id="21511" name="Picture 4" descr="AG_N9_Alisha_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92"/>
              <a:ext cx="1265" cy="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descr="S3_N19_w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864"/>
              <a:ext cx="25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0" name="Picture 12" descr="AG_N12_Jordan_hap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685800"/>
            <a:ext cx="154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241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l="3999" t="1469" b="19118"/>
          <a:stretch>
            <a:fillRect/>
          </a:stretch>
        </p:blipFill>
        <p:spPr bwMode="auto">
          <a:xfrm>
            <a:off x="0" y="0"/>
            <a:ext cx="1219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subTitle" idx="1"/>
          </p:nvPr>
        </p:nvSpPr>
        <p:spPr>
          <a:xfrm>
            <a:off x="201084" y="4038600"/>
            <a:ext cx="11885083" cy="2400300"/>
          </a:xfrm>
          <a:noFill/>
        </p:spPr>
        <p:txBody>
          <a:bodyPr/>
          <a:lstStyle/>
          <a:p>
            <a:pPr marL="0" indent="0" algn="l" eaLnBrk="1" hangingPunct="1">
              <a:buNone/>
            </a:pPr>
            <a:r>
              <a:rPr lang="en-GB" altLang="ja-JP" sz="2400" dirty="0" smtClean="0">
                <a:ea typeface="MS PGothic" pitchFamily="34" charset="-128"/>
              </a:rPr>
              <a:t>“It’s been really good learning about where milk comes from,” said Ronnie.  </a:t>
            </a:r>
          </a:p>
          <a:p>
            <a:pPr marL="0" indent="0" algn="l" eaLnBrk="1" hangingPunct="1">
              <a:buNone/>
            </a:pPr>
            <a:r>
              <a:rPr lang="en-GB" altLang="ja-JP" sz="2400" dirty="0" smtClean="0">
                <a:ea typeface="MS PGothic" pitchFamily="34" charset="-128"/>
              </a:rPr>
              <a:t>“I’d like to find out more interesting things about food and where it comes from,” suggested Nicola. “Me too!” said Jordan.</a:t>
            </a:r>
          </a:p>
          <a:p>
            <a:pPr marL="0" indent="0" algn="l" eaLnBrk="1" hangingPunct="1">
              <a:buNone/>
            </a:pPr>
            <a:r>
              <a:rPr lang="en-GB" altLang="ja-JP" sz="2400" dirty="0" smtClean="0">
                <a:ea typeface="MS PGothic" pitchFamily="34" charset="-128"/>
              </a:rPr>
              <a:t>“Let’s start a club to investigate food!” proposed Alisha.  “But what could we call ourselves…”  </a:t>
            </a:r>
          </a:p>
          <a:p>
            <a:pPr marL="0" indent="0" algn="l" eaLnBrk="1" hangingPunct="1">
              <a:buNone/>
            </a:pPr>
            <a:r>
              <a:rPr lang="en-GB" altLang="ja-JP" sz="2400" dirty="0" smtClean="0">
                <a:ea typeface="MS PGothic" pitchFamily="34" charset="-128"/>
              </a:rPr>
              <a:t>“</a:t>
            </a:r>
            <a:r>
              <a:rPr lang="en-GB" altLang="ja-JP" sz="2400" i="1" dirty="0" smtClean="0">
                <a:ea typeface="MS PGothic" pitchFamily="34" charset="-128"/>
              </a:rPr>
              <a:t>The Food investigators!”</a:t>
            </a:r>
            <a:r>
              <a:rPr lang="en-GB" altLang="ja-JP" sz="2400" dirty="0" smtClean="0">
                <a:ea typeface="MS PGothic" pitchFamily="34" charset="-128"/>
              </a:rPr>
              <a:t> they all said together.</a:t>
            </a:r>
            <a:endParaRPr lang="en-GB" altLang="en-US" sz="2400" dirty="0" smtClean="0">
              <a:ea typeface="MS PGothic" pitchFamily="34" charset="-128"/>
            </a:endParaRPr>
          </a:p>
        </p:txBody>
      </p:sp>
      <p:pic>
        <p:nvPicPr>
          <p:cNvPr id="22532" name="Picture 4" descr="AG_N14_Children_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112714"/>
            <a:ext cx="789940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711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8"/>
          <p:cNvSpPr>
            <a:spLocks noChangeArrowheads="1"/>
          </p:cNvSpPr>
          <p:nvPr/>
        </p:nvSpPr>
        <p:spPr bwMode="auto">
          <a:xfrm rot="5400000">
            <a:off x="4152900" y="-4152900"/>
            <a:ext cx="3886200" cy="12192000"/>
          </a:xfrm>
          <a:prstGeom prst="triangle">
            <a:avLst>
              <a:gd name="adj" fmla="val 100000"/>
            </a:avLst>
          </a:prstGeom>
          <a:gradFill rotWithShape="1">
            <a:gsLst>
              <a:gs pos="0">
                <a:srgbClr val="5E9EFF"/>
              </a:gs>
              <a:gs pos="39999">
                <a:srgbClr val="85C2FF"/>
              </a:gs>
              <a:gs pos="70000">
                <a:srgbClr val="C4D6EB"/>
              </a:gs>
              <a:gs pos="100000">
                <a:srgbClr val="FFEBFA"/>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23555" name="Rectangle 2"/>
          <p:cNvSpPr>
            <a:spLocks noGrp="1" noChangeArrowheads="1"/>
          </p:cNvSpPr>
          <p:nvPr>
            <p:ph type="subTitle" idx="1"/>
          </p:nvPr>
        </p:nvSpPr>
        <p:spPr>
          <a:xfrm>
            <a:off x="201084" y="3911600"/>
            <a:ext cx="11885083" cy="2516188"/>
          </a:xfrm>
          <a:noFill/>
        </p:spPr>
        <p:txBody>
          <a:bodyPr/>
          <a:lstStyle/>
          <a:p>
            <a:pPr marL="0" indent="0" algn="l" eaLnBrk="1" hangingPunct="1">
              <a:buNone/>
            </a:pPr>
            <a:r>
              <a:rPr lang="en-GB" altLang="en-US" sz="2400" dirty="0" smtClean="0"/>
              <a:t>The class thanked Mrs Jenkins and walked back to the coach.</a:t>
            </a:r>
          </a:p>
          <a:p>
            <a:pPr marL="0" indent="0" algn="l" eaLnBrk="1" hangingPunct="1">
              <a:buNone/>
            </a:pPr>
            <a:r>
              <a:rPr lang="en-GB" altLang="ja-JP" sz="2400" dirty="0" smtClean="0">
                <a:ea typeface="MS PGothic" pitchFamily="34" charset="-128"/>
              </a:rPr>
              <a:t>“So the cheese in my sandwich came from milk and the tomato came from a plant but where did the bread come from?” asked Jordan. Alisha rolled her eyes.</a:t>
            </a:r>
          </a:p>
          <a:p>
            <a:pPr marL="0" indent="0" algn="l" eaLnBrk="1" hangingPunct="1">
              <a:buNone/>
            </a:pPr>
            <a:r>
              <a:rPr lang="en-GB" altLang="ja-JP" sz="2400" dirty="0" smtClean="0">
                <a:ea typeface="MS PGothic" pitchFamily="34" charset="-128"/>
              </a:rPr>
              <a:t>“I think that’s a question for another day,” sighed Mr Valdez.</a:t>
            </a:r>
          </a:p>
          <a:p>
            <a:pPr marL="0" indent="0" algn="l" eaLnBrk="1" hangingPunct="1">
              <a:buNone/>
            </a:pPr>
            <a:r>
              <a:rPr lang="en-GB" altLang="ja-JP" sz="2400" dirty="0" smtClean="0">
                <a:ea typeface="MS PGothic" pitchFamily="34" charset="-128"/>
              </a:rPr>
              <a:t>Alisha looked at her 3 friends, “I think it’s a job for the </a:t>
            </a:r>
            <a:r>
              <a:rPr lang="en-GB" altLang="ja-JP" sz="2400" i="1" dirty="0" smtClean="0">
                <a:ea typeface="MS PGothic" pitchFamily="34" charset="-128"/>
              </a:rPr>
              <a:t>Food investigators</a:t>
            </a:r>
            <a:r>
              <a:rPr lang="en-GB" altLang="ja-JP" sz="2400" dirty="0" smtClean="0">
                <a:ea typeface="MS PGothic" pitchFamily="34" charset="-128"/>
              </a:rPr>
              <a:t>!” she said.  They all grinned.</a:t>
            </a:r>
            <a:endParaRPr lang="en-GB" altLang="en-US" sz="2400" dirty="0" smtClean="0">
              <a:ea typeface="MS PGothic" pitchFamily="34" charset="-128"/>
            </a:endParaRPr>
          </a:p>
        </p:txBody>
      </p:sp>
      <p:pic>
        <p:nvPicPr>
          <p:cNvPr id="23556" name="Picture 6" descr="S3_N5_Jordan_and_Ali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1" y="685800"/>
            <a:ext cx="3860799"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363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marL="0" indent="0" algn="ctr">
              <a:buNone/>
            </a:pPr>
            <a:r>
              <a:rPr lang="en-US" sz="3600" dirty="0"/>
              <a:t>For further information, go to:</a:t>
            </a:r>
          </a:p>
          <a:p>
            <a:pPr marL="0" indent="0" algn="ctr">
              <a:buNone/>
            </a:pPr>
            <a:r>
              <a:rPr lang="en-US" sz="3600" dirty="0"/>
              <a:t>www.foodafactoflife.org.uk</a:t>
            </a:r>
          </a:p>
          <a:p>
            <a:endParaRPr lang="en-GB" dirty="0"/>
          </a:p>
        </p:txBody>
      </p:sp>
    </p:spTree>
    <p:extLst>
      <p:ext uri="{BB962C8B-B14F-4D97-AF65-F5344CB8AC3E}">
        <p14:creationId xmlns:p14="http://schemas.microsoft.com/office/powerpoint/2010/main" val="177690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0" y="2895600"/>
            <a:ext cx="12192000" cy="1716088"/>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4099" name="Picture 8" descr="S3_N4_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12192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subTitle" idx="1"/>
          </p:nvPr>
        </p:nvSpPr>
        <p:spPr>
          <a:xfrm>
            <a:off x="306917" y="4660902"/>
            <a:ext cx="11885083" cy="1854198"/>
          </a:xfrm>
          <a:noFill/>
        </p:spPr>
        <p:txBody>
          <a:bodyPr/>
          <a:lstStyle/>
          <a:p>
            <a:pPr marL="0" indent="0" algn="l" eaLnBrk="1" hangingPunct="1">
              <a:lnSpc>
                <a:spcPct val="80000"/>
              </a:lnSpc>
              <a:buNone/>
            </a:pPr>
            <a:r>
              <a:rPr lang="en-GB" altLang="ja-JP" sz="2400" dirty="0" smtClean="0">
                <a:ea typeface="MS PGothic" pitchFamily="34" charset="-128"/>
              </a:rPr>
              <a:t>The children climbed onto the coach and fastened their seat belts.</a:t>
            </a:r>
          </a:p>
          <a:p>
            <a:pPr marL="0" indent="0" algn="l" eaLnBrk="1" hangingPunct="1">
              <a:lnSpc>
                <a:spcPct val="80000"/>
              </a:lnSpc>
              <a:buNone/>
            </a:pPr>
            <a:r>
              <a:rPr lang="en-GB" altLang="ja-JP" sz="2400" dirty="0" smtClean="0">
                <a:ea typeface="MS PGothic" pitchFamily="34" charset="-128"/>
              </a:rPr>
              <a:t>The coach crawled slowly out of the busy town.  </a:t>
            </a:r>
          </a:p>
          <a:p>
            <a:pPr marL="0" indent="0" algn="l" eaLnBrk="1" hangingPunct="1">
              <a:lnSpc>
                <a:spcPct val="80000"/>
              </a:lnSpc>
              <a:buNone/>
            </a:pPr>
            <a:r>
              <a:rPr lang="en-GB" altLang="ja-JP" sz="2400" dirty="0" smtClean="0">
                <a:ea typeface="MS PGothic" pitchFamily="34" charset="-128"/>
              </a:rPr>
              <a:t>Soon, it was whizzing past different fields in the countryside. </a:t>
            </a:r>
          </a:p>
          <a:p>
            <a:pPr marL="0" indent="0" algn="l" eaLnBrk="1" hangingPunct="1">
              <a:lnSpc>
                <a:spcPct val="80000"/>
              </a:lnSpc>
              <a:buNone/>
            </a:pPr>
            <a:r>
              <a:rPr lang="en-GB" altLang="ja-JP" sz="2400" dirty="0" smtClean="0">
                <a:ea typeface="MS PGothic" pitchFamily="34" charset="-128"/>
              </a:rPr>
              <a:t>Some had barley growing, some were apple orchards and others had sheep grazing. The children chatted excitedly.</a:t>
            </a:r>
            <a:endParaRPr lang="en-GB" altLang="en-US" sz="2400" dirty="0" smtClean="0"/>
          </a:p>
        </p:txBody>
      </p:sp>
      <p:pic>
        <p:nvPicPr>
          <p:cNvPr id="4101" name="Picture 6" descr="S3_N3_c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2362200"/>
            <a:ext cx="60452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767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5"/>
          <p:cNvSpPr>
            <a:spLocks noChangeArrowheads="1"/>
          </p:cNvSpPr>
          <p:nvPr/>
        </p:nvSpPr>
        <p:spPr bwMode="auto">
          <a:xfrm rot="5400000">
            <a:off x="4152900" y="-4152900"/>
            <a:ext cx="3886200" cy="12192000"/>
          </a:xfrm>
          <a:prstGeom prst="triangle">
            <a:avLst>
              <a:gd name="adj" fmla="val 0"/>
            </a:avLst>
          </a:prstGeom>
          <a:gradFill rotWithShape="1">
            <a:gsLst>
              <a:gs pos="0">
                <a:srgbClr val="5E9EFF"/>
              </a:gs>
              <a:gs pos="39999">
                <a:srgbClr val="85C2FF"/>
              </a:gs>
              <a:gs pos="70000">
                <a:srgbClr val="C4D6EB"/>
              </a:gs>
              <a:gs pos="100000">
                <a:srgbClr val="FFEBFA"/>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5123" name="Rectangle 2"/>
          <p:cNvSpPr>
            <a:spLocks noGrp="1" noChangeArrowheads="1"/>
          </p:cNvSpPr>
          <p:nvPr>
            <p:ph type="subTitle" idx="1"/>
          </p:nvPr>
        </p:nvSpPr>
        <p:spPr>
          <a:xfrm>
            <a:off x="201084" y="4649788"/>
            <a:ext cx="11885083" cy="2286000"/>
          </a:xfrm>
          <a:noFill/>
        </p:spPr>
        <p:txBody>
          <a:bodyPr/>
          <a:lstStyle/>
          <a:p>
            <a:pPr marL="0" indent="0" algn="l" eaLnBrk="1" hangingPunct="1">
              <a:buNone/>
            </a:pPr>
            <a:r>
              <a:rPr lang="en-GB" altLang="ja-JP" sz="2400" dirty="0" smtClean="0">
                <a:ea typeface="MS PGothic" pitchFamily="34" charset="-128"/>
              </a:rPr>
              <a:t>Jordan was hungry. He hadn’t eaten his breakfast and was now looking through his lunchbox. Mum had packed some delicious treats today! There was a tasty looking cheese and tomato roll, some neatly cut carrot sticks and homemade flapjack.  His mouth began to water!</a:t>
            </a:r>
            <a:endParaRPr lang="en-GB" altLang="en-US" sz="2400" dirty="0" smtClean="0"/>
          </a:p>
        </p:txBody>
      </p:sp>
      <p:sp>
        <p:nvSpPr>
          <p:cNvPr id="5124" name="Rectangle 11"/>
          <p:cNvSpPr>
            <a:spLocks noChangeArrowheads="1"/>
          </p:cNvSpPr>
          <p:nvPr/>
        </p:nvSpPr>
        <p:spPr bwMode="auto">
          <a:xfrm>
            <a:off x="2641600" y="2895600"/>
            <a:ext cx="5384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5125" name="Picture 16" descr="S3_N6_lunch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1" y="558800"/>
            <a:ext cx="414655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9" descr="S3_N9_Still_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7307">
            <a:off x="1638300" y="1563688"/>
            <a:ext cx="1049867"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3_N7_Brown_breadr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2463800"/>
            <a:ext cx="215265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2" descr="S3_N5_Jordan_and_Alis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228600"/>
            <a:ext cx="50292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3" descr="AG2_N14_Carrot stic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2159001"/>
            <a:ext cx="24384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4" descr="S3_N8_flapja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400" y="2514600"/>
            <a:ext cx="183515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12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5"/>
          <p:cNvSpPr>
            <a:spLocks noChangeArrowheads="1"/>
          </p:cNvSpPr>
          <p:nvPr/>
        </p:nvSpPr>
        <p:spPr bwMode="auto">
          <a:xfrm rot="5400000">
            <a:off x="4152900" y="-4152900"/>
            <a:ext cx="3886200" cy="12192000"/>
          </a:xfrm>
          <a:prstGeom prst="triangle">
            <a:avLst>
              <a:gd name="adj" fmla="val 0"/>
            </a:avLst>
          </a:prstGeom>
          <a:gradFill rotWithShape="1">
            <a:gsLst>
              <a:gs pos="0">
                <a:srgbClr val="5E9EFF"/>
              </a:gs>
              <a:gs pos="39999">
                <a:srgbClr val="85C2FF"/>
              </a:gs>
              <a:gs pos="70000">
                <a:srgbClr val="C4D6EB"/>
              </a:gs>
              <a:gs pos="100000">
                <a:srgbClr val="FFEBFA"/>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6147" name="Rectangle 2"/>
          <p:cNvSpPr>
            <a:spLocks noGrp="1" noChangeArrowheads="1"/>
          </p:cNvSpPr>
          <p:nvPr>
            <p:ph type="subTitle" idx="1"/>
          </p:nvPr>
        </p:nvSpPr>
        <p:spPr>
          <a:xfrm>
            <a:off x="201084" y="4597400"/>
            <a:ext cx="11885083" cy="2133600"/>
          </a:xfrm>
          <a:noFill/>
        </p:spPr>
        <p:txBody>
          <a:bodyPr/>
          <a:lstStyle/>
          <a:p>
            <a:pPr marL="0" indent="0" algn="l" eaLnBrk="1" hangingPunct="1">
              <a:buNone/>
            </a:pPr>
            <a:r>
              <a:rPr lang="en-GB" altLang="ja-JP" sz="2400" dirty="0" smtClean="0">
                <a:ea typeface="MS PGothic" pitchFamily="34" charset="-128"/>
              </a:rPr>
              <a:t>“You can’t eat that!”, said Alisha, “That’s for your lunch”.</a:t>
            </a:r>
          </a:p>
          <a:p>
            <a:pPr marL="0" indent="0" algn="l" eaLnBrk="1" hangingPunct="1">
              <a:buNone/>
            </a:pPr>
            <a:r>
              <a:rPr lang="en-GB" altLang="ja-JP" sz="2400" dirty="0" smtClean="0">
                <a:ea typeface="MS PGothic" pitchFamily="34" charset="-128"/>
              </a:rPr>
              <a:t>Jordan didn’t listen and continued to look at his food.</a:t>
            </a:r>
          </a:p>
          <a:p>
            <a:pPr marL="0" indent="0" algn="l" eaLnBrk="1" hangingPunct="1">
              <a:buNone/>
            </a:pPr>
            <a:r>
              <a:rPr lang="en-GB" altLang="ja-JP" sz="2400" dirty="0" smtClean="0">
                <a:ea typeface="MS PGothic" pitchFamily="34" charset="-128"/>
              </a:rPr>
              <a:t>Then, in one quick move, he stuffed the cheese and tomato roll into his mouth!</a:t>
            </a:r>
          </a:p>
          <a:p>
            <a:pPr marL="0" indent="0" algn="l" eaLnBrk="1" hangingPunct="1">
              <a:buNone/>
            </a:pPr>
            <a:r>
              <a:rPr lang="en-GB" altLang="ja-JP" sz="2400" dirty="0" smtClean="0">
                <a:ea typeface="MS PGothic" pitchFamily="34" charset="-128"/>
              </a:rPr>
              <a:t>“Jordan! Stop being greedy,” scolded Nicola.</a:t>
            </a:r>
            <a:endParaRPr lang="en-GB" altLang="en-US" sz="2400" dirty="0" smtClean="0"/>
          </a:p>
        </p:txBody>
      </p:sp>
      <p:pic>
        <p:nvPicPr>
          <p:cNvPr id="6148" name="Picture 16" descr="S3_N6_lunch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1" y="1143001"/>
            <a:ext cx="2969684"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1" descr="S3_N9_Still_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7307">
            <a:off x="4876801" y="1905000"/>
            <a:ext cx="79163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0" descr="S3_N18_Alisha_02"/>
          <p:cNvPicPr>
            <a:picLocks noChangeAspect="1" noChangeArrowheads="1"/>
          </p:cNvPicPr>
          <p:nvPr/>
        </p:nvPicPr>
        <p:blipFill>
          <a:blip r:embed="rId4">
            <a:extLst>
              <a:ext uri="{28A0092B-C50C-407E-A947-70E740481C1C}">
                <a14:useLocalDpi xmlns:a14="http://schemas.microsoft.com/office/drawing/2010/main" val="0"/>
              </a:ext>
            </a:extLst>
          </a:blip>
          <a:srcRect r="-9669" b="32211"/>
          <a:stretch>
            <a:fillRect/>
          </a:stretch>
        </p:blipFill>
        <p:spPr bwMode="auto">
          <a:xfrm>
            <a:off x="812800" y="685800"/>
            <a:ext cx="386334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4" descr="AG_N13_Jordan_eating"/>
          <p:cNvPicPr>
            <a:picLocks noChangeAspect="1" noChangeArrowheads="1"/>
          </p:cNvPicPr>
          <p:nvPr/>
        </p:nvPicPr>
        <p:blipFill>
          <a:blip r:embed="rId5">
            <a:extLst>
              <a:ext uri="{28A0092B-C50C-407E-A947-70E740481C1C}">
                <a14:useLocalDpi xmlns:a14="http://schemas.microsoft.com/office/drawing/2010/main" val="0"/>
              </a:ext>
            </a:extLst>
          </a:blip>
          <a:srcRect l="-14743" t="-4391" b="40375"/>
          <a:stretch>
            <a:fillRect/>
          </a:stretch>
        </p:blipFill>
        <p:spPr bwMode="auto">
          <a:xfrm>
            <a:off x="5689600" y="609600"/>
            <a:ext cx="4457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4" descr="AG2_N14_Carrot stic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800" y="2133600"/>
            <a:ext cx="152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8" descr="S3_N8_flapja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438400"/>
            <a:ext cx="131233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5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5"/>
          <p:cNvSpPr>
            <a:spLocks noChangeArrowheads="1"/>
          </p:cNvSpPr>
          <p:nvPr/>
        </p:nvSpPr>
        <p:spPr bwMode="auto">
          <a:xfrm rot="5400000">
            <a:off x="4152900" y="-4152900"/>
            <a:ext cx="3886200" cy="12192000"/>
          </a:xfrm>
          <a:prstGeom prst="triangle">
            <a:avLst>
              <a:gd name="adj" fmla="val 0"/>
            </a:avLst>
          </a:prstGeom>
          <a:gradFill rotWithShape="1">
            <a:gsLst>
              <a:gs pos="0">
                <a:srgbClr val="5E9EFF"/>
              </a:gs>
              <a:gs pos="39999">
                <a:srgbClr val="85C2FF"/>
              </a:gs>
              <a:gs pos="70000">
                <a:srgbClr val="C4D6EB"/>
              </a:gs>
              <a:gs pos="100000">
                <a:srgbClr val="FFEBFA"/>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7171" name="Rectangle 2"/>
          <p:cNvSpPr>
            <a:spLocks noGrp="1" noChangeArrowheads="1"/>
          </p:cNvSpPr>
          <p:nvPr>
            <p:ph type="subTitle" idx="1"/>
          </p:nvPr>
        </p:nvSpPr>
        <p:spPr>
          <a:xfrm>
            <a:off x="201084" y="4648200"/>
            <a:ext cx="11885083" cy="2211388"/>
          </a:xfrm>
          <a:noFill/>
        </p:spPr>
        <p:txBody>
          <a:bodyPr/>
          <a:lstStyle/>
          <a:p>
            <a:pPr marL="0" indent="0" algn="l" eaLnBrk="1" hangingPunct="1">
              <a:buNone/>
            </a:pPr>
            <a:r>
              <a:rPr lang="en-GB" altLang="ja-JP" sz="2400" dirty="0" smtClean="0">
                <a:ea typeface="MS PGothic" pitchFamily="34" charset="-128"/>
              </a:rPr>
              <a:t>“Delicious,” mumbled Jordan with his mouth still full. “Cheese is my favourite food.” </a:t>
            </a:r>
          </a:p>
          <a:p>
            <a:pPr marL="0" indent="0" algn="l" eaLnBrk="1" hangingPunct="1">
              <a:buNone/>
            </a:pPr>
            <a:r>
              <a:rPr lang="en-GB" altLang="ja-JP" sz="2400" dirty="0" smtClean="0">
                <a:ea typeface="MS PGothic" pitchFamily="34" charset="-128"/>
              </a:rPr>
              <a:t>“I bet you don’t even know where it comes from,” said Alisha.</a:t>
            </a:r>
          </a:p>
          <a:p>
            <a:pPr marL="0" indent="0" algn="l" eaLnBrk="1" hangingPunct="1">
              <a:buNone/>
            </a:pPr>
            <a:r>
              <a:rPr lang="en-GB" altLang="ja-JP" sz="2400" dirty="0" smtClean="0">
                <a:ea typeface="MS PGothic" pitchFamily="34" charset="-128"/>
              </a:rPr>
              <a:t>“That’s easy,” Jordan replied. “A shop!”.  Alisha rolled her eyes and shook her head. She was about to explain to Jordan where cheese came from when the coach stopped.</a:t>
            </a:r>
          </a:p>
        </p:txBody>
      </p:sp>
      <p:pic>
        <p:nvPicPr>
          <p:cNvPr id="7172" name="Picture 12" descr="S3_N5_Jordan_and_Ali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228600"/>
            <a:ext cx="49784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14"/>
          <p:cNvSpPr>
            <a:spLocks noChangeArrowheads="1"/>
          </p:cNvSpPr>
          <p:nvPr/>
        </p:nvSpPr>
        <p:spPr bwMode="auto">
          <a:xfrm>
            <a:off x="6197600" y="1092200"/>
            <a:ext cx="3657600" cy="2286000"/>
          </a:xfrm>
          <a:prstGeom prst="cloudCallout">
            <a:avLst>
              <a:gd name="adj1" fmla="val -78301"/>
              <a:gd name="adj2" fmla="val -3770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pic>
        <p:nvPicPr>
          <p:cNvPr id="7174" name="Picture 13" descr="S3_N25_cheese_tradi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1640681"/>
            <a:ext cx="2235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4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5" descr="Cork"/>
          <p:cNvSpPr>
            <a:spLocks noChangeArrowheads="1"/>
          </p:cNvSpPr>
          <p:nvPr/>
        </p:nvSpPr>
        <p:spPr bwMode="auto">
          <a:xfrm>
            <a:off x="0" y="2971800"/>
            <a:ext cx="12192000" cy="1143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8195" name="Picture 14" descr="S3_N4_landscape"/>
          <p:cNvPicPr>
            <a:picLocks noChangeAspect="1" noChangeArrowheads="1"/>
          </p:cNvPicPr>
          <p:nvPr/>
        </p:nvPicPr>
        <p:blipFill>
          <a:blip r:embed="rId3">
            <a:extLst>
              <a:ext uri="{28A0092B-C50C-407E-A947-70E740481C1C}">
                <a14:useLocalDpi xmlns:a14="http://schemas.microsoft.com/office/drawing/2010/main" val="0"/>
              </a:ext>
            </a:extLst>
          </a:blip>
          <a:srcRect l="3999"/>
          <a:stretch>
            <a:fillRect/>
          </a:stretch>
        </p:blipFill>
        <p:spPr bwMode="auto">
          <a:xfrm>
            <a:off x="0" y="-838200"/>
            <a:ext cx="12192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subTitle" idx="1"/>
          </p:nvPr>
        </p:nvSpPr>
        <p:spPr>
          <a:xfrm>
            <a:off x="203201" y="4114800"/>
            <a:ext cx="11885084" cy="2516188"/>
          </a:xfrm>
          <a:noFill/>
        </p:spPr>
        <p:txBody>
          <a:bodyPr/>
          <a:lstStyle/>
          <a:p>
            <a:pPr marL="0" indent="0" algn="l" eaLnBrk="1" hangingPunct="1">
              <a:buNone/>
            </a:pPr>
            <a:r>
              <a:rPr lang="en-GB" altLang="ja-JP" sz="2400" dirty="0" smtClean="0">
                <a:ea typeface="MS PGothic" pitchFamily="34" charset="-128"/>
              </a:rPr>
              <a:t>They had arrived at the farm. The farmer, Mrs Jenkins, smiled at the children as they climbed off the coach.</a:t>
            </a:r>
          </a:p>
          <a:p>
            <a:pPr marL="0" indent="0" algn="l" eaLnBrk="1" hangingPunct="1">
              <a:buNone/>
            </a:pPr>
            <a:r>
              <a:rPr lang="en-GB" altLang="ja-JP" sz="2400" dirty="0" smtClean="0">
                <a:ea typeface="MS PGothic" pitchFamily="34" charset="-128"/>
              </a:rPr>
              <a:t>“Good morning Class V!” she greeted them, cheerfully.  “Welcome to my farm!”</a:t>
            </a:r>
          </a:p>
          <a:p>
            <a:pPr marL="0" indent="0" algn="l" eaLnBrk="1" hangingPunct="1">
              <a:buNone/>
            </a:pPr>
            <a:r>
              <a:rPr lang="en-GB" altLang="ja-JP" sz="2400" dirty="0" smtClean="0">
                <a:ea typeface="MS PGothic" pitchFamily="34" charset="-128"/>
              </a:rPr>
              <a:t>There was a lot to see on the farm, but all the children were excited about watching the cows being milked.  </a:t>
            </a:r>
          </a:p>
          <a:p>
            <a:pPr marL="0" indent="0" algn="l" eaLnBrk="1" hangingPunct="1">
              <a:buNone/>
            </a:pPr>
            <a:r>
              <a:rPr lang="en-GB" altLang="ja-JP" sz="2400" dirty="0" smtClean="0">
                <a:ea typeface="MS PGothic" pitchFamily="34" charset="-128"/>
              </a:rPr>
              <a:t>Alisha nudged Jordan, “Now you’ll learn where cheese comes from,” she said.</a:t>
            </a:r>
            <a:endParaRPr lang="en-GB" altLang="en-US" sz="2400" dirty="0" smtClean="0"/>
          </a:p>
        </p:txBody>
      </p:sp>
      <p:pic>
        <p:nvPicPr>
          <p:cNvPr id="8197" name="Picture 13" descr="S3_N22_diary_cow"/>
          <p:cNvPicPr>
            <a:picLocks noChangeAspect="1" noChangeArrowheads="1"/>
          </p:cNvPicPr>
          <p:nvPr/>
        </p:nvPicPr>
        <p:blipFill>
          <a:blip r:embed="rId4">
            <a:extLst>
              <a:ext uri="{28A0092B-C50C-407E-A947-70E740481C1C}">
                <a14:useLocalDpi xmlns:a14="http://schemas.microsoft.com/office/drawing/2010/main" val="0"/>
              </a:ext>
            </a:extLst>
          </a:blip>
          <a:srcRect r="32013"/>
          <a:stretch>
            <a:fillRect/>
          </a:stretch>
        </p:blipFill>
        <p:spPr bwMode="auto">
          <a:xfrm>
            <a:off x="9448800" y="838200"/>
            <a:ext cx="2743199"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6" descr="AG_N1_Tra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9600"/>
            <a:ext cx="3556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S3_N22_diary_c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3509554"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S3_N20_Mrs Jenki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801" y="0"/>
            <a:ext cx="2565399"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6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2" descr="Newsprint"/>
          <p:cNvSpPr>
            <a:spLocks noChangeArrowheads="1"/>
          </p:cNvSpPr>
          <p:nvPr/>
        </p:nvSpPr>
        <p:spPr bwMode="auto">
          <a:xfrm>
            <a:off x="0" y="0"/>
            <a:ext cx="12192000" cy="2819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9219" name="Picture 21" descr="S3_N22_milking"/>
          <p:cNvPicPr>
            <a:picLocks noChangeAspect="1" noChangeArrowheads="1"/>
          </p:cNvPicPr>
          <p:nvPr/>
        </p:nvPicPr>
        <p:blipFill>
          <a:blip r:embed="rId3">
            <a:extLst>
              <a:ext uri="{28A0092B-C50C-407E-A947-70E740481C1C}">
                <a14:useLocalDpi xmlns:a14="http://schemas.microsoft.com/office/drawing/2010/main" val="0"/>
              </a:ext>
            </a:extLst>
          </a:blip>
          <a:srcRect l="67738" b="752"/>
          <a:stretch>
            <a:fillRect/>
          </a:stretch>
        </p:blipFill>
        <p:spPr bwMode="auto">
          <a:xfrm>
            <a:off x="0" y="0"/>
            <a:ext cx="2057316"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0" descr="S3_N22_milking"/>
          <p:cNvPicPr>
            <a:picLocks noChangeAspect="1" noChangeArrowheads="1"/>
          </p:cNvPicPr>
          <p:nvPr/>
        </p:nvPicPr>
        <p:blipFill>
          <a:blip r:embed="rId3">
            <a:extLst>
              <a:ext uri="{28A0092B-C50C-407E-A947-70E740481C1C}">
                <a14:useLocalDpi xmlns:a14="http://schemas.microsoft.com/office/drawing/2010/main" val="0"/>
              </a:ext>
            </a:extLst>
          </a:blip>
          <a:srcRect l="59375" b="752"/>
          <a:stretch>
            <a:fillRect/>
          </a:stretch>
        </p:blipFill>
        <p:spPr bwMode="auto">
          <a:xfrm>
            <a:off x="1" y="457201"/>
            <a:ext cx="297167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9"/>
          <p:cNvSpPr>
            <a:spLocks noChangeArrowheads="1"/>
          </p:cNvSpPr>
          <p:nvPr/>
        </p:nvSpPr>
        <p:spPr bwMode="auto">
          <a:xfrm>
            <a:off x="0" y="2776538"/>
            <a:ext cx="12192000" cy="11430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pic>
        <p:nvPicPr>
          <p:cNvPr id="9222" name="Picture 16" descr="AG_N8_Ronnie_smi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700089"/>
            <a:ext cx="116649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2"/>
          <p:cNvSpPr>
            <a:spLocks noGrp="1" noChangeArrowheads="1"/>
          </p:cNvSpPr>
          <p:nvPr>
            <p:ph type="subTitle" idx="1"/>
          </p:nvPr>
        </p:nvSpPr>
        <p:spPr>
          <a:xfrm>
            <a:off x="201084" y="3957638"/>
            <a:ext cx="11885083" cy="2633662"/>
          </a:xfrm>
          <a:noFill/>
        </p:spPr>
        <p:txBody>
          <a:bodyPr/>
          <a:lstStyle/>
          <a:p>
            <a:pPr marL="0" indent="0" algn="l" eaLnBrk="1" hangingPunct="1">
              <a:buNone/>
            </a:pPr>
            <a:r>
              <a:rPr lang="en-GB" altLang="ja-JP" sz="2400" dirty="0" smtClean="0">
                <a:ea typeface="MS PGothic" pitchFamily="34" charset="-128"/>
              </a:rPr>
              <a:t>Mrs Jenkins led the children into the milking parlour. The cows were taking their places in the stalls.</a:t>
            </a:r>
          </a:p>
          <a:p>
            <a:pPr marL="0" indent="0" algn="l" eaLnBrk="1" hangingPunct="1">
              <a:buNone/>
            </a:pPr>
            <a:r>
              <a:rPr lang="en-GB" altLang="ja-JP" sz="2400" dirty="0" smtClean="0">
                <a:ea typeface="MS PGothic" pitchFamily="34" charset="-128"/>
              </a:rPr>
              <a:t>“How do you get the milk from the cow?” asked Alisha.</a:t>
            </a:r>
          </a:p>
          <a:p>
            <a:pPr marL="0" indent="0" algn="l" eaLnBrk="1" hangingPunct="1">
              <a:buNone/>
            </a:pPr>
            <a:r>
              <a:rPr lang="en-GB" altLang="ja-JP" sz="2400" dirty="0" smtClean="0">
                <a:ea typeface="MS PGothic" pitchFamily="34" charset="-128"/>
              </a:rPr>
              <a:t>“That’s a good question, I’ll show you,” replied Mrs Jenkins.</a:t>
            </a:r>
          </a:p>
          <a:p>
            <a:pPr marL="0" indent="0" algn="l" eaLnBrk="1" hangingPunct="1">
              <a:buNone/>
            </a:pPr>
            <a:r>
              <a:rPr lang="en-GB" altLang="ja-JP" sz="2400" dirty="0" smtClean="0">
                <a:ea typeface="MS PGothic" pitchFamily="34" charset="-128"/>
              </a:rPr>
              <a:t>The children watched as she wiped the cows’ udders clean. She turned on the milking machine and then fitted four rubber cups to the udders.  The machine gently sucked the milk from the cow.</a:t>
            </a:r>
            <a:endParaRPr lang="en-GB" altLang="en-US" sz="2400" dirty="0" smtClean="0">
              <a:ea typeface="MS PGothic" pitchFamily="34" charset="-128"/>
            </a:endParaRPr>
          </a:p>
        </p:txBody>
      </p:sp>
      <p:pic>
        <p:nvPicPr>
          <p:cNvPr id="9224" name="Picture 8" descr="S3_N22_milking"/>
          <p:cNvPicPr>
            <a:picLocks noChangeAspect="1" noChangeArrowheads="1"/>
          </p:cNvPicPr>
          <p:nvPr/>
        </p:nvPicPr>
        <p:blipFill>
          <a:blip r:embed="rId3">
            <a:extLst>
              <a:ext uri="{28A0092B-C50C-407E-A947-70E740481C1C}">
                <a14:useLocalDpi xmlns:a14="http://schemas.microsoft.com/office/drawing/2010/main" val="0"/>
              </a:ext>
            </a:extLst>
          </a:blip>
          <a:srcRect l="50000" b="752"/>
          <a:stretch>
            <a:fillRect/>
          </a:stretch>
        </p:blipFill>
        <p:spPr bwMode="auto">
          <a:xfrm>
            <a:off x="1" y="1066801"/>
            <a:ext cx="4038434"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descr="AG2_N11_Mrs Jenkins t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1" y="304800"/>
            <a:ext cx="200643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descr="AG2_N15_Nicola asking ques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4801" y="1004888"/>
            <a:ext cx="1054099"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AG_N9_Alisha_talk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2" y="1081088"/>
            <a:ext cx="128648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3" descr="S3_N16_Jordan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1" y="1157288"/>
            <a:ext cx="16829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001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descr="Newsprint"/>
          <p:cNvSpPr>
            <a:spLocks noChangeArrowheads="1"/>
          </p:cNvSpPr>
          <p:nvPr/>
        </p:nvSpPr>
        <p:spPr bwMode="auto">
          <a:xfrm>
            <a:off x="0" y="0"/>
            <a:ext cx="12192000" cy="3124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0243" name="Rectangle 9"/>
          <p:cNvSpPr>
            <a:spLocks noChangeArrowheads="1"/>
          </p:cNvSpPr>
          <p:nvPr/>
        </p:nvSpPr>
        <p:spPr bwMode="auto">
          <a:xfrm>
            <a:off x="0" y="3124200"/>
            <a:ext cx="12192000" cy="11430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endParaRPr lang="en-US" altLang="en-US" sz="1800">
              <a:latin typeface="Arial" charset="0"/>
            </a:endParaRPr>
          </a:p>
        </p:txBody>
      </p:sp>
      <p:sp>
        <p:nvSpPr>
          <p:cNvPr id="10244" name="Rectangle 2"/>
          <p:cNvSpPr>
            <a:spLocks noGrp="1" noChangeArrowheads="1"/>
          </p:cNvSpPr>
          <p:nvPr>
            <p:ph type="subTitle" idx="1"/>
          </p:nvPr>
        </p:nvSpPr>
        <p:spPr>
          <a:xfrm>
            <a:off x="201084" y="4343400"/>
            <a:ext cx="11885083" cy="2516188"/>
          </a:xfrm>
          <a:noFill/>
        </p:spPr>
        <p:txBody>
          <a:bodyPr/>
          <a:lstStyle/>
          <a:p>
            <a:pPr marL="0" indent="0" algn="l" eaLnBrk="1" hangingPunct="1">
              <a:buNone/>
            </a:pPr>
            <a:r>
              <a:rPr lang="en-GB" altLang="ja-JP" sz="2400" dirty="0" smtClean="0">
                <a:ea typeface="MS PGothic" pitchFamily="34" charset="-128"/>
              </a:rPr>
              <a:t>“Look!” said Jordan excitedly, “I can see milk going up that pipe!”. Jordan couldn’t believe his eyes. He had only ever seen milk in a plastic bottle, never from a cow!</a:t>
            </a:r>
          </a:p>
          <a:p>
            <a:pPr marL="0" indent="0" algn="l" eaLnBrk="1" hangingPunct="1">
              <a:buNone/>
            </a:pPr>
            <a:r>
              <a:rPr lang="en-GB" altLang="ja-JP" sz="2400" dirty="0" smtClean="0">
                <a:ea typeface="MS PGothic" pitchFamily="34" charset="-128"/>
              </a:rPr>
              <a:t>The children watched the meter as it measured the amount of milk taken from the cow.</a:t>
            </a:r>
          </a:p>
          <a:p>
            <a:pPr marL="0" indent="0" algn="l" eaLnBrk="1" hangingPunct="1">
              <a:buNone/>
            </a:pPr>
            <a:r>
              <a:rPr lang="en-GB" altLang="ja-JP" sz="2400" dirty="0" smtClean="0">
                <a:ea typeface="MS PGothic" pitchFamily="34" charset="-128"/>
              </a:rPr>
              <a:t>“How much milk do you think each cow makes in a day?” Mr Valdez asked the children.</a:t>
            </a:r>
            <a:endParaRPr lang="en-GB" altLang="en-US" sz="2400" dirty="0" smtClean="0">
              <a:ea typeface="MS PGothic" pitchFamily="34" charset="-128"/>
            </a:endParaRPr>
          </a:p>
        </p:txBody>
      </p:sp>
      <p:pic>
        <p:nvPicPr>
          <p:cNvPr id="10245" name="Picture 6" descr="S3_N22_milking"/>
          <p:cNvPicPr>
            <a:picLocks noChangeAspect="1" noChangeArrowheads="1"/>
          </p:cNvPicPr>
          <p:nvPr/>
        </p:nvPicPr>
        <p:blipFill>
          <a:blip r:embed="rId3">
            <a:extLst>
              <a:ext uri="{28A0092B-C50C-407E-A947-70E740481C1C}">
                <a14:useLocalDpi xmlns:a14="http://schemas.microsoft.com/office/drawing/2010/main" val="0"/>
              </a:ext>
            </a:extLst>
          </a:blip>
          <a:srcRect l="31433"/>
          <a:stretch>
            <a:fillRect/>
          </a:stretch>
        </p:blipFill>
        <p:spPr bwMode="auto">
          <a:xfrm>
            <a:off x="0" y="1014414"/>
            <a:ext cx="5277394"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S3_N1_Mr Vald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600" y="152400"/>
            <a:ext cx="2411846"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AG_N12_Jordan_happy"/>
          <p:cNvPicPr>
            <a:picLocks noChangeAspect="1" noChangeArrowheads="1"/>
          </p:cNvPicPr>
          <p:nvPr/>
        </p:nvPicPr>
        <p:blipFill>
          <a:blip r:embed="rId5">
            <a:extLst>
              <a:ext uri="{28A0092B-C50C-407E-A947-70E740481C1C}">
                <a14:useLocalDpi xmlns:a14="http://schemas.microsoft.com/office/drawing/2010/main" val="0"/>
              </a:ext>
            </a:extLst>
          </a:blip>
          <a:srcRect l="-9282" b="-1649"/>
          <a:stretch>
            <a:fillRect/>
          </a:stretch>
        </p:blipFill>
        <p:spPr bwMode="auto">
          <a:xfrm>
            <a:off x="7315201" y="1066800"/>
            <a:ext cx="163829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81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1425</Words>
  <Application>Microsoft Office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MS PGothic</vt:lpstr>
      <vt:lpstr>Arial</vt:lpstr>
      <vt:lpstr>Calibri</vt:lpstr>
      <vt:lpstr>Calibri Light</vt:lpstr>
      <vt:lpstr>Century Gothic</vt:lpstr>
      <vt:lpstr>Office Theme</vt:lpstr>
      <vt:lpstr>Custom Design</vt:lpstr>
      <vt:lpstr>1_Custom Design</vt:lpstr>
      <vt:lpstr>3_Custom Design</vt:lpstr>
      <vt:lpstr>The farm visit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Presentation </cp:lastModifiedBy>
  <cp:revision>29</cp:revision>
  <dcterms:created xsi:type="dcterms:W3CDTF">2018-10-10T09:22:08Z</dcterms:created>
  <dcterms:modified xsi:type="dcterms:W3CDTF">2018-12-10T11:16:57Z</dcterms:modified>
</cp:coreProperties>
</file>