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7"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p:scale>
          <a:sx n="70" d="100"/>
          <a:sy n="70" d="100"/>
        </p:scale>
        <p:origin x="-372"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Meat storage and preparation</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Methods of preservation</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799067" cy="3600000"/>
          </a:xfrm>
        </p:spPr>
        <p:txBody>
          <a:bodyPr/>
          <a:lstStyle/>
          <a:p>
            <a:pPr marL="0" indent="0">
              <a:spcBef>
                <a:spcPct val="50000"/>
              </a:spcBef>
              <a:buNone/>
            </a:pPr>
            <a:r>
              <a:rPr lang="en-GB" altLang="en-US" sz="2000" dirty="0">
                <a:latin typeface="Futura Bk" pitchFamily="34" charset="0"/>
              </a:rPr>
              <a:t>Foods can be preserved in several ways: </a:t>
            </a:r>
          </a:p>
          <a:p>
            <a:pPr marL="0" indent="0">
              <a:spcBef>
                <a:spcPct val="50000"/>
              </a:spcBef>
              <a:buNone/>
            </a:pPr>
            <a:r>
              <a:rPr lang="en-GB" altLang="en-US" sz="2000" dirty="0">
                <a:latin typeface="Futura Bk" pitchFamily="34" charset="0"/>
              </a:rPr>
              <a:t>a) the removal of oxygen or water; </a:t>
            </a:r>
          </a:p>
          <a:p>
            <a:pPr marL="0" indent="0">
              <a:spcBef>
                <a:spcPct val="50000"/>
              </a:spcBef>
              <a:buNone/>
            </a:pPr>
            <a:r>
              <a:rPr lang="en-GB" altLang="en-US" sz="2000" dirty="0">
                <a:latin typeface="Futura Bk" pitchFamily="34" charset="0"/>
              </a:rPr>
              <a:t>b) cooking to high temperatures; </a:t>
            </a:r>
          </a:p>
          <a:p>
            <a:pPr marL="0" indent="0">
              <a:spcBef>
                <a:spcPct val="50000"/>
              </a:spcBef>
              <a:buNone/>
            </a:pPr>
            <a:r>
              <a:rPr lang="en-GB" altLang="en-US" sz="2000" dirty="0">
                <a:latin typeface="Futura Bk" pitchFamily="34" charset="0"/>
              </a:rPr>
              <a:t>c) airtight sealing and freezing at low temperatures.</a:t>
            </a:r>
          </a:p>
          <a:p>
            <a:pPr marL="0" indent="0">
              <a:spcBef>
                <a:spcPct val="50000"/>
              </a:spcBef>
              <a:buNone/>
            </a:pPr>
            <a:r>
              <a:rPr lang="en-GB" altLang="en-US" sz="2000" dirty="0">
                <a:latin typeface="Futura Bk" pitchFamily="34" charset="0"/>
              </a:rPr>
              <a:t>Foods which have been preserved have a longer or extended shelf-life. This includes canning, e.g. meat pies and hot dogs and salting or curing, e.g. bacon and ham.</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9534" y="4511223"/>
            <a:ext cx="1659867" cy="165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S:\Shared\EDUCATION TEAM FILES\Photographs Oct 2018 onwards\can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66079" y="1828799"/>
            <a:ext cx="3393132" cy="262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6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Cooking meat</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705482" cy="3600000"/>
          </a:xfrm>
        </p:spPr>
        <p:txBody>
          <a:bodyPr/>
          <a:lstStyle/>
          <a:p>
            <a:pPr marL="0" indent="0">
              <a:spcBef>
                <a:spcPct val="50000"/>
              </a:spcBef>
              <a:buNone/>
            </a:pPr>
            <a:r>
              <a:rPr lang="en-GB" altLang="en-US" sz="2000" dirty="0">
                <a:latin typeface="Futura Bk" pitchFamily="34" charset="0"/>
              </a:rPr>
              <a:t>There are three main methods of heat transfer normally used for cooking meat . </a:t>
            </a:r>
            <a:endParaRPr lang="en-GB" altLang="en-US" sz="2000" dirty="0" smtClean="0">
              <a:latin typeface="Futura Bk" pitchFamily="34" charset="0"/>
            </a:endParaRPr>
          </a:p>
          <a:p>
            <a:pPr marL="0" indent="0">
              <a:spcBef>
                <a:spcPct val="50000"/>
              </a:spcBef>
              <a:buNone/>
            </a:pPr>
            <a:r>
              <a:rPr lang="en-GB" altLang="en-US" sz="2000" dirty="0" smtClean="0">
                <a:latin typeface="Futura Bk" pitchFamily="34" charset="0"/>
              </a:rPr>
              <a:t>These </a:t>
            </a:r>
            <a:r>
              <a:rPr lang="en-GB" altLang="en-US" sz="2000" dirty="0">
                <a:latin typeface="Futura Bk" pitchFamily="34" charset="0"/>
              </a:rPr>
              <a:t>are:</a:t>
            </a:r>
          </a:p>
          <a:p>
            <a:pPr marL="0" indent="0">
              <a:spcBef>
                <a:spcPct val="50000"/>
              </a:spcBef>
            </a:pPr>
            <a:r>
              <a:rPr lang="en-GB" altLang="en-US" sz="2000" dirty="0">
                <a:latin typeface="Futura Bk" pitchFamily="34" charset="0"/>
              </a:rPr>
              <a:t> </a:t>
            </a:r>
            <a:r>
              <a:rPr lang="en-GB" altLang="en-US" sz="2000" dirty="0" smtClean="0">
                <a:latin typeface="Futura Bk" pitchFamily="34" charset="0"/>
              </a:rPr>
              <a:t>convection;</a:t>
            </a:r>
            <a:endParaRPr lang="en-GB" altLang="en-US" sz="2000" dirty="0">
              <a:latin typeface="Futura Bk" pitchFamily="34" charset="0"/>
            </a:endParaRPr>
          </a:p>
          <a:p>
            <a:pPr marL="0" indent="0">
              <a:spcBef>
                <a:spcPct val="50000"/>
              </a:spcBef>
            </a:pPr>
            <a:r>
              <a:rPr lang="en-GB" altLang="en-US" sz="2000" dirty="0">
                <a:latin typeface="Futura Bk" pitchFamily="34" charset="0"/>
              </a:rPr>
              <a:t> </a:t>
            </a:r>
            <a:r>
              <a:rPr lang="en-GB" altLang="en-US" sz="2000" dirty="0" smtClean="0">
                <a:latin typeface="Futura Bk" pitchFamily="34" charset="0"/>
              </a:rPr>
              <a:t>conduction;</a:t>
            </a:r>
            <a:endParaRPr lang="en-GB" altLang="en-US" sz="2000" dirty="0">
              <a:latin typeface="Futura Bk" pitchFamily="34" charset="0"/>
            </a:endParaRPr>
          </a:p>
          <a:p>
            <a:pPr marL="0" indent="0">
              <a:spcBef>
                <a:spcPct val="50000"/>
              </a:spcBef>
            </a:pPr>
            <a:r>
              <a:rPr lang="en-GB" altLang="en-US" sz="2000" dirty="0">
                <a:latin typeface="Futura Bk" pitchFamily="34" charset="0"/>
              </a:rPr>
              <a:t> </a:t>
            </a:r>
            <a:r>
              <a:rPr lang="en-GB" altLang="en-US" sz="2000" dirty="0" smtClean="0">
                <a:latin typeface="Futura Bk" pitchFamily="34" charset="0"/>
              </a:rPr>
              <a:t>radiation.</a:t>
            </a:r>
          </a:p>
          <a:p>
            <a:pPr marL="0" indent="0">
              <a:spcBef>
                <a:spcPct val="50000"/>
              </a:spcBef>
            </a:pPr>
            <a:endParaRPr lang="en-GB" altLang="en-US" sz="2000" dirty="0" smtClean="0">
              <a:latin typeface="Futura Bk" pitchFamily="34" charset="0"/>
            </a:endParaRPr>
          </a:p>
          <a:p>
            <a:pPr marL="0" indent="0">
              <a:spcBef>
                <a:spcPct val="50000"/>
              </a:spcBef>
              <a:buNone/>
            </a:pPr>
            <a:r>
              <a:rPr lang="en-GB" altLang="en-US" sz="2000" dirty="0" smtClean="0">
                <a:latin typeface="Futura Bk" pitchFamily="34" charset="0"/>
              </a:rPr>
              <a:t>Which cooking methods are used for the meals shown?</a:t>
            </a:r>
            <a:endParaRPr lang="en-GB" altLang="en-US" sz="2000" dirty="0">
              <a:latin typeface="Futura Bk" pitchFamily="34" charset="0"/>
            </a:endParaRPr>
          </a:p>
          <a:p>
            <a:pPr>
              <a:spcBef>
                <a:spcPct val="50000"/>
              </a:spcBef>
            </a:pPr>
            <a:endParaRPr lang="en-GB" altLang="en-US" sz="2000" dirty="0">
              <a:latin typeface="Futura Bk" pitchFamily="34" charset="0"/>
            </a:endParaRPr>
          </a:p>
        </p:txBody>
      </p:sp>
      <p:pic>
        <p:nvPicPr>
          <p:cNvPr id="4" name="Picture 4" descr="C:\Users\Uptal\Desktop\Meat and education images\Festive feast and curries\LOW RES JPEG\LAMB SPIK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8534" y="2968641"/>
            <a:ext cx="2001479" cy="200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Uptal\Desktop\Meat and education images\fun meals perfect for kids\LA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722" y="1568611"/>
            <a:ext cx="2001479" cy="20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758" y="4170810"/>
            <a:ext cx="2001443" cy="200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Convection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5" y="2571092"/>
            <a:ext cx="5991545"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In this method of cooking, currents of hot air or hot liquid transfer the heat energy to the food.</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When gases (such as air) or liquids (such as water) are heated the molecules expand, become lighter in weight and so rise up.</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Cooler and heavier molecules in the gas or liquid fall to take their place – until they also become heated and rise up.</a:t>
            </a:r>
          </a:p>
        </p:txBody>
      </p:sp>
      <p:pic>
        <p:nvPicPr>
          <p:cNvPr id="11266" name="Picture 2" descr="S:\Shared\EDUCATION TEAM FILES\Photographs Oct 2018 onwards\potatoes bi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4176" y="4020261"/>
            <a:ext cx="3048000" cy="203358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S:\Shared\EDUCATION TEAM FILES\Photographs Oct 2018 onwards\beef o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176" y="1943040"/>
            <a:ext cx="3048000" cy="202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6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Convection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5" y="2571092"/>
            <a:ext cx="9719999"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Because the molecules of gas or liquid are constantly being heated and keep moving, circular convection currents are created.</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Food which is placed in such a liquid or gas in an enclosed space becomes cooked. This happens because the heat from the convection currents is transferred from the air or liquid, firstly to the outside part of the food then gradually through to the centre.</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For efficient and quicker cooking, convection currents in air need to be kept in an enclosed space such as an oven. As hot air rises, cooler air falls – so the hottest part in an oven is at the top. Some ovens are fan assisted so that the hot air is driven around the oven to keep the temperature even from the bottom to the top.</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One example of convection in meat cookery is roasting.</a:t>
            </a:r>
          </a:p>
        </p:txBody>
      </p:sp>
    </p:spTree>
    <p:extLst>
      <p:ext uri="{BB962C8B-B14F-4D97-AF65-F5344CB8AC3E}">
        <p14:creationId xmlns:p14="http://schemas.microsoft.com/office/powerpoint/2010/main" val="36076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Conduction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5754038" cy="3600000"/>
          </a:xfrm>
        </p:spPr>
        <p:txBody>
          <a:bodyPr/>
          <a:lstStyle/>
          <a:p>
            <a:pPr marL="0" indent="0">
              <a:spcBef>
                <a:spcPct val="0"/>
              </a:spcBef>
              <a:buNone/>
            </a:pPr>
            <a:r>
              <a:rPr lang="en-GB" altLang="en-US" sz="2000" dirty="0">
                <a:latin typeface="Futura Bk" pitchFamily="34" charset="0"/>
              </a:rPr>
              <a:t>In this method of cooking, heat is transferred through solid objects by the vibration of heated molecules. </a:t>
            </a:r>
          </a:p>
          <a:p>
            <a:pPr marL="0" indent="0">
              <a:spcBef>
                <a:spcPct val="0"/>
              </a:spcBef>
              <a:buNone/>
            </a:pPr>
            <a:endParaRPr lang="en-GB" altLang="en-US" sz="2000" dirty="0">
              <a:latin typeface="Futura Bk" pitchFamily="34" charset="0"/>
            </a:endParaRPr>
          </a:p>
          <a:p>
            <a:pPr marL="0" indent="0">
              <a:spcBef>
                <a:spcPct val="0"/>
              </a:spcBef>
              <a:buNone/>
            </a:pPr>
            <a:r>
              <a:rPr lang="en-GB" altLang="en-US" sz="2000" dirty="0">
                <a:latin typeface="Futura Bk" pitchFamily="34" charset="0"/>
              </a:rPr>
              <a:t>Those molecules nearest to the heat source first become heated and vibrate.</a:t>
            </a:r>
          </a:p>
          <a:p>
            <a:pPr marL="0" indent="0">
              <a:spcBef>
                <a:spcPct val="0"/>
              </a:spcBef>
              <a:buNone/>
            </a:pPr>
            <a:endParaRPr lang="en-GB" altLang="en-US" sz="2000" dirty="0">
              <a:latin typeface="Futura Bk" pitchFamily="34" charset="0"/>
            </a:endParaRPr>
          </a:p>
          <a:p>
            <a:pPr marL="0" indent="0">
              <a:spcBef>
                <a:spcPct val="0"/>
              </a:spcBef>
              <a:buNone/>
            </a:pPr>
            <a:r>
              <a:rPr lang="en-GB" altLang="en-US" sz="2000" dirty="0">
                <a:latin typeface="Futura Bk" pitchFamily="34" charset="0"/>
              </a:rPr>
              <a:t>Molecules next to those already vibrating also start to vibrate – so that a chain reaction is set up.</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50" y="1973968"/>
            <a:ext cx="3616325" cy="19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250" y="4259742"/>
            <a:ext cx="361632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82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Conduction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9162080"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In this way the heat is transferred throughout the food until it becomes hot. Heat is transferred by conduction in cooking methods using hot fat, hot water or steam.</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heat is firstly conducted from the fuel source to the cooking container (usually made of metal – a good conductor of heat</a:t>
            </a:r>
            <a:r>
              <a:rPr lang="en-GB" altLang="en-US" sz="2000" dirty="0" smtClean="0">
                <a:latin typeface="Arial" panose="020B0604020202020204" pitchFamily="34" charset="0"/>
                <a:cs typeface="Arial" panose="020B0604020202020204" pitchFamily="34" charset="0"/>
              </a:rPr>
              <a:t>). The </a:t>
            </a:r>
            <a:r>
              <a:rPr lang="en-GB" altLang="en-US" sz="2000" dirty="0">
                <a:latin typeface="Arial" panose="020B0604020202020204" pitchFamily="34" charset="0"/>
                <a:cs typeface="Arial" panose="020B0604020202020204" pitchFamily="34" charset="0"/>
              </a:rPr>
              <a:t>container in turn heats the cooking medium (fat, water or steam) and finally the food.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Cooking by conduction depends on good contact between the:</a:t>
            </a:r>
          </a:p>
          <a:p>
            <a:pPr>
              <a:spcBef>
                <a:spcPct val="0"/>
              </a:spcBef>
            </a:pPr>
            <a:r>
              <a:rPr lang="en-GB" altLang="en-US" sz="2000" dirty="0" smtClean="0">
                <a:latin typeface="Arial" panose="020B0604020202020204" pitchFamily="34" charset="0"/>
                <a:cs typeface="Arial" panose="020B0604020202020204" pitchFamily="34" charset="0"/>
              </a:rPr>
              <a:t>source </a:t>
            </a:r>
            <a:r>
              <a:rPr lang="en-GB" altLang="en-US" sz="2000" dirty="0">
                <a:latin typeface="Arial" panose="020B0604020202020204" pitchFamily="34" charset="0"/>
                <a:cs typeface="Arial" panose="020B0604020202020204" pitchFamily="34" charset="0"/>
              </a:rPr>
              <a:t>of </a:t>
            </a:r>
            <a:r>
              <a:rPr lang="en-GB" altLang="en-US" sz="2000" dirty="0" smtClean="0">
                <a:latin typeface="Arial" panose="020B0604020202020204" pitchFamily="34" charset="0"/>
                <a:cs typeface="Arial" panose="020B0604020202020204" pitchFamily="34" charset="0"/>
              </a:rPr>
              <a:t>heat;</a:t>
            </a: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smtClean="0">
                <a:latin typeface="Arial" panose="020B0604020202020204" pitchFamily="34" charset="0"/>
                <a:cs typeface="Arial" panose="020B0604020202020204" pitchFamily="34" charset="0"/>
              </a:rPr>
              <a:t>cooking equipment;</a:t>
            </a: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f</a:t>
            </a:r>
            <a:r>
              <a:rPr lang="en-GB" altLang="en-US" sz="2000" dirty="0" smtClean="0">
                <a:latin typeface="Arial" panose="020B0604020202020204" pitchFamily="34" charset="0"/>
                <a:cs typeface="Arial" panose="020B0604020202020204" pitchFamily="34" charset="0"/>
              </a:rPr>
              <a:t>ood </a:t>
            </a:r>
            <a:r>
              <a:rPr lang="en-GB" altLang="en-US" sz="2000" dirty="0">
                <a:latin typeface="Arial" panose="020B0604020202020204" pitchFamily="34" charset="0"/>
                <a:cs typeface="Arial" panose="020B0604020202020204" pitchFamily="34" charset="0"/>
              </a:rPr>
              <a:t>to be </a:t>
            </a:r>
            <a:r>
              <a:rPr lang="en-GB" altLang="en-US" sz="2000" dirty="0" smtClean="0">
                <a:latin typeface="Arial" panose="020B0604020202020204" pitchFamily="34" charset="0"/>
                <a:cs typeface="Arial" panose="020B0604020202020204" pitchFamily="34" charset="0"/>
              </a:rPr>
              <a:t>cooked.</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Examples of conduction in meat cookery include stir </a:t>
            </a:r>
            <a:r>
              <a:rPr lang="en-GB" altLang="en-US" sz="2000" dirty="0" smtClean="0">
                <a:latin typeface="Arial" panose="020B0604020202020204" pitchFamily="34" charset="0"/>
                <a:cs typeface="Arial" panose="020B0604020202020204" pitchFamily="34" charset="0"/>
              </a:rPr>
              <a:t>frying and </a:t>
            </a:r>
            <a:r>
              <a:rPr lang="en-GB" altLang="en-US" sz="2000" dirty="0">
                <a:latin typeface="Arial" panose="020B0604020202020204" pitchFamily="34" charset="0"/>
                <a:cs typeface="Arial" panose="020B0604020202020204" pitchFamily="34" charset="0"/>
              </a:rPr>
              <a:t>shallow frying.</a:t>
            </a:r>
          </a:p>
        </p:txBody>
      </p:sp>
    </p:spTree>
    <p:extLst>
      <p:ext uri="{BB962C8B-B14F-4D97-AF65-F5344CB8AC3E}">
        <p14:creationId xmlns:p14="http://schemas.microsoft.com/office/powerpoint/2010/main" val="4014822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Radiation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5813415"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In this method of cooking, heat is transferred from a heat source in the form of rays which travel quickly in straight lines.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Food placed in the path of the rays quickly absorbs heat.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surface of the food nearest to the rays becomes quickly browned – and regular turning of the food is needed to ensure even cooking.</a:t>
            </a:r>
          </a:p>
          <a:p>
            <a:pPr marL="0" indent="0">
              <a:spcBef>
                <a:spcPct val="0"/>
              </a:spcBef>
              <a:buNone/>
            </a:pPr>
            <a:endParaRPr lang="en-GB" altLang="en-US" sz="2000" dirty="0">
              <a:latin typeface="Arial" panose="020B0604020202020204" pitchFamily="34" charset="0"/>
              <a:cs typeface="Arial" panose="020B0604020202020204" pitchFamily="34" charset="0"/>
            </a:endParaRPr>
          </a:p>
        </p:txBody>
      </p:sp>
      <p:pic>
        <p:nvPicPr>
          <p:cNvPr id="4" name="Picture 4" descr="C:\Users\Uptal\Desktop\Meat and education images\Festive feast and curries\LOW RES JPEG\LAMB SPIK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816" y="2571092"/>
            <a:ext cx="265271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822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Radiation – heat rays</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787192"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Heat rays from gas or electric grills travel down onto the food below. The further away the food, the further the heat rays have to travel – so foods cook more slowly.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grill can be controlled by turning down the heat source(s) so that food cooks more slowly.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grill pan or the metal grid can also be lowered to move the food further away from the heat rays. Heat rays from a charcoal grill or barbeque travel upwards to cook the food placed above on a grid or spit.</a:t>
            </a:r>
          </a:p>
        </p:txBody>
      </p:sp>
    </p:spTree>
    <p:extLst>
      <p:ext uri="{BB962C8B-B14F-4D97-AF65-F5344CB8AC3E}">
        <p14:creationId xmlns:p14="http://schemas.microsoft.com/office/powerpoint/2010/main" val="229039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Radiation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7606234"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Radiant heat is fierce and food can be come dry and overcooked. So the heat must be carefully controlled and the food regularly turned.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Without careful control of radiant heat thicker pieces of food can burn on the outside before the inside is cooked.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This method is most suitable for thinner, flatter, tender meat cuts.</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smtClean="0">
                <a:latin typeface="Arial" panose="020B0604020202020204" pitchFamily="34" charset="0"/>
                <a:cs typeface="Arial" panose="020B0604020202020204" pitchFamily="34" charset="0"/>
              </a:rPr>
              <a:t>Examples of radiant heat in meat cookery include barbequing and grilling.</a:t>
            </a:r>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04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3" y="1563798"/>
            <a:ext cx="10765427" cy="720000"/>
          </a:xfrm>
        </p:spPr>
        <p:txBody>
          <a:bodyPr/>
          <a:lstStyle/>
          <a:p>
            <a:r>
              <a:rPr lang="en-GB" altLang="en-US" dirty="0">
                <a:latin typeface="Arial" panose="020B0604020202020204" pitchFamily="34" charset="0"/>
                <a:cs typeface="Arial" panose="020B0604020202020204" pitchFamily="34" charset="0"/>
              </a:rPr>
              <a:t>Preparing and cooking meat to improve tenderness</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7551643" cy="3600000"/>
          </a:xfrm>
        </p:spPr>
        <p:txBody>
          <a:bodyPr/>
          <a:lstStyle/>
          <a:p>
            <a:pPr>
              <a:spcBef>
                <a:spcPct val="0"/>
              </a:spcBef>
              <a:buNone/>
            </a:pPr>
            <a:r>
              <a:rPr lang="en-GB" altLang="en-US" sz="2000" dirty="0">
                <a:latin typeface="Futura Bk" pitchFamily="34" charset="0"/>
              </a:rPr>
              <a:t>The tenderness of meat depends on the:</a:t>
            </a:r>
          </a:p>
          <a:p>
            <a:pPr>
              <a:spcBef>
                <a:spcPct val="0"/>
              </a:spcBef>
            </a:pPr>
            <a:r>
              <a:rPr lang="en-GB" altLang="en-US" sz="2000" dirty="0">
                <a:latin typeface="Futura Bk" pitchFamily="34" charset="0"/>
              </a:rPr>
              <a:t> structure of the meat </a:t>
            </a:r>
            <a:r>
              <a:rPr lang="en-GB" altLang="en-US" sz="2000" dirty="0" smtClean="0">
                <a:latin typeface="Futura Bk" pitchFamily="34" charset="0"/>
              </a:rPr>
              <a:t>muscle;</a:t>
            </a:r>
            <a:endParaRPr lang="en-GB" altLang="en-US" sz="2000" dirty="0">
              <a:latin typeface="Futura Bk" pitchFamily="34" charset="0"/>
            </a:endParaRPr>
          </a:p>
          <a:p>
            <a:pPr>
              <a:spcBef>
                <a:spcPct val="0"/>
              </a:spcBef>
            </a:pPr>
            <a:r>
              <a:rPr lang="en-GB" altLang="en-US" sz="2000" dirty="0">
                <a:latin typeface="Futura Bk" pitchFamily="34" charset="0"/>
              </a:rPr>
              <a:t> age of the animal before </a:t>
            </a:r>
            <a:r>
              <a:rPr lang="en-GB" altLang="en-US" sz="2000" dirty="0" smtClean="0">
                <a:latin typeface="Futura Bk" pitchFamily="34" charset="0"/>
              </a:rPr>
              <a:t>slaughter;</a:t>
            </a:r>
            <a:endParaRPr lang="en-GB" altLang="en-US" sz="2000" dirty="0">
              <a:latin typeface="Futura Bk" pitchFamily="34" charset="0"/>
            </a:endParaRPr>
          </a:p>
          <a:p>
            <a:pPr>
              <a:spcBef>
                <a:spcPct val="0"/>
              </a:spcBef>
            </a:pPr>
            <a:r>
              <a:rPr lang="en-GB" altLang="en-US" sz="2000" dirty="0">
                <a:latin typeface="Futura Bk" pitchFamily="34" charset="0"/>
              </a:rPr>
              <a:t> part of the animal meat muscle comes </a:t>
            </a:r>
            <a:r>
              <a:rPr lang="en-GB" altLang="en-US" sz="2000" dirty="0" smtClean="0">
                <a:latin typeface="Futura Bk" pitchFamily="34" charset="0"/>
              </a:rPr>
              <a:t>from;</a:t>
            </a:r>
            <a:endParaRPr lang="en-GB" altLang="en-US" sz="2000" dirty="0">
              <a:latin typeface="Futura Bk" pitchFamily="34" charset="0"/>
            </a:endParaRPr>
          </a:p>
          <a:p>
            <a:pPr>
              <a:spcBef>
                <a:spcPct val="0"/>
              </a:spcBef>
            </a:pPr>
            <a:r>
              <a:rPr lang="en-GB" altLang="en-US" sz="2000" dirty="0">
                <a:latin typeface="Futura Bk" pitchFamily="34" charset="0"/>
              </a:rPr>
              <a:t> the method of preparation and choice of cooking </a:t>
            </a:r>
            <a:r>
              <a:rPr lang="en-GB" altLang="en-US" sz="2000" dirty="0" smtClean="0">
                <a:latin typeface="Futura Bk" pitchFamily="34" charset="0"/>
              </a:rPr>
              <a:t>method.</a:t>
            </a:r>
            <a:endParaRPr lang="en-GB" altLang="en-US" sz="2000" dirty="0">
              <a:latin typeface="Futura Bk" pitchFamily="34" charset="0"/>
            </a:endParaRPr>
          </a:p>
        </p:txBody>
      </p:sp>
      <p:pic>
        <p:nvPicPr>
          <p:cNvPr id="8195" name="Picture 3" descr="S:\Shared\EDUCATION TEAM FILES\Photographs Oct 2018 onwards\lamb chop r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2290" y="4574808"/>
            <a:ext cx="2542745" cy="176005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S:\Shared\EDUCATION TEAM FILES\Photographs Oct 2018 onwards\Medium size photos\chicken one pot mea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20919" y="2436095"/>
            <a:ext cx="3002074" cy="199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9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a:xfrm>
            <a:off x="1153512" y="3065488"/>
            <a:ext cx="7396721" cy="3087973"/>
          </a:xfrm>
        </p:spPr>
        <p:txBody>
          <a:bodyPr/>
          <a:lstStyle/>
          <a:p>
            <a:pPr marL="0" indent="0">
              <a:spcBef>
                <a:spcPct val="50000"/>
              </a:spcBef>
              <a:buNone/>
            </a:pPr>
            <a:r>
              <a:rPr lang="en-GB" altLang="en-US" sz="2000" dirty="0">
                <a:latin typeface="Futura Bk" pitchFamily="34" charset="0"/>
              </a:rPr>
              <a:t>All food needs to be stored and prepared safely. New developments in preservation and packaging of meat have lead to a greater variety and range of fresh meat and meat products. </a:t>
            </a:r>
          </a:p>
          <a:p>
            <a:pPr marL="0" indent="0">
              <a:spcBef>
                <a:spcPct val="50000"/>
              </a:spcBef>
              <a:buNone/>
            </a:pPr>
            <a:r>
              <a:rPr lang="en-GB" altLang="en-US" sz="2000" dirty="0">
                <a:latin typeface="Futura Bk" pitchFamily="34" charset="0"/>
              </a:rPr>
              <a:t>Preservation and packaging can help to prevent food deterioration and food poisoning. For wise consumers, this is economical and also reduces food </a:t>
            </a:r>
            <a:r>
              <a:rPr lang="en-GB" altLang="en-US" sz="2000" dirty="0" smtClean="0">
                <a:latin typeface="Futura Bk" pitchFamily="34" charset="0"/>
              </a:rPr>
              <a:t>wastage. A </a:t>
            </a:r>
            <a:r>
              <a:rPr lang="en-GB" altLang="en-US" sz="2000" dirty="0">
                <a:latin typeface="Futura Bk" pitchFamily="34" charset="0"/>
              </a:rPr>
              <a:t>sound knowledge of different preparation and cooking techniques for meat will also improve the quality and flavour of products and meals.</a:t>
            </a:r>
          </a:p>
          <a:p>
            <a:pPr marL="0" indent="0">
              <a:spcBef>
                <a:spcPct val="50000"/>
              </a:spcBef>
              <a:buNone/>
            </a:pPr>
            <a:r>
              <a:rPr lang="en-GB" altLang="en-US" sz="2000" dirty="0">
                <a:latin typeface="Futura Bk" pitchFamily="34" charset="0"/>
              </a:rPr>
              <a:t>This </a:t>
            </a:r>
            <a:r>
              <a:rPr lang="en-GB" altLang="en-US" sz="2000" dirty="0" smtClean="0">
                <a:latin typeface="Futura Bk" pitchFamily="34" charset="0"/>
              </a:rPr>
              <a:t>presentation explains </a:t>
            </a:r>
            <a:r>
              <a:rPr lang="en-GB" altLang="en-US" sz="2000" dirty="0">
                <a:latin typeface="Futura Bk" pitchFamily="34" charset="0"/>
              </a:rPr>
              <a:t>the different methods of food preservation, and how the different methods affect the texture, colour and flavour of meat meals. </a:t>
            </a:r>
          </a:p>
        </p:txBody>
      </p:sp>
      <p:pic>
        <p:nvPicPr>
          <p:cNvPr id="4" name="Picture 11" descr="BOSTON PORK B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745" y="3065488"/>
            <a:ext cx="2886239" cy="288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78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Tenderising meat with physical force</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7742712"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It is possible to increase the tenderness of meat by using special food preparation techniques before and during cooking.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muscle fibres can be physically broken down by mincing and chopping.</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muscle fibres can be physically separated by using a meat hammer with a spiked edge. Butchers use this method to prepare quick-frying steaks.</a:t>
            </a:r>
          </a:p>
        </p:txBody>
      </p:sp>
      <p:pic>
        <p:nvPicPr>
          <p:cNvPr id="6146" name="Picture 2" descr="S:\Shared\EDUCATION TEAM FILES\Photographs Oct 2018 onwards\lamb mince ra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11988" y="2337594"/>
            <a:ext cx="3048000" cy="208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22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Tenderising meat with enzymes</a:t>
            </a:r>
            <a:r>
              <a:rPr lang="en-GB" altLang="en-US" dirty="0">
                <a:solidFill>
                  <a:srgbClr val="FF3300"/>
                </a:solidFill>
                <a:latin typeface="Arial" panose="020B0604020202020204" pitchFamily="34" charset="0"/>
                <a:cs typeface="Arial" panose="020B0604020202020204" pitchFamily="34" charset="0"/>
              </a:rPr>
              <a:t/>
            </a:r>
            <a:br>
              <a:rPr lang="en-GB" altLang="en-US" dirty="0">
                <a:solidFill>
                  <a:srgbClr val="FF3300"/>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5" y="2571092"/>
            <a:ext cx="6371555"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Certain enzymes contained in plants can be used to tenderise tougher cuts of meat. These enzymes work by partly breaking down protein and connective tissue.</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smtClean="0">
                <a:latin typeface="Arial" panose="020B0604020202020204" pitchFamily="34" charset="0"/>
                <a:cs typeface="Arial" panose="020B0604020202020204" pitchFamily="34" charset="0"/>
              </a:rPr>
              <a:t>Natural </a:t>
            </a:r>
            <a:r>
              <a:rPr lang="en-GB" altLang="en-US" sz="2000" dirty="0">
                <a:latin typeface="Arial" panose="020B0604020202020204" pitchFamily="34" charset="0"/>
                <a:cs typeface="Arial" panose="020B0604020202020204" pitchFamily="34" charset="0"/>
              </a:rPr>
              <a:t>plant sources of enzymes can be used as </a:t>
            </a:r>
            <a:r>
              <a:rPr lang="en-GB" altLang="en-US" sz="2000" dirty="0" smtClean="0">
                <a:latin typeface="Arial" panose="020B0604020202020204" pitchFamily="34" charset="0"/>
                <a:cs typeface="Arial" panose="020B0604020202020204" pitchFamily="34" charset="0"/>
              </a:rPr>
              <a:t>tenderisers:</a:t>
            </a:r>
          </a:p>
          <a:p>
            <a:pPr>
              <a:spcBef>
                <a:spcPct val="0"/>
              </a:spcBef>
            </a:pPr>
            <a:r>
              <a:rPr lang="en-GB" altLang="en-US" sz="2000" dirty="0" err="1" smtClean="0">
                <a:latin typeface="Arial" panose="020B0604020202020204" pitchFamily="34" charset="0"/>
                <a:cs typeface="Arial" panose="020B0604020202020204" pitchFamily="34" charset="0"/>
              </a:rPr>
              <a:t>Bromelin</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in fresh </a:t>
            </a:r>
            <a:r>
              <a:rPr lang="en-GB" altLang="en-US" sz="2000" dirty="0" smtClean="0">
                <a:latin typeface="Arial" panose="020B0604020202020204" pitchFamily="34" charset="0"/>
                <a:cs typeface="Arial" panose="020B0604020202020204" pitchFamily="34" charset="0"/>
              </a:rPr>
              <a:t>pineapple;</a:t>
            </a:r>
          </a:p>
          <a:p>
            <a:pPr>
              <a:spcBef>
                <a:spcPct val="0"/>
              </a:spcBef>
            </a:pPr>
            <a:r>
              <a:rPr lang="en-GB" altLang="en-US" sz="2000" dirty="0" err="1" smtClean="0">
                <a:latin typeface="Arial" panose="020B0604020202020204" pitchFamily="34" charset="0"/>
                <a:cs typeface="Arial" panose="020B0604020202020204" pitchFamily="34" charset="0"/>
              </a:rPr>
              <a:t>Papin</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in </a:t>
            </a:r>
            <a:r>
              <a:rPr lang="en-GB" altLang="en-US" sz="2000" dirty="0" smtClean="0">
                <a:latin typeface="Arial" panose="020B0604020202020204" pitchFamily="34" charset="0"/>
                <a:cs typeface="Arial" panose="020B0604020202020204" pitchFamily="34" charset="0"/>
              </a:rPr>
              <a:t>paw-paw;</a:t>
            </a:r>
          </a:p>
          <a:p>
            <a:pPr>
              <a:spcBef>
                <a:spcPct val="0"/>
              </a:spcBef>
            </a:pPr>
            <a:r>
              <a:rPr lang="en-GB" altLang="en-US" sz="2000" dirty="0" err="1" smtClean="0">
                <a:latin typeface="Arial" panose="020B0604020202020204" pitchFamily="34" charset="0"/>
                <a:cs typeface="Arial" panose="020B0604020202020204" pitchFamily="34" charset="0"/>
              </a:rPr>
              <a:t>Ficin</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in fresh </a:t>
            </a:r>
            <a:r>
              <a:rPr lang="en-GB" altLang="en-US" sz="2000" dirty="0" smtClean="0">
                <a:latin typeface="Arial" panose="020B0604020202020204" pitchFamily="34" charset="0"/>
                <a:cs typeface="Arial" panose="020B0604020202020204" pitchFamily="34" charset="0"/>
              </a:rPr>
              <a:t>figs.</a:t>
            </a:r>
            <a:endParaRPr lang="en-GB" altLang="en-US" sz="2000" dirty="0">
              <a:latin typeface="Arial" panose="020B0604020202020204" pitchFamily="34" charset="0"/>
              <a:cs typeface="Arial" panose="020B0604020202020204" pitchFamily="34" charset="0"/>
            </a:endParaRPr>
          </a:p>
          <a:p>
            <a:pPr marL="0" lvl="1">
              <a:spcBef>
                <a:spcPct val="0"/>
              </a:spcBef>
              <a:buFontTx/>
              <a:buChar char="•"/>
            </a:pPr>
            <a:endParaRPr lang="en-GB" altLang="en-US"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Commercially prepared tenderisers are usually in the form of powders for easy sprinkling.</a:t>
            </a:r>
          </a:p>
        </p:txBody>
      </p:sp>
      <p:pic>
        <p:nvPicPr>
          <p:cNvPr id="7170" name="Picture 2" descr="S:\Shared\EDUCATION TEAM FILES\Photographs Oct 2018 onwards\Medium size photos\Pineapple whol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20237" y="1851926"/>
            <a:ext cx="2926312" cy="431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22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Tenderising meat with a marinade</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205301"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Tougher cuts of meat can be placed in a marinade, covered and stored in a refrigerator for several hours, or overnight.</a:t>
            </a:r>
          </a:p>
          <a:p>
            <a:pPr marL="0" indent="0">
              <a:spcBef>
                <a:spcPct val="50000"/>
              </a:spcBef>
              <a:buNone/>
            </a:pPr>
            <a:r>
              <a:rPr lang="en-GB" altLang="en-US" sz="2000" dirty="0">
                <a:latin typeface="Arial" panose="020B0604020202020204" pitchFamily="34" charset="0"/>
                <a:cs typeface="Arial" panose="020B0604020202020204" pitchFamily="34" charset="0"/>
              </a:rPr>
              <a:t>This helps to hydrate (keep water in) the muscle fibres and to convert collagen to gelatine.</a:t>
            </a:r>
          </a:p>
          <a:p>
            <a:pPr marL="0" indent="0">
              <a:spcBef>
                <a:spcPct val="50000"/>
              </a:spcBef>
              <a:buNone/>
            </a:pPr>
            <a:r>
              <a:rPr lang="en-GB" altLang="en-US" sz="2000" dirty="0">
                <a:latin typeface="Arial" panose="020B0604020202020204" pitchFamily="34" charset="0"/>
                <a:cs typeface="Arial" panose="020B0604020202020204" pitchFamily="34" charset="0"/>
              </a:rPr>
              <a:t>Marinades usually contain an acid such as lemon juice, tomato , vinegar or wine</a:t>
            </a:r>
            <a:r>
              <a:rPr lang="en-GB" altLang="en-US" sz="2000" dirty="0">
                <a:latin typeface="Futura Bk" pitchFamily="34" charset="0"/>
              </a:rPr>
              <a:t>.</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172" y="2571092"/>
            <a:ext cx="37782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422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Tenderness during cooking</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7224097" cy="3600000"/>
          </a:xfrm>
        </p:spPr>
        <p:txBody>
          <a:bodyPr/>
          <a:lstStyle/>
          <a:p>
            <a:pPr marL="0" indent="0">
              <a:buFontTx/>
              <a:buNone/>
            </a:pPr>
            <a:r>
              <a:rPr lang="en-GB" altLang="en-US" sz="2000" dirty="0"/>
              <a:t>One important reason for cooking meat is to make the muscle </a:t>
            </a:r>
            <a:r>
              <a:rPr lang="en-GB" altLang="en-US" sz="2000" dirty="0" smtClean="0"/>
              <a:t>fibres more </a:t>
            </a:r>
            <a:r>
              <a:rPr lang="en-GB" altLang="en-US" sz="2000" dirty="0"/>
              <a:t>tender. The method by which meat is cooked will affect its </a:t>
            </a:r>
            <a:r>
              <a:rPr lang="en-GB" altLang="en-US" sz="2000" dirty="0" smtClean="0"/>
              <a:t>tenderness </a:t>
            </a:r>
            <a:r>
              <a:rPr lang="en-GB" altLang="en-US" sz="2000" dirty="0"/>
              <a:t>and texture.</a:t>
            </a:r>
          </a:p>
          <a:p>
            <a:pPr marL="0" indent="0">
              <a:buFontTx/>
              <a:buNone/>
            </a:pPr>
            <a:r>
              <a:rPr lang="en-GB" altLang="en-US" sz="2000" dirty="0" smtClean="0"/>
              <a:t>During </a:t>
            </a:r>
            <a:r>
              <a:rPr lang="en-GB" altLang="en-US" sz="2000" dirty="0"/>
              <a:t>cooking muscle fibres coagulate </a:t>
            </a:r>
            <a:r>
              <a:rPr lang="en-GB" altLang="en-US" sz="2000" dirty="0" smtClean="0"/>
              <a:t>(shrink </a:t>
            </a:r>
            <a:r>
              <a:rPr lang="en-GB" altLang="en-US" sz="2000" dirty="0"/>
              <a:t>and harden</a:t>
            </a:r>
            <a:r>
              <a:rPr lang="en-GB" altLang="en-US" sz="2000" dirty="0" smtClean="0"/>
              <a:t>).</a:t>
            </a:r>
          </a:p>
          <a:p>
            <a:pPr marL="0" indent="0">
              <a:buFontTx/>
              <a:buNone/>
            </a:pPr>
            <a:r>
              <a:rPr lang="en-GB" altLang="en-US" sz="2000" dirty="0" smtClean="0"/>
              <a:t>When </a:t>
            </a:r>
            <a:r>
              <a:rPr lang="en-GB" altLang="en-US" sz="2000" dirty="0"/>
              <a:t>this happens water is squeezed out of the meat and </a:t>
            </a:r>
            <a:r>
              <a:rPr lang="en-GB" altLang="en-US" sz="2000" dirty="0" smtClean="0"/>
              <a:t>shrinks in </a:t>
            </a:r>
            <a:r>
              <a:rPr lang="en-GB" altLang="en-US" sz="2000" dirty="0"/>
              <a:t>size.</a:t>
            </a:r>
          </a:p>
        </p:txBody>
      </p:sp>
    </p:spTree>
    <p:extLst>
      <p:ext uri="{BB962C8B-B14F-4D97-AF65-F5344CB8AC3E}">
        <p14:creationId xmlns:p14="http://schemas.microsoft.com/office/powerpoint/2010/main" val="215442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ct val="50000"/>
              </a:spcBef>
            </a:pPr>
            <a:r>
              <a:rPr lang="en-GB" altLang="en-US" dirty="0">
                <a:latin typeface="Arial" panose="020B0604020202020204" pitchFamily="34" charset="0"/>
                <a:cs typeface="Arial" panose="020B0604020202020204" pitchFamily="34" charset="0"/>
              </a:rPr>
              <a:t>Cooking meat in liquid</a:t>
            </a:r>
          </a:p>
        </p:txBody>
      </p:sp>
      <p:sp>
        <p:nvSpPr>
          <p:cNvPr id="3" name="Subtitle 2"/>
          <p:cNvSpPr>
            <a:spLocks noGrp="1"/>
          </p:cNvSpPr>
          <p:nvPr>
            <p:ph type="subTitle" idx="1"/>
          </p:nvPr>
        </p:nvSpPr>
        <p:spPr>
          <a:xfrm>
            <a:off x="1169276" y="2571092"/>
            <a:ext cx="7190953"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To prevent toughening and the loss of liquid from meat, it can be cooked slowly in liquid.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When meat is cooked with liquid, known as a moist cooking method (such as stewing, braising and casseroling) the shrinkage and toughening of meat muscle happens more slowly.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Long, slow methods of cooking using liquids converts collagen in connective tissue to gelatine, making the meat tender. Moist cooking methods are especially suitable for less tender meat which contains more connective tissue.</a:t>
            </a:r>
          </a:p>
        </p:txBody>
      </p:sp>
      <p:pic>
        <p:nvPicPr>
          <p:cNvPr id="9218" name="Picture 2" descr="S:\Shared\EDUCATION TEAM FILES\Photographs Oct 2018 onwards\beef stew with ve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25990" y="2571092"/>
            <a:ext cx="3048000" cy="203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2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What happens during cooking?</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828312"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Long cooking – on a low heat, in a liquid - will help make tougher meats tender. At temperatures of 80ºC and above the collagen is softened and converted to gelatine (which is soluble).</a:t>
            </a:r>
          </a:p>
          <a:p>
            <a:pPr marL="0" indent="0">
              <a:spcBef>
                <a:spcPct val="50000"/>
              </a:spcBef>
              <a:buNone/>
            </a:pPr>
            <a:r>
              <a:rPr lang="en-GB" altLang="en-US" sz="2000" dirty="0">
                <a:latin typeface="Arial" panose="020B0604020202020204" pitchFamily="34" charset="0"/>
                <a:cs typeface="Arial" panose="020B0604020202020204" pitchFamily="34" charset="0"/>
              </a:rPr>
              <a:t>Muscle fibres cooked in this way fall apart easily and are easier to chew.</a:t>
            </a:r>
          </a:p>
          <a:p>
            <a:pPr marL="0" indent="0">
              <a:spcBef>
                <a:spcPct val="50000"/>
              </a:spcBef>
              <a:buNone/>
            </a:pPr>
            <a:r>
              <a:rPr lang="en-GB" altLang="en-US" sz="2000" dirty="0">
                <a:latin typeface="Arial" panose="020B0604020202020204" pitchFamily="34" charset="0"/>
                <a:cs typeface="Arial" panose="020B0604020202020204" pitchFamily="34" charset="0"/>
              </a:rPr>
              <a:t>Acid ingredients (such as wine, lemon juice and tomatoes) added to the liquid during cooking aid the conversion of collagen to gelatine and add flavour. </a:t>
            </a:r>
          </a:p>
        </p:txBody>
      </p:sp>
      <p:pic>
        <p:nvPicPr>
          <p:cNvPr id="10242" name="Picture 2" descr="S:\Shared\EDUCATION TEAM FILES\Photographs Oct 2018 onwards\beef ste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60793" y="2571092"/>
            <a:ext cx="3702963" cy="245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85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Reducing the fat content of meat dishes</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678187"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During cooking the fat present in meat starts to melt. </a:t>
            </a:r>
            <a:endParaRPr lang="en-GB" altLang="en-US" sz="2000" dirty="0" smtClean="0">
              <a:latin typeface="Arial" panose="020B0604020202020204" pitchFamily="34" charset="0"/>
              <a:cs typeface="Arial" panose="020B0604020202020204" pitchFamily="34" charset="0"/>
            </a:endParaRPr>
          </a:p>
          <a:p>
            <a:pPr marL="0" indent="0">
              <a:spcBef>
                <a:spcPct val="50000"/>
              </a:spcBef>
              <a:buNone/>
            </a:pPr>
            <a:r>
              <a:rPr lang="en-GB" altLang="en-US" sz="2000" dirty="0" smtClean="0">
                <a:latin typeface="Arial" panose="020B0604020202020204" pitchFamily="34" charset="0"/>
                <a:cs typeface="Arial" panose="020B0604020202020204" pitchFamily="34" charset="0"/>
              </a:rPr>
              <a:t>For </a:t>
            </a:r>
            <a:r>
              <a:rPr lang="en-GB" altLang="en-US" sz="2000" dirty="0">
                <a:latin typeface="Arial" panose="020B0604020202020204" pitchFamily="34" charset="0"/>
                <a:cs typeface="Arial" panose="020B0604020202020204" pitchFamily="34" charset="0"/>
              </a:rPr>
              <a:t>healthy meat meals a grid or trivet used in dry cooking methods helps the fat to drip away into the cooking container. The melted fat also helps to stop the surface of the meat from getting too dry. </a:t>
            </a:r>
          </a:p>
          <a:p>
            <a:pPr marL="0" indent="0">
              <a:spcBef>
                <a:spcPct val="50000"/>
              </a:spcBef>
              <a:buNone/>
            </a:pPr>
            <a:r>
              <a:rPr lang="en-GB" altLang="en-US" sz="2000" dirty="0">
                <a:latin typeface="Arial" panose="020B0604020202020204" pitchFamily="34" charset="0"/>
                <a:cs typeface="Arial" panose="020B0604020202020204" pitchFamily="34" charset="0"/>
              </a:rPr>
              <a:t>In moist methods of cookery, the fat melts into the cooking liquid and eventually rises to the top. For healthy meat dishes this fat can be skimmed off with a spoon.</a:t>
            </a:r>
          </a:p>
        </p:txBody>
      </p:sp>
      <p:pic>
        <p:nvPicPr>
          <p:cNvPr id="4" name="Picture 3" descr="S:\Shared\EDUCATION TEAM FILES\Photographs Oct 2018 onwards\beef o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4176" y="2571092"/>
            <a:ext cx="3048000" cy="202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85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Preparing dishes with improved flavour</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715940"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Cooking meat increases the flavour by developing meat extractives and melting the fat. In dry methods of cooking the meat extractives cling to the meat surface. In moist methods of cooking they are absorbed into the cooking liquid. </a:t>
            </a:r>
          </a:p>
          <a:p>
            <a:pPr marL="0" indent="0">
              <a:spcBef>
                <a:spcPct val="50000"/>
              </a:spcBef>
              <a:buNone/>
            </a:pPr>
            <a:r>
              <a:rPr lang="en-GB" altLang="en-US" sz="2000" dirty="0">
                <a:latin typeface="Arial" panose="020B0604020202020204" pitchFamily="34" charset="0"/>
                <a:cs typeface="Arial" panose="020B0604020202020204" pitchFamily="34" charset="0"/>
              </a:rPr>
              <a:t>Extractives contain soluble flavour compounds, which are stronger in meat muscle from older animals and from muscle areas used the most. This can provide a depth of flavour to the dish or meal.</a:t>
            </a:r>
          </a:p>
        </p:txBody>
      </p:sp>
    </p:spTree>
    <p:extLst>
      <p:ext uri="{BB962C8B-B14F-4D97-AF65-F5344CB8AC3E}">
        <p14:creationId xmlns:p14="http://schemas.microsoft.com/office/powerpoint/2010/main" val="796585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ct val="50000"/>
              </a:spcBef>
            </a:pPr>
            <a:r>
              <a:rPr lang="en-GB" altLang="en-US" dirty="0">
                <a:latin typeface="Arial" panose="020B0604020202020204" pitchFamily="34" charset="0"/>
                <a:cs typeface="Arial" panose="020B0604020202020204" pitchFamily="34" charset="0"/>
              </a:rPr>
              <a:t>Preparing dishes with improved flavour</a:t>
            </a:r>
          </a:p>
        </p:txBody>
      </p:sp>
      <p:sp>
        <p:nvSpPr>
          <p:cNvPr id="3" name="Subtitle 2"/>
          <p:cNvSpPr>
            <a:spLocks noGrp="1"/>
          </p:cNvSpPr>
          <p:nvPr>
            <p:ph type="subTitle" idx="1"/>
          </p:nvPr>
        </p:nvSpPr>
        <p:spPr>
          <a:xfrm>
            <a:off x="1169276" y="2571092"/>
            <a:ext cx="6715940"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Fat contains flavouring compounds which release characteristic smells associated with lamb, beef and pork during cooking. The melted fat also helps to crisp the surface of cooked meat which increases the flavour</a:t>
            </a:r>
            <a:r>
              <a:rPr lang="en-GB" altLang="en-US"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a:p>
            <a:pPr marL="0" indent="0">
              <a:spcBef>
                <a:spcPct val="50000"/>
              </a:spcBef>
              <a:buNone/>
            </a:pPr>
            <a:r>
              <a:rPr lang="en-GB" altLang="en-US" sz="2000" dirty="0">
                <a:latin typeface="Arial" panose="020B0604020202020204" pitchFamily="34" charset="0"/>
                <a:cs typeface="Arial" panose="020B0604020202020204" pitchFamily="34" charset="0"/>
              </a:rPr>
              <a:t>Apart from the development of natural meat flavours, cooking helps the absorption of any flavourings such as herbs and spices added during cooking.</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985" y="2283798"/>
            <a:ext cx="27590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942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Colour changes during food preparation</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7224097"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When meat is cooked the colour changes from red to brown. </a:t>
            </a:r>
          </a:p>
          <a:p>
            <a:pPr marL="0" indent="0">
              <a:spcBef>
                <a:spcPct val="50000"/>
              </a:spcBef>
              <a:buNone/>
            </a:pPr>
            <a:r>
              <a:rPr lang="en-GB" altLang="en-US" sz="2000" dirty="0">
                <a:latin typeface="Arial" panose="020B0604020202020204" pitchFamily="34" charset="0"/>
                <a:cs typeface="Arial" panose="020B0604020202020204" pitchFamily="34" charset="0"/>
              </a:rPr>
              <a:t>Meat muscle contains a protein called myoglobin (similar to haemoglobin) which gives meat its red colour. Immediately after cutting, meat is a purple colour, which turns to bright red after about thirty minutes as myoglobin takes on oxygen to form </a:t>
            </a:r>
            <a:r>
              <a:rPr lang="en-GB" altLang="en-US" sz="2000" dirty="0" err="1">
                <a:latin typeface="Arial" panose="020B0604020202020204" pitchFamily="34" charset="0"/>
                <a:cs typeface="Arial" panose="020B0604020202020204" pitchFamily="34" charset="0"/>
              </a:rPr>
              <a:t>oxymyoglobin</a:t>
            </a:r>
            <a:r>
              <a:rPr lang="en-GB" altLang="en-US" sz="2000" dirty="0">
                <a:latin typeface="Arial" panose="020B0604020202020204" pitchFamily="34" charset="0"/>
                <a:cs typeface="Arial" panose="020B0604020202020204" pitchFamily="34" charset="0"/>
              </a:rPr>
              <a:t>.  </a:t>
            </a:r>
          </a:p>
          <a:p>
            <a:pPr marL="0" indent="0">
              <a:spcBef>
                <a:spcPct val="50000"/>
              </a:spcBef>
              <a:buNone/>
            </a:pPr>
            <a:r>
              <a:rPr lang="en-GB" altLang="en-US" sz="2000" dirty="0">
                <a:latin typeface="Arial" panose="020B0604020202020204" pitchFamily="34" charset="0"/>
                <a:cs typeface="Arial" panose="020B0604020202020204" pitchFamily="34" charset="0"/>
              </a:rPr>
              <a:t>After several days of exposure to air the surface of  meat turns a brownish colour as the myoglobin oxidises to become </a:t>
            </a:r>
            <a:r>
              <a:rPr lang="en-GB" altLang="en-US" sz="2000" dirty="0" err="1">
                <a:latin typeface="Arial" panose="020B0604020202020204" pitchFamily="34" charset="0"/>
                <a:cs typeface="Arial" panose="020B0604020202020204" pitchFamily="34" charset="0"/>
              </a:rPr>
              <a:t>metmyoglobin</a:t>
            </a:r>
            <a:r>
              <a:rPr lang="en-GB" altLang="en-US" sz="2000" dirty="0">
                <a:latin typeface="Arial" panose="020B0604020202020204" pitchFamily="34" charset="0"/>
                <a:cs typeface="Arial" panose="020B0604020202020204" pitchFamily="34" charset="0"/>
              </a:rPr>
              <a:t>. </a:t>
            </a:r>
          </a:p>
          <a:p>
            <a:pPr marL="0" indent="0">
              <a:spcBef>
                <a:spcPct val="50000"/>
              </a:spcBef>
              <a:buNone/>
            </a:pPr>
            <a:r>
              <a:rPr lang="en-GB" altLang="en-US" sz="2000" dirty="0">
                <a:latin typeface="Arial" panose="020B0604020202020204" pitchFamily="34" charset="0"/>
                <a:cs typeface="Arial" panose="020B0604020202020204" pitchFamily="34" charset="0"/>
              </a:rPr>
              <a:t>During cooking all these pigments are denatured and the meat will take on a brownish colour throughout. </a:t>
            </a:r>
          </a:p>
        </p:txBody>
      </p:sp>
      <p:pic>
        <p:nvPicPr>
          <p:cNvPr id="1026" name="Picture 2" descr="S:\Shared\EDUCATION TEAM FILES\Meat and education\Images - NOT BNF COPYRIGHT\Resized pics\diced lamb pack 3-w400.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6" t="26699" r="12381" b="5599"/>
          <a:stretch/>
        </p:blipFill>
        <p:spPr bwMode="auto">
          <a:xfrm>
            <a:off x="8798907" y="2571092"/>
            <a:ext cx="3179929" cy="257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4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Food spoilage</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430932" cy="3600000"/>
          </a:xfrm>
        </p:spPr>
        <p:txBody>
          <a:bodyPr/>
          <a:lstStyle/>
          <a:p>
            <a:pPr marL="0" indent="0">
              <a:spcBef>
                <a:spcPct val="50000"/>
              </a:spcBef>
              <a:buNone/>
            </a:pPr>
            <a:r>
              <a:rPr lang="en-GB" altLang="en-US" sz="2000" dirty="0">
                <a:latin typeface="Futura Bk" pitchFamily="34" charset="0"/>
              </a:rPr>
              <a:t>Food becomes spoiled when it loses water and dries out. All food contains a quantity of water - the longer the food is exposed to air the more water it will lose due to evaporation. </a:t>
            </a:r>
          </a:p>
          <a:p>
            <a:pPr marL="0" indent="0">
              <a:spcBef>
                <a:spcPct val="50000"/>
              </a:spcBef>
              <a:buNone/>
            </a:pPr>
            <a:r>
              <a:rPr lang="en-GB" altLang="en-US" sz="2000" dirty="0" smtClean="0">
                <a:latin typeface="Futura Bk" pitchFamily="34" charset="0"/>
              </a:rPr>
              <a:t>Covering </a:t>
            </a:r>
            <a:r>
              <a:rPr lang="en-GB" altLang="en-US" sz="2000" dirty="0">
                <a:latin typeface="Futura Bk" pitchFamily="34" charset="0"/>
              </a:rPr>
              <a:t>and packaging foods with suitable materials slows down water loss. </a:t>
            </a:r>
          </a:p>
          <a:p>
            <a:pPr marL="0" indent="0">
              <a:spcBef>
                <a:spcPct val="50000"/>
              </a:spcBef>
              <a:buNone/>
            </a:pPr>
            <a:r>
              <a:rPr lang="en-GB" altLang="en-US" sz="2000" dirty="0" smtClean="0">
                <a:latin typeface="Futura Bk" pitchFamily="34" charset="0"/>
              </a:rPr>
              <a:t>Preservation methods, </a:t>
            </a:r>
            <a:r>
              <a:rPr lang="en-GB" altLang="en-US" sz="2000" dirty="0">
                <a:latin typeface="Futura Bk" pitchFamily="34" charset="0"/>
              </a:rPr>
              <a:t>such as vacuum sealing or </a:t>
            </a:r>
            <a:r>
              <a:rPr lang="en-GB" altLang="en-US" sz="2000" dirty="0" smtClean="0">
                <a:latin typeface="Futura Bk" pitchFamily="34" charset="0"/>
              </a:rPr>
              <a:t>deep-freezing </a:t>
            </a:r>
            <a:r>
              <a:rPr lang="en-GB" altLang="en-US" sz="2000" dirty="0">
                <a:latin typeface="Futura Bk" pitchFamily="34" charset="0"/>
              </a:rPr>
              <a:t>also prevents water loss.</a:t>
            </a:r>
          </a:p>
        </p:txBody>
      </p:sp>
      <p:pic>
        <p:nvPicPr>
          <p:cNvPr id="1026" name="Picture 2" descr="S:\Shared\EDUCATION TEAM FILES\Photographs Oct 2018 onwards\Medium size photos\bread with moul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91802" y="1932236"/>
            <a:ext cx="2485385" cy="24853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Photographs Oct 2018 onwards\Medium size photos\fruit with mould.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00709" y="4203511"/>
            <a:ext cx="3976478" cy="196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Subtitle 2"/>
          <p:cNvSpPr>
            <a:spLocks noGrp="1"/>
          </p:cNvSpPr>
          <p:nvPr>
            <p:ph type="subTitle" idx="1"/>
          </p:nvPr>
        </p:nvSpPr>
        <p:spPr>
          <a:xfrm>
            <a:off x="1169276" y="2571092"/>
            <a:ext cx="10539794" cy="3600000"/>
          </a:xfrm>
        </p:spPr>
        <p:txBody>
          <a:bodyPr/>
          <a:lstStyle/>
          <a:p>
            <a:pPr>
              <a:spcBef>
                <a:spcPct val="50000"/>
              </a:spcBef>
            </a:pPr>
            <a:r>
              <a:rPr lang="en-GB" altLang="en-US" sz="2000" dirty="0">
                <a:latin typeface="Futura Bk" pitchFamily="34" charset="0"/>
              </a:rPr>
              <a:t>Food preservation is important to increase the shelf life of products.</a:t>
            </a:r>
          </a:p>
          <a:p>
            <a:pPr>
              <a:spcBef>
                <a:spcPct val="50000"/>
              </a:spcBef>
            </a:pPr>
            <a:r>
              <a:rPr lang="en-GB" altLang="en-US" sz="2000" dirty="0">
                <a:latin typeface="Futura Bk" pitchFamily="34" charset="0"/>
              </a:rPr>
              <a:t>Shelf life depends on: water; acidity; hygienic handling; methods of preservation.</a:t>
            </a:r>
          </a:p>
          <a:p>
            <a:pPr>
              <a:spcBef>
                <a:spcPct val="50000"/>
              </a:spcBef>
            </a:pPr>
            <a:r>
              <a:rPr lang="en-GB" altLang="en-US" sz="2000" dirty="0">
                <a:latin typeface="Futura Bk" pitchFamily="34" charset="0"/>
              </a:rPr>
              <a:t>Convection is where currents of hot air or hot liquid transfer the heat energy to the food.</a:t>
            </a:r>
          </a:p>
          <a:p>
            <a:pPr>
              <a:spcBef>
                <a:spcPct val="50000"/>
              </a:spcBef>
            </a:pPr>
            <a:r>
              <a:rPr lang="en-GB" altLang="en-US" sz="2000" dirty="0">
                <a:latin typeface="Futura Bk" pitchFamily="34" charset="0"/>
              </a:rPr>
              <a:t>Conduction is where heat is transferred through solid objects by the vibration of heated molecules. </a:t>
            </a:r>
          </a:p>
          <a:p>
            <a:pPr>
              <a:spcBef>
                <a:spcPct val="50000"/>
              </a:spcBef>
            </a:pPr>
            <a:r>
              <a:rPr lang="en-GB" altLang="en-US" sz="2000" dirty="0">
                <a:latin typeface="Futura Bk" pitchFamily="34" charset="0"/>
              </a:rPr>
              <a:t>Radiation is where heat is transferred from a heat source in the form of rays which travel quickly in straight lines. </a:t>
            </a:r>
          </a:p>
          <a:p>
            <a:pPr>
              <a:spcBef>
                <a:spcPct val="50000"/>
              </a:spcBef>
            </a:pPr>
            <a:r>
              <a:rPr lang="en-GB" altLang="en-US" sz="2000" dirty="0">
                <a:latin typeface="Futura Bk" pitchFamily="34" charset="0"/>
              </a:rPr>
              <a:t>Meat can be tenderised by physical action, enzymes or marinades containing an acid.</a:t>
            </a:r>
          </a:p>
          <a:p>
            <a:pPr>
              <a:spcBef>
                <a:spcPct val="50000"/>
              </a:spcBef>
            </a:pPr>
            <a:r>
              <a:rPr lang="en-GB" altLang="en-US" sz="2000" dirty="0">
                <a:latin typeface="Futura Bk" pitchFamily="34" charset="0"/>
              </a:rPr>
              <a:t>Meat changes colour during food preparation when the pigment myoglobin changes.</a:t>
            </a:r>
          </a:p>
        </p:txBody>
      </p:sp>
    </p:spTree>
    <p:extLst>
      <p:ext uri="{BB962C8B-B14F-4D97-AF65-F5344CB8AC3E}">
        <p14:creationId xmlns:p14="http://schemas.microsoft.com/office/powerpoint/2010/main" val="544942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1153511" y="3065488"/>
            <a:ext cx="9902416" cy="3087973"/>
          </a:xfrm>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Preventing food spoilage</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7" y="2571092"/>
            <a:ext cx="7537995" cy="3600000"/>
          </a:xfrm>
        </p:spPr>
        <p:txBody>
          <a:bodyPr/>
          <a:lstStyle/>
          <a:p>
            <a:pPr marL="0" indent="0">
              <a:spcBef>
                <a:spcPct val="50000"/>
              </a:spcBef>
              <a:buNone/>
            </a:pPr>
            <a:r>
              <a:rPr lang="en-GB" altLang="en-US" sz="2000" dirty="0">
                <a:latin typeface="Futura Bk" pitchFamily="34" charset="0"/>
              </a:rPr>
              <a:t>If raw food is cooked for a sufficient length of time, enzymes and most micro-organisms are destroyed. </a:t>
            </a:r>
          </a:p>
          <a:p>
            <a:pPr marL="0" indent="0">
              <a:spcBef>
                <a:spcPct val="50000"/>
              </a:spcBef>
              <a:buNone/>
            </a:pPr>
            <a:r>
              <a:rPr lang="en-GB" altLang="en-US" sz="2000" dirty="0">
                <a:latin typeface="Futura Bk" pitchFamily="34" charset="0"/>
              </a:rPr>
              <a:t>However, if cooked food is stored for any length of time, it can become re-contaminated by micro-organisms which will then start to cause deterioration. </a:t>
            </a:r>
          </a:p>
          <a:p>
            <a:pPr marL="0" indent="0">
              <a:spcBef>
                <a:spcPct val="50000"/>
              </a:spcBef>
              <a:buNone/>
            </a:pPr>
            <a:r>
              <a:rPr lang="en-GB" altLang="en-US" sz="2000" dirty="0">
                <a:latin typeface="Futura Bk" pitchFamily="34" charset="0"/>
              </a:rPr>
              <a:t>To prevent this, all raw and cooked food needs to be handled hygienically and must be properly packaged. It must then be stored at the correct temperature to prevent the action and multiplication of micro-organisms. Raw and cooked meats should be stored in the refrigerator between 0-3°C. This should be covered and stored away from other fresh foods in the refrigerator. For extended shelf life meat needs to be frozen.</a:t>
            </a:r>
          </a:p>
        </p:txBody>
      </p:sp>
      <p:pic>
        <p:nvPicPr>
          <p:cNvPr id="2050" name="Picture 2" descr="S:\Shared\EDUCATION TEAM FILES\Photographs Oct 2018 onwards\Medium size photos\chef.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007523" y="2571092"/>
            <a:ext cx="2852382" cy="263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0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The shelf life of meat</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10468542" cy="3600000"/>
          </a:xfrm>
        </p:spPr>
        <p:txBody>
          <a:bodyPr/>
          <a:lstStyle/>
          <a:p>
            <a:pPr>
              <a:spcBef>
                <a:spcPct val="50000"/>
              </a:spcBef>
              <a:buNone/>
            </a:pPr>
            <a:r>
              <a:rPr lang="en-GB" altLang="en-US" sz="2000" dirty="0">
                <a:latin typeface="Futura Bk" pitchFamily="34" charset="0"/>
              </a:rPr>
              <a:t>If the carcase is hygienically prepared, the following carcase storage life can be expected:</a:t>
            </a:r>
          </a:p>
          <a:p>
            <a:pPr>
              <a:spcBef>
                <a:spcPct val="50000"/>
              </a:spcBef>
            </a:pPr>
            <a:r>
              <a:rPr lang="en-GB" altLang="en-US" sz="2000" dirty="0">
                <a:latin typeface="Futura Bk" pitchFamily="34" charset="0"/>
              </a:rPr>
              <a:t>Beef and </a:t>
            </a:r>
            <a:r>
              <a:rPr lang="en-GB" altLang="en-US" sz="2000" dirty="0" smtClean="0">
                <a:latin typeface="Futura Bk" pitchFamily="34" charset="0"/>
              </a:rPr>
              <a:t>veal - up </a:t>
            </a:r>
            <a:r>
              <a:rPr lang="en-GB" altLang="en-US" sz="2000" dirty="0">
                <a:latin typeface="Futura Bk" pitchFamily="34" charset="0"/>
              </a:rPr>
              <a:t>to 21 </a:t>
            </a:r>
            <a:r>
              <a:rPr lang="en-GB" altLang="en-US" sz="2000" dirty="0" smtClean="0">
                <a:latin typeface="Futura Bk" pitchFamily="34" charset="0"/>
              </a:rPr>
              <a:t>days;</a:t>
            </a:r>
            <a:endParaRPr lang="en-GB" altLang="en-US" sz="2000" dirty="0">
              <a:latin typeface="Futura Bk" pitchFamily="34" charset="0"/>
            </a:endParaRPr>
          </a:p>
          <a:p>
            <a:pPr>
              <a:spcBef>
                <a:spcPct val="50000"/>
              </a:spcBef>
            </a:pPr>
            <a:r>
              <a:rPr lang="en-GB" altLang="en-US" sz="2000" dirty="0" smtClean="0">
                <a:latin typeface="Futura Bk" pitchFamily="34" charset="0"/>
              </a:rPr>
              <a:t>Lamb - up </a:t>
            </a:r>
            <a:r>
              <a:rPr lang="en-GB" altLang="en-US" sz="2000" dirty="0">
                <a:latin typeface="Futura Bk" pitchFamily="34" charset="0"/>
              </a:rPr>
              <a:t>to 15 </a:t>
            </a:r>
            <a:r>
              <a:rPr lang="en-GB" altLang="en-US" sz="2000" dirty="0" smtClean="0">
                <a:latin typeface="Futura Bk" pitchFamily="34" charset="0"/>
              </a:rPr>
              <a:t>days;</a:t>
            </a:r>
            <a:endParaRPr lang="en-GB" altLang="en-US" sz="2000" dirty="0">
              <a:latin typeface="Futura Bk" pitchFamily="34" charset="0"/>
            </a:endParaRPr>
          </a:p>
          <a:p>
            <a:pPr>
              <a:spcBef>
                <a:spcPct val="50000"/>
              </a:spcBef>
            </a:pPr>
            <a:r>
              <a:rPr lang="en-GB" altLang="en-US" sz="2000" dirty="0" smtClean="0">
                <a:latin typeface="Futura Bk" pitchFamily="34" charset="0"/>
              </a:rPr>
              <a:t>Pigs - up </a:t>
            </a:r>
            <a:r>
              <a:rPr lang="en-GB" altLang="en-US" sz="2000" dirty="0">
                <a:latin typeface="Futura Bk" pitchFamily="34" charset="0"/>
              </a:rPr>
              <a:t>to 14 </a:t>
            </a:r>
            <a:r>
              <a:rPr lang="en-GB" altLang="en-US" sz="2000" dirty="0" smtClean="0">
                <a:latin typeface="Futura Bk" pitchFamily="34" charset="0"/>
              </a:rPr>
              <a:t>days;</a:t>
            </a:r>
            <a:endParaRPr lang="en-GB" altLang="en-US" sz="2000" dirty="0">
              <a:latin typeface="Futura Bk" pitchFamily="34" charset="0"/>
            </a:endParaRPr>
          </a:p>
          <a:p>
            <a:pPr>
              <a:spcBef>
                <a:spcPct val="50000"/>
              </a:spcBef>
            </a:pPr>
            <a:r>
              <a:rPr lang="en-GB" altLang="en-US" sz="2000" dirty="0" smtClean="0">
                <a:latin typeface="Futura Bk" pitchFamily="34" charset="0"/>
              </a:rPr>
              <a:t>Offal - up </a:t>
            </a:r>
            <a:r>
              <a:rPr lang="en-GB" altLang="en-US" sz="2000" dirty="0">
                <a:latin typeface="Futura Bk" pitchFamily="34" charset="0"/>
              </a:rPr>
              <a:t>to 7 </a:t>
            </a:r>
            <a:r>
              <a:rPr lang="en-GB" altLang="en-US" sz="2000" dirty="0" smtClean="0">
                <a:latin typeface="Futura Bk" pitchFamily="34" charset="0"/>
              </a:rPr>
              <a:t>days.</a:t>
            </a:r>
            <a:endParaRPr lang="en-GB" altLang="en-US" sz="2000" dirty="0">
              <a:latin typeface="Futura Bk" pitchFamily="34" charset="0"/>
            </a:endParaRPr>
          </a:p>
          <a:p>
            <a:pPr>
              <a:spcBef>
                <a:spcPct val="50000"/>
              </a:spcBef>
              <a:buNone/>
            </a:pPr>
            <a:r>
              <a:rPr lang="en-GB" altLang="en-US" sz="2000" dirty="0" smtClean="0">
                <a:latin typeface="Futura Bk" pitchFamily="34" charset="0"/>
              </a:rPr>
              <a:t>For </a:t>
            </a:r>
            <a:r>
              <a:rPr lang="en-GB" altLang="en-US" sz="2000" dirty="0">
                <a:latin typeface="Futura Bk" pitchFamily="34" charset="0"/>
              </a:rPr>
              <a:t>retail refrigerated display options, the shelf life of 1-2 days is normal.</a:t>
            </a:r>
          </a:p>
          <a:p>
            <a:pPr>
              <a:spcBef>
                <a:spcPct val="50000"/>
              </a:spcBef>
            </a:pPr>
            <a:r>
              <a:rPr lang="en-GB" altLang="en-US" sz="2000" dirty="0" smtClean="0">
                <a:latin typeface="Futura Bk" pitchFamily="34" charset="0"/>
              </a:rPr>
              <a:t>Overwrapped – </a:t>
            </a:r>
            <a:r>
              <a:rPr lang="en-GB" altLang="en-US" sz="2000" dirty="0">
                <a:latin typeface="Futura Bk" pitchFamily="34" charset="0"/>
              </a:rPr>
              <a:t>shelf life 1-2 </a:t>
            </a:r>
            <a:r>
              <a:rPr lang="en-GB" altLang="en-US" sz="2000" dirty="0" smtClean="0">
                <a:latin typeface="Futura Bk" pitchFamily="34" charset="0"/>
              </a:rPr>
              <a:t>days;</a:t>
            </a:r>
            <a:endParaRPr lang="en-GB" altLang="en-US" sz="2000" dirty="0">
              <a:latin typeface="Futura Bk" pitchFamily="34" charset="0"/>
            </a:endParaRPr>
          </a:p>
          <a:p>
            <a:pPr>
              <a:spcBef>
                <a:spcPct val="50000"/>
              </a:spcBef>
            </a:pPr>
            <a:r>
              <a:rPr lang="en-GB" altLang="en-US" sz="2000" dirty="0">
                <a:latin typeface="Futura Bk" pitchFamily="34" charset="0"/>
              </a:rPr>
              <a:t>Modified atmosphere packs </a:t>
            </a:r>
            <a:r>
              <a:rPr lang="en-GB" altLang="en-US" sz="2000" dirty="0" smtClean="0">
                <a:latin typeface="Futura Bk" pitchFamily="34" charset="0"/>
              </a:rPr>
              <a:t>– </a:t>
            </a:r>
            <a:r>
              <a:rPr lang="en-GB" altLang="en-US" sz="2000" dirty="0">
                <a:latin typeface="Futura Bk" pitchFamily="34" charset="0"/>
              </a:rPr>
              <a:t>shelf life 7-10 </a:t>
            </a:r>
            <a:r>
              <a:rPr lang="en-GB" altLang="en-US" sz="2000" dirty="0" smtClean="0">
                <a:latin typeface="Futura Bk" pitchFamily="34" charset="0"/>
              </a:rPr>
              <a:t>days;</a:t>
            </a:r>
            <a:endParaRPr lang="en-GB" altLang="en-US" sz="2000" dirty="0">
              <a:latin typeface="Futura Bk" pitchFamily="34" charset="0"/>
            </a:endParaRPr>
          </a:p>
          <a:p>
            <a:pPr>
              <a:spcBef>
                <a:spcPct val="50000"/>
              </a:spcBef>
            </a:pPr>
            <a:r>
              <a:rPr lang="en-GB" altLang="en-US" sz="2000" dirty="0">
                <a:latin typeface="Futura Bk" pitchFamily="34" charset="0"/>
              </a:rPr>
              <a:t>Vacuum </a:t>
            </a:r>
            <a:r>
              <a:rPr lang="en-GB" altLang="en-US" sz="2000" dirty="0" smtClean="0">
                <a:latin typeface="Futura Bk" pitchFamily="34" charset="0"/>
              </a:rPr>
              <a:t>packed – </a:t>
            </a:r>
            <a:r>
              <a:rPr lang="en-GB" altLang="en-US" sz="2000" dirty="0">
                <a:latin typeface="Futura Bk" pitchFamily="34" charset="0"/>
              </a:rPr>
              <a:t>shelf life of up to 10 </a:t>
            </a:r>
            <a:r>
              <a:rPr lang="en-GB" altLang="en-US" sz="2000" dirty="0" smtClean="0">
                <a:latin typeface="Futura Bk" pitchFamily="34" charset="0"/>
              </a:rPr>
              <a:t>days.</a:t>
            </a:r>
            <a:endParaRPr lang="en-GB" altLang="en-US" sz="2000" dirty="0">
              <a:latin typeface="Futura Bk" pitchFamily="34" charset="0"/>
            </a:endParaRPr>
          </a:p>
        </p:txBody>
      </p:sp>
    </p:spTree>
    <p:extLst>
      <p:ext uri="{BB962C8B-B14F-4D97-AF65-F5344CB8AC3E}">
        <p14:creationId xmlns:p14="http://schemas.microsoft.com/office/powerpoint/2010/main" val="212770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The shelf life of food</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5908418" cy="3600000"/>
          </a:xfrm>
        </p:spPr>
        <p:txBody>
          <a:bodyPr/>
          <a:lstStyle/>
          <a:p>
            <a:pPr marL="0" indent="0">
              <a:spcBef>
                <a:spcPct val="50000"/>
              </a:spcBef>
              <a:buNone/>
            </a:pPr>
            <a:r>
              <a:rPr lang="en-GB" altLang="en-US" sz="2000" dirty="0">
                <a:latin typeface="Futura Bk" pitchFamily="34" charset="0"/>
              </a:rPr>
              <a:t>The length of time that a food will maintain its quality and be safe to eat is called its ‘shelf life’.</a:t>
            </a:r>
          </a:p>
          <a:p>
            <a:pPr marL="0" indent="0">
              <a:spcBef>
                <a:spcPct val="50000"/>
              </a:spcBef>
              <a:buNone/>
            </a:pPr>
            <a:r>
              <a:rPr lang="en-GB" altLang="en-US" sz="2000" dirty="0" smtClean="0">
                <a:latin typeface="Futura Bk" pitchFamily="34" charset="0"/>
              </a:rPr>
              <a:t>The </a:t>
            </a:r>
            <a:r>
              <a:rPr lang="en-GB" altLang="en-US" sz="2000" dirty="0">
                <a:latin typeface="Futura Bk" pitchFamily="34" charset="0"/>
              </a:rPr>
              <a:t>shelf life of foods depends on:</a:t>
            </a:r>
          </a:p>
          <a:p>
            <a:pPr>
              <a:spcBef>
                <a:spcPct val="50000"/>
              </a:spcBef>
            </a:pPr>
            <a:r>
              <a:rPr lang="en-GB" altLang="en-US" sz="2000" dirty="0">
                <a:latin typeface="Futura Bk" pitchFamily="34" charset="0"/>
              </a:rPr>
              <a:t>w</a:t>
            </a:r>
            <a:r>
              <a:rPr lang="en-GB" altLang="en-US" sz="2000" dirty="0" smtClean="0">
                <a:latin typeface="Futura Bk" pitchFamily="34" charset="0"/>
              </a:rPr>
              <a:t>ater;</a:t>
            </a:r>
            <a:endParaRPr lang="en-GB" altLang="en-US" sz="2000" dirty="0">
              <a:latin typeface="Futura Bk" pitchFamily="34" charset="0"/>
            </a:endParaRPr>
          </a:p>
          <a:p>
            <a:pPr>
              <a:spcBef>
                <a:spcPct val="50000"/>
              </a:spcBef>
            </a:pPr>
            <a:r>
              <a:rPr lang="en-GB" altLang="en-US" sz="2000" dirty="0">
                <a:latin typeface="Futura Bk" pitchFamily="34" charset="0"/>
              </a:rPr>
              <a:t>a</a:t>
            </a:r>
            <a:r>
              <a:rPr lang="en-GB" altLang="en-US" sz="2000" dirty="0" smtClean="0">
                <a:latin typeface="Futura Bk" pitchFamily="34" charset="0"/>
              </a:rPr>
              <a:t>cidity;</a:t>
            </a:r>
            <a:endParaRPr lang="en-GB" altLang="en-US" sz="2000" dirty="0">
              <a:latin typeface="Futura Bk" pitchFamily="34" charset="0"/>
            </a:endParaRPr>
          </a:p>
          <a:p>
            <a:pPr>
              <a:spcBef>
                <a:spcPct val="50000"/>
              </a:spcBef>
            </a:pPr>
            <a:r>
              <a:rPr lang="en-GB" altLang="en-US" sz="2000" dirty="0" smtClean="0">
                <a:latin typeface="Futura Bk" pitchFamily="34" charset="0"/>
              </a:rPr>
              <a:t>hygienic handling;</a:t>
            </a:r>
            <a:endParaRPr lang="en-GB" altLang="en-US" sz="2000" dirty="0">
              <a:latin typeface="Futura Bk" pitchFamily="34" charset="0"/>
            </a:endParaRPr>
          </a:p>
          <a:p>
            <a:pPr>
              <a:spcBef>
                <a:spcPct val="50000"/>
              </a:spcBef>
            </a:pPr>
            <a:r>
              <a:rPr lang="en-GB" altLang="en-US" sz="2000" dirty="0" smtClean="0">
                <a:latin typeface="Futura Bk" pitchFamily="34" charset="0"/>
              </a:rPr>
              <a:t>methods </a:t>
            </a:r>
            <a:r>
              <a:rPr lang="en-GB" altLang="en-US" sz="2000" dirty="0">
                <a:latin typeface="Futura Bk" pitchFamily="34" charset="0"/>
              </a:rPr>
              <a:t>of </a:t>
            </a:r>
            <a:r>
              <a:rPr lang="en-GB" altLang="en-US" sz="2000" dirty="0" smtClean="0">
                <a:latin typeface="Futura Bk" pitchFamily="34" charset="0"/>
              </a:rPr>
              <a:t>preservation.</a:t>
            </a:r>
            <a:endParaRPr lang="en-GB" altLang="en-US" sz="2000" dirty="0">
              <a:latin typeface="Futura Bk" pitchFamily="34" charset="0"/>
            </a:endParaRPr>
          </a:p>
          <a:p>
            <a:pPr>
              <a:spcBef>
                <a:spcPct val="50000"/>
              </a:spcBef>
              <a:buNone/>
            </a:pPr>
            <a:r>
              <a:rPr lang="en-GB" altLang="en-US" sz="2000" dirty="0">
                <a:latin typeface="Futura Bk" pitchFamily="34" charset="0"/>
              </a:rPr>
              <a:t> </a:t>
            </a:r>
          </a:p>
        </p:txBody>
      </p:sp>
      <p:pic>
        <p:nvPicPr>
          <p:cNvPr id="4" name="Picture 10" descr="C:\Users\Uptal\Desktop\Hot pot haven\LOW RES\HOT &amp; SOUR STIR F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597" y="2571091"/>
            <a:ext cx="3543033" cy="354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70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and acidity</a:t>
            </a:r>
            <a:endParaRPr lang="en-US" dirty="0"/>
          </a:p>
        </p:txBody>
      </p:sp>
      <p:sp>
        <p:nvSpPr>
          <p:cNvPr id="3" name="Subtitle 2"/>
          <p:cNvSpPr>
            <a:spLocks noGrp="1"/>
          </p:cNvSpPr>
          <p:nvPr>
            <p:ph type="subTitle" idx="1"/>
          </p:nvPr>
        </p:nvSpPr>
        <p:spPr>
          <a:xfrm>
            <a:off x="1169276" y="2571092"/>
            <a:ext cx="6478433" cy="3600000"/>
          </a:xfrm>
        </p:spPr>
        <p:txBody>
          <a:bodyPr/>
          <a:lstStyle/>
          <a:p>
            <a:pPr marL="0" indent="0">
              <a:spcBef>
                <a:spcPct val="50000"/>
              </a:spcBef>
              <a:buNone/>
            </a:pPr>
            <a:r>
              <a:rPr lang="en-GB" altLang="en-US" sz="2000" b="1" dirty="0" smtClean="0">
                <a:latin typeface="Futura Bk" pitchFamily="34" charset="0"/>
              </a:rPr>
              <a:t>Water</a:t>
            </a:r>
          </a:p>
          <a:p>
            <a:pPr marL="0" indent="0">
              <a:spcBef>
                <a:spcPct val="50000"/>
              </a:spcBef>
              <a:buNone/>
            </a:pPr>
            <a:r>
              <a:rPr lang="en-GB" altLang="en-US" sz="2000" dirty="0" smtClean="0">
                <a:latin typeface="Futura Bk" pitchFamily="34" charset="0"/>
              </a:rPr>
              <a:t>Food </a:t>
            </a:r>
            <a:r>
              <a:rPr lang="en-GB" altLang="en-US" sz="2000" dirty="0">
                <a:latin typeface="Futura Bk" pitchFamily="34" charset="0"/>
              </a:rPr>
              <a:t>which contains a lot of water often has a shorter shelf life, e.g. milk. Food containing </a:t>
            </a:r>
            <a:r>
              <a:rPr lang="en-GB" altLang="en-US" sz="2000" dirty="0" smtClean="0">
                <a:latin typeface="Futura Bk" pitchFamily="34" charset="0"/>
              </a:rPr>
              <a:t>little water tend to have a longer shelf life, e.g. nuts.</a:t>
            </a:r>
          </a:p>
          <a:p>
            <a:pPr marL="0" indent="0">
              <a:spcBef>
                <a:spcPct val="50000"/>
              </a:spcBef>
              <a:buNone/>
            </a:pPr>
            <a:r>
              <a:rPr lang="en-GB" altLang="en-US" sz="2000" b="1" dirty="0" smtClean="0"/>
              <a:t>Acidity</a:t>
            </a:r>
          </a:p>
          <a:p>
            <a:pPr marL="0" indent="0">
              <a:spcBef>
                <a:spcPct val="50000"/>
              </a:spcBef>
              <a:buNone/>
            </a:pPr>
            <a:r>
              <a:rPr lang="en-GB" altLang="en-US" sz="2000" dirty="0" smtClean="0"/>
              <a:t>Food </a:t>
            </a:r>
            <a:r>
              <a:rPr lang="en-GB" altLang="en-US" sz="2000" dirty="0"/>
              <a:t>which is acidic (or have a low pH) tend to keep for longer, e.g. citrus fruit.</a:t>
            </a:r>
            <a:endParaRPr lang="en-GB" altLang="en-US" sz="2400" dirty="0">
              <a:latin typeface="Futura Bk" pitchFamily="34" charset="0"/>
            </a:endParaRPr>
          </a:p>
          <a:p>
            <a:pPr>
              <a:spcBef>
                <a:spcPct val="50000"/>
              </a:spcBef>
              <a:buNone/>
            </a:pPr>
            <a:endParaRPr lang="en-GB" altLang="en-US" sz="2000" dirty="0">
              <a:latin typeface="Futura Bk" pitchFamily="34" charset="0"/>
            </a:endParaRPr>
          </a:p>
        </p:txBody>
      </p:sp>
      <p:pic>
        <p:nvPicPr>
          <p:cNvPr id="3074" name="Picture 2" descr="S:\Shared\EDUCATION TEAM FILES\Photographs Oct 2018 onwards\Medium size photos\Semi skimmed milk.jpg"/>
          <p:cNvPicPr>
            <a:picLocks noChangeAspect="1" noChangeArrowheads="1"/>
          </p:cNvPicPr>
          <p:nvPr/>
        </p:nvPicPr>
        <p:blipFill rotWithShape="1">
          <a:blip r:embed="rId2">
            <a:extLst>
              <a:ext uri="{28A0092B-C50C-407E-A947-70E740481C1C}">
                <a14:useLocalDpi xmlns:a14="http://schemas.microsoft.com/office/drawing/2010/main" val="0"/>
              </a:ext>
            </a:extLst>
          </a:blip>
          <a:srcRect r="18226"/>
          <a:stretch/>
        </p:blipFill>
        <p:spPr bwMode="auto">
          <a:xfrm>
            <a:off x="10430861" y="1686628"/>
            <a:ext cx="1326686" cy="28125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Shared\EDUCATION TEAM FILES\Photographs Oct 2018 onwards\nuts mixed.jpg"/>
          <p:cNvPicPr>
            <a:picLocks noChangeAspect="1" noChangeArrowheads="1"/>
          </p:cNvPicPr>
          <p:nvPr/>
        </p:nvPicPr>
        <p:blipFill rotWithShape="1">
          <a:blip r:embed="rId3">
            <a:extLst>
              <a:ext uri="{28A0092B-C50C-407E-A947-70E740481C1C}">
                <a14:useLocalDpi xmlns:a14="http://schemas.microsoft.com/office/drawing/2010/main" val="0"/>
              </a:ext>
            </a:extLst>
          </a:blip>
          <a:srcRect l="10584" t="24697" r="8819" b="14789"/>
          <a:stretch/>
        </p:blipFill>
        <p:spPr bwMode="auto">
          <a:xfrm>
            <a:off x="8013781" y="3293259"/>
            <a:ext cx="2407404" cy="120595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Shared\EDUCATION TEAM FILES\Photographs Oct 2018 onwards\Medium size photos\orange shutterstock_1616136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4629" y="4499218"/>
            <a:ext cx="1782739" cy="178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0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Storage conditions</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5041519" cy="3600000"/>
          </a:xfrm>
        </p:spPr>
        <p:txBody>
          <a:bodyPr/>
          <a:lstStyle/>
          <a:p>
            <a:pPr marL="0" indent="0">
              <a:spcBef>
                <a:spcPct val="0"/>
              </a:spcBef>
              <a:buNone/>
            </a:pPr>
            <a:r>
              <a:rPr lang="en-GB" altLang="en-US" sz="2000" dirty="0">
                <a:latin typeface="Futura Bk" pitchFamily="34" charset="0"/>
              </a:rPr>
              <a:t>Food which is correctly wrapped and kept at low temperatures will keep for longer.</a:t>
            </a:r>
          </a:p>
        </p:txBody>
      </p:sp>
      <p:pic>
        <p:nvPicPr>
          <p:cNvPr id="4099" name="Picture 3" descr="S:\Shared\EDUCATION TEAM FILES\Photographs Oct 2018 onwards\food frozen storage.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141601" y="2253142"/>
            <a:ext cx="4718304" cy="3887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0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Hygienic handling</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5896542" cy="3600000"/>
          </a:xfrm>
        </p:spPr>
        <p:txBody>
          <a:bodyPr/>
          <a:lstStyle/>
          <a:p>
            <a:pPr marL="0" indent="0">
              <a:spcBef>
                <a:spcPct val="0"/>
              </a:spcBef>
              <a:buNone/>
            </a:pPr>
            <a:r>
              <a:rPr lang="en-GB" altLang="en-US" sz="2000" dirty="0">
                <a:latin typeface="Futura Bk" pitchFamily="34" charset="0"/>
              </a:rPr>
              <a:t>Unhygienic food handling will reduce the shelf life of food.  Food can be contaminated by micro-organisms in several ways: through contact with unhygienic equipment, surfaces, or transport, and through human contact. </a:t>
            </a:r>
          </a:p>
          <a:p>
            <a:pPr marL="0" indent="0">
              <a:spcBef>
                <a:spcPct val="0"/>
              </a:spcBef>
              <a:buNone/>
            </a:pPr>
            <a:endParaRPr lang="en-GB" altLang="en-US" sz="2000" dirty="0">
              <a:latin typeface="Futura Bk" pitchFamily="34" charset="0"/>
            </a:endParaRPr>
          </a:p>
          <a:p>
            <a:pPr marL="0" indent="0">
              <a:spcBef>
                <a:spcPct val="0"/>
              </a:spcBef>
              <a:buNone/>
            </a:pPr>
            <a:r>
              <a:rPr lang="en-GB" altLang="en-US" sz="2000" dirty="0">
                <a:latin typeface="Futura Bk" pitchFamily="34" charset="0"/>
              </a:rPr>
              <a:t>It is important for food handlers to wash their hands before, in between and after handling raw meat. The use of colour coded chopping boards and clean knives will help reduce the spread of bacteria. </a:t>
            </a:r>
          </a:p>
        </p:txBody>
      </p:sp>
      <p:pic>
        <p:nvPicPr>
          <p:cNvPr id="4" name="Picture 10" descr="C:\Users\Uptal\Pictures\SOAPING HAND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667" y="2452339"/>
            <a:ext cx="30241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65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2251</Words>
  <Application>Microsoft Office PowerPoint</Application>
  <PresentationFormat>Custom</PresentationFormat>
  <Paragraphs>171</Paragraphs>
  <Slides>31</Slides>
  <Notes>0</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Custom Design</vt:lpstr>
      <vt:lpstr>1_Custom Design</vt:lpstr>
      <vt:lpstr>3_Custom Design</vt:lpstr>
      <vt:lpstr>Meat storage and preparation</vt:lpstr>
      <vt:lpstr>Welcome</vt:lpstr>
      <vt:lpstr>Food spoilage </vt:lpstr>
      <vt:lpstr>Preventing food spoilage </vt:lpstr>
      <vt:lpstr>The shelf life of meat </vt:lpstr>
      <vt:lpstr>The shelf life of food </vt:lpstr>
      <vt:lpstr>Water and acidity</vt:lpstr>
      <vt:lpstr>Storage conditions </vt:lpstr>
      <vt:lpstr>Hygienic handling </vt:lpstr>
      <vt:lpstr>Methods of preservation </vt:lpstr>
      <vt:lpstr>Cooking meat </vt:lpstr>
      <vt:lpstr>Convection</vt:lpstr>
      <vt:lpstr>Convection</vt:lpstr>
      <vt:lpstr>Conduction</vt:lpstr>
      <vt:lpstr>Conduction</vt:lpstr>
      <vt:lpstr>Radiation</vt:lpstr>
      <vt:lpstr>Radiation – heat rays </vt:lpstr>
      <vt:lpstr>Radiation</vt:lpstr>
      <vt:lpstr>Preparing and cooking meat to improve tenderness </vt:lpstr>
      <vt:lpstr>Tenderising meat with physical force </vt:lpstr>
      <vt:lpstr>Tenderising meat with enzymes </vt:lpstr>
      <vt:lpstr>Tenderising meat with a marinade </vt:lpstr>
      <vt:lpstr>Tenderness during cooking</vt:lpstr>
      <vt:lpstr>Cooking meat in liquid</vt:lpstr>
      <vt:lpstr>What happens during cooking? </vt:lpstr>
      <vt:lpstr>Reducing the fat content of meat dishes </vt:lpstr>
      <vt:lpstr>Preparing dishes with improved flavour </vt:lpstr>
      <vt:lpstr>Preparing dishes with improved flavour</vt:lpstr>
      <vt:lpstr>Colour changes during food preparation </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Roy Ballam</cp:lastModifiedBy>
  <cp:revision>33</cp:revision>
  <dcterms:created xsi:type="dcterms:W3CDTF">2018-10-10T09:22:08Z</dcterms:created>
  <dcterms:modified xsi:type="dcterms:W3CDTF">2018-12-10T10:34:44Z</dcterms:modified>
</cp:coreProperties>
</file>