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notesMasterIdLst>
    <p:notesMasterId r:id="rId24"/>
  </p:notesMasterIdLst>
  <p:sldIdLst>
    <p:sldId id="256"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CCC"/>
    <a:srgbClr val="BF5150"/>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88" d="100"/>
          <a:sy n="88" d="100"/>
        </p:scale>
        <p:origin x="547"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ED89E-A217-4647-8054-81A7E5BDCB49}" type="datetimeFigureOut">
              <a:rPr lang="en-GB" smtClean="0"/>
              <a:t>10/12/2018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EB56D-C8E8-4FA8-9E43-B487096CB503}" type="slidenum">
              <a:rPr lang="en-GB" smtClean="0"/>
              <a:t>‹#›</a:t>
            </a:fld>
            <a:endParaRPr lang="en-GB"/>
          </a:p>
        </p:txBody>
      </p:sp>
    </p:spTree>
    <p:extLst>
      <p:ext uri="{BB962C8B-B14F-4D97-AF65-F5344CB8AC3E}">
        <p14:creationId xmlns:p14="http://schemas.microsoft.com/office/powerpoint/2010/main" val="3282099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D6C9602-9B0E-4621-A39D-8DA6DB31F536}" type="slidenum">
              <a:rPr lang="en-GB" altLang="en-US" smtClean="0"/>
              <a:pPr fontAlgn="base">
                <a:spcBef>
                  <a:spcPct val="0"/>
                </a:spcBef>
                <a:spcAft>
                  <a:spcPct val="0"/>
                </a:spcAft>
                <a:defRPr/>
              </a:pPr>
              <a:t>10</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617E393-5A9C-41FC-8C86-7F401E6ABE56}" type="slidenum">
              <a:rPr lang="en-GB" altLang="en-US" smtClean="0"/>
              <a:pPr fontAlgn="base">
                <a:spcBef>
                  <a:spcPct val="0"/>
                </a:spcBef>
                <a:spcAft>
                  <a:spcPct val="0"/>
                </a:spcAft>
                <a:defRPr/>
              </a:pPr>
              <a:t>11</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D0ECAB2-5DFF-4B23-BEA7-D22B65260E54}" type="slidenum">
              <a:rPr lang="en-GB" altLang="en-US" smtClean="0"/>
              <a:pPr fontAlgn="base">
                <a:spcBef>
                  <a:spcPct val="0"/>
                </a:spcBef>
                <a:spcAft>
                  <a:spcPct val="0"/>
                </a:spcAft>
                <a:defRPr/>
              </a:pPr>
              <a:t>14</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BF5150"/>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BF5150"/>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980C1CF1-81EB-489E-BBC4-5BEF9FCE20A4}" type="datetimeFigureOut">
              <a:rPr lang="en-GB"/>
              <a:pPr>
                <a:defRPr/>
              </a:pPr>
              <a:t>10/12/2018</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61454042-535B-45D2-8AF0-41ED0E40267D}" type="slidenum">
              <a:rPr lang="en-GB"/>
              <a:pPr>
                <a:defRPr/>
              </a:pPr>
              <a:t>‹#›</a:t>
            </a:fld>
            <a:endParaRPr lang="en-GB"/>
          </a:p>
        </p:txBody>
      </p:sp>
    </p:spTree>
    <p:extLst>
      <p:ext uri="{BB962C8B-B14F-4D97-AF65-F5344CB8AC3E}">
        <p14:creationId xmlns:p14="http://schemas.microsoft.com/office/powerpoint/2010/main" val="271067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ED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BF5150"/>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hyperlink" Target="http://www.foodafactoflife.org.uk/" TargetMode="Externa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a:t>
            </a:r>
            <a:r>
              <a:rPr lang="en-US" sz="900" b="0" i="0" baseline="0" dirty="0" smtClean="0">
                <a:solidFill>
                  <a:schemeClr val="tx1"/>
                </a:solidFill>
                <a:latin typeface="Arial" charset="0"/>
                <a:ea typeface="Arial" charset="0"/>
                <a:cs typeface="Arial" charset="0"/>
              </a:rPr>
              <a:t>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98.png"/><Relationship Id="rId18" Type="http://schemas.openxmlformats.org/officeDocument/2006/relationships/image" Target="../media/image102.png"/><Relationship Id="rId3" Type="http://schemas.openxmlformats.org/officeDocument/2006/relationships/image" Target="../media/image91.png"/><Relationship Id="rId7" Type="http://schemas.openxmlformats.org/officeDocument/2006/relationships/image" Target="../media/image93.png"/><Relationship Id="rId12" Type="http://schemas.openxmlformats.org/officeDocument/2006/relationships/image" Target="../media/image97.png"/><Relationship Id="rId17" Type="http://schemas.openxmlformats.org/officeDocument/2006/relationships/image" Target="../media/image101.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64.png"/><Relationship Id="rId11" Type="http://schemas.openxmlformats.org/officeDocument/2006/relationships/image" Target="../media/image96.png"/><Relationship Id="rId5" Type="http://schemas.openxmlformats.org/officeDocument/2006/relationships/image" Target="../media/image77.png"/><Relationship Id="rId15" Type="http://schemas.openxmlformats.org/officeDocument/2006/relationships/image" Target="../media/image100.png"/><Relationship Id="rId10" Type="http://schemas.openxmlformats.org/officeDocument/2006/relationships/image" Target="../media/image95.png"/><Relationship Id="rId4" Type="http://schemas.openxmlformats.org/officeDocument/2006/relationships/image" Target="../media/image92.png"/><Relationship Id="rId9" Type="http://schemas.openxmlformats.org/officeDocument/2006/relationships/image" Target="../media/image94.png"/><Relationship Id="rId14" Type="http://schemas.openxmlformats.org/officeDocument/2006/relationships/image" Target="../media/image99.png"/></Relationships>
</file>

<file path=ppt/slides/_rels/slide11.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7.png"/><Relationship Id="rId18" Type="http://schemas.openxmlformats.org/officeDocument/2006/relationships/image" Target="../media/image12.png"/><Relationship Id="rId3" Type="http://schemas.openxmlformats.org/officeDocument/2006/relationships/image" Target="../media/image87.png"/><Relationship Id="rId21" Type="http://schemas.openxmlformats.org/officeDocument/2006/relationships/image" Target="../media/image13.png"/><Relationship Id="rId7" Type="http://schemas.openxmlformats.org/officeDocument/2006/relationships/image" Target="../media/image64.png"/><Relationship Id="rId12" Type="http://schemas.openxmlformats.org/officeDocument/2006/relationships/image" Target="../media/image96.png"/><Relationship Id="rId17" Type="http://schemas.openxmlformats.org/officeDocument/2006/relationships/image" Target="../media/image101.png"/><Relationship Id="rId2" Type="http://schemas.openxmlformats.org/officeDocument/2006/relationships/notesSlide" Target="../notesSlides/notesSlide2.xml"/><Relationship Id="rId16" Type="http://schemas.openxmlformats.org/officeDocument/2006/relationships/image" Target="../media/image100.png"/><Relationship Id="rId20" Type="http://schemas.openxmlformats.org/officeDocument/2006/relationships/image" Target="../media/image104.png"/><Relationship Id="rId1" Type="http://schemas.openxmlformats.org/officeDocument/2006/relationships/slideLayout" Target="../slideLayouts/slideLayout4.xml"/><Relationship Id="rId6" Type="http://schemas.openxmlformats.org/officeDocument/2006/relationships/image" Target="../media/image77.png"/><Relationship Id="rId11" Type="http://schemas.openxmlformats.org/officeDocument/2006/relationships/image" Target="../media/image95.png"/><Relationship Id="rId5" Type="http://schemas.openxmlformats.org/officeDocument/2006/relationships/image" Target="../media/image92.png"/><Relationship Id="rId15" Type="http://schemas.openxmlformats.org/officeDocument/2006/relationships/image" Target="../media/image99.png"/><Relationship Id="rId10" Type="http://schemas.openxmlformats.org/officeDocument/2006/relationships/image" Target="../media/image94.png"/><Relationship Id="rId19" Type="http://schemas.openxmlformats.org/officeDocument/2006/relationships/image" Target="../media/image103.png"/><Relationship Id="rId4" Type="http://schemas.openxmlformats.org/officeDocument/2006/relationships/image" Target="../media/image91.png"/><Relationship Id="rId9" Type="http://schemas.openxmlformats.org/officeDocument/2006/relationships/image" Target="../media/image65.png"/><Relationship Id="rId14" Type="http://schemas.openxmlformats.org/officeDocument/2006/relationships/image" Target="../media/image98.png"/></Relationships>
</file>

<file path=ppt/slides/_rels/slide1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2.png"/><Relationship Id="rId7" Type="http://schemas.openxmlformats.org/officeDocument/2006/relationships/image" Target="../media/image107.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2.png"/></Relationships>
</file>

<file path=ppt/slides/_rels/slide13.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98.png"/><Relationship Id="rId18" Type="http://schemas.openxmlformats.org/officeDocument/2006/relationships/image" Target="../media/image90.png"/><Relationship Id="rId3" Type="http://schemas.openxmlformats.org/officeDocument/2006/relationships/image" Target="../media/image91.png"/><Relationship Id="rId7" Type="http://schemas.openxmlformats.org/officeDocument/2006/relationships/image" Target="../media/image93.png"/><Relationship Id="rId12" Type="http://schemas.openxmlformats.org/officeDocument/2006/relationships/image" Target="../media/image97.png"/><Relationship Id="rId17" Type="http://schemas.openxmlformats.org/officeDocument/2006/relationships/image" Target="../media/image12.png"/><Relationship Id="rId2" Type="http://schemas.openxmlformats.org/officeDocument/2006/relationships/image" Target="../media/image87.png"/><Relationship Id="rId16" Type="http://schemas.openxmlformats.org/officeDocument/2006/relationships/image" Target="../media/image101.png"/><Relationship Id="rId20"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64.png"/><Relationship Id="rId11" Type="http://schemas.openxmlformats.org/officeDocument/2006/relationships/image" Target="../media/image96.png"/><Relationship Id="rId5" Type="http://schemas.openxmlformats.org/officeDocument/2006/relationships/image" Target="../media/image77.png"/><Relationship Id="rId15" Type="http://schemas.openxmlformats.org/officeDocument/2006/relationships/image" Target="../media/image100.png"/><Relationship Id="rId10" Type="http://schemas.openxmlformats.org/officeDocument/2006/relationships/image" Target="../media/image95.png"/><Relationship Id="rId19" Type="http://schemas.openxmlformats.org/officeDocument/2006/relationships/image" Target="../media/image102.png"/><Relationship Id="rId4" Type="http://schemas.openxmlformats.org/officeDocument/2006/relationships/image" Target="../media/image92.png"/><Relationship Id="rId9" Type="http://schemas.openxmlformats.org/officeDocument/2006/relationships/image" Target="../media/image94.png"/><Relationship Id="rId14" Type="http://schemas.openxmlformats.org/officeDocument/2006/relationships/image" Target="../media/image99.png"/></Relationships>
</file>

<file path=ppt/slides/_rels/slide14.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108.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3.xml"/><Relationship Id="rId16" Type="http://schemas.openxmlformats.org/officeDocument/2006/relationships/image" Target="../media/image119.png"/><Relationship Id="rId1" Type="http://schemas.openxmlformats.org/officeDocument/2006/relationships/slideLayout" Target="../slideLayouts/slideLayout4.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32.png"/><Relationship Id="rId10" Type="http://schemas.openxmlformats.org/officeDocument/2006/relationships/image" Target="../media/image114.png"/><Relationship Id="rId4" Type="http://schemas.openxmlformats.org/officeDocument/2006/relationships/image" Target="../media/image87.png"/><Relationship Id="rId9" Type="http://schemas.openxmlformats.org/officeDocument/2006/relationships/image" Target="../media/image113.png"/><Relationship Id="rId14" Type="http://schemas.openxmlformats.org/officeDocument/2006/relationships/image" Target="../media/image118.png"/></Relationships>
</file>

<file path=ppt/slides/_rels/slide15.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20.png"/><Relationship Id="rId7" Type="http://schemas.openxmlformats.org/officeDocument/2006/relationships/image" Target="../media/image111.png"/><Relationship Id="rId2" Type="http://schemas.openxmlformats.org/officeDocument/2006/relationships/image" Target="../media/image108.png"/><Relationship Id="rId1" Type="http://schemas.openxmlformats.org/officeDocument/2006/relationships/slideLayout" Target="../slideLayouts/slideLayout4.xml"/><Relationship Id="rId6" Type="http://schemas.openxmlformats.org/officeDocument/2006/relationships/image" Target="../media/image110.png"/><Relationship Id="rId5" Type="http://schemas.openxmlformats.org/officeDocument/2006/relationships/image" Target="../media/image122.png"/><Relationship Id="rId10" Type="http://schemas.openxmlformats.org/officeDocument/2006/relationships/image" Target="../media/image119.png"/><Relationship Id="rId4" Type="http://schemas.openxmlformats.org/officeDocument/2006/relationships/image" Target="../media/image121.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8.png"/><Relationship Id="rId3" Type="http://schemas.openxmlformats.org/officeDocument/2006/relationships/image" Target="../media/image109.png"/><Relationship Id="rId7" Type="http://schemas.openxmlformats.org/officeDocument/2006/relationships/image" Target="../media/image102.png"/><Relationship Id="rId12" Type="http://schemas.openxmlformats.org/officeDocument/2006/relationships/image" Target="../media/image127.png"/><Relationship Id="rId17" Type="http://schemas.openxmlformats.org/officeDocument/2006/relationships/image" Target="../media/image131.png"/><Relationship Id="rId2" Type="http://schemas.openxmlformats.org/officeDocument/2006/relationships/image" Target="../media/image87.png"/><Relationship Id="rId16" Type="http://schemas.openxmlformats.org/officeDocument/2006/relationships/image" Target="../media/image130.png"/><Relationship Id="rId1" Type="http://schemas.openxmlformats.org/officeDocument/2006/relationships/slideLayout" Target="../slideLayouts/slideLayout4.xml"/><Relationship Id="rId6" Type="http://schemas.openxmlformats.org/officeDocument/2006/relationships/image" Target="../media/image86.png"/><Relationship Id="rId11" Type="http://schemas.openxmlformats.org/officeDocument/2006/relationships/image" Target="../media/image126.png"/><Relationship Id="rId5" Type="http://schemas.openxmlformats.org/officeDocument/2006/relationships/image" Target="../media/image123.png"/><Relationship Id="rId15" Type="http://schemas.openxmlformats.org/officeDocument/2006/relationships/image" Target="../media/image70.png"/><Relationship Id="rId10" Type="http://schemas.openxmlformats.org/officeDocument/2006/relationships/image" Target="../media/image125.png"/><Relationship Id="rId4" Type="http://schemas.openxmlformats.org/officeDocument/2006/relationships/image" Target="../media/image16.png"/><Relationship Id="rId9" Type="http://schemas.openxmlformats.org/officeDocument/2006/relationships/image" Target="../media/image124.png"/><Relationship Id="rId14" Type="http://schemas.openxmlformats.org/officeDocument/2006/relationships/image" Target="../media/image129.png"/></Relationships>
</file>

<file path=ppt/slides/_rels/slide17.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87.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32.pn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71.png"/><Relationship Id="rId7" Type="http://schemas.openxmlformats.org/officeDocument/2006/relationships/image" Target="../media/image134.png"/><Relationship Id="rId2" Type="http://schemas.openxmlformats.org/officeDocument/2006/relationships/image" Target="../media/image102.png"/><Relationship Id="rId1" Type="http://schemas.openxmlformats.org/officeDocument/2006/relationships/slideLayout" Target="../slideLayouts/slideLayout4.xml"/><Relationship Id="rId6" Type="http://schemas.openxmlformats.org/officeDocument/2006/relationships/image" Target="../media/image133.png"/><Relationship Id="rId5" Type="http://schemas.openxmlformats.org/officeDocument/2006/relationships/image" Target="../media/image12.png"/><Relationship Id="rId10" Type="http://schemas.openxmlformats.org/officeDocument/2006/relationships/image" Target="../media/image136.png"/><Relationship Id="rId4" Type="http://schemas.openxmlformats.org/officeDocument/2006/relationships/image" Target="../media/image124.png"/><Relationship Id="rId9" Type="http://schemas.openxmlformats.org/officeDocument/2006/relationships/image" Target="../media/image1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1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12.png"/><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image" Target="../media/image16.png"/><Relationship Id="rId16" Type="http://schemas.openxmlformats.org/officeDocument/2006/relationships/image" Target="../media/image10.png"/><Relationship Id="rId20"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image" Target="../media/image27.png"/><Relationship Id="rId10" Type="http://schemas.openxmlformats.org/officeDocument/2006/relationships/image" Target="../media/image15.png"/><Relationship Id="rId19" Type="http://schemas.openxmlformats.org/officeDocument/2006/relationships/image" Target="../media/image30.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png"/><Relationship Id="rId3" Type="http://schemas.openxmlformats.org/officeDocument/2006/relationships/image" Target="../media/image34.png"/><Relationship Id="rId7" Type="http://schemas.openxmlformats.org/officeDocument/2006/relationships/image" Target="../media/image52.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image" Target="../media/image32.png"/><Relationship Id="rId16"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51.png"/><Relationship Id="rId11" Type="http://schemas.openxmlformats.org/officeDocument/2006/relationships/image" Target="../media/image45.png"/><Relationship Id="rId5" Type="http://schemas.openxmlformats.org/officeDocument/2006/relationships/image" Target="../media/image50.png"/><Relationship Id="rId15" Type="http://schemas.openxmlformats.org/officeDocument/2006/relationships/image" Target="../media/image58.png"/><Relationship Id="rId10" Type="http://schemas.openxmlformats.org/officeDocument/2006/relationships/image" Target="../media/image43.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7.png"/></Relationships>
</file>

<file path=ppt/slides/_rels/slide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68.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66.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image" Target="../media/image63.png"/><Relationship Id="rId9" Type="http://schemas.openxmlformats.org/officeDocument/2006/relationships/image" Target="../media/image74.png"/></Relationships>
</file>

<file path=ppt/slides/_rels/slide8.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66.png"/><Relationship Id="rId18" Type="http://schemas.openxmlformats.org/officeDocument/2006/relationships/image" Target="../media/image11.png"/><Relationship Id="rId3" Type="http://schemas.openxmlformats.org/officeDocument/2006/relationships/image" Target="../media/image62.png"/><Relationship Id="rId7"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image" Target="../media/image86.png"/><Relationship Id="rId2" Type="http://schemas.openxmlformats.org/officeDocument/2006/relationships/image" Target="../media/image76.jpeg"/><Relationship Id="rId16" Type="http://schemas.openxmlformats.org/officeDocument/2006/relationships/image" Target="../media/image63.png"/><Relationship Id="rId1" Type="http://schemas.openxmlformats.org/officeDocument/2006/relationships/slideLayout" Target="../slideLayouts/slideLayout4.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61.png"/><Relationship Id="rId15" Type="http://schemas.openxmlformats.org/officeDocument/2006/relationships/image" Target="../media/image85.png"/><Relationship Id="rId10" Type="http://schemas.openxmlformats.org/officeDocument/2006/relationships/image" Target="../media/image82.png"/><Relationship Id="rId4" Type="http://schemas.openxmlformats.org/officeDocument/2006/relationships/image" Target="../media/image77.png"/><Relationship Id="rId9" Type="http://schemas.openxmlformats.org/officeDocument/2006/relationships/image" Target="../media/image81.png"/><Relationship Id="rId14" Type="http://schemas.openxmlformats.org/officeDocument/2006/relationships/image" Target="../media/image67.png"/></Relationships>
</file>

<file path=ppt/slides/_rels/slide9.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5.png"/><Relationship Id="rId18" Type="http://schemas.openxmlformats.org/officeDocument/2006/relationships/image" Target="../media/image10.png"/><Relationship Id="rId3" Type="http://schemas.openxmlformats.org/officeDocument/2006/relationships/image" Target="../media/image62.png"/><Relationship Id="rId21" Type="http://schemas.openxmlformats.org/officeDocument/2006/relationships/image" Target="../media/image90.png"/><Relationship Id="rId7" Type="http://schemas.openxmlformats.org/officeDocument/2006/relationships/image" Target="../media/image81.png"/><Relationship Id="rId12" Type="http://schemas.openxmlformats.org/officeDocument/2006/relationships/image" Target="../media/image67.png"/><Relationship Id="rId17" Type="http://schemas.openxmlformats.org/officeDocument/2006/relationships/image" Target="../media/image63.png"/><Relationship Id="rId2" Type="http://schemas.openxmlformats.org/officeDocument/2006/relationships/image" Target="../media/image76.jpeg"/><Relationship Id="rId16" Type="http://schemas.openxmlformats.org/officeDocument/2006/relationships/image" Target="../media/image87.png"/><Relationship Id="rId20" Type="http://schemas.openxmlformats.org/officeDocument/2006/relationships/image" Target="../media/image89.png"/><Relationship Id="rId1" Type="http://schemas.openxmlformats.org/officeDocument/2006/relationships/slideLayout" Target="../slideLayouts/slideLayout4.xml"/><Relationship Id="rId6" Type="http://schemas.openxmlformats.org/officeDocument/2006/relationships/image" Target="../media/image80.png"/><Relationship Id="rId11" Type="http://schemas.openxmlformats.org/officeDocument/2006/relationships/image" Target="../media/image66.png"/><Relationship Id="rId5" Type="http://schemas.openxmlformats.org/officeDocument/2006/relationships/image" Target="../media/image61.png"/><Relationship Id="rId15" Type="http://schemas.openxmlformats.org/officeDocument/2006/relationships/image" Target="../media/image12.png"/><Relationship Id="rId10" Type="http://schemas.openxmlformats.org/officeDocument/2006/relationships/image" Target="../media/image84.png"/><Relationship Id="rId19" Type="http://schemas.openxmlformats.org/officeDocument/2006/relationships/image" Target="../media/image88.png"/><Relationship Id="rId4" Type="http://schemas.openxmlformats.org/officeDocument/2006/relationships/image" Target="../media/image77.png"/><Relationship Id="rId9" Type="http://schemas.openxmlformats.org/officeDocument/2006/relationships/image" Target="../media/image83.png"/><Relationship Id="rId1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The bread stories</a:t>
            </a:r>
            <a:endParaRPr lang="en-US" dirty="0"/>
          </a:p>
        </p:txBody>
      </p:sp>
      <p:pic>
        <p:nvPicPr>
          <p:cNvPr id="4" name="Picture 11" descr="S4_N21_breadRoll_hedgehog_cook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4112174"/>
            <a:ext cx="300566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S4_N18B_breadRoll_knot_cook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4112173"/>
            <a:ext cx="3187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89368" cy="639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401235" y="753267"/>
            <a:ext cx="10363200" cy="1470025"/>
          </a:xfrm>
          <a:prstGeom prst="rect">
            <a:avLst/>
          </a:prstGeom>
        </p:spPr>
        <p:txBody>
          <a:bodyPr lIns="0" tIns="0" rIns="0" bIns="0" anchor="t"/>
          <a:lstStyle>
            <a:lvl1pPr algn="l" defTabSz="914400" rtl="0" eaLnBrk="1" latinLnBrk="0" hangingPunct="1">
              <a:lnSpc>
                <a:spcPct val="90000"/>
              </a:lnSpc>
              <a:spcBef>
                <a:spcPct val="0"/>
              </a:spcBef>
              <a:buNone/>
              <a:defRPr sz="4400" b="1" i="0" kern="1200" baseline="0">
                <a:solidFill>
                  <a:schemeClr val="bg1"/>
                </a:solidFill>
                <a:latin typeface="Arial" charset="0"/>
                <a:ea typeface="Arial" charset="0"/>
                <a:cs typeface="Arial" charset="0"/>
              </a:defRPr>
            </a:lvl1pPr>
          </a:lstStyle>
          <a:p>
            <a:r>
              <a:rPr lang="en-GB" altLang="en-US" dirty="0" smtClean="0">
                <a:latin typeface="Century Gothic" pitchFamily="34" charset="0"/>
              </a:rPr>
              <a:t>The seaside adventure</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05985" y="-60325"/>
            <a:ext cx="158961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90518" y="863600"/>
            <a:ext cx="269663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4472" y="1185936"/>
            <a:ext cx="247629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818422" y="1131888"/>
            <a:ext cx="266873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69188" y="1125611"/>
            <a:ext cx="2501875"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10738" y="1139824"/>
            <a:ext cx="2517613" cy="527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241299" y="-168275"/>
            <a:ext cx="12433300" cy="5110163"/>
          </a:xfrm>
          <a:prstGeom prst="rect">
            <a:avLst/>
          </a:prstGeom>
          <a:pattFill prst="divot">
            <a:fgClr>
              <a:schemeClr val="accent4">
                <a:lumMod val="40000"/>
                <a:lumOff val="60000"/>
              </a:schemeClr>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12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8275"/>
            <a:ext cx="347980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Content Placeholder 2"/>
          <p:cNvSpPr>
            <a:spLocks noGrp="1"/>
          </p:cNvSpPr>
          <p:nvPr>
            <p:ph idx="1"/>
          </p:nvPr>
        </p:nvSpPr>
        <p:spPr>
          <a:xfrm>
            <a:off x="0" y="4941888"/>
            <a:ext cx="12192000" cy="1916112"/>
          </a:xfrm>
        </p:spPr>
        <p:txBody>
          <a:bodyPr/>
          <a:lstStyle/>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Mr Skate showed the children  around the shop and the different types of fish he sold. They saw oily fish like salmon and mackerel , white fish like haddock and cod, as well as mussels , prawns and crabs! Ronnie pointed at the crabs and said, “We saw some of these at the beach this morning!” Mr Skate laughed. “These are different.  We don’t normally eat the ones on the beach.”</a:t>
            </a:r>
          </a:p>
        </p:txBody>
      </p:sp>
      <p:pic>
        <p:nvPicPr>
          <p:cNvPr id="1126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866" y="-819150"/>
            <a:ext cx="12865100" cy="634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5"/>
          <p:cNvSpPr txBox="1">
            <a:spLocks noChangeArrowheads="1"/>
          </p:cNvSpPr>
          <p:nvPr/>
        </p:nvSpPr>
        <p:spPr bwMode="auto">
          <a:xfrm>
            <a:off x="5232401" y="3789363"/>
            <a:ext cx="235161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b="1">
                <a:solidFill>
                  <a:schemeClr val="bg1"/>
                </a:solidFill>
                <a:latin typeface="Baskerville Old Face" pitchFamily="18" charset="0"/>
              </a:rPr>
              <a:t>Skate’s</a:t>
            </a:r>
          </a:p>
        </p:txBody>
      </p:sp>
      <p:pic>
        <p:nvPicPr>
          <p:cNvPr id="1127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7052" y="188913"/>
            <a:ext cx="1238249"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H="1" flipV="1">
            <a:off x="975785" y="477839"/>
            <a:ext cx="154516" cy="174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19668" y="404813"/>
            <a:ext cx="410633" cy="241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274" name="Pictur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25352" flipH="1">
            <a:off x="3227918" y="746126"/>
            <a:ext cx="371898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08618" y="1836739"/>
            <a:ext cx="138218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2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2133" y="2214564"/>
            <a:ext cx="1382184"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2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00767" y="1836739"/>
            <a:ext cx="1380067"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3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63751" y="1995489"/>
            <a:ext cx="138218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3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72685" y="2232025"/>
            <a:ext cx="138218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3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68551" y="2198688"/>
            <a:ext cx="138218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3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16009">
            <a:off x="5262033" y="1889125"/>
            <a:ext cx="2006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3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16009">
            <a:off x="5623984" y="1889125"/>
            <a:ext cx="2006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70900" y="2132013"/>
            <a:ext cx="75353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3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29085" y="1962150"/>
            <a:ext cx="75564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4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610600" y="2151063"/>
            <a:ext cx="75353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4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636000" y="2024063"/>
            <a:ext cx="72813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4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08534" y="2055813"/>
            <a:ext cx="72813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607551" y="1658938"/>
            <a:ext cx="2004483"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4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101667" y="1473200"/>
            <a:ext cx="2006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4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020051" y="2212976"/>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5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03634" y="2111376"/>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5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222067" y="2247901"/>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5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13085" y="2225676"/>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5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067800" y="2132014"/>
            <a:ext cx="1619251"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5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910532">
            <a:off x="9056689" y="1856318"/>
            <a:ext cx="1298575" cy="172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Down Arrow Callout 56"/>
          <p:cNvSpPr/>
          <p:nvPr/>
        </p:nvSpPr>
        <p:spPr>
          <a:xfrm rot="21309064">
            <a:off x="1011767" y="1716088"/>
            <a:ext cx="1413933" cy="677862"/>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Mackerel</a:t>
            </a:r>
          </a:p>
        </p:txBody>
      </p:sp>
      <p:pic>
        <p:nvPicPr>
          <p:cNvPr id="11297" name="Picture 4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786034" y="1739900"/>
            <a:ext cx="172931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4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493933" y="160655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9" name="Picture 4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704917" y="1824038"/>
            <a:ext cx="200660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0" name="Picture 1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6567" y="1558283"/>
            <a:ext cx="17653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1" name="Picture 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30300" y="1995489"/>
            <a:ext cx="1382184"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Down Arrow Callout 62"/>
          <p:cNvSpPr/>
          <p:nvPr/>
        </p:nvSpPr>
        <p:spPr>
          <a:xfrm rot="279381">
            <a:off x="2516718" y="1643064"/>
            <a:ext cx="1416049" cy="676275"/>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Salmon</a:t>
            </a:r>
          </a:p>
        </p:txBody>
      </p:sp>
      <p:sp>
        <p:nvSpPr>
          <p:cNvPr id="68" name="Down Arrow Callout 67"/>
          <p:cNvSpPr/>
          <p:nvPr/>
        </p:nvSpPr>
        <p:spPr>
          <a:xfrm rot="21309064">
            <a:off x="5268384" y="1701801"/>
            <a:ext cx="1413933" cy="676275"/>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Haddock</a:t>
            </a:r>
          </a:p>
        </p:txBody>
      </p:sp>
      <p:sp>
        <p:nvSpPr>
          <p:cNvPr id="69" name="Down Arrow Callout 68"/>
          <p:cNvSpPr/>
          <p:nvPr/>
        </p:nvSpPr>
        <p:spPr>
          <a:xfrm rot="309043">
            <a:off x="7505700" y="2049463"/>
            <a:ext cx="1413933" cy="677862"/>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Prawns</a:t>
            </a:r>
          </a:p>
        </p:txBody>
      </p:sp>
      <p:pic>
        <p:nvPicPr>
          <p:cNvPr id="11305" name="Picture 3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2122" flipH="1">
            <a:off x="2537884" y="1344613"/>
            <a:ext cx="313266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6" name="Picture 5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98318" y="2205039"/>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Down Arrow Callout 69"/>
          <p:cNvSpPr/>
          <p:nvPr/>
        </p:nvSpPr>
        <p:spPr>
          <a:xfrm rot="474123">
            <a:off x="6760634" y="1530351"/>
            <a:ext cx="1413933" cy="676275"/>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Cod</a:t>
            </a:r>
          </a:p>
        </p:txBody>
      </p:sp>
      <p:sp>
        <p:nvSpPr>
          <p:cNvPr id="71" name="Down Arrow Callout 70"/>
          <p:cNvSpPr/>
          <p:nvPr/>
        </p:nvSpPr>
        <p:spPr>
          <a:xfrm rot="21309064">
            <a:off x="8439151" y="1609726"/>
            <a:ext cx="1413933" cy="676275"/>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Mussels</a:t>
            </a:r>
          </a:p>
        </p:txBody>
      </p:sp>
      <p:sp>
        <p:nvSpPr>
          <p:cNvPr id="72" name="Down Arrow Callout 71"/>
          <p:cNvSpPr/>
          <p:nvPr/>
        </p:nvSpPr>
        <p:spPr>
          <a:xfrm rot="624317">
            <a:off x="9969500" y="1606551"/>
            <a:ext cx="1413933" cy="676275"/>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Crab</a:t>
            </a:r>
          </a:p>
        </p:txBody>
      </p:sp>
      <p:pic>
        <p:nvPicPr>
          <p:cNvPr id="11310" name="Picture 7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2122" flipH="1">
            <a:off x="2741084" y="1038225"/>
            <a:ext cx="313266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Down Arrow Callout 72"/>
          <p:cNvSpPr/>
          <p:nvPr/>
        </p:nvSpPr>
        <p:spPr>
          <a:xfrm rot="280282">
            <a:off x="9108018" y="2179638"/>
            <a:ext cx="1299633" cy="677862"/>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Squid</a:t>
            </a:r>
          </a:p>
        </p:txBody>
      </p:sp>
      <p:pic>
        <p:nvPicPr>
          <p:cNvPr id="11312" name="Picture 6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910532">
            <a:off x="9343232" y="1792024"/>
            <a:ext cx="1296987" cy="172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3" name="Picture 3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372101" y="1793875"/>
            <a:ext cx="17589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4" name="Picture 16"/>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0457070" y="1439862"/>
            <a:ext cx="1951615"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54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241299" y="-168275"/>
            <a:ext cx="12433300" cy="5110163"/>
          </a:xfrm>
          <a:prstGeom prst="rect">
            <a:avLst/>
          </a:prstGeom>
          <a:pattFill prst="divot">
            <a:fgClr>
              <a:schemeClr val="accent4">
                <a:lumMod val="40000"/>
                <a:lumOff val="60000"/>
              </a:schemeClr>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2291" name="Picture 5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3850" y="-112106"/>
            <a:ext cx="35433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68275"/>
            <a:ext cx="347980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Content Placeholder 2"/>
          <p:cNvSpPr>
            <a:spLocks noGrp="1"/>
          </p:cNvSpPr>
          <p:nvPr>
            <p:ph idx="1"/>
          </p:nvPr>
        </p:nvSpPr>
        <p:spPr>
          <a:xfrm>
            <a:off x="0" y="4941888"/>
            <a:ext cx="12192000" cy="1916112"/>
          </a:xfrm>
        </p:spPr>
        <p:txBody>
          <a:bodyPr/>
          <a:lstStyle/>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Nicola asked, “Why are these fish lying on ice?” Mr Skate replied, “This is to keep them cool and fresh.” </a:t>
            </a:r>
          </a:p>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Jordan said, “I have only seen fish in a can!” </a:t>
            </a:r>
          </a:p>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Mr Skate remarked, “Yes, you can get fish which is canned or frozen but this is fresh fish. Tell me, what are your favourite fish dishes?”</a:t>
            </a:r>
          </a:p>
        </p:txBody>
      </p:sp>
      <p:pic>
        <p:nvPicPr>
          <p:cNvPr id="1229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866" y="-819150"/>
            <a:ext cx="12865100" cy="634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5"/>
          <p:cNvSpPr txBox="1">
            <a:spLocks noChangeArrowheads="1"/>
          </p:cNvSpPr>
          <p:nvPr/>
        </p:nvSpPr>
        <p:spPr bwMode="auto">
          <a:xfrm>
            <a:off x="5232401" y="3789363"/>
            <a:ext cx="235161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b="1">
                <a:solidFill>
                  <a:schemeClr val="bg1"/>
                </a:solidFill>
                <a:latin typeface="Baskerville Old Face" pitchFamily="18" charset="0"/>
              </a:rPr>
              <a:t>Skate’s</a:t>
            </a:r>
          </a:p>
        </p:txBody>
      </p:sp>
      <p:pic>
        <p:nvPicPr>
          <p:cNvPr id="1229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7052" y="188913"/>
            <a:ext cx="1238249"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H="1" flipV="1">
            <a:off x="1066800" y="468314"/>
            <a:ext cx="78317" cy="174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145117" y="349250"/>
            <a:ext cx="355600" cy="312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299" name="Picture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25352" flipH="1">
            <a:off x="3227918" y="746126"/>
            <a:ext cx="371898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08618" y="1836739"/>
            <a:ext cx="138218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82133" y="2214564"/>
            <a:ext cx="1382184"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0767" y="1836739"/>
            <a:ext cx="1380067"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63751" y="1995489"/>
            <a:ext cx="138218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3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72685" y="2232025"/>
            <a:ext cx="138218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3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68551" y="2198688"/>
            <a:ext cx="138218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316009">
            <a:off x="5262033" y="1889125"/>
            <a:ext cx="2006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3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316009">
            <a:off x="5623984" y="1889125"/>
            <a:ext cx="2006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3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470900" y="2132013"/>
            <a:ext cx="75353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3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29085" y="1962150"/>
            <a:ext cx="75564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4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610600" y="2151063"/>
            <a:ext cx="75353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4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636000" y="2024063"/>
            <a:ext cx="72813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4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008534" y="2055813"/>
            <a:ext cx="72813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4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607551" y="1658938"/>
            <a:ext cx="2004483"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4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101667" y="1473200"/>
            <a:ext cx="2006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4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020051" y="2212976"/>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5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903634" y="2111376"/>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5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222067" y="2247901"/>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5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13085" y="2225676"/>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Picture 5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067800" y="2132014"/>
            <a:ext cx="1619251"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rot="5910532">
            <a:off x="9056689" y="1856318"/>
            <a:ext cx="1298575" cy="172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Down Arrow Callout 56"/>
          <p:cNvSpPr/>
          <p:nvPr/>
        </p:nvSpPr>
        <p:spPr>
          <a:xfrm rot="21309064">
            <a:off x="1011767" y="1716088"/>
            <a:ext cx="1413933" cy="677862"/>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Mackerel</a:t>
            </a:r>
          </a:p>
        </p:txBody>
      </p:sp>
      <p:pic>
        <p:nvPicPr>
          <p:cNvPr id="12322" name="Picture 4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786034" y="1739900"/>
            <a:ext cx="172931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4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493933" y="160655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4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704917" y="1824038"/>
            <a:ext cx="200660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Picture 2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30300" y="1995489"/>
            <a:ext cx="1382184"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Down Arrow Callout 62"/>
          <p:cNvSpPr/>
          <p:nvPr/>
        </p:nvSpPr>
        <p:spPr>
          <a:xfrm rot="279381">
            <a:off x="2516718" y="1643064"/>
            <a:ext cx="1416049" cy="676275"/>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Salmon</a:t>
            </a:r>
          </a:p>
        </p:txBody>
      </p:sp>
      <p:sp>
        <p:nvSpPr>
          <p:cNvPr id="68" name="Down Arrow Callout 67"/>
          <p:cNvSpPr/>
          <p:nvPr/>
        </p:nvSpPr>
        <p:spPr>
          <a:xfrm rot="21309064">
            <a:off x="5268384" y="1701801"/>
            <a:ext cx="1413933" cy="676275"/>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Haddock</a:t>
            </a:r>
          </a:p>
        </p:txBody>
      </p:sp>
      <p:sp>
        <p:nvSpPr>
          <p:cNvPr id="69" name="Down Arrow Callout 68"/>
          <p:cNvSpPr/>
          <p:nvPr/>
        </p:nvSpPr>
        <p:spPr>
          <a:xfrm rot="309043">
            <a:off x="7505700" y="2049463"/>
            <a:ext cx="1413933" cy="677862"/>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Prawns</a:t>
            </a:r>
          </a:p>
        </p:txBody>
      </p:sp>
      <p:pic>
        <p:nvPicPr>
          <p:cNvPr id="12329" name="Picture 3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72122" flipH="1">
            <a:off x="2537884" y="1344613"/>
            <a:ext cx="313266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5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698318" y="2205039"/>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Down Arrow Callout 69"/>
          <p:cNvSpPr/>
          <p:nvPr/>
        </p:nvSpPr>
        <p:spPr>
          <a:xfrm rot="474123">
            <a:off x="6760634" y="1530351"/>
            <a:ext cx="1413933" cy="676275"/>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Cod</a:t>
            </a:r>
          </a:p>
        </p:txBody>
      </p:sp>
      <p:sp>
        <p:nvSpPr>
          <p:cNvPr id="71" name="Down Arrow Callout 70"/>
          <p:cNvSpPr/>
          <p:nvPr/>
        </p:nvSpPr>
        <p:spPr>
          <a:xfrm rot="21309064">
            <a:off x="8439151" y="1609726"/>
            <a:ext cx="1413933" cy="676275"/>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Mussels</a:t>
            </a:r>
          </a:p>
        </p:txBody>
      </p:sp>
      <p:sp>
        <p:nvSpPr>
          <p:cNvPr id="72" name="Down Arrow Callout 71"/>
          <p:cNvSpPr/>
          <p:nvPr/>
        </p:nvSpPr>
        <p:spPr>
          <a:xfrm rot="624317">
            <a:off x="9969500" y="1606551"/>
            <a:ext cx="1413933" cy="676275"/>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Crab</a:t>
            </a:r>
          </a:p>
        </p:txBody>
      </p:sp>
      <p:pic>
        <p:nvPicPr>
          <p:cNvPr id="12334" name="Picture 7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72122" flipH="1">
            <a:off x="2741084" y="1038225"/>
            <a:ext cx="313266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Down Arrow Callout 72"/>
          <p:cNvSpPr/>
          <p:nvPr/>
        </p:nvSpPr>
        <p:spPr>
          <a:xfrm rot="280282">
            <a:off x="9108018" y="2179638"/>
            <a:ext cx="1299633" cy="677862"/>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Squid</a:t>
            </a:r>
          </a:p>
        </p:txBody>
      </p:sp>
      <p:pic>
        <p:nvPicPr>
          <p:cNvPr id="12336" name="Picture 6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rot="5910532">
            <a:off x="9343232" y="1792024"/>
            <a:ext cx="1296987" cy="172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7" name="Picture 3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372101" y="1793875"/>
            <a:ext cx="17589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Cloud Callout 59"/>
          <p:cNvSpPr/>
          <p:nvPr/>
        </p:nvSpPr>
        <p:spPr>
          <a:xfrm rot="806051">
            <a:off x="8593667" y="-179164"/>
            <a:ext cx="1339851" cy="1076325"/>
          </a:xfrm>
          <a:prstGeom prst="cloudCallout">
            <a:avLst>
              <a:gd name="adj1" fmla="val 97082"/>
              <a:gd name="adj2" fmla="val -21621"/>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2339" name="Picture 6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 y="1604170"/>
            <a:ext cx="1587134"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0" name="Picture 60"/>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824384" y="28797"/>
            <a:ext cx="91228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1" name="Picture 6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9930417" y="1809750"/>
            <a:ext cx="2116271"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2" name="Picture 5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816249" y="1578770"/>
            <a:ext cx="1865200"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70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43933" y="-387350"/>
            <a:ext cx="12335933" cy="5283200"/>
          </a:xfrm>
          <a:prstGeom prst="cloud">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15" name="Content Placeholder 2"/>
          <p:cNvSpPr>
            <a:spLocks noGrp="1"/>
          </p:cNvSpPr>
          <p:nvPr>
            <p:ph idx="1"/>
          </p:nvPr>
        </p:nvSpPr>
        <p:spPr>
          <a:xfrm>
            <a:off x="0" y="4941889"/>
            <a:ext cx="12192000" cy="1944687"/>
          </a:xfrm>
        </p:spPr>
        <p:txBody>
          <a:bodyPr/>
          <a:lstStyle/>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The children took turns to talk about their favourite recipes. Jordan said, “I love helping my gran to cook fish pie!” Ronnie followed, “Kedgeree tastes delicious! It’s a family favourite.” Alisha said, “My mum cooks the best steamed fish! It’s very healthy and delicious with rice. A very popular dish at our friend’s Chinese restaurant too!” </a:t>
            </a:r>
          </a:p>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Of course, Nicola did not have a favourite fish dish and she felt very embarrassed!</a:t>
            </a:r>
          </a:p>
        </p:txBody>
      </p:sp>
      <p:pic>
        <p:nvPicPr>
          <p:cNvPr id="1331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59333" y="1022019"/>
            <a:ext cx="1900769" cy="418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334" y="995294"/>
            <a:ext cx="1864438" cy="410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9017" y="1182432"/>
            <a:ext cx="1770308" cy="389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5701" y="549275"/>
            <a:ext cx="409363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9067" y="-520700"/>
            <a:ext cx="4032251"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57168" y="-171450"/>
            <a:ext cx="353483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85583" y="1490966"/>
            <a:ext cx="1829759" cy="346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Box 15"/>
          <p:cNvSpPr txBox="1">
            <a:spLocks noChangeArrowheads="1"/>
          </p:cNvSpPr>
          <p:nvPr/>
        </p:nvSpPr>
        <p:spPr bwMode="auto">
          <a:xfrm rot="839336">
            <a:off x="4847167" y="2474913"/>
            <a:ext cx="257175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4800">
                <a:solidFill>
                  <a:srgbClr val="FF0000"/>
                </a:solidFill>
                <a:sym typeface="Wingdings 2" pitchFamily="18" charset="2"/>
              </a:rPr>
              <a:t>? ? ?</a:t>
            </a:r>
            <a:endParaRPr lang="en-GB" altLang="en-US" sz="4800">
              <a:solidFill>
                <a:srgbClr val="FF0000"/>
              </a:solidFill>
            </a:endParaRPr>
          </a:p>
        </p:txBody>
      </p:sp>
    </p:spTree>
    <p:extLst>
      <p:ext uri="{BB962C8B-B14F-4D97-AF65-F5344CB8AC3E}">
        <p14:creationId xmlns:p14="http://schemas.microsoft.com/office/powerpoint/2010/main" val="241415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p:cNvSpPr/>
          <p:nvPr/>
        </p:nvSpPr>
        <p:spPr>
          <a:xfrm>
            <a:off x="-241299" y="-168275"/>
            <a:ext cx="12433300" cy="5110163"/>
          </a:xfrm>
          <a:prstGeom prst="rect">
            <a:avLst/>
          </a:prstGeom>
          <a:pattFill prst="divot">
            <a:fgClr>
              <a:schemeClr val="accent4">
                <a:lumMod val="40000"/>
                <a:lumOff val="60000"/>
              </a:schemeClr>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339" name="Picture 1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1601" y="26988"/>
            <a:ext cx="3044455"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8275"/>
            <a:ext cx="347980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6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866" y="-819150"/>
            <a:ext cx="12865100" cy="634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Content Placeholder 2"/>
          <p:cNvSpPr txBox="1">
            <a:spLocks/>
          </p:cNvSpPr>
          <p:nvPr/>
        </p:nvSpPr>
        <p:spPr bwMode="auto">
          <a:xfrm>
            <a:off x="0" y="5157788"/>
            <a:ext cx="121920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en-GB" altLang="en-US" sz="2000" dirty="0">
                <a:latin typeface="Arial" panose="020B0604020202020204" pitchFamily="34" charset="0"/>
                <a:cs typeface="Arial" panose="020B0604020202020204" pitchFamily="34" charset="0"/>
              </a:rPr>
              <a:t>Mr Skate said, “Very well children, are you hungry?” The children had been out the whole morning and it had been a while since they had breakfast. “Would you like to try some of our signature mini fishcakes?” Mr Skate asked. Alisha, Ronnie and Jordan all said “Yes!” </a:t>
            </a:r>
          </a:p>
          <a:p>
            <a:pPr eaLnBrk="1" hangingPunct="1">
              <a:buFont typeface="Arial" charset="0"/>
              <a:buNone/>
            </a:pPr>
            <a:r>
              <a:rPr lang="en-GB" altLang="en-US" sz="2000" dirty="0">
                <a:latin typeface="Arial" panose="020B0604020202020204" pitchFamily="34" charset="0"/>
                <a:cs typeface="Arial" panose="020B0604020202020204" pitchFamily="34" charset="0"/>
              </a:rPr>
              <a:t>Nicola shook her head gently.</a:t>
            </a:r>
          </a:p>
        </p:txBody>
      </p:sp>
      <p:sp>
        <p:nvSpPr>
          <p:cNvPr id="14343" name="TextBox 114"/>
          <p:cNvSpPr txBox="1">
            <a:spLocks noChangeArrowheads="1"/>
          </p:cNvSpPr>
          <p:nvPr/>
        </p:nvSpPr>
        <p:spPr bwMode="auto">
          <a:xfrm>
            <a:off x="5232401" y="3789363"/>
            <a:ext cx="235161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b="1">
                <a:solidFill>
                  <a:schemeClr val="bg1"/>
                </a:solidFill>
                <a:latin typeface="Baskerville Old Face" pitchFamily="18" charset="0"/>
              </a:rPr>
              <a:t>Skate’s</a:t>
            </a:r>
          </a:p>
        </p:txBody>
      </p:sp>
      <p:pic>
        <p:nvPicPr>
          <p:cNvPr id="14344" name="Picture 1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7052" y="188913"/>
            <a:ext cx="1238249"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7" name="Straight Arrow Connector 116"/>
          <p:cNvCxnSpPr/>
          <p:nvPr/>
        </p:nvCxnSpPr>
        <p:spPr>
          <a:xfrm flipH="1" flipV="1">
            <a:off x="1066800" y="468314"/>
            <a:ext cx="78317" cy="174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1145117" y="661989"/>
            <a:ext cx="177800" cy="319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347" name="Picture 1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25352" flipH="1">
            <a:off x="3227918" y="746126"/>
            <a:ext cx="371898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08618" y="1836739"/>
            <a:ext cx="138218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2133" y="2214564"/>
            <a:ext cx="1382184"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2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00767" y="1836739"/>
            <a:ext cx="1380067"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2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63751" y="1995489"/>
            <a:ext cx="138218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72685" y="2232025"/>
            <a:ext cx="138218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68551" y="2198688"/>
            <a:ext cx="138218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1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16009">
            <a:off x="5262033" y="1889125"/>
            <a:ext cx="2006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1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16009">
            <a:off x="5623984" y="1889125"/>
            <a:ext cx="2006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1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70900" y="2132013"/>
            <a:ext cx="75353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12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29085" y="1962150"/>
            <a:ext cx="75564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12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610600" y="2151063"/>
            <a:ext cx="75353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13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636000" y="2024063"/>
            <a:ext cx="72813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13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08534" y="2055813"/>
            <a:ext cx="72813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13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607551" y="1658938"/>
            <a:ext cx="2004483"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13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101667" y="1473200"/>
            <a:ext cx="2006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13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020051" y="2212976"/>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13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03634" y="2111376"/>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13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222067" y="2247901"/>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13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13085" y="2225676"/>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13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067800" y="2132014"/>
            <a:ext cx="1619251"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13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910532">
            <a:off x="9056689" y="1856318"/>
            <a:ext cx="1298575" cy="172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Down Arrow Callout 140"/>
          <p:cNvSpPr/>
          <p:nvPr/>
        </p:nvSpPr>
        <p:spPr>
          <a:xfrm rot="21309064">
            <a:off x="1011767" y="1716088"/>
            <a:ext cx="1413933" cy="677862"/>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Mackerel</a:t>
            </a:r>
          </a:p>
        </p:txBody>
      </p:sp>
      <p:pic>
        <p:nvPicPr>
          <p:cNvPr id="14370" name="Picture 14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786034" y="1739900"/>
            <a:ext cx="172931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14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493933" y="160655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14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704917" y="1824038"/>
            <a:ext cx="200660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14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30300" y="1995489"/>
            <a:ext cx="1382184"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Down Arrow Callout 145"/>
          <p:cNvSpPr/>
          <p:nvPr/>
        </p:nvSpPr>
        <p:spPr>
          <a:xfrm rot="279381">
            <a:off x="2516718" y="1643064"/>
            <a:ext cx="1416049" cy="676275"/>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Salmon</a:t>
            </a:r>
          </a:p>
        </p:txBody>
      </p:sp>
      <p:sp>
        <p:nvSpPr>
          <p:cNvPr id="147" name="Down Arrow Callout 146"/>
          <p:cNvSpPr/>
          <p:nvPr/>
        </p:nvSpPr>
        <p:spPr>
          <a:xfrm rot="21309064">
            <a:off x="5268384" y="1701801"/>
            <a:ext cx="1413933" cy="676275"/>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Haddock</a:t>
            </a:r>
          </a:p>
        </p:txBody>
      </p:sp>
      <p:sp>
        <p:nvSpPr>
          <p:cNvPr id="148" name="Down Arrow Callout 147"/>
          <p:cNvSpPr/>
          <p:nvPr/>
        </p:nvSpPr>
        <p:spPr>
          <a:xfrm rot="309043">
            <a:off x="7505700" y="2049463"/>
            <a:ext cx="1413933" cy="677862"/>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Prawns</a:t>
            </a:r>
          </a:p>
        </p:txBody>
      </p:sp>
      <p:pic>
        <p:nvPicPr>
          <p:cNvPr id="14377" name="Picture 14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2122" flipH="1">
            <a:off x="2537884" y="1344613"/>
            <a:ext cx="313266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14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98318" y="2205039"/>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Down Arrow Callout 150"/>
          <p:cNvSpPr/>
          <p:nvPr/>
        </p:nvSpPr>
        <p:spPr>
          <a:xfrm rot="474123">
            <a:off x="6760634" y="1530351"/>
            <a:ext cx="1413933" cy="676275"/>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Cod</a:t>
            </a:r>
          </a:p>
        </p:txBody>
      </p:sp>
      <p:sp>
        <p:nvSpPr>
          <p:cNvPr id="152" name="Down Arrow Callout 151"/>
          <p:cNvSpPr/>
          <p:nvPr/>
        </p:nvSpPr>
        <p:spPr>
          <a:xfrm rot="21309064">
            <a:off x="8439151" y="1609726"/>
            <a:ext cx="1413933" cy="676275"/>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Mussels</a:t>
            </a:r>
          </a:p>
        </p:txBody>
      </p:sp>
      <p:sp>
        <p:nvSpPr>
          <p:cNvPr id="153" name="Down Arrow Callout 152"/>
          <p:cNvSpPr/>
          <p:nvPr/>
        </p:nvSpPr>
        <p:spPr>
          <a:xfrm rot="624317">
            <a:off x="9969500" y="1606551"/>
            <a:ext cx="1413933" cy="676275"/>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Crab</a:t>
            </a:r>
          </a:p>
        </p:txBody>
      </p:sp>
      <p:pic>
        <p:nvPicPr>
          <p:cNvPr id="14382" name="Picture 15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2122" flipH="1">
            <a:off x="2741084" y="1038225"/>
            <a:ext cx="313266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 name="Down Arrow Callout 154"/>
          <p:cNvSpPr/>
          <p:nvPr/>
        </p:nvSpPr>
        <p:spPr>
          <a:xfrm rot="280282">
            <a:off x="9108018" y="2179638"/>
            <a:ext cx="1299633" cy="677862"/>
          </a:xfrm>
          <a:prstGeom prst="downArrowCallout">
            <a:avLst>
              <a:gd name="adj1" fmla="val 8960"/>
              <a:gd name="adj2" fmla="val 4480"/>
              <a:gd name="adj3" fmla="val 8323"/>
              <a:gd name="adj4" fmla="val 46362"/>
            </a:avLst>
          </a:prstGeom>
          <a:gradFill>
            <a:gsLst>
              <a:gs pos="0">
                <a:srgbClr val="FFEFD1"/>
              </a:gs>
              <a:gs pos="64999">
                <a:srgbClr val="F0EBD5"/>
              </a:gs>
              <a:gs pos="100000">
                <a:srgbClr val="D1C39F"/>
              </a:gs>
            </a:gsLst>
            <a:lin ang="5400000" scaled="0"/>
          </a:gra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tx2">
                    <a:lumMod val="50000"/>
                  </a:schemeClr>
                </a:solidFill>
                <a:latin typeface="Lucida Handwriting" pitchFamily="66" charset="0"/>
              </a:rPr>
              <a:t>Squid</a:t>
            </a:r>
          </a:p>
        </p:txBody>
      </p:sp>
      <p:pic>
        <p:nvPicPr>
          <p:cNvPr id="14384" name="Picture 15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910532">
            <a:off x="9343232" y="1792024"/>
            <a:ext cx="1296987" cy="172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5" name="Picture 15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372101" y="1793875"/>
            <a:ext cx="17589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6" name="Picture 16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46076" y="1878956"/>
            <a:ext cx="1605234"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Picture 56"/>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41893" y="2290119"/>
            <a:ext cx="1593386"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67"/>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9451975" y="1769419"/>
            <a:ext cx="1620041"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68"/>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609792" y="1542407"/>
            <a:ext cx="1760721"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618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41299" y="1"/>
            <a:ext cx="12433300" cy="5178425"/>
          </a:xfrm>
          <a:prstGeom prst="rect">
            <a:avLst/>
          </a:prstGeom>
          <a:pattFill prst="divot">
            <a:fgClr>
              <a:schemeClr val="accent4">
                <a:lumMod val="40000"/>
                <a:lumOff val="60000"/>
              </a:schemeClr>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5363" name="Picture 41"/>
          <p:cNvPicPr>
            <a:picLocks noChangeAspect="1"/>
          </p:cNvPicPr>
          <p:nvPr/>
        </p:nvPicPr>
        <p:blipFill>
          <a:blip r:embed="rId3">
            <a:extLst>
              <a:ext uri="{28A0092B-C50C-407E-A947-70E740481C1C}">
                <a14:useLocalDpi xmlns:a14="http://schemas.microsoft.com/office/drawing/2010/main" val="0"/>
              </a:ext>
            </a:extLst>
          </a:blip>
          <a:srcRect b="58313"/>
          <a:stretch>
            <a:fillRect/>
          </a:stretch>
        </p:blipFill>
        <p:spPr bwMode="auto">
          <a:xfrm>
            <a:off x="-408517" y="2459039"/>
            <a:ext cx="12192001"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0"/>
          <p:cNvPicPr>
            <a:picLocks noChangeAspect="1"/>
          </p:cNvPicPr>
          <p:nvPr/>
        </p:nvPicPr>
        <p:blipFill>
          <a:blip r:embed="rId4">
            <a:extLst>
              <a:ext uri="{28A0092B-C50C-407E-A947-70E740481C1C}">
                <a14:useLocalDpi xmlns:a14="http://schemas.microsoft.com/office/drawing/2010/main" val="0"/>
              </a:ext>
            </a:extLst>
          </a:blip>
          <a:srcRect b="26881"/>
          <a:stretch>
            <a:fillRect/>
          </a:stretch>
        </p:blipFill>
        <p:spPr bwMode="auto">
          <a:xfrm>
            <a:off x="6959602" y="-301625"/>
            <a:ext cx="3311144"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0"/>
          <p:cNvPicPr>
            <a:picLocks noChangeAspect="1"/>
          </p:cNvPicPr>
          <p:nvPr/>
        </p:nvPicPr>
        <p:blipFill>
          <a:blip r:embed="rId5">
            <a:extLst>
              <a:ext uri="{28A0092B-C50C-407E-A947-70E740481C1C}">
                <a14:useLocalDpi xmlns:a14="http://schemas.microsoft.com/office/drawing/2010/main" val="0"/>
              </a:ext>
            </a:extLst>
          </a:blip>
          <a:srcRect b="29526"/>
          <a:stretch>
            <a:fillRect/>
          </a:stretch>
        </p:blipFill>
        <p:spPr bwMode="auto">
          <a:xfrm>
            <a:off x="1" y="-192088"/>
            <a:ext cx="4571999"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12585" y="2073275"/>
            <a:ext cx="366183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760539"/>
            <a:ext cx="12954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48100" y="1912939"/>
            <a:ext cx="12954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39784" y="1912939"/>
            <a:ext cx="12954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006600"/>
            <a:ext cx="12954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78251" y="2181225"/>
            <a:ext cx="1297516"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51300" y="2398714"/>
            <a:ext cx="12954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4"/>
          <p:cNvPicPr>
            <a:picLocks noChangeAspect="1"/>
          </p:cNvPicPr>
          <p:nvPr/>
        </p:nvPicPr>
        <p:blipFill>
          <a:blip r:embed="rId8">
            <a:extLst>
              <a:ext uri="{28A0092B-C50C-407E-A947-70E740481C1C}">
                <a14:useLocalDpi xmlns:a14="http://schemas.microsoft.com/office/drawing/2010/main" val="0"/>
              </a:ext>
            </a:extLst>
          </a:blip>
          <a:srcRect b="36238"/>
          <a:stretch>
            <a:fillRect/>
          </a:stretch>
        </p:blipFill>
        <p:spPr bwMode="auto">
          <a:xfrm>
            <a:off x="7841480" y="1484313"/>
            <a:ext cx="280566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468183">
            <a:off x="9446685" y="4095751"/>
            <a:ext cx="75776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7"/>
          <p:cNvPicPr>
            <a:picLocks noChangeAspect="1"/>
          </p:cNvPicPr>
          <p:nvPr/>
        </p:nvPicPr>
        <p:blipFill>
          <a:blip r:embed="rId10">
            <a:extLst>
              <a:ext uri="{28A0092B-C50C-407E-A947-70E740481C1C}">
                <a14:useLocalDpi xmlns:a14="http://schemas.microsoft.com/office/drawing/2010/main" val="0"/>
              </a:ext>
            </a:extLst>
          </a:blip>
          <a:srcRect b="33759"/>
          <a:stretch>
            <a:fillRect/>
          </a:stretch>
        </p:blipFill>
        <p:spPr bwMode="auto">
          <a:xfrm>
            <a:off x="6576485" y="1250951"/>
            <a:ext cx="248796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Box 32"/>
          <p:cNvSpPr txBox="1">
            <a:spLocks noChangeArrowheads="1"/>
          </p:cNvSpPr>
          <p:nvPr/>
        </p:nvSpPr>
        <p:spPr bwMode="auto">
          <a:xfrm>
            <a:off x="941917" y="2924175"/>
            <a:ext cx="134408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200" b="1" dirty="0">
                <a:solidFill>
                  <a:schemeClr val="bg1"/>
                </a:solidFill>
                <a:latin typeface="Baskerville Old Face" pitchFamily="18" charset="0"/>
              </a:rPr>
              <a:t>Skate’s</a:t>
            </a:r>
          </a:p>
        </p:txBody>
      </p:sp>
      <p:sp>
        <p:nvSpPr>
          <p:cNvPr id="15377" name="Content Placeholder 2"/>
          <p:cNvSpPr txBox="1">
            <a:spLocks/>
          </p:cNvSpPr>
          <p:nvPr/>
        </p:nvSpPr>
        <p:spPr bwMode="auto">
          <a:xfrm>
            <a:off x="0" y="5229225"/>
            <a:ext cx="12192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en-GB" altLang="en-US" sz="2000" dirty="0">
                <a:latin typeface="Arial" panose="020B0604020202020204" pitchFamily="34" charset="0"/>
                <a:cs typeface="Arial" panose="020B0604020202020204" pitchFamily="34" charset="0"/>
              </a:rPr>
              <a:t>Mr Skate went inside the kitchen and cooked some fishcakes. “Wow!” said Alisha and laughed.  “They are shaped like fish too!” Alisha, Ronnie, Jordan and Nicola’s dad each tried a mouthful. </a:t>
            </a:r>
          </a:p>
          <a:p>
            <a:pPr eaLnBrk="1" hangingPunct="1">
              <a:buFont typeface="Arial" charset="0"/>
              <a:buNone/>
            </a:pPr>
            <a:r>
              <a:rPr lang="en-GB" altLang="en-US" sz="2000" dirty="0">
                <a:latin typeface="Arial" panose="020B0604020202020204" pitchFamily="34" charset="0"/>
                <a:cs typeface="Arial" panose="020B0604020202020204" pitchFamily="34" charset="0"/>
              </a:rPr>
              <a:t>“They are delicious!” they all said together. “Nicola, would you like to try some too?” Mr Skate asked.</a:t>
            </a:r>
          </a:p>
        </p:txBody>
      </p:sp>
      <p:pic>
        <p:nvPicPr>
          <p:cNvPr id="15378" name="Picture 37"/>
          <p:cNvPicPr>
            <a:picLocks noChangeAspect="1"/>
          </p:cNvPicPr>
          <p:nvPr/>
        </p:nvPicPr>
        <p:blipFill>
          <a:blip r:embed="rId11">
            <a:extLst>
              <a:ext uri="{28A0092B-C50C-407E-A947-70E740481C1C}">
                <a14:useLocalDpi xmlns:a14="http://schemas.microsoft.com/office/drawing/2010/main" val="0"/>
              </a:ext>
            </a:extLst>
          </a:blip>
          <a:srcRect b="33322"/>
          <a:stretch>
            <a:fillRect/>
          </a:stretch>
        </p:blipFill>
        <p:spPr bwMode="auto">
          <a:xfrm>
            <a:off x="5349411" y="1766889"/>
            <a:ext cx="2468236"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38"/>
          <p:cNvPicPr>
            <a:picLocks noChangeAspect="1"/>
          </p:cNvPicPr>
          <p:nvPr/>
        </p:nvPicPr>
        <p:blipFill>
          <a:blip r:embed="rId12">
            <a:extLst>
              <a:ext uri="{28A0092B-C50C-407E-A947-70E740481C1C}">
                <a14:useLocalDpi xmlns:a14="http://schemas.microsoft.com/office/drawing/2010/main" val="0"/>
              </a:ext>
            </a:extLst>
          </a:blip>
          <a:srcRect b="35226"/>
          <a:stretch>
            <a:fillRect/>
          </a:stretch>
        </p:blipFill>
        <p:spPr bwMode="auto">
          <a:xfrm>
            <a:off x="9542327" y="1516063"/>
            <a:ext cx="2326217"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3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6648750">
            <a:off x="11043180" y="4138614"/>
            <a:ext cx="492125" cy="65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a:xfrm>
            <a:off x="3088218" y="341313"/>
            <a:ext cx="1841500" cy="1262062"/>
          </a:xfrm>
          <a:prstGeom prst="rect">
            <a:avLst/>
          </a:prstGeom>
          <a:solidFill>
            <a:schemeClr val="bg2"/>
          </a:solidFill>
          <a:ln cmpd="dbl">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5382" name="Picture 4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194051" y="306388"/>
            <a:ext cx="1640416"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5655734" y="341313"/>
            <a:ext cx="1841500" cy="1262062"/>
          </a:xfrm>
          <a:prstGeom prst="rect">
            <a:avLst/>
          </a:prstGeom>
          <a:solidFill>
            <a:schemeClr val="bg2"/>
          </a:solidFill>
          <a:ln cmpd="dbl">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5384" name="Picture 46"/>
          <p:cNvPicPr>
            <a:picLocks noChangeAspect="1"/>
          </p:cNvPicPr>
          <p:nvPr/>
        </p:nvPicPr>
        <p:blipFill>
          <a:blip r:embed="rId15">
            <a:extLst>
              <a:ext uri="{28A0092B-C50C-407E-A947-70E740481C1C}">
                <a14:useLocalDpi xmlns:a14="http://schemas.microsoft.com/office/drawing/2010/main" val="0"/>
              </a:ext>
            </a:extLst>
          </a:blip>
          <a:srcRect t="8745" r="70207" b="47424"/>
          <a:stretch>
            <a:fillRect/>
          </a:stretch>
        </p:blipFill>
        <p:spPr bwMode="auto">
          <a:xfrm>
            <a:off x="5687485" y="350838"/>
            <a:ext cx="1797049"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4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778501" y="312739"/>
            <a:ext cx="1545167"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805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299" y="1"/>
            <a:ext cx="12433300" cy="5229225"/>
          </a:xfrm>
          <a:prstGeom prst="rect">
            <a:avLst/>
          </a:prstGeom>
          <a:pattFill prst="divot">
            <a:fgClr>
              <a:schemeClr val="accent4">
                <a:lumMod val="40000"/>
                <a:lumOff val="60000"/>
              </a:schemeClr>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6387" name="Picture 7"/>
          <p:cNvPicPr>
            <a:picLocks noChangeAspect="1"/>
          </p:cNvPicPr>
          <p:nvPr/>
        </p:nvPicPr>
        <p:blipFill>
          <a:blip r:embed="rId2">
            <a:extLst>
              <a:ext uri="{28A0092B-C50C-407E-A947-70E740481C1C}">
                <a14:useLocalDpi xmlns:a14="http://schemas.microsoft.com/office/drawing/2010/main" val="0"/>
              </a:ext>
            </a:extLst>
          </a:blip>
          <a:srcRect b="58313"/>
          <a:stretch>
            <a:fillRect/>
          </a:stretch>
        </p:blipFill>
        <p:spPr bwMode="auto">
          <a:xfrm>
            <a:off x="-408517" y="2503488"/>
            <a:ext cx="12192001"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ontent Placeholder 2"/>
          <p:cNvSpPr>
            <a:spLocks noGrp="1"/>
          </p:cNvSpPr>
          <p:nvPr>
            <p:ph idx="1"/>
          </p:nvPr>
        </p:nvSpPr>
        <p:spPr>
          <a:xfrm>
            <a:off x="0" y="5227639"/>
            <a:ext cx="12192000" cy="1730375"/>
          </a:xfrm>
        </p:spPr>
        <p:txBody>
          <a:bodyPr/>
          <a:lstStyle/>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After seeing how everyone else enjoyed the fishcakes, Nicola thought she may give it a go. “Yes please!” she said, and sampled her first bite. To her surprise, it tasted delicious! Nicola said, “Yum! Thank you, Mr Skate. I never knew fish cakes tasted so good.” “That’s why it’s always worth giving new foods a try!” Mr Skate said and winked.</a:t>
            </a:r>
          </a:p>
        </p:txBody>
      </p:sp>
      <p:pic>
        <p:nvPicPr>
          <p:cNvPr id="16389" name="Picture 1"/>
          <p:cNvPicPr>
            <a:picLocks noChangeAspect="1"/>
          </p:cNvPicPr>
          <p:nvPr/>
        </p:nvPicPr>
        <p:blipFill>
          <a:blip r:embed="rId3">
            <a:extLst>
              <a:ext uri="{28A0092B-C50C-407E-A947-70E740481C1C}">
                <a14:useLocalDpi xmlns:a14="http://schemas.microsoft.com/office/drawing/2010/main" val="0"/>
              </a:ext>
            </a:extLst>
          </a:blip>
          <a:srcRect t="2" b="41771"/>
          <a:stretch>
            <a:fillRect/>
          </a:stretch>
        </p:blipFill>
        <p:spPr bwMode="auto">
          <a:xfrm>
            <a:off x="920752" y="1052513"/>
            <a:ext cx="3866614"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16684">
            <a:off x="3824573" y="3602375"/>
            <a:ext cx="1121691" cy="84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p:cNvPicPr>
            <a:picLocks noChangeAspect="1"/>
          </p:cNvPicPr>
          <p:nvPr/>
        </p:nvPicPr>
        <p:blipFill>
          <a:blip r:embed="rId5">
            <a:extLst>
              <a:ext uri="{28A0092B-C50C-407E-A947-70E740481C1C}">
                <a14:useLocalDpi xmlns:a14="http://schemas.microsoft.com/office/drawing/2010/main" val="0"/>
              </a:ext>
            </a:extLst>
          </a:blip>
          <a:srcRect b="37608"/>
          <a:stretch>
            <a:fillRect/>
          </a:stretch>
        </p:blipFill>
        <p:spPr bwMode="auto">
          <a:xfrm>
            <a:off x="4944533" y="-312738"/>
            <a:ext cx="5173134"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56567" y="2417763"/>
            <a:ext cx="3663951"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86457" y="2636273"/>
            <a:ext cx="1054493" cy="79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30309" y="2410620"/>
            <a:ext cx="1054494"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Box 6"/>
          <p:cNvSpPr txBox="1">
            <a:spLocks noChangeArrowheads="1"/>
          </p:cNvSpPr>
          <p:nvPr/>
        </p:nvSpPr>
        <p:spPr bwMode="auto">
          <a:xfrm>
            <a:off x="7828493" y="3284538"/>
            <a:ext cx="152611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b="1" dirty="0">
                <a:solidFill>
                  <a:schemeClr val="bg1"/>
                </a:solidFill>
                <a:latin typeface="Baskerville Old Face" pitchFamily="18" charset="0"/>
              </a:rPr>
              <a:t>Skate’s</a:t>
            </a:r>
          </a:p>
        </p:txBody>
      </p:sp>
      <p:pic>
        <p:nvPicPr>
          <p:cNvPr id="16396"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50392" y="2696370"/>
            <a:ext cx="105621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3088218" y="341313"/>
            <a:ext cx="1841500" cy="1262062"/>
          </a:xfrm>
          <a:prstGeom prst="rect">
            <a:avLst/>
          </a:prstGeom>
          <a:solidFill>
            <a:schemeClr val="bg2"/>
          </a:solidFill>
          <a:ln cmpd="dbl">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6398"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94051" y="306388"/>
            <a:ext cx="1640416"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5676901" y="350838"/>
            <a:ext cx="1843617" cy="1262062"/>
          </a:xfrm>
          <a:prstGeom prst="rect">
            <a:avLst/>
          </a:prstGeom>
          <a:solidFill>
            <a:schemeClr val="bg2"/>
          </a:solidFill>
          <a:ln cmpd="dbl">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6400" name="Picture 14"/>
          <p:cNvPicPr>
            <a:picLocks noChangeAspect="1"/>
          </p:cNvPicPr>
          <p:nvPr/>
        </p:nvPicPr>
        <p:blipFill>
          <a:blip r:embed="rId9">
            <a:extLst>
              <a:ext uri="{28A0092B-C50C-407E-A947-70E740481C1C}">
                <a14:useLocalDpi xmlns:a14="http://schemas.microsoft.com/office/drawing/2010/main" val="0"/>
              </a:ext>
            </a:extLst>
          </a:blip>
          <a:srcRect t="8745" r="70207" b="47424"/>
          <a:stretch>
            <a:fillRect/>
          </a:stretch>
        </p:blipFill>
        <p:spPr bwMode="auto">
          <a:xfrm>
            <a:off x="5700185" y="360363"/>
            <a:ext cx="1797049"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78501" y="312739"/>
            <a:ext cx="1545167"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87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0" y="5848350"/>
            <a:ext cx="12192000" cy="1009650"/>
          </a:xfrm>
        </p:spPr>
        <p:txBody>
          <a:bodyPr/>
          <a:lstStyle/>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It was time to go. “I’m afraid it’s time to head home!” said Nicola’s dad. The children and Nicola’s dad thanked Mr Skate for his time. It had been a great morning learning more about fish.</a:t>
            </a:r>
          </a:p>
        </p:txBody>
      </p:sp>
      <p:sp>
        <p:nvSpPr>
          <p:cNvPr id="4" name="Rectangle 3"/>
          <p:cNvSpPr/>
          <p:nvPr/>
        </p:nvSpPr>
        <p:spPr>
          <a:xfrm>
            <a:off x="-241299" y="1"/>
            <a:ext cx="12433300" cy="5732463"/>
          </a:xfrm>
          <a:prstGeom prst="rect">
            <a:avLst/>
          </a:prstGeom>
          <a:pattFill prst="divot">
            <a:fgClr>
              <a:schemeClr val="accent4">
                <a:lumMod val="40000"/>
                <a:lumOff val="60000"/>
              </a:schemeClr>
            </a:fgClr>
            <a:bgClr>
              <a:schemeClr val="accent4">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l="-124" t="1338" r="-11736" b="-7610"/>
          <a:stretch>
            <a:fillRect/>
          </a:stretch>
        </p:blipFill>
        <p:spPr bwMode="auto">
          <a:xfrm>
            <a:off x="1424788" y="113489"/>
            <a:ext cx="3119962"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p:cNvPicPr>
            <a:picLocks noChangeAspect="1"/>
          </p:cNvPicPr>
          <p:nvPr/>
        </p:nvPicPr>
        <p:blipFill>
          <a:blip r:embed="rId3">
            <a:extLst>
              <a:ext uri="{28A0092B-C50C-407E-A947-70E740481C1C}">
                <a14:useLocalDpi xmlns:a14="http://schemas.microsoft.com/office/drawing/2010/main" val="0"/>
              </a:ext>
            </a:extLst>
          </a:blip>
          <a:srcRect b="916"/>
          <a:stretch>
            <a:fillRect/>
          </a:stretch>
        </p:blipFill>
        <p:spPr bwMode="auto">
          <a:xfrm>
            <a:off x="222251" y="154617"/>
            <a:ext cx="3051174"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17"/>
          <p:cNvSpPr txBox="1">
            <a:spLocks noChangeArrowheads="1"/>
          </p:cNvSpPr>
          <p:nvPr/>
        </p:nvSpPr>
        <p:spPr bwMode="auto">
          <a:xfrm>
            <a:off x="752746" y="2565401"/>
            <a:ext cx="1344084"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200" b="1" dirty="0">
                <a:solidFill>
                  <a:schemeClr val="bg1"/>
                </a:solidFill>
                <a:latin typeface="Baskerville Old Face" pitchFamily="18" charset="0"/>
              </a:rPr>
              <a:t>Skate’s</a:t>
            </a:r>
          </a:p>
        </p:txBody>
      </p:sp>
      <p:pic>
        <p:nvPicPr>
          <p:cNvPr id="17415"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1584" y="260350"/>
            <a:ext cx="595206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27651" y="188913"/>
            <a:ext cx="60960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05552" y="1916113"/>
            <a:ext cx="1772801"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52517" y="1773238"/>
            <a:ext cx="1871134"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20568" y="1773238"/>
            <a:ext cx="1847253"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35500" y="1844675"/>
            <a:ext cx="18388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3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272185" y="260350"/>
            <a:ext cx="865716"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3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591800" y="1697038"/>
            <a:ext cx="584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3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068984" y="1916113"/>
            <a:ext cx="40428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3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652212" y="1661319"/>
            <a:ext cx="48894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3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273801" y="2063751"/>
            <a:ext cx="29421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4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573434" y="301625"/>
            <a:ext cx="17399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3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71218" y="1951039"/>
            <a:ext cx="2921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3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625167" y="1636714"/>
            <a:ext cx="2921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3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0272185" y="1917701"/>
            <a:ext cx="40216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4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9800167" y="708026"/>
            <a:ext cx="539751"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914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5539675"/>
            <a:ext cx="12192000" cy="1081087"/>
          </a:xfrm>
        </p:spPr>
        <p:txBody>
          <a:bodyPr/>
          <a:lstStyle/>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On their way back, Nicola’s dad asked the children to think about the different types of fish that could be used in cooking. They loved the challenge, well they were the </a:t>
            </a:r>
            <a:r>
              <a:rPr lang="en-GB" altLang="en-US" sz="2000" i="1" dirty="0" smtClean="0">
                <a:latin typeface="Arial" panose="020B0604020202020204" pitchFamily="34" charset="0"/>
                <a:cs typeface="Arial" panose="020B0604020202020204" pitchFamily="34" charset="0"/>
              </a:rPr>
              <a:t>Food Investigators</a:t>
            </a:r>
            <a:r>
              <a:rPr lang="en-GB" altLang="en-US" sz="2000" dirty="0" smtClean="0">
                <a:latin typeface="Arial" panose="020B0604020202020204" pitchFamily="34" charset="0"/>
                <a:cs typeface="Arial" panose="020B0604020202020204" pitchFamily="34" charset="0"/>
              </a:rPr>
              <a:t>! </a:t>
            </a:r>
          </a:p>
        </p:txBody>
      </p:sp>
      <p:pic>
        <p:nvPicPr>
          <p:cNvPr id="184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19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1800" y="1557339"/>
            <a:ext cx="12623800" cy="3743325"/>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ound Same Side Corner Rectangle 5"/>
          <p:cNvSpPr/>
          <p:nvPr/>
        </p:nvSpPr>
        <p:spPr>
          <a:xfrm flipH="1">
            <a:off x="814918" y="1916113"/>
            <a:ext cx="3456516" cy="2305050"/>
          </a:xfrm>
          <a:prstGeom prst="round2SameRect">
            <a:avLst/>
          </a:prstGeom>
          <a:gradFill>
            <a:gsLst>
              <a:gs pos="0">
                <a:srgbClr val="5E9EFF"/>
              </a:gs>
              <a:gs pos="39999">
                <a:srgbClr val="85C2FF"/>
              </a:gs>
              <a:gs pos="70000">
                <a:srgbClr val="C4D6EB"/>
              </a:gs>
              <a:gs pos="100000">
                <a:srgbClr val="FFEBFA"/>
              </a:gs>
            </a:gsLst>
            <a:lin ang="5400000" scaled="0"/>
          </a:gradFill>
          <a:ln w="127000" cmpd="dbl">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ound Same Side Corner Rectangle 7"/>
          <p:cNvSpPr/>
          <p:nvPr/>
        </p:nvSpPr>
        <p:spPr>
          <a:xfrm>
            <a:off x="4656667" y="1916113"/>
            <a:ext cx="3456517" cy="2305050"/>
          </a:xfrm>
          <a:prstGeom prst="round2SameRect">
            <a:avLst/>
          </a:prstGeom>
          <a:gradFill>
            <a:gsLst>
              <a:gs pos="0">
                <a:srgbClr val="5E9EFF"/>
              </a:gs>
              <a:gs pos="39999">
                <a:srgbClr val="85C2FF"/>
              </a:gs>
              <a:gs pos="70000">
                <a:srgbClr val="C4D6EB"/>
              </a:gs>
              <a:gs pos="100000">
                <a:srgbClr val="FFEBFA"/>
              </a:gs>
            </a:gsLst>
            <a:lin ang="5400000" scaled="0"/>
          </a:gradFill>
          <a:ln w="127000" cmpd="dbl">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Round Same Side Corner Rectangle 8"/>
          <p:cNvSpPr/>
          <p:nvPr/>
        </p:nvSpPr>
        <p:spPr>
          <a:xfrm>
            <a:off x="8496300" y="1916113"/>
            <a:ext cx="3456517" cy="2305050"/>
          </a:xfrm>
          <a:prstGeom prst="round2SameRect">
            <a:avLst/>
          </a:prstGeom>
          <a:gradFill>
            <a:gsLst>
              <a:gs pos="0">
                <a:srgbClr val="5E9EFF"/>
              </a:gs>
              <a:gs pos="39999">
                <a:srgbClr val="85C2FF"/>
              </a:gs>
              <a:gs pos="70000">
                <a:srgbClr val="C4D6EB"/>
              </a:gs>
              <a:gs pos="100000">
                <a:srgbClr val="FFEBFA"/>
              </a:gs>
            </a:gsLst>
            <a:lin ang="5400000" scaled="0"/>
          </a:gradFill>
          <a:ln w="127000" cmpd="dbl">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8440" name="Picture 9"/>
          <p:cNvPicPr>
            <a:picLocks noChangeAspect="1"/>
          </p:cNvPicPr>
          <p:nvPr/>
        </p:nvPicPr>
        <p:blipFill>
          <a:blip r:embed="rId3">
            <a:extLst>
              <a:ext uri="{28A0092B-C50C-407E-A947-70E740481C1C}">
                <a14:useLocalDpi xmlns:a14="http://schemas.microsoft.com/office/drawing/2010/main" val="0"/>
              </a:ext>
            </a:extLst>
          </a:blip>
          <a:srcRect b="57495"/>
          <a:stretch>
            <a:fillRect/>
          </a:stretch>
        </p:blipFill>
        <p:spPr bwMode="auto">
          <a:xfrm>
            <a:off x="4495800" y="2705100"/>
            <a:ext cx="1657323"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p:cNvPicPr>
            <a:picLocks noChangeAspect="1"/>
          </p:cNvPicPr>
          <p:nvPr/>
        </p:nvPicPr>
        <p:blipFill>
          <a:blip r:embed="rId4">
            <a:extLst>
              <a:ext uri="{28A0092B-C50C-407E-A947-70E740481C1C}">
                <a14:useLocalDpi xmlns:a14="http://schemas.microsoft.com/office/drawing/2010/main" val="0"/>
              </a:ext>
            </a:extLst>
          </a:blip>
          <a:srcRect b="56834"/>
          <a:stretch>
            <a:fillRect/>
          </a:stretch>
        </p:blipFill>
        <p:spPr bwMode="auto">
          <a:xfrm>
            <a:off x="2256368" y="2536825"/>
            <a:ext cx="1795942"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1"/>
          <p:cNvPicPr>
            <a:picLocks noChangeAspect="1"/>
          </p:cNvPicPr>
          <p:nvPr/>
        </p:nvPicPr>
        <p:blipFill>
          <a:blip r:embed="rId5">
            <a:extLst>
              <a:ext uri="{28A0092B-C50C-407E-A947-70E740481C1C}">
                <a14:useLocalDpi xmlns:a14="http://schemas.microsoft.com/office/drawing/2010/main" val="0"/>
              </a:ext>
            </a:extLst>
          </a:blip>
          <a:srcRect b="51880"/>
          <a:stretch>
            <a:fillRect/>
          </a:stretch>
        </p:blipFill>
        <p:spPr bwMode="auto">
          <a:xfrm>
            <a:off x="6316134" y="2633663"/>
            <a:ext cx="1514135"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2"/>
          <p:cNvPicPr>
            <a:picLocks noChangeAspect="1"/>
          </p:cNvPicPr>
          <p:nvPr/>
        </p:nvPicPr>
        <p:blipFill>
          <a:blip r:embed="rId6">
            <a:extLst>
              <a:ext uri="{28A0092B-C50C-407E-A947-70E740481C1C}">
                <a14:useLocalDpi xmlns:a14="http://schemas.microsoft.com/office/drawing/2010/main" val="0"/>
              </a:ext>
            </a:extLst>
          </a:blip>
          <a:srcRect b="58276"/>
          <a:stretch>
            <a:fillRect/>
          </a:stretch>
        </p:blipFill>
        <p:spPr bwMode="auto">
          <a:xfrm>
            <a:off x="912285" y="2703514"/>
            <a:ext cx="1675602"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Box 13"/>
          <p:cNvSpPr txBox="1">
            <a:spLocks noChangeArrowheads="1"/>
          </p:cNvSpPr>
          <p:nvPr/>
        </p:nvSpPr>
        <p:spPr bwMode="auto">
          <a:xfrm>
            <a:off x="6910918" y="4578350"/>
            <a:ext cx="5041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b="1" i="1" dirty="0">
                <a:latin typeface="Arial" panose="020B0604020202020204" pitchFamily="34" charset="0"/>
                <a:cs typeface="Arial" panose="020B0604020202020204" pitchFamily="34" charset="0"/>
              </a:rPr>
              <a:t>The seaside express</a:t>
            </a:r>
          </a:p>
        </p:txBody>
      </p:sp>
      <p:pic>
        <p:nvPicPr>
          <p:cNvPr id="18445" name="Picture 6"/>
          <p:cNvPicPr>
            <a:picLocks noChangeAspect="1"/>
          </p:cNvPicPr>
          <p:nvPr/>
        </p:nvPicPr>
        <p:blipFill>
          <a:blip r:embed="rId7">
            <a:extLst>
              <a:ext uri="{28A0092B-C50C-407E-A947-70E740481C1C}">
                <a14:useLocalDpi xmlns:a14="http://schemas.microsoft.com/office/drawing/2010/main" val="0"/>
              </a:ext>
            </a:extLst>
          </a:blip>
          <a:srcRect l="39565" r="-6863" b="65036"/>
          <a:stretch>
            <a:fillRect/>
          </a:stretch>
        </p:blipFill>
        <p:spPr bwMode="auto">
          <a:xfrm>
            <a:off x="8591553" y="2179638"/>
            <a:ext cx="197721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139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p:cNvSpPr/>
          <p:nvPr/>
        </p:nvSpPr>
        <p:spPr>
          <a:xfrm rot="354246">
            <a:off x="-143933" y="-387350"/>
            <a:ext cx="12335933" cy="5283200"/>
          </a:xfrm>
          <a:prstGeom prst="cloud">
            <a:avLst/>
          </a:prstGeom>
          <a:gradFill>
            <a:gsLst>
              <a:gs pos="0">
                <a:schemeClr val="accent3">
                  <a:lumMod val="20000"/>
                  <a:lumOff val="80000"/>
                </a:schemeClr>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59" name="Content Placeholder 2"/>
          <p:cNvSpPr>
            <a:spLocks noGrp="1"/>
          </p:cNvSpPr>
          <p:nvPr>
            <p:ph idx="1"/>
          </p:nvPr>
        </p:nvSpPr>
        <p:spPr>
          <a:xfrm>
            <a:off x="0" y="4868863"/>
            <a:ext cx="12192000" cy="2017712"/>
          </a:xfrm>
        </p:spPr>
        <p:txBody>
          <a:bodyPr/>
          <a:lstStyle/>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“Let’s try to come up with a fish dish each! How about… sushi?” suggested Alisha. “Fish fingers!” yelled Jordan. “Tuna sandwiches!” shouted Ronnie. “How about seafood salad?” asked Nicola. Alisha, Ronnie and Jordan smiled and were surprised how Nicola had become interested in fish. “I never knew fish could be so tasty and I can’t wait to help Dad cook some more!” Nicola grinned.</a:t>
            </a:r>
          </a:p>
        </p:txBody>
      </p:sp>
      <p:pic>
        <p:nvPicPr>
          <p:cNvPr id="19460" name="Picture 8"/>
          <p:cNvPicPr>
            <a:picLocks noChangeAspect="1"/>
          </p:cNvPicPr>
          <p:nvPr/>
        </p:nvPicPr>
        <p:blipFill>
          <a:blip r:embed="rId2">
            <a:extLst>
              <a:ext uri="{28A0092B-C50C-407E-A947-70E740481C1C}">
                <a14:useLocalDpi xmlns:a14="http://schemas.microsoft.com/office/drawing/2010/main" val="0"/>
              </a:ext>
            </a:extLst>
          </a:blip>
          <a:srcRect b="57495"/>
          <a:stretch>
            <a:fillRect/>
          </a:stretch>
        </p:blipFill>
        <p:spPr bwMode="auto">
          <a:xfrm>
            <a:off x="5934495" y="2114551"/>
            <a:ext cx="2969257"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9"/>
          <p:cNvPicPr>
            <a:picLocks noChangeAspect="1"/>
          </p:cNvPicPr>
          <p:nvPr/>
        </p:nvPicPr>
        <p:blipFill>
          <a:blip r:embed="rId3">
            <a:extLst>
              <a:ext uri="{28A0092B-C50C-407E-A947-70E740481C1C}">
                <a14:useLocalDpi xmlns:a14="http://schemas.microsoft.com/office/drawing/2010/main" val="0"/>
              </a:ext>
            </a:extLst>
          </a:blip>
          <a:srcRect b="56834"/>
          <a:stretch>
            <a:fillRect/>
          </a:stretch>
        </p:blipFill>
        <p:spPr bwMode="auto">
          <a:xfrm>
            <a:off x="2050412" y="1819275"/>
            <a:ext cx="3219022"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0"/>
          <p:cNvPicPr>
            <a:picLocks noChangeAspect="1"/>
          </p:cNvPicPr>
          <p:nvPr/>
        </p:nvPicPr>
        <p:blipFill>
          <a:blip r:embed="rId4">
            <a:extLst>
              <a:ext uri="{28A0092B-C50C-407E-A947-70E740481C1C}">
                <a14:useLocalDpi xmlns:a14="http://schemas.microsoft.com/office/drawing/2010/main" val="0"/>
              </a:ext>
            </a:extLst>
          </a:blip>
          <a:srcRect b="51880"/>
          <a:stretch>
            <a:fillRect/>
          </a:stretch>
        </p:blipFill>
        <p:spPr bwMode="auto">
          <a:xfrm>
            <a:off x="8588795" y="2001839"/>
            <a:ext cx="2713616"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1"/>
          <p:cNvPicPr>
            <a:picLocks noChangeAspect="1"/>
          </p:cNvPicPr>
          <p:nvPr/>
        </p:nvPicPr>
        <p:blipFill>
          <a:blip r:embed="rId5">
            <a:extLst>
              <a:ext uri="{28A0092B-C50C-407E-A947-70E740481C1C}">
                <a14:useLocalDpi xmlns:a14="http://schemas.microsoft.com/office/drawing/2010/main" val="0"/>
              </a:ext>
            </a:extLst>
          </a:blip>
          <a:srcRect b="58276"/>
          <a:stretch>
            <a:fillRect/>
          </a:stretch>
        </p:blipFill>
        <p:spPr bwMode="auto">
          <a:xfrm>
            <a:off x="-112823" y="2114551"/>
            <a:ext cx="3003049"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69818" y="558800"/>
            <a:ext cx="2863849"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3934" y="995364"/>
            <a:ext cx="3989917"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14184" y="1500189"/>
            <a:ext cx="3240616"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64051" y="1230314"/>
            <a:ext cx="182456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94667" y="1154113"/>
            <a:ext cx="182245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37251" y="1733550"/>
            <a:ext cx="323003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88518" y="584201"/>
            <a:ext cx="41275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24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end.</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 </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9893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19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Content Placeholder 2"/>
          <p:cNvSpPr>
            <a:spLocks noGrp="1"/>
          </p:cNvSpPr>
          <p:nvPr>
            <p:ph idx="1"/>
          </p:nvPr>
        </p:nvSpPr>
        <p:spPr>
          <a:xfrm>
            <a:off x="0" y="5445125"/>
            <a:ext cx="12192000" cy="1441450"/>
          </a:xfrm>
        </p:spPr>
        <p:txBody>
          <a:bodyPr/>
          <a:lstStyle/>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It was nearly the end of the summer holidays. Nicola’s dad took the </a:t>
            </a:r>
            <a:r>
              <a:rPr lang="en-GB" altLang="en-US" sz="2000" i="1" dirty="0" smtClean="0">
                <a:latin typeface="Arial" panose="020B0604020202020204" pitchFamily="34" charset="0"/>
                <a:cs typeface="Arial" panose="020B0604020202020204" pitchFamily="34" charset="0"/>
              </a:rPr>
              <a:t>Food Investigators </a:t>
            </a:r>
            <a:r>
              <a:rPr lang="en-GB" altLang="en-US" sz="2000" dirty="0" smtClean="0">
                <a:latin typeface="Arial" panose="020B0604020202020204" pitchFamily="34" charset="0"/>
                <a:cs typeface="Arial" panose="020B0604020202020204" pitchFamily="34" charset="0"/>
              </a:rPr>
              <a:t>for a trip to the seaside. The children were really excited as it had been a long time since they were at the beach because of the bad weather.  </a:t>
            </a:r>
          </a:p>
        </p:txBody>
      </p:sp>
      <p:sp>
        <p:nvSpPr>
          <p:cNvPr id="10" name="Rectangle 9"/>
          <p:cNvSpPr/>
          <p:nvPr/>
        </p:nvSpPr>
        <p:spPr>
          <a:xfrm>
            <a:off x="-431800" y="1557339"/>
            <a:ext cx="12623800" cy="3743325"/>
          </a:xfrm>
          <a:prstGeom prst="rect">
            <a:avLst/>
          </a:prstGeom>
          <a:gradFill>
            <a:gsLst>
              <a:gs pos="0">
                <a:srgbClr val="FFEFD1"/>
              </a:gs>
              <a:gs pos="64999">
                <a:srgbClr val="F0EBD5"/>
              </a:gs>
              <a:gs pos="100000">
                <a:srgbClr val="D1C3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Round Same Side Corner Rectangle 12"/>
          <p:cNvSpPr/>
          <p:nvPr/>
        </p:nvSpPr>
        <p:spPr>
          <a:xfrm>
            <a:off x="814918" y="1916113"/>
            <a:ext cx="3456516" cy="2305050"/>
          </a:xfrm>
          <a:prstGeom prst="round2SameRect">
            <a:avLst/>
          </a:prstGeom>
          <a:gradFill>
            <a:gsLst>
              <a:gs pos="0">
                <a:srgbClr val="5E9EFF"/>
              </a:gs>
              <a:gs pos="39999">
                <a:srgbClr val="85C2FF"/>
              </a:gs>
              <a:gs pos="70000">
                <a:srgbClr val="C4D6EB"/>
              </a:gs>
              <a:gs pos="100000">
                <a:srgbClr val="FFEBFA"/>
              </a:gs>
            </a:gsLst>
            <a:lin ang="5400000" scaled="0"/>
          </a:gradFill>
          <a:ln w="127000" cmpd="dbl">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078" name="Picture 4"/>
          <p:cNvPicPr>
            <a:picLocks noChangeAspect="1"/>
          </p:cNvPicPr>
          <p:nvPr/>
        </p:nvPicPr>
        <p:blipFill>
          <a:blip r:embed="rId3">
            <a:extLst>
              <a:ext uri="{28A0092B-C50C-407E-A947-70E740481C1C}">
                <a14:useLocalDpi xmlns:a14="http://schemas.microsoft.com/office/drawing/2010/main" val="0"/>
              </a:ext>
            </a:extLst>
          </a:blip>
          <a:srcRect l="-6863" r="39565" b="65036"/>
          <a:stretch>
            <a:fillRect/>
          </a:stretch>
        </p:blipFill>
        <p:spPr bwMode="auto">
          <a:xfrm>
            <a:off x="1443568" y="2182814"/>
            <a:ext cx="2147589"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 Same Side Corner Rectangle 14"/>
          <p:cNvSpPr/>
          <p:nvPr/>
        </p:nvSpPr>
        <p:spPr>
          <a:xfrm>
            <a:off x="4656667" y="1916113"/>
            <a:ext cx="3456517" cy="2305050"/>
          </a:xfrm>
          <a:prstGeom prst="round2SameRect">
            <a:avLst/>
          </a:prstGeom>
          <a:gradFill>
            <a:gsLst>
              <a:gs pos="0">
                <a:srgbClr val="5E9EFF"/>
              </a:gs>
              <a:gs pos="39999">
                <a:srgbClr val="85C2FF"/>
              </a:gs>
              <a:gs pos="70000">
                <a:srgbClr val="C4D6EB"/>
              </a:gs>
              <a:gs pos="100000">
                <a:srgbClr val="FFEBFA"/>
              </a:gs>
            </a:gsLst>
            <a:lin ang="5400000" scaled="0"/>
          </a:gradFill>
          <a:ln w="127000" cmpd="dbl">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Round Same Side Corner Rectangle 15"/>
          <p:cNvSpPr/>
          <p:nvPr/>
        </p:nvSpPr>
        <p:spPr>
          <a:xfrm>
            <a:off x="8496300" y="1916113"/>
            <a:ext cx="3456517" cy="2305050"/>
          </a:xfrm>
          <a:prstGeom prst="round2SameRect">
            <a:avLst/>
          </a:prstGeom>
          <a:gradFill>
            <a:gsLst>
              <a:gs pos="0">
                <a:srgbClr val="5E9EFF"/>
              </a:gs>
              <a:gs pos="39999">
                <a:srgbClr val="85C2FF"/>
              </a:gs>
              <a:gs pos="70000">
                <a:srgbClr val="C4D6EB"/>
              </a:gs>
              <a:gs pos="100000">
                <a:srgbClr val="FFEBFA"/>
              </a:gs>
            </a:gsLst>
            <a:lin ang="5400000" scaled="0"/>
          </a:gradFill>
          <a:ln w="127000" cmpd="dbl">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081" name="Picture 16"/>
          <p:cNvPicPr>
            <a:picLocks noChangeAspect="1"/>
          </p:cNvPicPr>
          <p:nvPr/>
        </p:nvPicPr>
        <p:blipFill>
          <a:blip r:embed="rId4">
            <a:extLst>
              <a:ext uri="{28A0092B-C50C-407E-A947-70E740481C1C}">
                <a14:useLocalDpi xmlns:a14="http://schemas.microsoft.com/office/drawing/2010/main" val="0"/>
              </a:ext>
            </a:extLst>
          </a:blip>
          <a:srcRect b="57495"/>
          <a:stretch>
            <a:fillRect/>
          </a:stretch>
        </p:blipFill>
        <p:spPr bwMode="auto">
          <a:xfrm>
            <a:off x="5903385" y="2684463"/>
            <a:ext cx="1800136"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7"/>
          <p:cNvPicPr>
            <a:picLocks noChangeAspect="1"/>
          </p:cNvPicPr>
          <p:nvPr/>
        </p:nvPicPr>
        <p:blipFill>
          <a:blip r:embed="rId5">
            <a:extLst>
              <a:ext uri="{28A0092B-C50C-407E-A947-70E740481C1C}">
                <a14:useLocalDpi xmlns:a14="http://schemas.microsoft.com/office/drawing/2010/main" val="0"/>
              </a:ext>
            </a:extLst>
          </a:blip>
          <a:srcRect b="56834"/>
          <a:stretch>
            <a:fillRect/>
          </a:stretch>
        </p:blipFill>
        <p:spPr bwMode="auto">
          <a:xfrm>
            <a:off x="9647768" y="2536825"/>
            <a:ext cx="1952354"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8"/>
          <p:cNvPicPr>
            <a:picLocks noChangeAspect="1"/>
          </p:cNvPicPr>
          <p:nvPr/>
        </p:nvPicPr>
        <p:blipFill>
          <a:blip r:embed="rId6">
            <a:extLst>
              <a:ext uri="{28A0092B-C50C-407E-A947-70E740481C1C}">
                <a14:useLocalDpi xmlns:a14="http://schemas.microsoft.com/office/drawing/2010/main" val="0"/>
              </a:ext>
            </a:extLst>
          </a:blip>
          <a:srcRect b="51880"/>
          <a:stretch>
            <a:fillRect/>
          </a:stretch>
        </p:blipFill>
        <p:spPr bwMode="auto">
          <a:xfrm>
            <a:off x="4656668" y="2646364"/>
            <a:ext cx="1642956"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9"/>
          <p:cNvPicPr>
            <a:picLocks noChangeAspect="1"/>
          </p:cNvPicPr>
          <p:nvPr/>
        </p:nvPicPr>
        <p:blipFill>
          <a:blip r:embed="rId7">
            <a:extLst>
              <a:ext uri="{28A0092B-C50C-407E-A947-70E740481C1C}">
                <a14:useLocalDpi xmlns:a14="http://schemas.microsoft.com/office/drawing/2010/main" val="0"/>
              </a:ext>
            </a:extLst>
          </a:blip>
          <a:srcRect b="58276"/>
          <a:stretch>
            <a:fillRect/>
          </a:stretch>
        </p:blipFill>
        <p:spPr bwMode="auto">
          <a:xfrm>
            <a:off x="8303684" y="2716213"/>
            <a:ext cx="1819991"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Box 20"/>
          <p:cNvSpPr txBox="1">
            <a:spLocks noChangeArrowheads="1"/>
          </p:cNvSpPr>
          <p:nvPr/>
        </p:nvSpPr>
        <p:spPr bwMode="auto">
          <a:xfrm>
            <a:off x="245533" y="4578350"/>
            <a:ext cx="503978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b="1" i="1" dirty="0">
                <a:latin typeface="Arial" panose="020B0604020202020204" pitchFamily="34" charset="0"/>
                <a:cs typeface="Arial" panose="020B0604020202020204" pitchFamily="34" charset="0"/>
              </a:rPr>
              <a:t>The seaside express</a:t>
            </a:r>
          </a:p>
        </p:txBody>
      </p:sp>
    </p:spTree>
    <p:extLst>
      <p:ext uri="{BB962C8B-B14F-4D97-AF65-F5344CB8AC3E}">
        <p14:creationId xmlns:p14="http://schemas.microsoft.com/office/powerpoint/2010/main" val="376731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0" y="4581525"/>
            <a:ext cx="12192000" cy="2305050"/>
          </a:xfrm>
        </p:spPr>
        <p:txBody>
          <a:bodyPr/>
          <a:lstStyle/>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After arriving at the seaside, Nicola, Ronnie, Alisha and Jordan could not wait to go down to the beach. “Look,” Ronnie shouted, “There are tiny crabs crawling in and out of the rock pools!” The children went over and were amazed. Suddenly, the children noticed boats appearing on the horizon. “Those must be the fishermen arriving back from sea!” Nicola’s dad remarked. “Let’s go and have a look!” Alisha suggested enthusiastically.</a:t>
            </a:r>
          </a:p>
        </p:txBody>
      </p:sp>
      <p:pic>
        <p:nvPicPr>
          <p:cNvPr id="409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7184" y="1673226"/>
            <a:ext cx="387349"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08434" y="3384551"/>
            <a:ext cx="480484"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934" y="3203576"/>
            <a:ext cx="480484"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4568" y="2205039"/>
            <a:ext cx="38523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3451" y="2349501"/>
            <a:ext cx="387349"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5685" y="1698626"/>
            <a:ext cx="38523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9801" y="3425826"/>
            <a:ext cx="480484"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377084" y="3246439"/>
            <a:ext cx="48048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90066" y="940617"/>
            <a:ext cx="1730918" cy="369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72034" y="28576"/>
            <a:ext cx="164041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893301" y="174626"/>
            <a:ext cx="168063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2665" y="-733918"/>
            <a:ext cx="2397895" cy="473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50065" y="709239"/>
            <a:ext cx="1298188" cy="303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178118" y="1627189"/>
            <a:ext cx="789516"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957985" y="2654300"/>
            <a:ext cx="789516"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20211454" flipH="1">
            <a:off x="2675467" y="-290513"/>
            <a:ext cx="1441451" cy="107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872171" flipH="1">
            <a:off x="4188884" y="114301"/>
            <a:ext cx="103928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66099" y="779955"/>
            <a:ext cx="1730918" cy="369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6049" y="773129"/>
            <a:ext cx="1748799" cy="37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0809818" y="3900488"/>
            <a:ext cx="53974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0225618" y="3900489"/>
            <a:ext cx="73236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2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548718" y="3738564"/>
            <a:ext cx="81703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28"/>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9997017" y="2247901"/>
            <a:ext cx="522816"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9"/>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0469034" y="2046289"/>
            <a:ext cx="73236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68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5229225"/>
            <a:ext cx="12192000" cy="1657350"/>
          </a:xfrm>
        </p:spPr>
        <p:txBody>
          <a:bodyPr/>
          <a:lstStyle/>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Nicola’s dad and the children went up to the harbour and saw lots of boats coming back from their morning catch. Nicola saw a familiar face. “Dad, isn’t that Mr Skate?” She said.  Nicola’s dad looked at where Nicola was pointing and saw his old school friend Ray Skate, who fished locally. </a:t>
            </a:r>
          </a:p>
        </p:txBody>
      </p:sp>
      <p:pic>
        <p:nvPicPr>
          <p:cNvPr id="5123" name="Picture 3"/>
          <p:cNvPicPr>
            <a:picLocks noChangeAspect="1"/>
          </p:cNvPicPr>
          <p:nvPr/>
        </p:nvPicPr>
        <p:blipFill>
          <a:blip r:embed="rId2">
            <a:extLst>
              <a:ext uri="{28A0092B-C50C-407E-A947-70E740481C1C}">
                <a14:useLocalDpi xmlns:a14="http://schemas.microsoft.com/office/drawing/2010/main" val="0"/>
              </a:ext>
            </a:extLst>
          </a:blip>
          <a:srcRect b="23868"/>
          <a:stretch>
            <a:fillRect/>
          </a:stretch>
        </p:blipFill>
        <p:spPr bwMode="auto">
          <a:xfrm>
            <a:off x="-2065867" y="-38100"/>
            <a:ext cx="14545733"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2450" y="-38100"/>
            <a:ext cx="4417484"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0151" y="350838"/>
            <a:ext cx="4665133"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28884" y="2406650"/>
            <a:ext cx="823271"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72034" y="1844675"/>
            <a:ext cx="1124589"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52067" y="2489200"/>
            <a:ext cx="671789"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22219" y="2373314"/>
            <a:ext cx="83809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581901" y="2381251"/>
            <a:ext cx="831504"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486539">
            <a:off x="1272117" y="2439988"/>
            <a:ext cx="18796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843434" y="254001"/>
            <a:ext cx="1485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1546225"/>
            <a:ext cx="56091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728885" y="658814"/>
            <a:ext cx="10033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956801" y="4221163"/>
            <a:ext cx="742951"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387667" y="3943351"/>
            <a:ext cx="742951"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20485" y="3500439"/>
            <a:ext cx="560916"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8" name="Picture 1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063751" y="1690688"/>
            <a:ext cx="1098549"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1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135034" y="2416175"/>
            <a:ext cx="47836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TextBox 20"/>
          <p:cNvSpPr txBox="1">
            <a:spLocks noChangeArrowheads="1"/>
          </p:cNvSpPr>
          <p:nvPr/>
        </p:nvSpPr>
        <p:spPr bwMode="auto">
          <a:xfrm>
            <a:off x="2806700" y="2211389"/>
            <a:ext cx="99906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400" b="1">
                <a:solidFill>
                  <a:schemeClr val="bg1"/>
                </a:solidFill>
                <a:latin typeface="Baskerville Old Face" pitchFamily="18" charset="0"/>
              </a:rPr>
              <a:t>Skate’s</a:t>
            </a:r>
          </a:p>
        </p:txBody>
      </p:sp>
      <p:pic>
        <p:nvPicPr>
          <p:cNvPr id="5141" name="Picture 6"/>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349501" y="1619251"/>
            <a:ext cx="11811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2" name="TextBox 21"/>
          <p:cNvSpPr txBox="1">
            <a:spLocks noChangeArrowheads="1"/>
          </p:cNvSpPr>
          <p:nvPr/>
        </p:nvSpPr>
        <p:spPr bwMode="auto">
          <a:xfrm>
            <a:off x="2762251" y="2184401"/>
            <a:ext cx="9144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500" b="1">
                <a:solidFill>
                  <a:schemeClr val="bg1"/>
                </a:solidFill>
                <a:latin typeface="Baskerville Old Face" pitchFamily="18" charset="0"/>
              </a:rPr>
              <a:t>Skate’s</a:t>
            </a:r>
          </a:p>
        </p:txBody>
      </p:sp>
    </p:spTree>
    <p:extLst>
      <p:ext uri="{BB962C8B-B14F-4D97-AF65-F5344CB8AC3E}">
        <p14:creationId xmlns:p14="http://schemas.microsoft.com/office/powerpoint/2010/main" val="1440414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4941889"/>
            <a:ext cx="12192000" cy="1944687"/>
          </a:xfrm>
        </p:spPr>
        <p:txBody>
          <a:bodyPr/>
          <a:lstStyle/>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Nicola gave Mr Skate a hug. “Hello Nicola,” Mr Skate said cheerfully,“ It’s been a while since I last saw you! Glad you still remember me! Have you changed your mind about fish?” Nicola stuck her tongue out and made a funny face. Nicola’s dad said, “Of course not! I am still trying to convince her to eat fish. Perhaps you could help me!” Nicola didn’t like the smell of fish.</a:t>
            </a:r>
          </a:p>
        </p:txBody>
      </p:sp>
      <p:pic>
        <p:nvPicPr>
          <p:cNvPr id="6147" name="Picture 4"/>
          <p:cNvPicPr>
            <a:picLocks noChangeAspect="1"/>
          </p:cNvPicPr>
          <p:nvPr/>
        </p:nvPicPr>
        <p:blipFill>
          <a:blip r:embed="rId2">
            <a:extLst>
              <a:ext uri="{28A0092B-C50C-407E-A947-70E740481C1C}">
                <a14:useLocalDpi xmlns:a14="http://schemas.microsoft.com/office/drawing/2010/main" val="0"/>
              </a:ext>
            </a:extLst>
          </a:blip>
          <a:srcRect t="2" b="39851"/>
          <a:stretch>
            <a:fillRect/>
          </a:stretch>
        </p:blipFill>
        <p:spPr bwMode="auto">
          <a:xfrm>
            <a:off x="-7920567" y="-1189038"/>
            <a:ext cx="21132800" cy="605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5117" y="-242888"/>
            <a:ext cx="5890684"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2067" y="563563"/>
            <a:ext cx="2294969"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9501" y="1965325"/>
            <a:ext cx="1449277"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15301" y="333375"/>
            <a:ext cx="2379034"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57018" y="1854200"/>
            <a:ext cx="1496353"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2" y="1843088"/>
            <a:ext cx="1509804"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78151" y="-419100"/>
            <a:ext cx="1987549"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403167" y="-69850"/>
            <a:ext cx="10033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6058" y="839786"/>
            <a:ext cx="56091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7"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337985" y="2112964"/>
            <a:ext cx="16359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28867" y="260350"/>
            <a:ext cx="560917"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9" name="TextBox 22"/>
          <p:cNvSpPr txBox="1">
            <a:spLocks noChangeArrowheads="1"/>
          </p:cNvSpPr>
          <p:nvPr/>
        </p:nvSpPr>
        <p:spPr bwMode="auto">
          <a:xfrm>
            <a:off x="1837759" y="2184401"/>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b="1" dirty="0">
                <a:solidFill>
                  <a:schemeClr val="bg1"/>
                </a:solidFill>
                <a:latin typeface="Baskerville Old Face" pitchFamily="18" charset="0"/>
              </a:rPr>
              <a:t>Skate’s</a:t>
            </a:r>
          </a:p>
        </p:txBody>
      </p:sp>
      <p:pic>
        <p:nvPicPr>
          <p:cNvPr id="6160" name="Picture 2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61507" y="1633537"/>
            <a:ext cx="104942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rot="-4119038">
            <a:off x="-25400" y="2185459"/>
            <a:ext cx="812800" cy="10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39185" y="4005264"/>
            <a:ext cx="84243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Box 18"/>
          <p:cNvSpPr txBox="1">
            <a:spLocks noChangeArrowheads="1"/>
          </p:cNvSpPr>
          <p:nvPr/>
        </p:nvSpPr>
        <p:spPr bwMode="auto">
          <a:xfrm>
            <a:off x="0" y="2338388"/>
            <a:ext cx="91651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00" b="1" dirty="0">
                <a:solidFill>
                  <a:schemeClr val="bg1"/>
                </a:solidFill>
                <a:latin typeface="Baskerville Old Face" pitchFamily="18" charset="0"/>
              </a:rPr>
              <a:t>Skate’s</a:t>
            </a:r>
          </a:p>
        </p:txBody>
      </p:sp>
      <p:pic>
        <p:nvPicPr>
          <p:cNvPr id="6164" name="Picture 20"/>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rot="20335390" flipH="1">
            <a:off x="4322233" y="415925"/>
            <a:ext cx="584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36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7"/>
          <p:cNvPicPr>
            <a:picLocks noChangeAspect="1"/>
          </p:cNvPicPr>
          <p:nvPr/>
        </p:nvPicPr>
        <p:blipFill>
          <a:blip r:embed="rId2">
            <a:extLst>
              <a:ext uri="{28A0092B-C50C-407E-A947-70E740481C1C}">
                <a14:useLocalDpi xmlns:a14="http://schemas.microsoft.com/office/drawing/2010/main" val="0"/>
              </a:ext>
            </a:extLst>
          </a:blip>
          <a:srcRect l="36427" t="2" b="49493"/>
          <a:stretch>
            <a:fillRect/>
          </a:stretch>
        </p:blipFill>
        <p:spPr bwMode="auto">
          <a:xfrm>
            <a:off x="-222250" y="-862013"/>
            <a:ext cx="13434484" cy="498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4"/>
          <p:cNvPicPr>
            <a:picLocks noChangeAspect="1"/>
          </p:cNvPicPr>
          <p:nvPr/>
        </p:nvPicPr>
        <p:blipFill>
          <a:blip r:embed="rId3">
            <a:extLst>
              <a:ext uri="{28A0092B-C50C-407E-A947-70E740481C1C}">
                <a14:useLocalDpi xmlns:a14="http://schemas.microsoft.com/office/drawing/2010/main" val="0"/>
              </a:ext>
            </a:extLst>
          </a:blip>
          <a:srcRect b="40820"/>
          <a:stretch>
            <a:fillRect/>
          </a:stretch>
        </p:blipFill>
        <p:spPr bwMode="auto">
          <a:xfrm>
            <a:off x="2367862" y="64295"/>
            <a:ext cx="4307774"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4839" y="965201"/>
            <a:ext cx="4217122"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ontent Placeholder 2"/>
          <p:cNvSpPr>
            <a:spLocks noGrp="1"/>
          </p:cNvSpPr>
          <p:nvPr>
            <p:ph idx="1"/>
          </p:nvPr>
        </p:nvSpPr>
        <p:spPr>
          <a:xfrm>
            <a:off x="0" y="4144614"/>
            <a:ext cx="12192000" cy="2954338"/>
          </a:xfrm>
        </p:spPr>
        <p:txBody>
          <a:bodyPr/>
          <a:lstStyle/>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Mr Skate said hello to all the children and they introduced themselves as the </a:t>
            </a:r>
            <a:r>
              <a:rPr lang="en-GB" altLang="en-US" sz="2000" i="1" dirty="0" smtClean="0">
                <a:latin typeface="Arial" panose="020B0604020202020204" pitchFamily="34" charset="0"/>
                <a:cs typeface="Arial" panose="020B0604020202020204" pitchFamily="34" charset="0"/>
              </a:rPr>
              <a:t>Food Investigators</a:t>
            </a:r>
            <a:r>
              <a:rPr lang="en-GB" altLang="en-US" sz="2000" dirty="0" smtClean="0">
                <a:latin typeface="Arial" panose="020B0604020202020204" pitchFamily="34" charset="0"/>
                <a:cs typeface="Arial" panose="020B0604020202020204" pitchFamily="34" charset="0"/>
              </a:rPr>
              <a:t>. Alisha loved seafood and was interested to know more about what Mr Skate did. “What happens to all the fish you catch?” Alisha asked. “</a:t>
            </a:r>
            <a:r>
              <a:rPr lang="en-GB" altLang="en-US" sz="2000" dirty="0" err="1" smtClean="0">
                <a:latin typeface="Arial" panose="020B0604020202020204" pitchFamily="34" charset="0"/>
                <a:cs typeface="Arial" panose="020B0604020202020204" pitchFamily="34" charset="0"/>
              </a:rPr>
              <a:t>Ahh</a:t>
            </a:r>
            <a:r>
              <a:rPr lang="en-GB" altLang="en-US" sz="2000" dirty="0" smtClean="0">
                <a:latin typeface="Arial" panose="020B0604020202020204" pitchFamily="34" charset="0"/>
                <a:cs typeface="Arial" panose="020B0604020202020204" pitchFamily="34" charset="0"/>
              </a:rPr>
              <a:t>, well it goes to the market to be sold. Would you like to see the market?” said Mr Skate. “Oh yes please,” said Alisha.  </a:t>
            </a:r>
          </a:p>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“That would be great if it’s no trouble, Ray?” said Nicola’s dad.  </a:t>
            </a:r>
          </a:p>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“Of course not, follow me,” said Mr Skate. The children followed Mr Skate to the market and questioned him on the way!</a:t>
            </a:r>
          </a:p>
        </p:txBody>
      </p:sp>
      <p:pic>
        <p:nvPicPr>
          <p:cNvPr id="7174" name="Picture 1"/>
          <p:cNvPicPr>
            <a:picLocks noChangeAspect="1"/>
          </p:cNvPicPr>
          <p:nvPr/>
        </p:nvPicPr>
        <p:blipFill>
          <a:blip r:embed="rId5">
            <a:extLst>
              <a:ext uri="{28A0092B-C50C-407E-A947-70E740481C1C}">
                <a14:useLocalDpi xmlns:a14="http://schemas.microsoft.com/office/drawing/2010/main" val="0"/>
              </a:ext>
            </a:extLst>
          </a:blip>
          <a:srcRect b="38422"/>
          <a:stretch>
            <a:fillRect/>
          </a:stretch>
        </p:blipFill>
        <p:spPr bwMode="auto">
          <a:xfrm>
            <a:off x="6885516" y="-296917"/>
            <a:ext cx="4012855" cy="440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3"/>
          <p:cNvPicPr>
            <a:picLocks noChangeAspect="1"/>
          </p:cNvPicPr>
          <p:nvPr/>
        </p:nvPicPr>
        <p:blipFill>
          <a:blip r:embed="rId6">
            <a:extLst>
              <a:ext uri="{28A0092B-C50C-407E-A947-70E740481C1C}">
                <a14:useLocalDpi xmlns:a14="http://schemas.microsoft.com/office/drawing/2010/main" val="0"/>
              </a:ext>
            </a:extLst>
          </a:blip>
          <a:srcRect b="40350"/>
          <a:stretch>
            <a:fillRect/>
          </a:stretch>
        </p:blipFill>
        <p:spPr bwMode="auto">
          <a:xfrm>
            <a:off x="-721783" y="862808"/>
            <a:ext cx="2841616"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83618" y="1560513"/>
            <a:ext cx="2353733"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005794" flipH="1">
            <a:off x="2897718" y="1927225"/>
            <a:ext cx="2432049"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005794" flipH="1">
            <a:off x="2940051" y="1670050"/>
            <a:ext cx="2429933"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005794" flipH="1">
            <a:off x="2734734" y="1755894"/>
            <a:ext cx="2429933"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67767" y="1712913"/>
            <a:ext cx="2353733"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2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67767" y="1871663"/>
            <a:ext cx="2353733"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005794" flipH="1">
            <a:off x="3352800" y="1927225"/>
            <a:ext cx="2429933"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3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55385" y="1871664"/>
            <a:ext cx="129963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3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29468" y="1955801"/>
            <a:ext cx="129963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3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2093914"/>
            <a:ext cx="129751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TextBox 33"/>
          <p:cNvSpPr txBox="1">
            <a:spLocks noChangeArrowheads="1"/>
          </p:cNvSpPr>
          <p:nvPr/>
        </p:nvSpPr>
        <p:spPr bwMode="auto">
          <a:xfrm>
            <a:off x="8767067" y="2653506"/>
            <a:ext cx="117686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b="1" dirty="0">
                <a:solidFill>
                  <a:schemeClr val="bg1"/>
                </a:solidFill>
                <a:latin typeface="Baskerville Old Face" pitchFamily="18" charset="0"/>
              </a:rPr>
              <a:t>Skate’s</a:t>
            </a:r>
          </a:p>
        </p:txBody>
      </p:sp>
      <p:sp>
        <p:nvSpPr>
          <p:cNvPr id="7187" name="TextBox 34"/>
          <p:cNvSpPr txBox="1">
            <a:spLocks noChangeArrowheads="1"/>
          </p:cNvSpPr>
          <p:nvPr/>
        </p:nvSpPr>
        <p:spPr bwMode="auto">
          <a:xfrm>
            <a:off x="4343400" y="3213100"/>
            <a:ext cx="11768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b="1">
                <a:solidFill>
                  <a:schemeClr val="bg1"/>
                </a:solidFill>
                <a:latin typeface="Baskerville Old Face" pitchFamily="18" charset="0"/>
              </a:rPr>
              <a:t>Skate’s</a:t>
            </a:r>
          </a:p>
        </p:txBody>
      </p:sp>
      <p:pic>
        <p:nvPicPr>
          <p:cNvPr id="7188" name="Picture 3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36558" y="-122238"/>
            <a:ext cx="1344084"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4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18300" y="30163"/>
            <a:ext cx="13462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4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332734">
            <a:off x="4072467" y="2274889"/>
            <a:ext cx="12573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4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332734">
            <a:off x="4891618" y="2279651"/>
            <a:ext cx="12573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4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332734">
            <a:off x="4703233" y="2295525"/>
            <a:ext cx="1255184"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94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p:cNvPicPr>
          <p:nvPr/>
        </p:nvPicPr>
        <p:blipFill>
          <a:blip r:embed="rId2">
            <a:extLst>
              <a:ext uri="{28A0092B-C50C-407E-A947-70E740481C1C}">
                <a14:useLocalDpi xmlns:a14="http://schemas.microsoft.com/office/drawing/2010/main" val="0"/>
              </a:ext>
            </a:extLst>
          </a:blip>
          <a:srcRect l="36427" t="2" r="15260" b="49493"/>
          <a:stretch>
            <a:fillRect/>
          </a:stretch>
        </p:blipFill>
        <p:spPr bwMode="auto">
          <a:xfrm>
            <a:off x="-222251" y="-214313"/>
            <a:ext cx="12414251" cy="508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ontent Placeholder 2"/>
          <p:cNvSpPr>
            <a:spLocks noGrp="1"/>
          </p:cNvSpPr>
          <p:nvPr>
            <p:ph idx="1"/>
          </p:nvPr>
        </p:nvSpPr>
        <p:spPr>
          <a:xfrm>
            <a:off x="0" y="4868863"/>
            <a:ext cx="12192000" cy="2017712"/>
          </a:xfrm>
        </p:spPr>
        <p:txBody>
          <a:bodyPr/>
          <a:lstStyle/>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“How often do you go out to the sea?” Ronnie asked. Mr Skate replied, “As often as we can during the week, but sometimes the sea may be too rough for us. Safety is very important.” “Sounds so exciting! Maybe I can come along too!” said Jordan.  Mr Skate smiled, “Our day starts very early, often before most of you wake up, so that we can catch fresh fish for the markets and shops.”</a:t>
            </a:r>
          </a:p>
        </p:txBody>
      </p:sp>
      <p:pic>
        <p:nvPicPr>
          <p:cNvPr id="819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2451" y="-1611313"/>
            <a:ext cx="8466667" cy="634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p:cNvPicPr>
            <a:picLocks noChangeAspect="1"/>
          </p:cNvPicPr>
          <p:nvPr/>
        </p:nvPicPr>
        <p:blipFill>
          <a:blip r:embed="rId4">
            <a:extLst>
              <a:ext uri="{28A0092B-C50C-407E-A947-70E740481C1C}">
                <a14:useLocalDpi xmlns:a14="http://schemas.microsoft.com/office/drawing/2010/main" val="0"/>
              </a:ext>
            </a:extLst>
          </a:blip>
          <a:srcRect b="38422"/>
          <a:stretch>
            <a:fillRect/>
          </a:stretch>
        </p:blipFill>
        <p:spPr bwMode="auto">
          <a:xfrm>
            <a:off x="2113127" y="476250"/>
            <a:ext cx="3849524"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4"/>
          <p:cNvSpPr txBox="1">
            <a:spLocks noChangeArrowheads="1"/>
          </p:cNvSpPr>
          <p:nvPr/>
        </p:nvSpPr>
        <p:spPr bwMode="auto">
          <a:xfrm>
            <a:off x="3862917" y="3402012"/>
            <a:ext cx="11768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b="1" dirty="0">
                <a:solidFill>
                  <a:schemeClr val="bg1"/>
                </a:solidFill>
                <a:latin typeface="Baskerville Old Face" pitchFamily="18" charset="0"/>
              </a:rPr>
              <a:t>Skate’s</a:t>
            </a:r>
          </a:p>
        </p:txBody>
      </p:sp>
      <p:pic>
        <p:nvPicPr>
          <p:cNvPr id="8199" name="Picture 1"/>
          <p:cNvPicPr>
            <a:picLocks noChangeAspect="1"/>
          </p:cNvPicPr>
          <p:nvPr/>
        </p:nvPicPr>
        <p:blipFill>
          <a:blip r:embed="rId5">
            <a:extLst>
              <a:ext uri="{28A0092B-C50C-407E-A947-70E740481C1C}">
                <a14:useLocalDpi xmlns:a14="http://schemas.microsoft.com/office/drawing/2010/main" val="0"/>
              </a:ext>
            </a:extLst>
          </a:blip>
          <a:srcRect b="42456"/>
          <a:stretch>
            <a:fillRect/>
          </a:stretch>
        </p:blipFill>
        <p:spPr bwMode="auto">
          <a:xfrm>
            <a:off x="467194" y="1817688"/>
            <a:ext cx="2652773"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5784" y="1500188"/>
            <a:ext cx="1143001"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9"/>
          <p:cNvSpPr txBox="1">
            <a:spLocks noChangeArrowheads="1"/>
          </p:cNvSpPr>
          <p:nvPr/>
        </p:nvSpPr>
        <p:spPr bwMode="auto">
          <a:xfrm>
            <a:off x="8733367" y="2349500"/>
            <a:ext cx="819151"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400" b="1">
                <a:solidFill>
                  <a:schemeClr val="bg1"/>
                </a:solidFill>
                <a:latin typeface="Baskerville Old Face" pitchFamily="18" charset="0"/>
              </a:rPr>
              <a:t>Skate’s</a:t>
            </a:r>
          </a:p>
        </p:txBody>
      </p:sp>
      <p:pic>
        <p:nvPicPr>
          <p:cNvPr id="820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423401" y="4170363"/>
            <a:ext cx="759884"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26601" y="4322763"/>
            <a:ext cx="759884"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02284" y="4040188"/>
            <a:ext cx="759883"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807741">
            <a:off x="9802284" y="4191001"/>
            <a:ext cx="75988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852">
            <a:off x="9510184" y="4448176"/>
            <a:ext cx="75988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417051" y="4040188"/>
            <a:ext cx="759883"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926007">
            <a:off x="9122834" y="3908426"/>
            <a:ext cx="759884"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209729">
            <a:off x="9249834" y="4040188"/>
            <a:ext cx="759884"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01051" y="2432051"/>
            <a:ext cx="28067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76484" y="1746250"/>
            <a:ext cx="77681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207751" y="2568576"/>
            <a:ext cx="77681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2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30732" y="-53703"/>
            <a:ext cx="776816"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loud Callout 23"/>
          <p:cNvSpPr/>
          <p:nvPr/>
        </p:nvSpPr>
        <p:spPr>
          <a:xfrm>
            <a:off x="174293" y="-71438"/>
            <a:ext cx="3145367" cy="1987551"/>
          </a:xfrm>
          <a:prstGeom prst="cloudCallout">
            <a:avLst>
              <a:gd name="adj1" fmla="val 58334"/>
              <a:gd name="adj2" fmla="val 43017"/>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215" name="Picture 2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40615" y="239396"/>
            <a:ext cx="171026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a:off x="1795749" y="880746"/>
            <a:ext cx="4423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795748" y="434658"/>
            <a:ext cx="0" cy="446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60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41299" y="-100013"/>
            <a:ext cx="12433300" cy="5326063"/>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9219" name="Group 5"/>
          <p:cNvGrpSpPr>
            <a:grpSpLocks/>
          </p:cNvGrpSpPr>
          <p:nvPr/>
        </p:nvGrpSpPr>
        <p:grpSpPr bwMode="auto">
          <a:xfrm>
            <a:off x="2692400" y="2816226"/>
            <a:ext cx="4607984" cy="3097213"/>
            <a:chOff x="1475656" y="-1035496"/>
            <a:chExt cx="4752528" cy="4752528"/>
          </a:xfrm>
        </p:grpSpPr>
        <p:pic>
          <p:nvPicPr>
            <p:cNvPr id="92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035496"/>
              <a:ext cx="475252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9" name="TextBox 7"/>
            <p:cNvSpPr txBox="1">
              <a:spLocks noChangeArrowheads="1"/>
            </p:cNvSpPr>
            <p:nvPr/>
          </p:nvSpPr>
          <p:spPr bwMode="auto">
            <a:xfrm>
              <a:off x="3410716" y="2060848"/>
              <a:ext cx="1134282" cy="47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b="1">
                  <a:solidFill>
                    <a:schemeClr val="bg1"/>
                  </a:solidFill>
                  <a:latin typeface="Baskerville Old Face" pitchFamily="18" charset="0"/>
                </a:rPr>
                <a:t>Skate’s</a:t>
              </a:r>
            </a:p>
          </p:txBody>
        </p:sp>
      </p:grpSp>
      <p:sp>
        <p:nvSpPr>
          <p:cNvPr id="9220" name="Content Placeholder 2"/>
          <p:cNvSpPr>
            <a:spLocks noGrp="1"/>
          </p:cNvSpPr>
          <p:nvPr>
            <p:ph idx="1"/>
          </p:nvPr>
        </p:nvSpPr>
        <p:spPr>
          <a:xfrm>
            <a:off x="0" y="5227638"/>
            <a:ext cx="12192000" cy="2017712"/>
          </a:xfrm>
        </p:spPr>
        <p:txBody>
          <a:bodyPr/>
          <a:lstStyle/>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After a short walk, they arrived at the market.  It looked like a big shed.  The fishermen and helpers were taking boxes of fish they had caught into the market and stacking them up ready to be sold. “I have never seen so many different types of fish before!” said Jordan.  Mr Skate chuckled and said, “There are plenty indeed, all from the sea.”</a:t>
            </a:r>
          </a:p>
        </p:txBody>
      </p:sp>
      <p:grpSp>
        <p:nvGrpSpPr>
          <p:cNvPr id="9221" name="Group 4"/>
          <p:cNvGrpSpPr>
            <a:grpSpLocks/>
          </p:cNvGrpSpPr>
          <p:nvPr/>
        </p:nvGrpSpPr>
        <p:grpSpPr bwMode="auto">
          <a:xfrm>
            <a:off x="2832100" y="2376488"/>
            <a:ext cx="4607984" cy="3097212"/>
            <a:chOff x="1673678" y="-1035496"/>
            <a:chExt cx="4752528" cy="4752528"/>
          </a:xfrm>
        </p:grpSpPr>
        <p:pic>
          <p:nvPicPr>
            <p:cNvPr id="92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3678" y="-1035496"/>
              <a:ext cx="475252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7" name="TextBox 3"/>
            <p:cNvSpPr txBox="1">
              <a:spLocks noChangeArrowheads="1"/>
            </p:cNvSpPr>
            <p:nvPr/>
          </p:nvSpPr>
          <p:spPr bwMode="auto">
            <a:xfrm>
              <a:off x="3410716" y="2060848"/>
              <a:ext cx="1134282" cy="47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b="1">
                  <a:solidFill>
                    <a:schemeClr val="bg1"/>
                  </a:solidFill>
                  <a:latin typeface="Baskerville Old Face" pitchFamily="18" charset="0"/>
                </a:rPr>
                <a:t>Skate’s</a:t>
              </a:r>
            </a:p>
          </p:txBody>
        </p:sp>
      </p:grpSp>
      <p:sp>
        <p:nvSpPr>
          <p:cNvPr id="37" name="Round Same Side Corner Rectangle 36"/>
          <p:cNvSpPr/>
          <p:nvPr/>
        </p:nvSpPr>
        <p:spPr>
          <a:xfrm>
            <a:off x="6096001" y="125413"/>
            <a:ext cx="3740151" cy="2366962"/>
          </a:xfrm>
          <a:prstGeom prst="round2SameRect">
            <a:avLst/>
          </a:prstGeom>
          <a:gradFill>
            <a:gsLst>
              <a:gs pos="0">
                <a:srgbClr val="5E9EFF"/>
              </a:gs>
              <a:gs pos="39999">
                <a:srgbClr val="85C2FF"/>
              </a:gs>
              <a:gs pos="70000">
                <a:srgbClr val="C4D6EB"/>
              </a:gs>
            </a:gsLst>
            <a:lin ang="5400000" scaled="0"/>
          </a:gra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223"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3767" y="57150"/>
            <a:ext cx="123613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flipH="1" flipV="1">
            <a:off x="11044767" y="423864"/>
            <a:ext cx="222251" cy="98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1267018" y="333376"/>
            <a:ext cx="397933" cy="182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226" name="Group 12"/>
          <p:cNvGrpSpPr>
            <a:grpSpLocks/>
          </p:cNvGrpSpPr>
          <p:nvPr/>
        </p:nvGrpSpPr>
        <p:grpSpPr bwMode="auto">
          <a:xfrm>
            <a:off x="2639485" y="1870076"/>
            <a:ext cx="4607983" cy="3095625"/>
            <a:chOff x="1475656" y="-1035496"/>
            <a:chExt cx="4752528" cy="4752528"/>
          </a:xfrm>
        </p:grpSpPr>
        <p:pic>
          <p:nvPicPr>
            <p:cNvPr id="927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035496"/>
              <a:ext cx="475252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5" name="TextBox 14"/>
            <p:cNvSpPr txBox="1">
              <a:spLocks noChangeArrowheads="1"/>
            </p:cNvSpPr>
            <p:nvPr/>
          </p:nvSpPr>
          <p:spPr bwMode="auto">
            <a:xfrm>
              <a:off x="3410716" y="2060848"/>
              <a:ext cx="1134282" cy="47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b="1">
                  <a:solidFill>
                    <a:schemeClr val="bg1"/>
                  </a:solidFill>
                  <a:latin typeface="Baskerville Old Face" pitchFamily="18" charset="0"/>
                </a:rPr>
                <a:t>Skate’s</a:t>
              </a:r>
            </a:p>
          </p:txBody>
        </p:sp>
      </p:grpSp>
      <p:grpSp>
        <p:nvGrpSpPr>
          <p:cNvPr id="9227" name="Group 8"/>
          <p:cNvGrpSpPr>
            <a:grpSpLocks/>
          </p:cNvGrpSpPr>
          <p:nvPr/>
        </p:nvGrpSpPr>
        <p:grpSpPr bwMode="auto">
          <a:xfrm>
            <a:off x="2639485" y="1412876"/>
            <a:ext cx="4607983" cy="3095625"/>
            <a:chOff x="1475656" y="-1035496"/>
            <a:chExt cx="4752528" cy="4752528"/>
          </a:xfrm>
        </p:grpSpPr>
        <p:pic>
          <p:nvPicPr>
            <p:cNvPr id="927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035496"/>
              <a:ext cx="475252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3" name="TextBox 10"/>
            <p:cNvSpPr txBox="1">
              <a:spLocks noChangeArrowheads="1"/>
            </p:cNvSpPr>
            <p:nvPr/>
          </p:nvSpPr>
          <p:spPr bwMode="auto">
            <a:xfrm>
              <a:off x="3410716" y="2060848"/>
              <a:ext cx="1134282" cy="47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b="1">
                  <a:solidFill>
                    <a:schemeClr val="bg1"/>
                  </a:solidFill>
                  <a:latin typeface="Baskerville Old Face" pitchFamily="18" charset="0"/>
                </a:rPr>
                <a:t>Skate’s</a:t>
              </a:r>
            </a:p>
          </p:txBody>
        </p:sp>
      </p:grpSp>
      <p:sp>
        <p:nvSpPr>
          <p:cNvPr id="38" name="Round Same Side Corner Rectangle 37"/>
          <p:cNvSpPr/>
          <p:nvPr/>
        </p:nvSpPr>
        <p:spPr>
          <a:xfrm>
            <a:off x="1424518" y="127001"/>
            <a:ext cx="3740149" cy="2366963"/>
          </a:xfrm>
          <a:prstGeom prst="round2SameRect">
            <a:avLst/>
          </a:prstGeom>
          <a:gradFill>
            <a:gsLst>
              <a:gs pos="0">
                <a:srgbClr val="5E9EFF"/>
              </a:gs>
              <a:gs pos="39999">
                <a:srgbClr val="85C2FF"/>
              </a:gs>
              <a:gs pos="70000">
                <a:srgbClr val="C4D6EB"/>
              </a:gs>
            </a:gsLst>
            <a:lin ang="5400000" scaled="0"/>
          </a:gra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229"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993" y="26748"/>
            <a:ext cx="3401100"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0" name="Group 16"/>
          <p:cNvGrpSpPr>
            <a:grpSpLocks/>
          </p:cNvGrpSpPr>
          <p:nvPr/>
        </p:nvGrpSpPr>
        <p:grpSpPr bwMode="auto">
          <a:xfrm>
            <a:off x="-630768" y="776288"/>
            <a:ext cx="4106333" cy="2684462"/>
            <a:chOff x="1475656" y="-1035496"/>
            <a:chExt cx="4752528" cy="4752528"/>
          </a:xfrm>
        </p:grpSpPr>
        <p:pic>
          <p:nvPicPr>
            <p:cNvPr id="927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035496"/>
              <a:ext cx="475252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1" name="TextBox 18"/>
            <p:cNvSpPr txBox="1">
              <a:spLocks noChangeArrowheads="1"/>
            </p:cNvSpPr>
            <p:nvPr/>
          </p:nvSpPr>
          <p:spPr bwMode="auto">
            <a:xfrm>
              <a:off x="3410716" y="2060849"/>
              <a:ext cx="1134282" cy="54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b="1">
                  <a:solidFill>
                    <a:schemeClr val="bg1"/>
                  </a:solidFill>
                  <a:latin typeface="Baskerville Old Face" pitchFamily="18" charset="0"/>
                </a:rPr>
                <a:t>Skate’s</a:t>
              </a:r>
            </a:p>
          </p:txBody>
        </p:sp>
      </p:grpSp>
      <p:pic>
        <p:nvPicPr>
          <p:cNvPr id="9231"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33634" y="184150"/>
            <a:ext cx="1071033"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4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69733" y="66675"/>
            <a:ext cx="1737784"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4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4459420">
            <a:off x="19579" y="1081617"/>
            <a:ext cx="1273175" cy="169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4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4459420">
            <a:off x="106363" y="1170518"/>
            <a:ext cx="1273175" cy="169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4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4459420">
            <a:off x="-196056" y="1281377"/>
            <a:ext cx="1274762" cy="169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4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4459420">
            <a:off x="105570" y="1349111"/>
            <a:ext cx="1274762" cy="169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4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52489">
            <a:off x="1894418" y="1555751"/>
            <a:ext cx="102023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4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4459420">
            <a:off x="222781" y="1234017"/>
            <a:ext cx="1273175" cy="169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4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52489">
            <a:off x="1485901" y="1487489"/>
            <a:ext cx="102023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4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52489">
            <a:off x="1778001" y="1700213"/>
            <a:ext cx="102023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1" name="Picture 5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52489">
            <a:off x="1320801" y="1636714"/>
            <a:ext cx="102023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5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52489">
            <a:off x="1960034" y="1463675"/>
            <a:ext cx="101811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5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52489">
            <a:off x="1310218" y="1708151"/>
            <a:ext cx="102023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5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52489">
            <a:off x="1712385" y="1749425"/>
            <a:ext cx="102023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5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52489">
            <a:off x="1346201" y="1560513"/>
            <a:ext cx="102023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5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439682">
            <a:off x="1007533" y="2022475"/>
            <a:ext cx="61806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5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439682">
            <a:off x="1200151" y="2009775"/>
            <a:ext cx="61806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8" name="Picture 5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439682">
            <a:off x="1435100" y="1974850"/>
            <a:ext cx="61806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5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38234" y="2190750"/>
            <a:ext cx="151553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5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439682">
            <a:off x="853017" y="1993900"/>
            <a:ext cx="61806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Picture 6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58834" y="2314575"/>
            <a:ext cx="1515533"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6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21300" y="2603500"/>
            <a:ext cx="1515533"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3" name="Picture 6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159251" y="2203450"/>
            <a:ext cx="145626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Picture 6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318934" y="2300289"/>
            <a:ext cx="129963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5" name="Picture 6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365501" y="2432051"/>
            <a:ext cx="129963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6" name="Picture 6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01485" y="2520951"/>
            <a:ext cx="129963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7" name="Picture 6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21567" y="2573339"/>
            <a:ext cx="129751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8" name="Picture 6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710518" y="2243139"/>
            <a:ext cx="1299633"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9" name="Picture 6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710518" y="2376489"/>
            <a:ext cx="129963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0" name="Picture 7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644901" y="2571750"/>
            <a:ext cx="129963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1" name="Picture 7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051300" y="2295526"/>
            <a:ext cx="1456267"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2" name="Picture 7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216400" y="2457450"/>
            <a:ext cx="145626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3" name="Picture 7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522134" y="2452689"/>
            <a:ext cx="129963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4" name="TextBox 74"/>
          <p:cNvSpPr txBox="1">
            <a:spLocks noChangeArrowheads="1"/>
          </p:cNvSpPr>
          <p:nvPr/>
        </p:nvSpPr>
        <p:spPr bwMode="auto">
          <a:xfrm>
            <a:off x="8972551" y="2435225"/>
            <a:ext cx="11768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b="1">
                <a:solidFill>
                  <a:schemeClr val="bg1"/>
                </a:solidFill>
                <a:latin typeface="Baskerville Old Face" pitchFamily="18" charset="0"/>
              </a:rPr>
              <a:t>Skate’s</a:t>
            </a:r>
          </a:p>
        </p:txBody>
      </p:sp>
      <p:grpSp>
        <p:nvGrpSpPr>
          <p:cNvPr id="9265" name="Group 25"/>
          <p:cNvGrpSpPr>
            <a:grpSpLocks/>
          </p:cNvGrpSpPr>
          <p:nvPr/>
        </p:nvGrpSpPr>
        <p:grpSpPr bwMode="auto">
          <a:xfrm>
            <a:off x="7234767" y="176214"/>
            <a:ext cx="2971325" cy="5146675"/>
            <a:chOff x="5505124" y="-10645"/>
            <a:chExt cx="2910613" cy="5147983"/>
          </a:xfrm>
        </p:grpSpPr>
        <p:pic>
          <p:nvPicPr>
            <p:cNvPr id="9268" name="Picture 64"/>
            <p:cNvPicPr>
              <a:picLocks noChangeAspect="1"/>
            </p:cNvPicPr>
            <p:nvPr/>
          </p:nvPicPr>
          <p:blipFill>
            <a:blip r:embed="rId16">
              <a:extLst>
                <a:ext uri="{28A0092B-C50C-407E-A947-70E740481C1C}">
                  <a14:useLocalDpi xmlns:a14="http://schemas.microsoft.com/office/drawing/2010/main" val="0"/>
                </a:ext>
              </a:extLst>
            </a:blip>
            <a:srcRect t="2272" b="2026"/>
            <a:stretch>
              <a:fillRect/>
            </a:stretch>
          </p:blipFill>
          <p:spPr bwMode="auto">
            <a:xfrm>
              <a:off x="5505124" y="-10645"/>
              <a:ext cx="2910613" cy="514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9" name="TextBox 75"/>
            <p:cNvSpPr txBox="1">
              <a:spLocks noChangeArrowheads="1"/>
            </p:cNvSpPr>
            <p:nvPr/>
          </p:nvSpPr>
          <p:spPr bwMode="auto">
            <a:xfrm>
              <a:off x="6804248" y="1988840"/>
              <a:ext cx="6860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b="1">
                  <a:solidFill>
                    <a:schemeClr val="bg1"/>
                  </a:solidFill>
                  <a:latin typeface="Baskerville Old Face" pitchFamily="18" charset="0"/>
                </a:rPr>
                <a:t>Skate’s</a:t>
              </a:r>
            </a:p>
          </p:txBody>
        </p:sp>
      </p:grpSp>
      <p:pic>
        <p:nvPicPr>
          <p:cNvPr id="9266" name="Picture 2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972551" y="1844676"/>
            <a:ext cx="1830128"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7" name="Picture 20"/>
          <p:cNvPicPr>
            <a:picLocks noChangeAspect="1"/>
          </p:cNvPicPr>
          <p:nvPr/>
        </p:nvPicPr>
        <p:blipFill>
          <a:blip r:embed="rId18">
            <a:extLst>
              <a:ext uri="{28A0092B-C50C-407E-A947-70E740481C1C}">
                <a14:useLocalDpi xmlns:a14="http://schemas.microsoft.com/office/drawing/2010/main" val="0"/>
              </a:ext>
            </a:extLst>
          </a:blip>
          <a:srcRect l="-5611" t="7359" r="9061" b="2989"/>
          <a:stretch>
            <a:fillRect/>
          </a:stretch>
        </p:blipFill>
        <p:spPr bwMode="auto">
          <a:xfrm>
            <a:off x="7056968" y="1912939"/>
            <a:ext cx="1917664"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11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41299" y="-387350"/>
            <a:ext cx="12433300" cy="5326063"/>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0243" name="Group 5"/>
          <p:cNvGrpSpPr>
            <a:grpSpLocks/>
          </p:cNvGrpSpPr>
          <p:nvPr/>
        </p:nvGrpSpPr>
        <p:grpSpPr bwMode="auto">
          <a:xfrm>
            <a:off x="2692400" y="2205039"/>
            <a:ext cx="4607984" cy="3095625"/>
            <a:chOff x="1475656" y="-1035496"/>
            <a:chExt cx="4752528" cy="4752528"/>
          </a:xfrm>
        </p:grpSpPr>
        <p:pic>
          <p:nvPicPr>
            <p:cNvPr id="1030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035496"/>
              <a:ext cx="475252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1" name="TextBox 7"/>
            <p:cNvSpPr txBox="1">
              <a:spLocks noChangeArrowheads="1"/>
            </p:cNvSpPr>
            <p:nvPr/>
          </p:nvSpPr>
          <p:spPr bwMode="auto">
            <a:xfrm>
              <a:off x="3410716" y="2060848"/>
              <a:ext cx="1134282" cy="47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b="1">
                  <a:solidFill>
                    <a:schemeClr val="bg1"/>
                  </a:solidFill>
                  <a:latin typeface="Baskerville Old Face" pitchFamily="18" charset="0"/>
                </a:rPr>
                <a:t>Skate’s</a:t>
              </a:r>
            </a:p>
          </p:txBody>
        </p:sp>
      </p:grpSp>
      <p:grpSp>
        <p:nvGrpSpPr>
          <p:cNvPr id="10244" name="Group 4"/>
          <p:cNvGrpSpPr>
            <a:grpSpLocks/>
          </p:cNvGrpSpPr>
          <p:nvPr/>
        </p:nvGrpSpPr>
        <p:grpSpPr bwMode="auto">
          <a:xfrm>
            <a:off x="2832100" y="1844676"/>
            <a:ext cx="4607984" cy="3097213"/>
            <a:chOff x="1673678" y="-1035496"/>
            <a:chExt cx="4752528" cy="4752528"/>
          </a:xfrm>
        </p:grpSpPr>
        <p:pic>
          <p:nvPicPr>
            <p:cNvPr id="102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3678" y="-1035496"/>
              <a:ext cx="475252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9" name="TextBox 3"/>
            <p:cNvSpPr txBox="1">
              <a:spLocks noChangeArrowheads="1"/>
            </p:cNvSpPr>
            <p:nvPr/>
          </p:nvSpPr>
          <p:spPr bwMode="auto">
            <a:xfrm>
              <a:off x="3410716" y="2060848"/>
              <a:ext cx="1134282" cy="47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b="1">
                  <a:solidFill>
                    <a:schemeClr val="bg1"/>
                  </a:solidFill>
                  <a:latin typeface="Baskerville Old Face" pitchFamily="18" charset="0"/>
                </a:rPr>
                <a:t>Skate’s</a:t>
              </a:r>
            </a:p>
          </p:txBody>
        </p:sp>
      </p:grpSp>
      <p:sp>
        <p:nvSpPr>
          <p:cNvPr id="37" name="Round Same Side Corner Rectangle 36"/>
          <p:cNvSpPr/>
          <p:nvPr/>
        </p:nvSpPr>
        <p:spPr>
          <a:xfrm>
            <a:off x="6096001" y="125413"/>
            <a:ext cx="3740151" cy="2366962"/>
          </a:xfrm>
          <a:prstGeom prst="round2SameRect">
            <a:avLst/>
          </a:prstGeom>
          <a:gradFill>
            <a:gsLst>
              <a:gs pos="0">
                <a:srgbClr val="5E9EFF"/>
              </a:gs>
              <a:gs pos="39999">
                <a:srgbClr val="85C2FF"/>
              </a:gs>
              <a:gs pos="70000">
                <a:srgbClr val="C4D6EB"/>
              </a:gs>
            </a:gsLst>
            <a:lin ang="5400000" scaled="0"/>
          </a:gra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246"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3767" y="57150"/>
            <a:ext cx="123613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flipH="1" flipV="1">
            <a:off x="11044767" y="423864"/>
            <a:ext cx="222251" cy="98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267018" y="515938"/>
            <a:ext cx="493183" cy="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249" name="Group 8"/>
          <p:cNvGrpSpPr>
            <a:grpSpLocks/>
          </p:cNvGrpSpPr>
          <p:nvPr/>
        </p:nvGrpSpPr>
        <p:grpSpPr bwMode="auto">
          <a:xfrm>
            <a:off x="2639485" y="1412876"/>
            <a:ext cx="4607983" cy="3095625"/>
            <a:chOff x="1475656" y="-1035496"/>
            <a:chExt cx="4752528" cy="4752528"/>
          </a:xfrm>
        </p:grpSpPr>
        <p:pic>
          <p:nvPicPr>
            <p:cNvPr id="1029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035496"/>
              <a:ext cx="475252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7" name="TextBox 10"/>
            <p:cNvSpPr txBox="1">
              <a:spLocks noChangeArrowheads="1"/>
            </p:cNvSpPr>
            <p:nvPr/>
          </p:nvSpPr>
          <p:spPr bwMode="auto">
            <a:xfrm>
              <a:off x="3410716" y="2060848"/>
              <a:ext cx="1134282" cy="47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b="1">
                  <a:solidFill>
                    <a:schemeClr val="bg1"/>
                  </a:solidFill>
                  <a:latin typeface="Baskerville Old Face" pitchFamily="18" charset="0"/>
                </a:rPr>
                <a:t>Skate’s</a:t>
              </a:r>
            </a:p>
          </p:txBody>
        </p:sp>
      </p:grpSp>
      <p:sp>
        <p:nvSpPr>
          <p:cNvPr id="38" name="Round Same Side Corner Rectangle 37"/>
          <p:cNvSpPr/>
          <p:nvPr/>
        </p:nvSpPr>
        <p:spPr>
          <a:xfrm>
            <a:off x="1424518" y="127001"/>
            <a:ext cx="3740149" cy="2366963"/>
          </a:xfrm>
          <a:prstGeom prst="round2SameRect">
            <a:avLst/>
          </a:prstGeom>
          <a:gradFill>
            <a:gsLst>
              <a:gs pos="0">
                <a:srgbClr val="5E9EFF"/>
              </a:gs>
              <a:gs pos="39999">
                <a:srgbClr val="85C2FF"/>
              </a:gs>
              <a:gs pos="70000">
                <a:srgbClr val="C4D6EB"/>
              </a:gs>
            </a:gsLst>
            <a:lin ang="5400000" scaled="0"/>
          </a:gra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251"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350" y="-39688"/>
            <a:ext cx="3750735" cy="519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2" name="Group 16"/>
          <p:cNvGrpSpPr>
            <a:grpSpLocks/>
          </p:cNvGrpSpPr>
          <p:nvPr/>
        </p:nvGrpSpPr>
        <p:grpSpPr bwMode="auto">
          <a:xfrm>
            <a:off x="-721784" y="549276"/>
            <a:ext cx="4108451" cy="2682875"/>
            <a:chOff x="1475656" y="-1035496"/>
            <a:chExt cx="4752528" cy="4752528"/>
          </a:xfrm>
        </p:grpSpPr>
        <p:pic>
          <p:nvPicPr>
            <p:cNvPr id="10294"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035496"/>
              <a:ext cx="475252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5" name="TextBox 18"/>
            <p:cNvSpPr txBox="1">
              <a:spLocks noChangeArrowheads="1"/>
            </p:cNvSpPr>
            <p:nvPr/>
          </p:nvSpPr>
          <p:spPr bwMode="auto">
            <a:xfrm>
              <a:off x="3410716" y="2060849"/>
              <a:ext cx="1134282" cy="54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b="1">
                  <a:solidFill>
                    <a:schemeClr val="bg1"/>
                  </a:solidFill>
                  <a:latin typeface="Baskerville Old Face" pitchFamily="18" charset="0"/>
                </a:rPr>
                <a:t>Skate’s</a:t>
              </a:r>
            </a:p>
          </p:txBody>
        </p:sp>
      </p:grpSp>
      <p:pic>
        <p:nvPicPr>
          <p:cNvPr id="10253" name="Picture 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459420">
            <a:off x="19579" y="1081617"/>
            <a:ext cx="1273175" cy="169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4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459420">
            <a:off x="106363" y="1170518"/>
            <a:ext cx="1273175" cy="169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4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459420">
            <a:off x="19579" y="956204"/>
            <a:ext cx="1273175" cy="169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4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459420">
            <a:off x="423863" y="1041930"/>
            <a:ext cx="1273175" cy="169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4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52489">
            <a:off x="1894418" y="1555751"/>
            <a:ext cx="102023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4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459420">
            <a:off x="14552" y="856985"/>
            <a:ext cx="1274762" cy="169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4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52489">
            <a:off x="1485901" y="1487489"/>
            <a:ext cx="102023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4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52489">
            <a:off x="1818218" y="1555751"/>
            <a:ext cx="102023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5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52489">
            <a:off x="1437218" y="1382714"/>
            <a:ext cx="1018116"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5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52489">
            <a:off x="1598085" y="1352551"/>
            <a:ext cx="1018116"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5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52489">
            <a:off x="1989667" y="1403351"/>
            <a:ext cx="101811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5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52489">
            <a:off x="1697567" y="1290639"/>
            <a:ext cx="101811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5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52489">
            <a:off x="1993900" y="1241425"/>
            <a:ext cx="101811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5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439682">
            <a:off x="1035051" y="1804989"/>
            <a:ext cx="61806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5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439682">
            <a:off x="1261533" y="1573213"/>
            <a:ext cx="620184"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5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439682">
            <a:off x="1388533" y="1731963"/>
            <a:ext cx="620184"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5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38234" y="2190750"/>
            <a:ext cx="151553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5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439682">
            <a:off x="1132417" y="1439863"/>
            <a:ext cx="61806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6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58834" y="2314575"/>
            <a:ext cx="1515533"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6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21300" y="2603500"/>
            <a:ext cx="1515533"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6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59251" y="2203450"/>
            <a:ext cx="145626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6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318934" y="2300289"/>
            <a:ext cx="129963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6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365501" y="2432051"/>
            <a:ext cx="129963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01485" y="2520951"/>
            <a:ext cx="129963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Picture 6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21567" y="2573339"/>
            <a:ext cx="129751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6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710518" y="2243139"/>
            <a:ext cx="1299633"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9" name="Picture 6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10518" y="2376489"/>
            <a:ext cx="129963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0" name="Picture 7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44901" y="2571750"/>
            <a:ext cx="129963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1" name="Picture 7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051300" y="2295526"/>
            <a:ext cx="1456267"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7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16400" y="2457450"/>
            <a:ext cx="145626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7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22134" y="2452689"/>
            <a:ext cx="129963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4" name="Content Placeholder 2"/>
          <p:cNvSpPr>
            <a:spLocks noGrp="1"/>
          </p:cNvSpPr>
          <p:nvPr>
            <p:ph idx="1"/>
          </p:nvPr>
        </p:nvSpPr>
        <p:spPr>
          <a:xfrm>
            <a:off x="-46567" y="4940301"/>
            <a:ext cx="12192000" cy="2017713"/>
          </a:xfrm>
        </p:spPr>
        <p:txBody>
          <a:bodyPr/>
          <a:lstStyle/>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“What happens at the market?” Alisha asked.  Mr Skate answered, “We sell the fish here at this market and then it goes to local shops and fish mongers.  I actually own a fish mongers just down the road. Would you like to come along and have a look?” </a:t>
            </a:r>
          </a:p>
          <a:p>
            <a:pPr marL="0" indent="0" eaLnBrk="1" hangingPunct="1">
              <a:buFont typeface="Arial" charset="0"/>
              <a:buNone/>
            </a:pPr>
            <a:r>
              <a:rPr lang="en-GB" altLang="en-US" sz="2000" dirty="0" smtClean="0">
                <a:latin typeface="Arial" panose="020B0604020202020204" pitchFamily="34" charset="0"/>
                <a:cs typeface="Arial" panose="020B0604020202020204" pitchFamily="34" charset="0"/>
              </a:rPr>
              <a:t>The </a:t>
            </a:r>
            <a:r>
              <a:rPr lang="en-GB" altLang="en-US" sz="2000" i="1" dirty="0" smtClean="0">
                <a:latin typeface="Arial" panose="020B0604020202020204" pitchFamily="34" charset="0"/>
                <a:cs typeface="Arial" panose="020B0604020202020204" pitchFamily="34" charset="0"/>
              </a:rPr>
              <a:t>Food investigators </a:t>
            </a:r>
            <a:r>
              <a:rPr lang="en-GB" altLang="en-US" sz="2000" dirty="0" smtClean="0">
                <a:latin typeface="Arial" panose="020B0604020202020204" pitchFamily="34" charset="0"/>
                <a:cs typeface="Arial" panose="020B0604020202020204" pitchFamily="34" charset="0"/>
              </a:rPr>
              <a:t>looked at Nicola’s dad, “Sounds good, let’s go!” he said, smiling. Alisha, Ronnie and Jordan were excited. Nicola frowned.</a:t>
            </a:r>
          </a:p>
        </p:txBody>
      </p:sp>
      <p:pic>
        <p:nvPicPr>
          <p:cNvPr id="10285" name="Picture 20"/>
          <p:cNvPicPr>
            <a:picLocks noChangeAspect="1"/>
          </p:cNvPicPr>
          <p:nvPr/>
        </p:nvPicPr>
        <p:blipFill>
          <a:blip r:embed="rId14">
            <a:extLst>
              <a:ext uri="{28A0092B-C50C-407E-A947-70E740481C1C}">
                <a14:useLocalDpi xmlns:a14="http://schemas.microsoft.com/office/drawing/2010/main" val="0"/>
              </a:ext>
            </a:extLst>
          </a:blip>
          <a:srcRect l="9061" t="7359" r="-5611" b="2989"/>
          <a:stretch>
            <a:fillRect/>
          </a:stretch>
        </p:blipFill>
        <p:spPr bwMode="auto">
          <a:xfrm>
            <a:off x="2370669" y="1628775"/>
            <a:ext cx="1930898"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6" name="Picture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621618" y="1622426"/>
            <a:ext cx="1844391"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7" name="Picture 30"/>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939618" y="41275"/>
            <a:ext cx="2724149"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8" name="Picture 78"/>
          <p:cNvPicPr>
            <a:picLocks noChangeAspect="1"/>
          </p:cNvPicPr>
          <p:nvPr/>
        </p:nvPicPr>
        <p:blipFill>
          <a:blip r:embed="rId17">
            <a:extLst>
              <a:ext uri="{28A0092B-C50C-407E-A947-70E740481C1C}">
                <a14:useLocalDpi xmlns:a14="http://schemas.microsoft.com/office/drawing/2010/main" val="0"/>
              </a:ext>
            </a:extLst>
          </a:blip>
          <a:srcRect t="2272" b="2026"/>
          <a:stretch>
            <a:fillRect/>
          </a:stretch>
        </p:blipFill>
        <p:spPr bwMode="auto">
          <a:xfrm>
            <a:off x="6096000" y="255589"/>
            <a:ext cx="2600103"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9" name="Picture 3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058835" y="1419226"/>
            <a:ext cx="1943956"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0" name="Picture 7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328334" y="446088"/>
            <a:ext cx="599017"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1" name="Picture 76"/>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368801" y="873126"/>
            <a:ext cx="68156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2" name="TextBox 79"/>
          <p:cNvSpPr txBox="1">
            <a:spLocks noChangeArrowheads="1"/>
          </p:cNvSpPr>
          <p:nvPr/>
        </p:nvSpPr>
        <p:spPr bwMode="auto">
          <a:xfrm>
            <a:off x="7247468" y="2036764"/>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400" b="1" dirty="0">
                <a:solidFill>
                  <a:schemeClr val="bg1"/>
                </a:solidFill>
                <a:latin typeface="Baskerville Old Face" pitchFamily="18" charset="0"/>
              </a:rPr>
              <a:t>Skate’s</a:t>
            </a:r>
          </a:p>
        </p:txBody>
      </p:sp>
      <p:pic>
        <p:nvPicPr>
          <p:cNvPr id="10293" name="Picture 29"/>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941735" y="2041526"/>
            <a:ext cx="173993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74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1342</Words>
  <Application>Microsoft Office PowerPoint</Application>
  <PresentationFormat>Widescreen</PresentationFormat>
  <Paragraphs>86</Paragraphs>
  <Slides>19</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Arial</vt:lpstr>
      <vt:lpstr>Baskerville Old Face</vt:lpstr>
      <vt:lpstr>Calibri</vt:lpstr>
      <vt:lpstr>Calibri Light</vt:lpstr>
      <vt:lpstr>Century Gothic</vt:lpstr>
      <vt:lpstr>Lucida Handwriting</vt:lpstr>
      <vt:lpstr>Wingdings 2</vt:lpstr>
      <vt:lpstr>Office Theme</vt:lpstr>
      <vt:lpstr>Custom Design</vt:lpstr>
      <vt:lpstr>1_Custom Design</vt:lpstr>
      <vt:lpstr>3_Custom Design</vt:lpstr>
      <vt:lpstr>The bread stories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Presentation </cp:lastModifiedBy>
  <cp:revision>27</cp:revision>
  <dcterms:created xsi:type="dcterms:W3CDTF">2018-10-10T09:22:08Z</dcterms:created>
  <dcterms:modified xsi:type="dcterms:W3CDTF">2018-12-10T15:23:19Z</dcterms:modified>
</cp:coreProperties>
</file>