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2" r:id="rId6"/>
    <p:sldId id="266" r:id="rId7"/>
    <p:sldId id="267" r:id="rId8"/>
    <p:sldId id="268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2" autoAdjust="0"/>
  </p:normalViewPr>
  <p:slideViewPr>
    <p:cSldViewPr snapToGrid="0" snapToObjects="1">
      <p:cViewPr varScale="1">
        <p:scale>
          <a:sx n="66" d="100"/>
          <a:sy n="66" d="100"/>
        </p:scale>
        <p:origin x="-8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d.com/Portals/0/eating-well-and-eating-out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261311"/>
            <a:ext cx="9144000" cy="733096"/>
          </a:xfrm>
        </p:spPr>
        <p:txBody>
          <a:bodyPr/>
          <a:lstStyle/>
          <a:p>
            <a:r>
              <a:rPr lang="en-US" dirty="0" smtClean="0"/>
              <a:t>Out of home calorie labelling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Underpinning principles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8110910" cy="360000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1200"/>
              </a:spcAft>
              <a:buSzPct val="100000"/>
            </a:pPr>
            <a:r>
              <a:rPr lang="en-GB" altLang="en-US" dirty="0"/>
              <a:t>Calorie information is displayed clearly and prominently at point of choice. 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SzPct val="100000"/>
            </a:pPr>
            <a:r>
              <a:rPr lang="en-GB" altLang="en-US" dirty="0"/>
              <a:t>Calorie information is provided for standardised food and drink items sold (standardised means ‘food offered for at least 30 days a year’). 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SzPct val="100000"/>
            </a:pPr>
            <a:r>
              <a:rPr lang="en-GB" altLang="en-US" dirty="0"/>
              <a:t>Calorie information is provided per portion/item/meal; and for multi portion or sharing items the number of portions will also be provided.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SzPct val="100000"/>
            </a:pPr>
            <a:r>
              <a:rPr lang="en-GB" altLang="en-US" dirty="0"/>
              <a:t>Reference information on calorie requirement is displayed clearly, prominently and in a way that is appropriate for the consumer, e.g. “Women need around 2,000 and men 2,500 kcal a day, children need less".</a:t>
            </a:r>
          </a:p>
          <a:p>
            <a:pPr marL="0" indent="0" algn="just">
              <a:buSzPct val="100000"/>
              <a:buNone/>
            </a:pPr>
            <a:endParaRPr lang="en-GB" dirty="0"/>
          </a:p>
        </p:txBody>
      </p:sp>
      <p:pic>
        <p:nvPicPr>
          <p:cNvPr id="4" name="Picture 5" descr="MP90040263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836" y="2571092"/>
            <a:ext cx="2134207" cy="303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Out of home targets from the Childhood obesity plan – company’s work to 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629457"/>
            <a:ext cx="9720000" cy="36000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dirty="0"/>
              <a:t>In 2015, Costa pledged to reduce added sugar by 25% in all handcrafted drinks and by 30% in ice drinks by 2020 – achieved 14% reduction in handcrafted drinks by January 2018.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dirty="0"/>
              <a:t>In January 2016 Starbucks announced a target to reduce added sugar in indulgent beverages by 25% by the end of 2020 and reduce sugar across their bakery range by 20% by end 2020. Variety of success to date including 63% of all beverages sold in the UK in 2016 contained zero added sugar.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dirty="0"/>
              <a:t>McDonald’s average children’s meal sold in 2016 contained 21.2% less salt, 10.7% less saturated fat, 16.9% less sugar, compared with the average Happy Meal sold in 2006.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dirty="0" err="1"/>
              <a:t>Whitbred</a:t>
            </a:r>
            <a:r>
              <a:rPr lang="en-GB" dirty="0"/>
              <a:t> Restaurants have reduced the overall sugar average for the desserts category in Brewers Fayre by 16% over the last year.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5" descr="Image result for cost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779" y="2413518"/>
            <a:ext cx="841140" cy="8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Image result for starbuc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t="14397" r="13644" b="10645"/>
          <a:stretch>
            <a:fillRect/>
          </a:stretch>
        </p:blipFill>
        <p:spPr bwMode="auto">
          <a:xfrm>
            <a:off x="11043930" y="3643008"/>
            <a:ext cx="797719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Image result for mcdonald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343" y="4881334"/>
            <a:ext cx="702576" cy="53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Image result for whitbread restaurant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39832" r="18115" b="41528"/>
          <a:stretch>
            <a:fillRect/>
          </a:stretch>
        </p:blipFill>
        <p:spPr bwMode="auto">
          <a:xfrm>
            <a:off x="9913567" y="6058697"/>
            <a:ext cx="2007161" cy="3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4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Example 1: Quick service restaurant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2608871"/>
            <a:ext cx="9785314" cy="356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Example 2: Deli bar</a:t>
            </a: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8" y="2283798"/>
            <a:ext cx="5054686" cy="413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45" y="2240324"/>
            <a:ext cx="4600574" cy="172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99" y="4540655"/>
            <a:ext cx="460057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Example 3: Coffee board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2277559"/>
            <a:ext cx="6184837" cy="4091043"/>
          </a:xfrm>
          <a:prstGeom prst="rect">
            <a:avLst/>
          </a:prstGeom>
          <a:noFill/>
          <a:ln w="57150" algn="ctr">
            <a:pattFill prst="lgCheck">
              <a:fgClr>
                <a:srgbClr val="FF66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9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Example 4: Restaurant menu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225430"/>
            <a:ext cx="3498384" cy="436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58" y="2212063"/>
            <a:ext cx="430847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30" y="2208093"/>
            <a:ext cx="2232025" cy="27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5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 of home calorie labelling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Programmes in place to reduce obesity and poor health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09706" cy="3600000"/>
          </a:xfrm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GB" altLang="en-US" dirty="0"/>
              <a:t>Childhood Obesity Plan – includes introducing a soft drinks industry levy and taking out 20% of sugar in products (reformulation).</a:t>
            </a:r>
          </a:p>
          <a:p>
            <a:pPr marL="342900" indent="-342900">
              <a:buFontTx/>
              <a:buChar char="•"/>
            </a:pPr>
            <a:r>
              <a:rPr lang="en-GB" altLang="en-US" dirty="0"/>
              <a:t>Sugar Tax - a tax on sugar-containing soft drinks came in from April 2018 across the UK with the levy invested in programmes to reduce obesity.</a:t>
            </a:r>
          </a:p>
          <a:p>
            <a:pPr marL="342900" indent="-342900">
              <a:buFontTx/>
              <a:buChar char="•"/>
            </a:pPr>
            <a:r>
              <a:rPr lang="en-GB" altLang="en-US" dirty="0"/>
              <a:t>The draft report of the SACN (Scientific Advisory Committee on Nutrition) report on saturated fat and health is now out.</a:t>
            </a:r>
          </a:p>
          <a:p>
            <a:pPr marL="342900" indent="-342900">
              <a:buFontTx/>
              <a:buChar char="•"/>
            </a:pPr>
            <a:r>
              <a:rPr lang="en-GB" altLang="en-US" dirty="0"/>
              <a:t>Results from the past year of the sugar reduction programme have been released.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0"/>
          <a:stretch>
            <a:fillRect/>
          </a:stretch>
        </p:blipFill>
        <p:spPr bwMode="auto">
          <a:xfrm>
            <a:off x="8988358" y="2512727"/>
            <a:ext cx="2923227" cy="366101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Sugar reduction programme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756818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/>
              <a:t>In the first year of this work (August 2016 – August 2017), there have been;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Reductions in sugar levels in 5 of the 8 categories targeted.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3 of the categories meeting or exceeding the initial 5% ambition set for the first year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217889" y="1567203"/>
            <a:ext cx="3671385" cy="2697956"/>
            <a:chOff x="4500562" y="3357563"/>
            <a:chExt cx="4067175" cy="3309937"/>
          </a:xfrm>
        </p:grpSpPr>
        <p:pic>
          <p:nvPicPr>
            <p:cNvPr id="6" name="Picture 2" descr="https://publichealthmatters.blog.gov.uk/wp-content/uploads/sites/33/2018/05/Sugar-reduction-programme-1024x92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59"/>
            <a:stretch>
              <a:fillRect/>
            </a:stretch>
          </p:blipFill>
          <p:spPr bwMode="auto">
            <a:xfrm>
              <a:off x="4500562" y="3357563"/>
              <a:ext cx="4067175" cy="330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16462" y="4653584"/>
              <a:ext cx="719137" cy="935486"/>
            </a:xfrm>
            <a:prstGeom prst="rect">
              <a:avLst/>
            </a:prstGeom>
            <a:noFill/>
            <a:ln w="381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3787" y="4653584"/>
              <a:ext cx="720725" cy="935486"/>
            </a:xfrm>
            <a:prstGeom prst="rect">
              <a:avLst/>
            </a:prstGeom>
            <a:noFill/>
            <a:ln w="381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7374" y="4653584"/>
              <a:ext cx="719138" cy="935486"/>
            </a:xfrm>
            <a:prstGeom prst="rect">
              <a:avLst/>
            </a:prstGeom>
            <a:noFill/>
            <a:ln w="381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4012" y="4653584"/>
              <a:ext cx="720725" cy="935486"/>
            </a:xfrm>
            <a:prstGeom prst="rect">
              <a:avLst/>
            </a:prstGeom>
            <a:noFill/>
            <a:ln w="381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86487" y="5589070"/>
              <a:ext cx="719137" cy="935487"/>
            </a:xfrm>
            <a:prstGeom prst="rect">
              <a:avLst/>
            </a:prstGeom>
            <a:noFill/>
            <a:ln w="381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t="21255" r="21629" b="19614"/>
          <a:stretch>
            <a:fillRect/>
          </a:stretch>
        </p:blipFill>
        <p:spPr bwMode="auto">
          <a:xfrm>
            <a:off x="7743482" y="4096392"/>
            <a:ext cx="3997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Sugar tax (</a:t>
            </a:r>
            <a:r>
              <a:rPr lang="en-GB" dirty="0"/>
              <a:t>S</a:t>
            </a:r>
            <a:r>
              <a:rPr lang="en-GB" dirty="0" smtClean="0"/>
              <a:t>oft </a:t>
            </a:r>
            <a:r>
              <a:rPr lang="en-GB" dirty="0"/>
              <a:t>D</a:t>
            </a:r>
            <a:r>
              <a:rPr lang="en-GB" dirty="0" smtClean="0"/>
              <a:t>rinks Industry Levy)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93006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/>
              <a:t>The Soft Drinks Industry Levy has </a:t>
            </a:r>
            <a:r>
              <a:rPr lang="en-GB" dirty="0" smtClean="0"/>
              <a:t>seen: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sugar </a:t>
            </a:r>
            <a:r>
              <a:rPr lang="en-GB" dirty="0"/>
              <a:t>in the levied drinks reduced by 11%;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average </a:t>
            </a:r>
            <a:r>
              <a:rPr lang="en-GB" dirty="0"/>
              <a:t>calories per portion reduced by 6%;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 </a:t>
            </a:r>
            <a:r>
              <a:rPr lang="en-GB" dirty="0"/>
              <a:t>shift in volume sales towards lower sugar drinks (below 5g per 100ml) which are not subjected to the levy.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67" y="2571092"/>
            <a:ext cx="4938614" cy="27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2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Calorie reduction programme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49039" cy="3600000"/>
          </a:xfrm>
        </p:spPr>
        <p:txBody>
          <a:bodyPr/>
          <a:lstStyle/>
          <a:p>
            <a:pPr marL="342900" indent="-342900" algn="just">
              <a:buFontTx/>
              <a:buChar char="•"/>
            </a:pPr>
            <a:r>
              <a:rPr lang="en-GB" altLang="en-US" dirty="0"/>
              <a:t>Estimates of the excess calories consumed by overweight and obese children and adults of different ages.</a:t>
            </a:r>
          </a:p>
          <a:p>
            <a:pPr marL="342900" indent="-342900" algn="just">
              <a:buFontTx/>
              <a:buChar char="•"/>
            </a:pPr>
            <a:r>
              <a:rPr lang="en-GB" altLang="en-US" dirty="0"/>
              <a:t>Plans for a programme of work with the food industry to reduce calories by 20% by 2024, in 15 savoury food categories using reformulation </a:t>
            </a:r>
            <a:r>
              <a:rPr lang="en-GB" altLang="en-US" dirty="0" smtClean="0"/>
              <a:t>and/or </a:t>
            </a:r>
            <a:r>
              <a:rPr lang="en-GB" altLang="en-US" dirty="0"/>
              <a:t>reductions in portion sizes.</a:t>
            </a:r>
          </a:p>
          <a:p>
            <a:pPr marL="342900" indent="-342900" algn="just">
              <a:buFontTx/>
              <a:buChar char="•"/>
            </a:pPr>
            <a:r>
              <a:rPr lang="en-GB" altLang="en-US" dirty="0"/>
              <a:t>The launch of the One You campaign, Know your numbers, giving ‘a rule of thumb’ for adults on the calories to consume at main meals.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77" y="4925833"/>
            <a:ext cx="3263838" cy="75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83" y="2593616"/>
            <a:ext cx="3202832" cy="222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327" y="5450673"/>
            <a:ext cx="1393487" cy="7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5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type of businesses are included in       out of home?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64457"/>
            <a:ext cx="7870815" cy="3600000"/>
          </a:xfrm>
        </p:spPr>
        <p:txBody>
          <a:bodyPr/>
          <a:lstStyle/>
          <a:p>
            <a:pPr marL="285750" lvl="1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altLang="en-US" kern="0" dirty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  <a:t>A range of sectors, including</a:t>
            </a:r>
            <a:r>
              <a:rPr lang="en-GB" altLang="en-US" kern="0" dirty="0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  <a:t>:</a:t>
            </a:r>
            <a:endParaRPr lang="en-GB" altLang="en-US" kern="0" dirty="0">
              <a:solidFill>
                <a:srgbClr val="000000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altLang="en-US" kern="0" dirty="0">
                <a:latin typeface="Arial" charset="0"/>
                <a:ea typeface="ＭＳ Ｐゴシック"/>
                <a:cs typeface="Arial" charset="0"/>
              </a:rPr>
              <a:t>Quick Service Restaurants/takeaways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altLang="en-US" kern="0" dirty="0">
                <a:latin typeface="Arial" charset="0"/>
                <a:ea typeface="ＭＳ Ｐゴシック"/>
                <a:cs typeface="Arial" charset="0"/>
              </a:rPr>
              <a:t>Pub dining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altLang="en-US" kern="0" dirty="0">
                <a:latin typeface="Arial" charset="0"/>
                <a:ea typeface="ＭＳ Ｐゴシック"/>
                <a:cs typeface="Arial" charset="0"/>
              </a:rPr>
              <a:t>Casual dining 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altLang="en-US" kern="0" dirty="0">
                <a:latin typeface="Arial" charset="0"/>
                <a:ea typeface="ＭＳ Ｐゴシック"/>
                <a:cs typeface="Arial" charset="0"/>
              </a:rPr>
              <a:t>Coffee/sandwich shops 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altLang="en-US" kern="0" dirty="0">
                <a:latin typeface="Arial" charset="0"/>
                <a:ea typeface="ＭＳ Ｐゴシック"/>
                <a:cs typeface="Arial" charset="0"/>
              </a:rPr>
              <a:t>Retailers 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altLang="en-US" kern="0" dirty="0">
                <a:latin typeface="Arial" charset="0"/>
                <a:ea typeface="ＭＳ Ｐゴシック"/>
                <a:cs typeface="Arial" charset="0"/>
              </a:rPr>
              <a:t>Contract caterers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altLang="en-US" kern="0" dirty="0">
                <a:latin typeface="Arial" charset="0"/>
                <a:ea typeface="ＭＳ Ｐゴシック"/>
                <a:cs typeface="Arial" charset="0"/>
              </a:rPr>
              <a:t>Theme Parks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altLang="en-US" kern="0" dirty="0">
                <a:latin typeface="Arial" charset="0"/>
                <a:ea typeface="ＭＳ Ｐゴシック"/>
                <a:cs typeface="Arial" charset="0"/>
              </a:rPr>
              <a:t>Business and industry</a:t>
            </a:r>
          </a:p>
          <a:p>
            <a:pPr marL="0" indent="0" algn="just">
              <a:buNone/>
            </a:pPr>
            <a:endParaRPr lang="en-GB" sz="2000" dirty="0"/>
          </a:p>
        </p:txBody>
      </p:sp>
      <p:pic>
        <p:nvPicPr>
          <p:cNvPr id="4" name="Picture 6" descr="MP90040255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41" y="2637027"/>
            <a:ext cx="4000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0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IGD – out of home shopper research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9276" y="2532569"/>
            <a:ext cx="7254877" cy="1167894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/>
              <a:t>Two-thirds of people eat out at least once a week.</a:t>
            </a:r>
          </a:p>
          <a:p>
            <a:r>
              <a:rPr lang="en-GB" altLang="en-US" dirty="0" smtClean="0"/>
              <a:t>More people could be encouraged to eat out more frequently      if their needs on health are met.</a:t>
            </a:r>
          </a:p>
          <a:p>
            <a:endParaRPr lang="en-GB" alt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8" t="32813" r="25000" b="3825"/>
          <a:stretch>
            <a:fillRect/>
          </a:stretch>
        </p:blipFill>
        <p:spPr bwMode="auto">
          <a:xfrm>
            <a:off x="8949447" y="1834939"/>
            <a:ext cx="2862085" cy="459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3" t="13254" r="25000" b="68320"/>
          <a:stretch>
            <a:fillRect/>
          </a:stretch>
        </p:blipFill>
        <p:spPr bwMode="auto">
          <a:xfrm>
            <a:off x="1169276" y="3700463"/>
            <a:ext cx="56165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27641" y="6259074"/>
            <a:ext cx="431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o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tx1"/>
                </a:solidFill>
                <a:latin typeface="Arial" charset="0"/>
                <a:hlinkClick r:id="rId3"/>
              </a:rPr>
              <a:t>https://www.igd.com/Portals/0/eating-well-and-eating-out.pdf</a:t>
            </a:r>
            <a:r>
              <a:rPr lang="en-GB" altLang="en-US" sz="12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19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health context for targeting out of home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7405" cy="3600000"/>
          </a:xfrm>
        </p:spPr>
        <p:txBody>
          <a:bodyPr/>
          <a:lstStyle/>
          <a:p>
            <a:pPr marL="0" indent="0" algn="just">
              <a:spcAft>
                <a:spcPct val="60000"/>
              </a:spcAft>
              <a:buClr>
                <a:srgbClr val="339966"/>
              </a:buClr>
              <a:buSzPct val="150000"/>
              <a:buNone/>
            </a:pPr>
            <a:r>
              <a:rPr lang="en-US" altLang="en-US" dirty="0"/>
              <a:t>The latest Health Survey for England (HSE) data shows us that over 1 in 4 adults (age 16 and over) are obese.</a:t>
            </a:r>
            <a:endParaRPr lang="en-GB" altLang="en-US" dirty="0"/>
          </a:p>
          <a:p>
            <a:pPr marL="0" indent="0" algn="just">
              <a:spcAft>
                <a:spcPct val="60000"/>
              </a:spcAft>
              <a:buClr>
                <a:srgbClr val="339966"/>
              </a:buClr>
              <a:buSzPct val="150000"/>
              <a:buNone/>
            </a:pPr>
            <a:r>
              <a:rPr lang="en-GB" altLang="en-US" dirty="0"/>
              <a:t>Out of Home Calorie (OOH) Labelling is intended to inform and empower people to make healthier choices.</a:t>
            </a:r>
          </a:p>
          <a:p>
            <a:pPr marL="0" indent="0" algn="just">
              <a:spcAft>
                <a:spcPct val="60000"/>
              </a:spcAft>
              <a:buClr>
                <a:srgbClr val="339966"/>
              </a:buClr>
              <a:buSzPct val="150000"/>
              <a:buNone/>
            </a:pPr>
            <a:r>
              <a:rPr lang="en-GB" altLang="en-US" dirty="0"/>
              <a:t>It also encourages OOH food businesses to make healthier options more available. </a:t>
            </a:r>
          </a:p>
          <a:p>
            <a:pPr marL="0" indent="0" algn="just">
              <a:spcAft>
                <a:spcPct val="60000"/>
              </a:spcAft>
              <a:buClr>
                <a:srgbClr val="339966"/>
              </a:buClr>
              <a:buSzPct val="150000"/>
              <a:buNone/>
            </a:pPr>
            <a:r>
              <a:rPr lang="en-GB" altLang="en-US" dirty="0"/>
              <a:t>Some foods and drinks provide more energy than people think.</a:t>
            </a:r>
          </a:p>
          <a:p>
            <a:pPr algn="just"/>
            <a:endParaRPr lang="en-GB" dirty="0"/>
          </a:p>
        </p:txBody>
      </p:sp>
      <p:pic>
        <p:nvPicPr>
          <p:cNvPr id="4" name="Picture 5" descr="MP90040264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72" y="2498501"/>
            <a:ext cx="2920325" cy="36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4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Area of action in the out of home sector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/>
              <a:t>There are four key areas for </a:t>
            </a:r>
            <a:r>
              <a:rPr lang="en-GB" altLang="en-US" dirty="0" smtClean="0"/>
              <a:t>action:</a:t>
            </a:r>
            <a:endParaRPr lang="en-GB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45605" y="3557954"/>
            <a:ext cx="285233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6175" indent="-228600">
              <a:spcBef>
                <a:spcPct val="20000"/>
              </a:spcBef>
              <a:buFont typeface="Wingdings" pitchFamily="2" charset="2"/>
              <a:buChar char="Ø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o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Arial" charset="0"/>
              </a:rPr>
              <a:t>Information to consumers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Arial" charset="0"/>
              </a:rPr>
              <a:t>(people)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769001" y="3577659"/>
            <a:ext cx="259830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6175" indent="-228600">
              <a:spcBef>
                <a:spcPct val="20000"/>
              </a:spcBef>
              <a:buFont typeface="Wingdings" pitchFamily="2" charset="2"/>
              <a:buChar char="Ø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o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Arial" charset="0"/>
              </a:rPr>
              <a:t>Content of food (product)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60720" y="5172678"/>
            <a:ext cx="2836329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6175" indent="-228600">
              <a:spcBef>
                <a:spcPct val="20000"/>
              </a:spcBef>
              <a:buFont typeface="Wingdings" pitchFamily="2" charset="2"/>
              <a:buChar char="Ø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o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Arial" charset="0"/>
              </a:rPr>
              <a:t>Improving the availability of healthy food (place)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693844" y="5136642"/>
            <a:ext cx="2858543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6175" indent="-228600">
              <a:spcBef>
                <a:spcPct val="20000"/>
              </a:spcBef>
              <a:buFont typeface="Wingdings" pitchFamily="2" charset="2"/>
              <a:buChar char="Ø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o"/>
              <a:defRPr sz="1400">
                <a:solidFill>
                  <a:schemeClr val="tx2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Arial" charset="0"/>
              </a:rPr>
              <a:t>Promotion of healthier food choices (promotions)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22" descr="teena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62" y="3100112"/>
            <a:ext cx="2336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Large group of fo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68" y="3122338"/>
            <a:ext cx="23034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MP90038628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67" y="4942092"/>
            <a:ext cx="2303463" cy="158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MP900402555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62" y="4943993"/>
            <a:ext cx="2376114" cy="158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6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789</Words>
  <Application>Microsoft Office PowerPoint</Application>
  <PresentationFormat>Custom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Custom Design</vt:lpstr>
      <vt:lpstr>1_Custom Design</vt:lpstr>
      <vt:lpstr>3_Custom Design</vt:lpstr>
      <vt:lpstr>Out of home calorie labelling</vt:lpstr>
      <vt:lpstr>Programmes in place to reduce obesity and poor health</vt:lpstr>
      <vt:lpstr>Sugar reduction programme</vt:lpstr>
      <vt:lpstr>Sugar tax (Soft Drinks Industry Levy)</vt:lpstr>
      <vt:lpstr>Calorie reduction programme</vt:lpstr>
      <vt:lpstr>What type of businesses are included in       out of home? </vt:lpstr>
      <vt:lpstr>IGD – out of home shopper research</vt:lpstr>
      <vt:lpstr>The health context for targeting out of home</vt:lpstr>
      <vt:lpstr>Area of action in the out of home sector</vt:lpstr>
      <vt:lpstr>Underpinning principles</vt:lpstr>
      <vt:lpstr>Out of home targets from the Childhood obesity plan – company’s work to date</vt:lpstr>
      <vt:lpstr>Example 1: Quick service restaurant</vt:lpstr>
      <vt:lpstr>Example 2: Deli bar</vt:lpstr>
      <vt:lpstr>Example 3: Coffee board</vt:lpstr>
      <vt:lpstr>Example 4: Restaurant menu </vt:lpstr>
      <vt:lpstr>Out of home calorie labelling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Jenny</cp:lastModifiedBy>
  <cp:revision>34</cp:revision>
  <dcterms:created xsi:type="dcterms:W3CDTF">2018-10-10T09:22:08Z</dcterms:created>
  <dcterms:modified xsi:type="dcterms:W3CDTF">2018-12-04T18:08:08Z</dcterms:modified>
</cp:coreProperties>
</file>