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39"/>
  </p:notesMasterIdLst>
  <p:sldIdLst>
    <p:sldId id="256" r:id="rId8"/>
    <p:sldId id="308" r:id="rId9"/>
    <p:sldId id="372" r:id="rId10"/>
    <p:sldId id="329" r:id="rId11"/>
    <p:sldId id="328" r:id="rId12"/>
    <p:sldId id="356" r:id="rId13"/>
    <p:sldId id="360" r:id="rId14"/>
    <p:sldId id="361" r:id="rId15"/>
    <p:sldId id="362" r:id="rId16"/>
    <p:sldId id="363" r:id="rId17"/>
    <p:sldId id="365" r:id="rId18"/>
    <p:sldId id="366" r:id="rId19"/>
    <p:sldId id="332" r:id="rId20"/>
    <p:sldId id="368" r:id="rId21"/>
    <p:sldId id="345" r:id="rId22"/>
    <p:sldId id="324" r:id="rId23"/>
    <p:sldId id="263" r:id="rId24"/>
    <p:sldId id="325" r:id="rId25"/>
    <p:sldId id="370" r:id="rId26"/>
    <p:sldId id="371" r:id="rId27"/>
    <p:sldId id="369" r:id="rId28"/>
    <p:sldId id="347" r:id="rId29"/>
    <p:sldId id="355" r:id="rId30"/>
    <p:sldId id="373" r:id="rId31"/>
    <p:sldId id="374" r:id="rId32"/>
    <p:sldId id="375" r:id="rId33"/>
    <p:sldId id="376" r:id="rId34"/>
    <p:sldId id="274" r:id="rId35"/>
    <p:sldId id="335" r:id="rId36"/>
    <p:sldId id="315" r:id="rId37"/>
    <p:sldId id="261"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248D1B-A47A-B7C1-24D9-7127110DF0D0}" name="Guest User" initials="GU" userId="S::urn:spo:anon#5c1cd7b39cb30a75ca1cea0fb2ba435992d6c6a6b484349a9ca7505025227c67::" providerId="AD"/>
  <p188:author id="{F1E6144C-14BA-4EF9-61ED-859BA2598D84}" name="Frances Meek" initials="FM" userId="S::F.Meek@nutrition.org.uk::f3af35cc-3229-46e1-af36-3525661cfbd3" providerId="AD"/>
  <p188:author id="{97136D81-7C04-5C29-B9C3-FCA2BB86A16B}" name="Frances Meek" initials="FM" userId="S::f.meek@nutrition.org.uk::f3af35cc-3229-46e1-af36-3525661cfbd3" providerId="AD"/>
  <p188:author id="{EC8C4E90-CF91-D356-6453-89C7340D26BA}" name="Ewen Trafford" initials="ET" userId="S::e.trafford@nutrition.org.uk::e520b4bf-a196-48b7-bc10-b1590a457daa" providerId="AD"/>
  <p188:author id="{7ECFBFCA-DD88-6422-7FAF-B5B8619DEB83}" name="Ewen Trafford" initials="EPT" userId="Ewen Traffor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2" clrIdx="0">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F3F"/>
    <a:srgbClr val="421C5E"/>
    <a:srgbClr val="FCE3C2"/>
    <a:srgbClr val="FCC241"/>
    <a:srgbClr val="D98F1A"/>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6E81D9-DC8A-4A92-A003-61ED335A34F4}" v="85" dt="2022-09-25T20:09:48.598"/>
    <p1510:client id="{8C3A86BA-231E-4EAA-818D-1F46D3A9F4E9}" v="5" dt="2022-09-26T15:02:08.3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wen Trafford" userId="e520b4bf-a196-48b7-bc10-b1590a457daa" providerId="ADAL" clId="{F0FE33E4-B483-43C2-911C-79D91DDE8AE5}"/>
    <pc:docChg chg="custSel modSld">
      <pc:chgData name="Ewen Trafford" userId="e520b4bf-a196-48b7-bc10-b1590a457daa" providerId="ADAL" clId="{F0FE33E4-B483-43C2-911C-79D91DDE8AE5}" dt="2022-09-23T08:59:55.012" v="16" actId="1076"/>
      <pc:docMkLst>
        <pc:docMk/>
      </pc:docMkLst>
      <pc:sldChg chg="addSp delSp modSp mod">
        <pc:chgData name="Ewen Trafford" userId="e520b4bf-a196-48b7-bc10-b1590a457daa" providerId="ADAL" clId="{F0FE33E4-B483-43C2-911C-79D91DDE8AE5}" dt="2022-09-23T08:59:32.849" v="10" actId="1076"/>
        <pc:sldMkLst>
          <pc:docMk/>
          <pc:sldMk cId="3746277080" sldId="356"/>
        </pc:sldMkLst>
        <pc:picChg chg="add mod modCrop">
          <ac:chgData name="Ewen Trafford" userId="e520b4bf-a196-48b7-bc10-b1590a457daa" providerId="ADAL" clId="{F0FE33E4-B483-43C2-911C-79D91DDE8AE5}" dt="2022-09-23T08:59:32.849" v="10" actId="1076"/>
          <ac:picMkLst>
            <pc:docMk/>
            <pc:sldMk cId="3746277080" sldId="356"/>
            <ac:picMk id="5" creationId="{887095A2-5CB7-07CE-8389-3BF30E836882}"/>
          </ac:picMkLst>
        </pc:picChg>
        <pc:picChg chg="del">
          <ac:chgData name="Ewen Trafford" userId="e520b4bf-a196-48b7-bc10-b1590a457daa" providerId="ADAL" clId="{F0FE33E4-B483-43C2-911C-79D91DDE8AE5}" dt="2022-09-23T08:58:55.444" v="0" actId="478"/>
          <ac:picMkLst>
            <pc:docMk/>
            <pc:sldMk cId="3746277080" sldId="356"/>
            <ac:picMk id="6" creationId="{9619B295-F8CF-B0A3-1BB2-88BEF8149B55}"/>
          </ac:picMkLst>
        </pc:picChg>
      </pc:sldChg>
      <pc:sldChg chg="addSp delSp modSp mod">
        <pc:chgData name="Ewen Trafford" userId="e520b4bf-a196-48b7-bc10-b1590a457daa" providerId="ADAL" clId="{F0FE33E4-B483-43C2-911C-79D91DDE8AE5}" dt="2022-09-23T08:59:55.012" v="16" actId="1076"/>
        <pc:sldMkLst>
          <pc:docMk/>
          <pc:sldMk cId="3749913948" sldId="376"/>
        </pc:sldMkLst>
        <pc:picChg chg="del">
          <ac:chgData name="Ewen Trafford" userId="e520b4bf-a196-48b7-bc10-b1590a457daa" providerId="ADAL" clId="{F0FE33E4-B483-43C2-911C-79D91DDE8AE5}" dt="2022-09-23T08:59:40.149" v="11" actId="478"/>
          <ac:picMkLst>
            <pc:docMk/>
            <pc:sldMk cId="3749913948" sldId="376"/>
            <ac:picMk id="4" creationId="{B959A6DE-6682-A951-55C0-ADBB5D6E529C}"/>
          </ac:picMkLst>
        </pc:picChg>
        <pc:picChg chg="add mod ord">
          <ac:chgData name="Ewen Trafford" userId="e520b4bf-a196-48b7-bc10-b1590a457daa" providerId="ADAL" clId="{F0FE33E4-B483-43C2-911C-79D91DDE8AE5}" dt="2022-09-23T08:59:55.012" v="16" actId="1076"/>
          <ac:picMkLst>
            <pc:docMk/>
            <pc:sldMk cId="3749913948" sldId="376"/>
            <ac:picMk id="8" creationId="{6911CB4B-6E69-CFB8-150F-8C584E0C9836}"/>
          </ac:picMkLst>
        </pc:picChg>
      </pc:sldChg>
    </pc:docChg>
  </pc:docChgLst>
  <pc:docChgLst>
    <pc:chgData name="Ewen Trafford" userId="e520b4bf-a196-48b7-bc10-b1590a457daa" providerId="ADAL" clId="{8C3A86BA-231E-4EAA-818D-1F46D3A9F4E9}"/>
    <pc:docChg chg="modSld">
      <pc:chgData name="Ewen Trafford" userId="e520b4bf-a196-48b7-bc10-b1590a457daa" providerId="ADAL" clId="{8C3A86BA-231E-4EAA-818D-1F46D3A9F4E9}" dt="2022-09-26T15:02:08.345" v="153"/>
      <pc:docMkLst>
        <pc:docMk/>
      </pc:docMkLst>
      <pc:sldChg chg="modSp mod delCm">
        <pc:chgData name="Ewen Trafford" userId="e520b4bf-a196-48b7-bc10-b1590a457daa" providerId="ADAL" clId="{8C3A86BA-231E-4EAA-818D-1F46D3A9F4E9}" dt="2022-09-26T15:02:08.345" v="153"/>
        <pc:sldMkLst>
          <pc:docMk/>
          <pc:sldMk cId="2450036879" sldId="324"/>
        </pc:sldMkLst>
        <pc:graphicFrameChg chg="mod modGraphic">
          <ac:chgData name="Ewen Trafford" userId="e520b4bf-a196-48b7-bc10-b1590a457daa" providerId="ADAL" clId="{8C3A86BA-231E-4EAA-818D-1F46D3A9F4E9}" dt="2022-09-26T15:02:08.345" v="153"/>
          <ac:graphicFrameMkLst>
            <pc:docMk/>
            <pc:sldMk cId="2450036879" sldId="324"/>
            <ac:graphicFrameMk id="7" creationId="{21663884-8A5D-DD9A-B4F0-E1EED248AA0D}"/>
          </ac:graphicFrameMkLst>
        </pc:graphicFrameChg>
      </pc:sldChg>
      <pc:sldChg chg="delCm">
        <pc:chgData name="Ewen Trafford" userId="e520b4bf-a196-48b7-bc10-b1590a457daa" providerId="ADAL" clId="{8C3A86BA-231E-4EAA-818D-1F46D3A9F4E9}" dt="2022-09-26T14:53:00.556" v="29"/>
        <pc:sldMkLst>
          <pc:docMk/>
          <pc:sldMk cId="3098122044" sldId="325"/>
        </pc:sldMkLst>
      </pc:sldChg>
      <pc:sldChg chg="addSp modSp mod delCm modCm">
        <pc:chgData name="Ewen Trafford" userId="e520b4bf-a196-48b7-bc10-b1590a457daa" providerId="ADAL" clId="{8C3A86BA-231E-4EAA-818D-1F46D3A9F4E9}" dt="2022-09-26T14:59:24.009" v="137"/>
        <pc:sldMkLst>
          <pc:docMk/>
          <pc:sldMk cId="32107478" sldId="329"/>
        </pc:sldMkLst>
        <pc:spChg chg="mod">
          <ac:chgData name="Ewen Trafford" userId="e520b4bf-a196-48b7-bc10-b1590a457daa" providerId="ADAL" clId="{8C3A86BA-231E-4EAA-818D-1F46D3A9F4E9}" dt="2022-09-26T12:41:49.383" v="24" actId="20577"/>
          <ac:spMkLst>
            <pc:docMk/>
            <pc:sldMk cId="32107478" sldId="329"/>
            <ac:spMk id="3" creationId="{871FADD7-5CFD-68C9-851C-B6F4AD15AF0A}"/>
          </ac:spMkLst>
        </pc:spChg>
        <pc:spChg chg="add mod">
          <ac:chgData name="Ewen Trafford" userId="e520b4bf-a196-48b7-bc10-b1590a457daa" providerId="ADAL" clId="{8C3A86BA-231E-4EAA-818D-1F46D3A9F4E9}" dt="2022-09-26T14:59:24.009" v="137"/>
          <ac:spMkLst>
            <pc:docMk/>
            <pc:sldMk cId="32107478" sldId="329"/>
            <ac:spMk id="5" creationId="{5FB02806-47A9-2D01-9BA9-0ADBBFDA1372}"/>
          </ac:spMkLst>
        </pc:spChg>
      </pc:sldChg>
      <pc:sldChg chg="modSp mod delCm modCm">
        <pc:chgData name="Ewen Trafford" userId="e520b4bf-a196-48b7-bc10-b1590a457daa" providerId="ADAL" clId="{8C3A86BA-231E-4EAA-818D-1F46D3A9F4E9}" dt="2022-09-26T14:59:20.190" v="136" actId="20577"/>
        <pc:sldMkLst>
          <pc:docMk/>
          <pc:sldMk cId="3514361808" sldId="372"/>
        </pc:sldMkLst>
        <pc:spChg chg="mod">
          <ac:chgData name="Ewen Trafford" userId="e520b4bf-a196-48b7-bc10-b1590a457daa" providerId="ADAL" clId="{8C3A86BA-231E-4EAA-818D-1F46D3A9F4E9}" dt="2022-09-26T14:59:20.190" v="136" actId="20577"/>
          <ac:spMkLst>
            <pc:docMk/>
            <pc:sldMk cId="3514361808" sldId="372"/>
            <ac:spMk id="6" creationId="{AB717F3C-C6A2-7259-2F8D-74F4884B65A8}"/>
          </ac:spMkLst>
        </pc:spChg>
      </pc:sldChg>
    </pc:docChg>
  </pc:docChgLst>
  <pc:docChgLst>
    <pc:chgData name="Frances Meek" userId="f3af35cc-3229-46e1-af36-3525661cfbd3" providerId="ADAL" clId="{606E81D9-DC8A-4A92-A003-61ED335A34F4}"/>
    <pc:docChg chg="undo custSel modSld">
      <pc:chgData name="Frances Meek" userId="f3af35cc-3229-46e1-af36-3525661cfbd3" providerId="ADAL" clId="{606E81D9-DC8A-4A92-A003-61ED335A34F4}" dt="2022-09-25T20:09:48.598" v="177"/>
      <pc:docMkLst>
        <pc:docMk/>
      </pc:docMkLst>
      <pc:sldChg chg="addSp modSp">
        <pc:chgData name="Frances Meek" userId="f3af35cc-3229-46e1-af36-3525661cfbd3" providerId="ADAL" clId="{606E81D9-DC8A-4A92-A003-61ED335A34F4}" dt="2022-09-25T20:09:48.598" v="177"/>
        <pc:sldMkLst>
          <pc:docMk/>
          <pc:sldMk cId="2302005153" sldId="261"/>
        </pc:sldMkLst>
        <pc:spChg chg="add mod">
          <ac:chgData name="Frances Meek" userId="f3af35cc-3229-46e1-af36-3525661cfbd3" providerId="ADAL" clId="{606E81D9-DC8A-4A92-A003-61ED335A34F4}" dt="2022-09-25T20:09:48.598" v="177"/>
          <ac:spMkLst>
            <pc:docMk/>
            <pc:sldMk cId="2302005153" sldId="261"/>
            <ac:spMk id="6" creationId="{36ED433B-8235-2FAC-B9BF-82EF4610D359}"/>
          </ac:spMkLst>
        </pc:spChg>
      </pc:sldChg>
      <pc:sldChg chg="modSp mod">
        <pc:chgData name="Frances Meek" userId="f3af35cc-3229-46e1-af36-3525661cfbd3" providerId="ADAL" clId="{606E81D9-DC8A-4A92-A003-61ED335A34F4}" dt="2022-09-25T20:07:56.006" v="134" actId="20577"/>
        <pc:sldMkLst>
          <pc:docMk/>
          <pc:sldMk cId="3993973292" sldId="274"/>
        </pc:sldMkLst>
        <pc:spChg chg="mod">
          <ac:chgData name="Frances Meek" userId="f3af35cc-3229-46e1-af36-3525661cfbd3" providerId="ADAL" clId="{606E81D9-DC8A-4A92-A003-61ED335A34F4}" dt="2022-09-25T20:07:56.006" v="134" actId="20577"/>
          <ac:spMkLst>
            <pc:docMk/>
            <pc:sldMk cId="3993973292" sldId="274"/>
            <ac:spMk id="3" creationId="{00000000-0000-0000-0000-000000000000}"/>
          </ac:spMkLst>
        </pc:spChg>
      </pc:sldChg>
      <pc:sldChg chg="modSp mod">
        <pc:chgData name="Frances Meek" userId="f3af35cc-3229-46e1-af36-3525661cfbd3" providerId="ADAL" clId="{606E81D9-DC8A-4A92-A003-61ED335A34F4}" dt="2022-09-25T19:54:59.418" v="4" actId="20577"/>
        <pc:sldMkLst>
          <pc:docMk/>
          <pc:sldMk cId="3979226011" sldId="308"/>
        </pc:sldMkLst>
        <pc:spChg chg="mod">
          <ac:chgData name="Frances Meek" userId="f3af35cc-3229-46e1-af36-3525661cfbd3" providerId="ADAL" clId="{606E81D9-DC8A-4A92-A003-61ED335A34F4}" dt="2022-09-25T19:54:59.418" v="4" actId="20577"/>
          <ac:spMkLst>
            <pc:docMk/>
            <pc:sldMk cId="3979226011" sldId="308"/>
            <ac:spMk id="4" creationId="{31D1D560-E2D2-4E0C-981E-4F1AB853B238}"/>
          </ac:spMkLst>
        </pc:spChg>
      </pc:sldChg>
      <pc:sldChg chg="modSp mod">
        <pc:chgData name="Frances Meek" userId="f3af35cc-3229-46e1-af36-3525661cfbd3" providerId="ADAL" clId="{606E81D9-DC8A-4A92-A003-61ED335A34F4}" dt="2022-09-25T20:01:23.824" v="80" actId="255"/>
        <pc:sldMkLst>
          <pc:docMk/>
          <pc:sldMk cId="2450036879" sldId="324"/>
        </pc:sldMkLst>
        <pc:graphicFrameChg chg="modGraphic">
          <ac:chgData name="Frances Meek" userId="f3af35cc-3229-46e1-af36-3525661cfbd3" providerId="ADAL" clId="{606E81D9-DC8A-4A92-A003-61ED335A34F4}" dt="2022-09-25T20:01:23.824" v="80" actId="255"/>
          <ac:graphicFrameMkLst>
            <pc:docMk/>
            <pc:sldMk cId="2450036879" sldId="324"/>
            <ac:graphicFrameMk id="7" creationId="{21663884-8A5D-DD9A-B4F0-E1EED248AA0D}"/>
          </ac:graphicFrameMkLst>
        </pc:graphicFrameChg>
      </pc:sldChg>
      <pc:sldChg chg="modSp mod addCm">
        <pc:chgData name="Frances Meek" userId="f3af35cc-3229-46e1-af36-3525661cfbd3" providerId="ADAL" clId="{606E81D9-DC8A-4A92-A003-61ED335A34F4}" dt="2022-09-25T20:02:46.124" v="88"/>
        <pc:sldMkLst>
          <pc:docMk/>
          <pc:sldMk cId="3098122044" sldId="325"/>
        </pc:sldMkLst>
        <pc:spChg chg="mod">
          <ac:chgData name="Frances Meek" userId="f3af35cc-3229-46e1-af36-3525661cfbd3" providerId="ADAL" clId="{606E81D9-DC8A-4A92-A003-61ED335A34F4}" dt="2022-09-25T20:02:04.458" v="87" actId="20577"/>
          <ac:spMkLst>
            <pc:docMk/>
            <pc:sldMk cId="3098122044" sldId="325"/>
            <ac:spMk id="3" creationId="{2D96CEC0-8122-6BD8-7C35-96AB229E25E3}"/>
          </ac:spMkLst>
        </pc:spChg>
      </pc:sldChg>
      <pc:sldChg chg="modSp mod addCm">
        <pc:chgData name="Frances Meek" userId="f3af35cc-3229-46e1-af36-3525661cfbd3" providerId="ADAL" clId="{606E81D9-DC8A-4A92-A003-61ED335A34F4}" dt="2022-09-25T19:56:26.326" v="9"/>
        <pc:sldMkLst>
          <pc:docMk/>
          <pc:sldMk cId="32107478" sldId="329"/>
        </pc:sldMkLst>
        <pc:spChg chg="mod">
          <ac:chgData name="Frances Meek" userId="f3af35cc-3229-46e1-af36-3525661cfbd3" providerId="ADAL" clId="{606E81D9-DC8A-4A92-A003-61ED335A34F4}" dt="2022-09-25T19:56:06.029" v="8" actId="404"/>
          <ac:spMkLst>
            <pc:docMk/>
            <pc:sldMk cId="32107478" sldId="329"/>
            <ac:spMk id="3" creationId="{871FADD7-5CFD-68C9-851C-B6F4AD15AF0A}"/>
          </ac:spMkLst>
        </pc:spChg>
      </pc:sldChg>
      <pc:sldChg chg="modSp mod">
        <pc:chgData name="Frances Meek" userId="f3af35cc-3229-46e1-af36-3525661cfbd3" providerId="ADAL" clId="{606E81D9-DC8A-4A92-A003-61ED335A34F4}" dt="2022-09-25T20:09:04.031" v="176" actId="20577"/>
        <pc:sldMkLst>
          <pc:docMk/>
          <pc:sldMk cId="1252360453" sldId="335"/>
        </pc:sldMkLst>
        <pc:spChg chg="mod">
          <ac:chgData name="Frances Meek" userId="f3af35cc-3229-46e1-af36-3525661cfbd3" providerId="ADAL" clId="{606E81D9-DC8A-4A92-A003-61ED335A34F4}" dt="2022-09-25T20:09:04.031" v="176" actId="20577"/>
          <ac:spMkLst>
            <pc:docMk/>
            <pc:sldMk cId="1252360453" sldId="335"/>
            <ac:spMk id="3" creationId="{00000000-0000-0000-0000-000000000000}"/>
          </ac:spMkLst>
        </pc:spChg>
      </pc:sldChg>
      <pc:sldChg chg="modSp mod">
        <pc:chgData name="Frances Meek" userId="f3af35cc-3229-46e1-af36-3525661cfbd3" providerId="ADAL" clId="{606E81D9-DC8A-4A92-A003-61ED335A34F4}" dt="2022-09-25T20:00:38.900" v="79" actId="255"/>
        <pc:sldMkLst>
          <pc:docMk/>
          <pc:sldMk cId="1132802391" sldId="345"/>
        </pc:sldMkLst>
        <pc:spChg chg="mod">
          <ac:chgData name="Frances Meek" userId="f3af35cc-3229-46e1-af36-3525661cfbd3" providerId="ADAL" clId="{606E81D9-DC8A-4A92-A003-61ED335A34F4}" dt="2022-09-25T20:00:38.900" v="79" actId="255"/>
          <ac:spMkLst>
            <pc:docMk/>
            <pc:sldMk cId="1132802391" sldId="345"/>
            <ac:spMk id="4" creationId="{B3D9D166-8F1D-39CD-D4E0-A3292451464C}"/>
          </ac:spMkLst>
        </pc:spChg>
        <pc:spChg chg="mod">
          <ac:chgData name="Frances Meek" userId="f3af35cc-3229-46e1-af36-3525661cfbd3" providerId="ADAL" clId="{606E81D9-DC8A-4A92-A003-61ED335A34F4}" dt="2022-09-25T20:00:34.379" v="78" actId="255"/>
          <ac:spMkLst>
            <pc:docMk/>
            <pc:sldMk cId="1132802391" sldId="345"/>
            <ac:spMk id="5" creationId="{65B2F11E-8202-7905-0115-17387A9AAC75}"/>
          </ac:spMkLst>
        </pc:spChg>
      </pc:sldChg>
      <pc:sldChg chg="modSp mod">
        <pc:chgData name="Frances Meek" userId="f3af35cc-3229-46e1-af36-3525661cfbd3" providerId="ADAL" clId="{606E81D9-DC8A-4A92-A003-61ED335A34F4}" dt="2022-09-25T19:56:57.674" v="12" actId="20577"/>
        <pc:sldMkLst>
          <pc:docMk/>
          <pc:sldMk cId="2176376761" sldId="360"/>
        </pc:sldMkLst>
        <pc:spChg chg="mod">
          <ac:chgData name="Frances Meek" userId="f3af35cc-3229-46e1-af36-3525661cfbd3" providerId="ADAL" clId="{606E81D9-DC8A-4A92-A003-61ED335A34F4}" dt="2022-09-25T19:56:57.674" v="12" actId="20577"/>
          <ac:spMkLst>
            <pc:docMk/>
            <pc:sldMk cId="2176376761" sldId="360"/>
            <ac:spMk id="15" creationId="{1A4B0350-40A7-A125-D18C-81650EF4B110}"/>
          </ac:spMkLst>
        </pc:spChg>
      </pc:sldChg>
      <pc:sldChg chg="modSp mod">
        <pc:chgData name="Frances Meek" userId="f3af35cc-3229-46e1-af36-3525661cfbd3" providerId="ADAL" clId="{606E81D9-DC8A-4A92-A003-61ED335A34F4}" dt="2022-09-25T19:57:22.787" v="31" actId="20577"/>
        <pc:sldMkLst>
          <pc:docMk/>
          <pc:sldMk cId="4083542588" sldId="362"/>
        </pc:sldMkLst>
        <pc:spChg chg="mod">
          <ac:chgData name="Frances Meek" userId="f3af35cc-3229-46e1-af36-3525661cfbd3" providerId="ADAL" clId="{606E81D9-DC8A-4A92-A003-61ED335A34F4}" dt="2022-09-25T19:57:22.787" v="31" actId="20577"/>
          <ac:spMkLst>
            <pc:docMk/>
            <pc:sldMk cId="4083542588" sldId="362"/>
            <ac:spMk id="3" creationId="{FA65E17C-BE54-644F-576C-8D178C230523}"/>
          </ac:spMkLst>
        </pc:spChg>
      </pc:sldChg>
      <pc:sldChg chg="modSp mod">
        <pc:chgData name="Frances Meek" userId="f3af35cc-3229-46e1-af36-3525661cfbd3" providerId="ADAL" clId="{606E81D9-DC8A-4A92-A003-61ED335A34F4}" dt="2022-09-25T19:58:50.809" v="53" actId="20577"/>
        <pc:sldMkLst>
          <pc:docMk/>
          <pc:sldMk cId="2557130524" sldId="363"/>
        </pc:sldMkLst>
        <pc:spChg chg="mod">
          <ac:chgData name="Frances Meek" userId="f3af35cc-3229-46e1-af36-3525661cfbd3" providerId="ADAL" clId="{606E81D9-DC8A-4A92-A003-61ED335A34F4}" dt="2022-09-25T19:58:50.809" v="53" actId="20577"/>
          <ac:spMkLst>
            <pc:docMk/>
            <pc:sldMk cId="2557130524" sldId="363"/>
            <ac:spMk id="3" creationId="{FA65E17C-BE54-644F-576C-8D178C230523}"/>
          </ac:spMkLst>
        </pc:spChg>
      </pc:sldChg>
      <pc:sldChg chg="modSp mod">
        <pc:chgData name="Frances Meek" userId="f3af35cc-3229-46e1-af36-3525661cfbd3" providerId="ADAL" clId="{606E81D9-DC8A-4A92-A003-61ED335A34F4}" dt="2022-09-25T19:59:51.584" v="77" actId="20577"/>
        <pc:sldMkLst>
          <pc:docMk/>
          <pc:sldMk cId="394234513" sldId="368"/>
        </pc:sldMkLst>
        <pc:spChg chg="mod">
          <ac:chgData name="Frances Meek" userId="f3af35cc-3229-46e1-af36-3525661cfbd3" providerId="ADAL" clId="{606E81D9-DC8A-4A92-A003-61ED335A34F4}" dt="2022-09-25T19:59:51.584" v="77" actId="20577"/>
          <ac:spMkLst>
            <pc:docMk/>
            <pc:sldMk cId="394234513" sldId="368"/>
            <ac:spMk id="3" creationId="{FA65E17C-BE54-644F-576C-8D178C230523}"/>
          </ac:spMkLst>
        </pc:spChg>
      </pc:sldChg>
      <pc:sldChg chg="modSp mod">
        <pc:chgData name="Frances Meek" userId="f3af35cc-3229-46e1-af36-3525661cfbd3" providerId="ADAL" clId="{606E81D9-DC8A-4A92-A003-61ED335A34F4}" dt="2022-09-25T20:05:40.920" v="99" actId="114"/>
        <pc:sldMkLst>
          <pc:docMk/>
          <pc:sldMk cId="2462782320" sldId="369"/>
        </pc:sldMkLst>
        <pc:spChg chg="mod">
          <ac:chgData name="Frances Meek" userId="f3af35cc-3229-46e1-af36-3525661cfbd3" providerId="ADAL" clId="{606E81D9-DC8A-4A92-A003-61ED335A34F4}" dt="2022-09-25T20:05:40.920" v="99" actId="114"/>
          <ac:spMkLst>
            <pc:docMk/>
            <pc:sldMk cId="2462782320" sldId="369"/>
            <ac:spMk id="3" creationId="{00000000-0000-0000-0000-000000000000}"/>
          </ac:spMkLst>
        </pc:spChg>
      </pc:sldChg>
      <pc:sldChg chg="modSp mod">
        <pc:chgData name="Frances Meek" userId="f3af35cc-3229-46e1-af36-3525661cfbd3" providerId="ADAL" clId="{606E81D9-DC8A-4A92-A003-61ED335A34F4}" dt="2022-09-25T20:03:56.795" v="92" actId="20577"/>
        <pc:sldMkLst>
          <pc:docMk/>
          <pc:sldMk cId="3135414891" sldId="370"/>
        </pc:sldMkLst>
        <pc:spChg chg="mod">
          <ac:chgData name="Frances Meek" userId="f3af35cc-3229-46e1-af36-3525661cfbd3" providerId="ADAL" clId="{606E81D9-DC8A-4A92-A003-61ED335A34F4}" dt="2022-09-25T20:03:56.795" v="92" actId="20577"/>
          <ac:spMkLst>
            <pc:docMk/>
            <pc:sldMk cId="3135414891" sldId="370"/>
            <ac:spMk id="3" creationId="{00000000-0000-0000-0000-000000000000}"/>
          </ac:spMkLst>
        </pc:spChg>
      </pc:sldChg>
      <pc:sldChg chg="modSp mod">
        <pc:chgData name="Frances Meek" userId="f3af35cc-3229-46e1-af36-3525661cfbd3" providerId="ADAL" clId="{606E81D9-DC8A-4A92-A003-61ED335A34F4}" dt="2022-09-25T20:05:10.452" v="97" actId="114"/>
        <pc:sldMkLst>
          <pc:docMk/>
          <pc:sldMk cId="4293704835" sldId="371"/>
        </pc:sldMkLst>
        <pc:spChg chg="mod">
          <ac:chgData name="Frances Meek" userId="f3af35cc-3229-46e1-af36-3525661cfbd3" providerId="ADAL" clId="{606E81D9-DC8A-4A92-A003-61ED335A34F4}" dt="2022-09-25T20:05:10.452" v="97" actId="114"/>
          <ac:spMkLst>
            <pc:docMk/>
            <pc:sldMk cId="4293704835" sldId="371"/>
            <ac:spMk id="3" creationId="{00000000-0000-0000-0000-000000000000}"/>
          </ac:spMkLst>
        </pc:spChg>
      </pc:sldChg>
      <pc:sldChg chg="modCm">
        <pc:chgData name="Frances Meek" userId="f3af35cc-3229-46e1-af36-3525661cfbd3" providerId="ADAL" clId="{606E81D9-DC8A-4A92-A003-61ED335A34F4}" dt="2022-09-25T19:55:32.900" v="5"/>
        <pc:sldMkLst>
          <pc:docMk/>
          <pc:sldMk cId="3514361808" sldId="3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95EDE-C814-4531-BA28-B0829ACBCA95}" type="datetimeFigureOut">
              <a:rPr lang="en-GB" smtClean="0"/>
              <a:t>26/09/2022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3C9BA-5544-4F63-A48C-49913C4BC280}" type="slidenum">
              <a:rPr lang="en-GB" smtClean="0"/>
              <a:t>‹#›</a:t>
            </a:fld>
            <a:endParaRPr lang="en-GB"/>
          </a:p>
        </p:txBody>
      </p:sp>
    </p:spTree>
    <p:extLst>
      <p:ext uri="{BB962C8B-B14F-4D97-AF65-F5344CB8AC3E}">
        <p14:creationId xmlns:p14="http://schemas.microsoft.com/office/powerpoint/2010/main" val="115084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19</a:t>
            </a:fld>
            <a:endParaRPr lang="en-GB"/>
          </a:p>
        </p:txBody>
      </p:sp>
    </p:spTree>
    <p:extLst>
      <p:ext uri="{BB962C8B-B14F-4D97-AF65-F5344CB8AC3E}">
        <p14:creationId xmlns:p14="http://schemas.microsoft.com/office/powerpoint/2010/main" val="178138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20</a:t>
            </a:fld>
            <a:endParaRPr lang="en-GB"/>
          </a:p>
        </p:txBody>
      </p:sp>
    </p:spTree>
    <p:extLst>
      <p:ext uri="{BB962C8B-B14F-4D97-AF65-F5344CB8AC3E}">
        <p14:creationId xmlns:p14="http://schemas.microsoft.com/office/powerpoint/2010/main" val="2235000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21</a:t>
            </a:fld>
            <a:endParaRPr lang="en-GB"/>
          </a:p>
        </p:txBody>
      </p:sp>
    </p:spTree>
    <p:extLst>
      <p:ext uri="{BB962C8B-B14F-4D97-AF65-F5344CB8AC3E}">
        <p14:creationId xmlns:p14="http://schemas.microsoft.com/office/powerpoint/2010/main" val="2069617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28</a:t>
            </a:fld>
            <a:endParaRPr lang="en-GB"/>
          </a:p>
        </p:txBody>
      </p:sp>
    </p:spTree>
    <p:extLst>
      <p:ext uri="{BB962C8B-B14F-4D97-AF65-F5344CB8AC3E}">
        <p14:creationId xmlns:p14="http://schemas.microsoft.com/office/powerpoint/2010/main" val="216265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29</a:t>
            </a:fld>
            <a:endParaRPr lang="en-GB"/>
          </a:p>
        </p:txBody>
      </p:sp>
    </p:spTree>
    <p:extLst>
      <p:ext uri="{BB962C8B-B14F-4D97-AF65-F5344CB8AC3E}">
        <p14:creationId xmlns:p14="http://schemas.microsoft.com/office/powerpoint/2010/main" val="2535034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ags" Target="../tags/tag2.xml"/><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www.foodafactoflife.org.uk/"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hyperlink" Target="http://www.foodafactoflife.org.uk/"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hyperlink" Target="http://www.foodafactoflife.org.uk/"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160862-40A4-418F-BA05-7364BC4F57A3}"/>
              </a:ext>
            </a:extLst>
          </p:cNvPr>
          <p:cNvGraphicFramePr>
            <a:graphicFrameLocks noChangeAspect="1"/>
          </p:cNvGraphicFramePr>
          <p:nvPr userDrawn="1">
            <p:custDataLst>
              <p:tags r:id="rId3"/>
            </p:custDataLst>
            <p:extLst>
              <p:ext uri="{D42A27DB-BD31-4B8C-83A1-F6EECF244321}">
                <p14:modId xmlns:p14="http://schemas.microsoft.com/office/powerpoint/2010/main" val="2286662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42160862-40A4-418F-BA05-7364BC4F57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679DA3-4731-48D3-8E36-CB7A653629C8}"/>
              </a:ext>
            </a:extLst>
          </p:cNvPr>
          <p:cNvGraphicFramePr>
            <a:graphicFrameLocks noChangeAspect="1"/>
          </p:cNvGraphicFramePr>
          <p:nvPr userDrawn="1">
            <p:custDataLst>
              <p:tags r:id="rId3"/>
            </p:custDataLst>
            <p:extLst>
              <p:ext uri="{D42A27DB-BD31-4B8C-83A1-F6EECF244321}">
                <p14:modId xmlns:p14="http://schemas.microsoft.com/office/powerpoint/2010/main" val="1627965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82679DA3-4731-48D3-8E36-CB7A653629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2769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a:p>
            <a:pPr algn="r"/>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E8F17B-CE4B-4D2B-BFE0-BF7FFE1964DE}"/>
              </a:ext>
            </a:extLst>
          </p:cNvPr>
          <p:cNvGraphicFramePr>
            <a:graphicFrameLocks noChangeAspect="1"/>
          </p:cNvGraphicFramePr>
          <p:nvPr userDrawn="1">
            <p:custDataLst>
              <p:tags r:id="rId3"/>
            </p:custDataLst>
            <p:extLst>
              <p:ext uri="{D42A27DB-BD31-4B8C-83A1-F6EECF244321}">
                <p14:modId xmlns:p14="http://schemas.microsoft.com/office/powerpoint/2010/main" val="405213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F4E8F17B-CE4B-4D2B-BFE0-BF7FFE1964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C646FD-9780-4F7E-B8BB-C7185B16676C}"/>
              </a:ext>
            </a:extLst>
          </p:cNvPr>
          <p:cNvGraphicFramePr>
            <a:graphicFrameLocks noChangeAspect="1"/>
          </p:cNvGraphicFramePr>
          <p:nvPr userDrawn="1">
            <p:custDataLst>
              <p:tags r:id="rId3"/>
            </p:custDataLst>
            <p:extLst>
              <p:ext uri="{D42A27DB-BD31-4B8C-83A1-F6EECF244321}">
                <p14:modId xmlns:p14="http://schemas.microsoft.com/office/powerpoint/2010/main" val="336886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B7C646FD-9780-4F7E-B8BB-C7185B1667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179973"/>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video" Target="https://www.youtube.com/embed/ckbsHM2igT0?feature=oembe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hyperlink" Target="https://www.foodafactoflife.org.uk/whole-school/whole-school-approach/guidelines-for-school-education-resources-about-food/" TargetMode="Externa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video" Target="https://www.youtube.com/embed/ckbsHM2igT0?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CBAB5C4-5602-473B-9D95-400B1B769964}"/>
              </a:ext>
            </a:extLst>
          </p:cNvPr>
          <p:cNvGraphicFramePr>
            <a:graphicFrameLocks noChangeAspect="1"/>
          </p:cNvGraphicFramePr>
          <p:nvPr>
            <p:custDataLst>
              <p:tags r:id="rId1"/>
            </p:custDataLst>
            <p:extLst>
              <p:ext uri="{D42A27DB-BD31-4B8C-83A1-F6EECF244321}">
                <p14:modId xmlns:p14="http://schemas.microsoft.com/office/powerpoint/2010/main" val="3706408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4" name="Object 3" hidden="1">
                        <a:extLst>
                          <a:ext uri="{FF2B5EF4-FFF2-40B4-BE49-F238E27FC236}">
                            <a16:creationId xmlns:a16="http://schemas.microsoft.com/office/drawing/2014/main" id="{8CBAB5C4-5602-473B-9D95-400B1B7699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t>pH practical</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3F65-7E45-8786-7AC5-4FED754B5062}"/>
              </a:ext>
            </a:extLst>
          </p:cNvPr>
          <p:cNvSpPr>
            <a:spLocks noGrp="1"/>
          </p:cNvSpPr>
          <p:nvPr>
            <p:ph type="ctrTitle"/>
          </p:nvPr>
        </p:nvSpPr>
        <p:spPr/>
        <p:txBody>
          <a:bodyPr/>
          <a:lstStyle/>
          <a:p>
            <a:r>
              <a:rPr lang="en-GB"/>
              <a:t>Hypothesis</a:t>
            </a:r>
          </a:p>
        </p:txBody>
      </p:sp>
      <p:sp>
        <p:nvSpPr>
          <p:cNvPr id="3" name="Subtitle 2">
            <a:extLst>
              <a:ext uri="{FF2B5EF4-FFF2-40B4-BE49-F238E27FC236}">
                <a16:creationId xmlns:a16="http://schemas.microsoft.com/office/drawing/2014/main" id="{FA65E17C-BE54-644F-576C-8D178C230523}"/>
              </a:ext>
            </a:extLst>
          </p:cNvPr>
          <p:cNvSpPr>
            <a:spLocks noGrp="1"/>
          </p:cNvSpPr>
          <p:nvPr>
            <p:ph type="subTitle" idx="1"/>
          </p:nvPr>
        </p:nvSpPr>
        <p:spPr>
          <a:xfrm>
            <a:off x="1047288" y="2504238"/>
            <a:ext cx="6684329" cy="3600000"/>
          </a:xfrm>
        </p:spPr>
        <p:txBody>
          <a:bodyPr/>
          <a:lstStyle/>
          <a:p>
            <a:pPr>
              <a:lnSpc>
                <a:spcPct val="115000"/>
              </a:lnSpc>
              <a:spcAft>
                <a:spcPts val="1200"/>
              </a:spcAft>
              <a:tabLst>
                <a:tab pos="228600" algn="l"/>
                <a:tab pos="457200" algn="l"/>
              </a:tabLst>
            </a:pPr>
            <a:r>
              <a:rPr lang="en-GB"/>
              <a:t>A hypothesis is a prediction of what you think might happen in an experiment.</a:t>
            </a:r>
          </a:p>
          <a:p>
            <a:pPr>
              <a:lnSpc>
                <a:spcPct val="115000"/>
              </a:lnSpc>
              <a:spcAft>
                <a:spcPts val="1200"/>
              </a:spcAft>
              <a:tabLst>
                <a:tab pos="228600" algn="l"/>
                <a:tab pos="457200" algn="l"/>
              </a:tabLst>
            </a:pPr>
            <a:r>
              <a:rPr lang="en-GB">
                <a:latin typeface="Arial" panose="020B0604020202020204" pitchFamily="34" charset="0"/>
                <a:cs typeface="Arial" panose="020B0604020202020204" pitchFamily="34" charset="0"/>
              </a:rPr>
              <a:t>Today’s activity is testing the pH of different substances (whether they are acidic, alkaline or neutral).</a:t>
            </a:r>
          </a:p>
          <a:p>
            <a:pPr>
              <a:lnSpc>
                <a:spcPct val="115000"/>
              </a:lnSpc>
              <a:spcAft>
                <a:spcPts val="1200"/>
              </a:spcAft>
              <a:tabLst>
                <a:tab pos="228600" algn="l"/>
                <a:tab pos="457200" algn="l"/>
              </a:tabLst>
            </a:pPr>
            <a:r>
              <a:rPr lang="en-GB">
                <a:latin typeface="Arial" panose="020B0604020202020204" pitchFamily="34" charset="0"/>
                <a:cs typeface="Arial" panose="020B0604020202020204" pitchFamily="34" charset="0"/>
              </a:rPr>
              <a:t>The table on the next slide gives the list of substances we’ll be testing. Make a prediction of the colours each indicator will turn once tested.</a:t>
            </a:r>
          </a:p>
          <a:p>
            <a:pPr>
              <a:lnSpc>
                <a:spcPct val="115000"/>
              </a:lnSpc>
              <a:spcAft>
                <a:spcPts val="1200"/>
              </a:spcAft>
              <a:tabLst>
                <a:tab pos="228600" algn="l"/>
                <a:tab pos="457200" algn="l"/>
              </a:tabLst>
            </a:pPr>
            <a:endParaRPr lang="en-GB"/>
          </a:p>
          <a:p>
            <a:pPr>
              <a:lnSpc>
                <a:spcPct val="115000"/>
              </a:lnSpc>
              <a:spcAft>
                <a:spcPts val="1200"/>
              </a:spcAft>
              <a:tabLst>
                <a:tab pos="228600" algn="l"/>
                <a:tab pos="457200" algn="l"/>
              </a:tabLst>
            </a:pPr>
            <a:endParaRPr lang="en-US"/>
          </a:p>
          <a:p>
            <a:pPr>
              <a:lnSpc>
                <a:spcPct val="115000"/>
              </a:lnSpc>
              <a:spcAft>
                <a:spcPts val="1200"/>
              </a:spcAft>
              <a:tabLst>
                <a:tab pos="228600" algn="l"/>
                <a:tab pos="457200" algn="l"/>
              </a:tabLst>
            </a:pPr>
            <a:endParaRPr lang="en-GB">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713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3F65-7E45-8786-7AC5-4FED754B5062}"/>
              </a:ext>
            </a:extLst>
          </p:cNvPr>
          <p:cNvSpPr>
            <a:spLocks noGrp="1"/>
          </p:cNvSpPr>
          <p:nvPr>
            <p:ph type="ctrTitle"/>
          </p:nvPr>
        </p:nvSpPr>
        <p:spPr/>
        <p:txBody>
          <a:bodyPr/>
          <a:lstStyle/>
          <a:p>
            <a:r>
              <a:rPr lang="en-GB"/>
              <a:t>Results table</a:t>
            </a:r>
          </a:p>
        </p:txBody>
      </p:sp>
      <p:graphicFrame>
        <p:nvGraphicFramePr>
          <p:cNvPr id="6" name="Table 6">
            <a:extLst>
              <a:ext uri="{FF2B5EF4-FFF2-40B4-BE49-F238E27FC236}">
                <a16:creationId xmlns:a16="http://schemas.microsoft.com/office/drawing/2014/main" id="{8FAC386E-03FE-6288-3024-2FAC8358C20A}"/>
              </a:ext>
            </a:extLst>
          </p:cNvPr>
          <p:cNvGraphicFramePr>
            <a:graphicFrameLocks noGrp="1"/>
          </p:cNvGraphicFramePr>
          <p:nvPr>
            <p:extLst>
              <p:ext uri="{D42A27DB-BD31-4B8C-83A1-F6EECF244321}">
                <p14:modId xmlns:p14="http://schemas.microsoft.com/office/powerpoint/2010/main" val="3841263721"/>
              </p:ext>
            </p:extLst>
          </p:nvPr>
        </p:nvGraphicFramePr>
        <p:xfrm>
          <a:off x="1169274" y="2063734"/>
          <a:ext cx="9456684" cy="4398088"/>
        </p:xfrm>
        <a:graphic>
          <a:graphicData uri="http://schemas.openxmlformats.org/drawingml/2006/table">
            <a:tbl>
              <a:tblPr firstRow="1" bandRow="1">
                <a:tableStyleId>{00A15C55-8517-42AA-B614-E9B94910E393}</a:tableStyleId>
              </a:tblPr>
              <a:tblGrid>
                <a:gridCol w="2364171">
                  <a:extLst>
                    <a:ext uri="{9D8B030D-6E8A-4147-A177-3AD203B41FA5}">
                      <a16:colId xmlns:a16="http://schemas.microsoft.com/office/drawing/2014/main" val="957537076"/>
                    </a:ext>
                  </a:extLst>
                </a:gridCol>
                <a:gridCol w="2364171">
                  <a:extLst>
                    <a:ext uri="{9D8B030D-6E8A-4147-A177-3AD203B41FA5}">
                      <a16:colId xmlns:a16="http://schemas.microsoft.com/office/drawing/2014/main" val="3894493313"/>
                    </a:ext>
                  </a:extLst>
                </a:gridCol>
                <a:gridCol w="2364171">
                  <a:extLst>
                    <a:ext uri="{9D8B030D-6E8A-4147-A177-3AD203B41FA5}">
                      <a16:colId xmlns:a16="http://schemas.microsoft.com/office/drawing/2014/main" val="997769592"/>
                    </a:ext>
                  </a:extLst>
                </a:gridCol>
                <a:gridCol w="2364171">
                  <a:extLst>
                    <a:ext uri="{9D8B030D-6E8A-4147-A177-3AD203B41FA5}">
                      <a16:colId xmlns:a16="http://schemas.microsoft.com/office/drawing/2014/main" val="2320120847"/>
                    </a:ext>
                  </a:extLst>
                </a:gridCol>
              </a:tblGrid>
              <a:tr h="469751">
                <a:tc>
                  <a:txBody>
                    <a:bodyPr/>
                    <a:lstStyle/>
                    <a:p>
                      <a:pPr algn="ctr"/>
                      <a:r>
                        <a:rPr lang="en-GB">
                          <a:latin typeface="Arial" panose="020B0604020202020204" pitchFamily="34" charset="0"/>
                          <a:cs typeface="Arial" panose="020B0604020202020204" pitchFamily="34" charset="0"/>
                        </a:rPr>
                        <a:t>Substance tested</a:t>
                      </a:r>
                    </a:p>
                  </a:txBody>
                  <a:tcPr anchor="ctr"/>
                </a:tc>
                <a:tc>
                  <a:txBody>
                    <a:bodyPr/>
                    <a:lstStyle/>
                    <a:p>
                      <a:pPr algn="ctr"/>
                      <a:r>
                        <a:rPr lang="en-GB">
                          <a:latin typeface="Arial" panose="020B0604020202020204" pitchFamily="34" charset="0"/>
                          <a:cs typeface="Arial" panose="020B0604020202020204" pitchFamily="34" charset="0"/>
                        </a:rPr>
                        <a:t>Predicted colour change</a:t>
                      </a:r>
                    </a:p>
                  </a:txBody>
                  <a:tcPr anchor="ctr"/>
                </a:tc>
                <a:tc>
                  <a:txBody>
                    <a:bodyPr/>
                    <a:lstStyle/>
                    <a:p>
                      <a:pPr algn="ctr"/>
                      <a:r>
                        <a:rPr lang="en-GB">
                          <a:latin typeface="Arial" panose="020B0604020202020204" pitchFamily="34" charset="0"/>
                          <a:cs typeface="Arial" panose="020B0604020202020204" pitchFamily="34" charset="0"/>
                        </a:rPr>
                        <a:t>Actual colour change</a:t>
                      </a:r>
                    </a:p>
                  </a:txBody>
                  <a:tcPr anchor="ctr"/>
                </a:tc>
                <a:tc>
                  <a:txBody>
                    <a:bodyPr/>
                    <a:lstStyle/>
                    <a:p>
                      <a:pPr algn="ctr"/>
                      <a:r>
                        <a:rPr lang="en-GB">
                          <a:latin typeface="Arial" panose="020B0604020202020204" pitchFamily="34" charset="0"/>
                          <a:cs typeface="Arial" panose="020B0604020202020204" pitchFamily="34" charset="0"/>
                        </a:rPr>
                        <a:t>Acid/Alkali/Neutral?</a:t>
                      </a:r>
                    </a:p>
                  </a:txBody>
                  <a:tcPr anchor="ctr"/>
                </a:tc>
                <a:extLst>
                  <a:ext uri="{0D108BD9-81ED-4DB2-BD59-A6C34878D82A}">
                    <a16:rowId xmlns:a16="http://schemas.microsoft.com/office/drawing/2014/main" val="3585967968"/>
                  </a:ext>
                </a:extLst>
              </a:tr>
              <a:tr h="469751">
                <a:tc>
                  <a:txBody>
                    <a:bodyPr/>
                    <a:lstStyle/>
                    <a:p>
                      <a:pPr algn="ctr"/>
                      <a:r>
                        <a:rPr lang="en-GB" sz="2000" b="0">
                          <a:latin typeface="Arial" panose="020B0604020202020204" pitchFamily="34" charset="0"/>
                          <a:cs typeface="Arial" panose="020B0604020202020204" pitchFamily="34" charset="0"/>
                        </a:rPr>
                        <a:t>Hydrochloric</a:t>
                      </a:r>
                      <a:r>
                        <a:rPr lang="en-GB" sz="2000" b="0" baseline="0">
                          <a:latin typeface="Arial" panose="020B0604020202020204" pitchFamily="34" charset="0"/>
                          <a:cs typeface="Arial" panose="020B0604020202020204" pitchFamily="34" charset="0"/>
                        </a:rPr>
                        <a:t> acid</a:t>
                      </a:r>
                      <a:endParaRPr lang="en-GB" sz="2000" b="0">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87643152"/>
                  </a:ext>
                </a:extLst>
              </a:tr>
              <a:tr h="469751">
                <a:tc>
                  <a:txBody>
                    <a:bodyPr/>
                    <a:lstStyle/>
                    <a:p>
                      <a:pPr algn="ctr"/>
                      <a:r>
                        <a:rPr lang="en-GB" sz="2000" b="0">
                          <a:latin typeface="Arial" panose="020B0604020202020204" pitchFamily="34" charset="0"/>
                          <a:cs typeface="Arial" panose="020B0604020202020204" pitchFamily="34" charset="0"/>
                        </a:rPr>
                        <a:t>Sodium</a:t>
                      </a:r>
                      <a:r>
                        <a:rPr lang="en-GB" sz="2000" b="0" baseline="0">
                          <a:latin typeface="Arial" panose="020B0604020202020204" pitchFamily="34" charset="0"/>
                          <a:cs typeface="Arial" panose="020B0604020202020204" pitchFamily="34" charset="0"/>
                        </a:rPr>
                        <a:t> Hydroxide</a:t>
                      </a:r>
                      <a:endParaRPr lang="en-GB" sz="2000" b="0">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98513843"/>
                  </a:ext>
                </a:extLst>
              </a:tr>
              <a:tr h="469751">
                <a:tc>
                  <a:txBody>
                    <a:bodyPr/>
                    <a:lstStyle/>
                    <a:p>
                      <a:pPr algn="ctr"/>
                      <a:r>
                        <a:rPr lang="en-GB" sz="2000" b="0">
                          <a:latin typeface="Arial" panose="020B0604020202020204" pitchFamily="34" charset="0"/>
                          <a:cs typeface="Arial" panose="020B0604020202020204" pitchFamily="34" charset="0"/>
                        </a:rPr>
                        <a:t>Distilled Water</a:t>
                      </a: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57323322"/>
                  </a:ext>
                </a:extLst>
              </a:tr>
              <a:tr h="469751">
                <a:tc>
                  <a:txBody>
                    <a:bodyPr/>
                    <a:lstStyle/>
                    <a:p>
                      <a:pPr algn="ctr"/>
                      <a:r>
                        <a:rPr lang="en-GB" sz="2000" b="0">
                          <a:latin typeface="Arial" panose="020B0604020202020204" pitchFamily="34" charset="0"/>
                          <a:cs typeface="Arial" panose="020B0604020202020204" pitchFamily="34" charset="0"/>
                        </a:rPr>
                        <a:t>Orange juice</a:t>
                      </a: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08501600"/>
                  </a:ext>
                </a:extLst>
              </a:tr>
              <a:tr h="469751">
                <a:tc>
                  <a:txBody>
                    <a:bodyPr/>
                    <a:lstStyle/>
                    <a:p>
                      <a:pPr algn="ctr"/>
                      <a:r>
                        <a:rPr lang="en-GB" sz="2000" b="0">
                          <a:latin typeface="Arial" panose="020B0604020202020204" pitchFamily="34" charset="0"/>
                          <a:cs typeface="Arial" panose="020B0604020202020204" pitchFamily="34" charset="0"/>
                        </a:rPr>
                        <a:t>Vinegar</a:t>
                      </a: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61896299"/>
                  </a:ext>
                </a:extLst>
              </a:tr>
              <a:tr h="469751">
                <a:tc>
                  <a:txBody>
                    <a:bodyPr/>
                    <a:lstStyle/>
                    <a:p>
                      <a:pPr algn="ctr"/>
                      <a:r>
                        <a:rPr lang="en-GB" sz="2000" b="0">
                          <a:latin typeface="Arial" panose="020B0604020202020204" pitchFamily="34" charset="0"/>
                          <a:cs typeface="Arial" panose="020B0604020202020204" pitchFamily="34" charset="0"/>
                        </a:rPr>
                        <a:t>Toothpaste</a:t>
                      </a: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9080109"/>
                  </a:ext>
                </a:extLst>
              </a:tr>
              <a:tr h="469751">
                <a:tc>
                  <a:txBody>
                    <a:bodyPr/>
                    <a:lstStyle/>
                    <a:p>
                      <a:pPr algn="ctr"/>
                      <a:r>
                        <a:rPr lang="en-GB" sz="2000" b="0">
                          <a:latin typeface="Arial" panose="020B0604020202020204" pitchFamily="34" charset="0"/>
                          <a:cs typeface="Arial" panose="020B0604020202020204" pitchFamily="34" charset="0"/>
                        </a:rPr>
                        <a:t>Coca cola</a:t>
                      </a: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54512514"/>
                  </a:ext>
                </a:extLst>
              </a:tr>
              <a:tr h="469751">
                <a:tc>
                  <a:txBody>
                    <a:bodyPr/>
                    <a:lstStyle/>
                    <a:p>
                      <a:pPr algn="ctr"/>
                      <a:r>
                        <a:rPr lang="en-GB" sz="2000" b="0">
                          <a:latin typeface="Arial" panose="020B0604020202020204" pitchFamily="34" charset="0"/>
                          <a:cs typeface="Arial" panose="020B0604020202020204" pitchFamily="34" charset="0"/>
                        </a:rPr>
                        <a:t>Saltwater</a:t>
                      </a: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tc>
                  <a:txBody>
                    <a:bodyPr/>
                    <a:lstStyle/>
                    <a:p>
                      <a:pPr algn="ctr"/>
                      <a:endParaRPr lang="en-GB">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48384675"/>
                  </a:ext>
                </a:extLst>
              </a:tr>
            </a:tbl>
          </a:graphicData>
        </a:graphic>
      </p:graphicFrame>
    </p:spTree>
    <p:extLst>
      <p:ext uri="{BB962C8B-B14F-4D97-AF65-F5344CB8AC3E}">
        <p14:creationId xmlns:p14="http://schemas.microsoft.com/office/powerpoint/2010/main" val="2310892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3F65-7E45-8786-7AC5-4FED754B5062}"/>
              </a:ext>
            </a:extLst>
          </p:cNvPr>
          <p:cNvSpPr>
            <a:spLocks noGrp="1"/>
          </p:cNvSpPr>
          <p:nvPr>
            <p:ph type="ctrTitle"/>
          </p:nvPr>
        </p:nvSpPr>
        <p:spPr/>
        <p:txBody>
          <a:bodyPr/>
          <a:lstStyle/>
          <a:p>
            <a:r>
              <a:rPr lang="en-GB"/>
              <a:t>Practical instructions</a:t>
            </a:r>
          </a:p>
        </p:txBody>
      </p:sp>
      <p:sp>
        <p:nvSpPr>
          <p:cNvPr id="3" name="Subtitle 2">
            <a:extLst>
              <a:ext uri="{FF2B5EF4-FFF2-40B4-BE49-F238E27FC236}">
                <a16:creationId xmlns:a16="http://schemas.microsoft.com/office/drawing/2014/main" id="{FA65E17C-BE54-644F-576C-8D178C230523}"/>
              </a:ext>
            </a:extLst>
          </p:cNvPr>
          <p:cNvSpPr>
            <a:spLocks noGrp="1"/>
          </p:cNvSpPr>
          <p:nvPr>
            <p:ph type="subTitle" idx="1"/>
          </p:nvPr>
        </p:nvSpPr>
        <p:spPr>
          <a:xfrm>
            <a:off x="1025822" y="2431257"/>
            <a:ext cx="8749537" cy="3600000"/>
          </a:xfrm>
        </p:spPr>
        <p:txBody>
          <a:bodyPr/>
          <a:lstStyle/>
          <a:p>
            <a:pPr marL="457200" indent="-457200">
              <a:lnSpc>
                <a:spcPct val="115000"/>
              </a:lnSpc>
              <a:spcAft>
                <a:spcPts val="1200"/>
              </a:spcAft>
              <a:buFont typeface="+mj-lt"/>
              <a:buAutoNum type="arabicPeriod"/>
              <a:tabLst>
                <a:tab pos="228600" algn="l"/>
                <a:tab pos="457200" algn="l"/>
              </a:tabLst>
            </a:pPr>
            <a:r>
              <a:rPr lang="en-GB"/>
              <a:t>Collect the dimple trays, pipette (for UI) and Universal indicator (UI) for your pair.</a:t>
            </a:r>
          </a:p>
          <a:p>
            <a:pPr marL="457200" indent="-457200">
              <a:lnSpc>
                <a:spcPct val="115000"/>
              </a:lnSpc>
              <a:spcAft>
                <a:spcPts val="1200"/>
              </a:spcAft>
              <a:buFont typeface="+mj-lt"/>
              <a:buAutoNum type="arabicPeriod"/>
              <a:tabLst>
                <a:tab pos="228600" algn="l"/>
                <a:tab pos="457200" algn="l"/>
              </a:tabLst>
            </a:pPr>
            <a:r>
              <a:rPr lang="en-GB">
                <a:latin typeface="Arial" panose="020B0604020202020204" pitchFamily="34" charset="0"/>
                <a:cs typeface="Arial" panose="020B0604020202020204" pitchFamily="34" charset="0"/>
              </a:rPr>
              <a:t>Take your dimple tray around the room and add each of the substances you are going to test into the dimple tray using a pipette (2 drops of each). Each pipette should stay with the substance it is next to.</a:t>
            </a:r>
          </a:p>
          <a:p>
            <a:pPr marL="457200" indent="-457200">
              <a:lnSpc>
                <a:spcPct val="115000"/>
              </a:lnSpc>
              <a:spcAft>
                <a:spcPts val="1200"/>
              </a:spcAft>
              <a:buFont typeface="+mj-lt"/>
              <a:buAutoNum type="arabicPeriod"/>
              <a:tabLst>
                <a:tab pos="228600" algn="l"/>
                <a:tab pos="457200" algn="l"/>
              </a:tabLst>
            </a:pPr>
            <a:r>
              <a:rPr lang="en-GB">
                <a:latin typeface="Arial" panose="020B0604020202020204" pitchFamily="34" charset="0"/>
                <a:cs typeface="Arial" panose="020B0604020202020204" pitchFamily="34" charset="0"/>
              </a:rPr>
              <a:t>Using a pipette, add 2 drops of Universal indicator into each dimple on the dimple tray.</a:t>
            </a:r>
          </a:p>
          <a:p>
            <a:pPr marL="457200" indent="-457200">
              <a:lnSpc>
                <a:spcPct val="115000"/>
              </a:lnSpc>
              <a:spcAft>
                <a:spcPts val="1200"/>
              </a:spcAft>
              <a:buFont typeface="+mj-lt"/>
              <a:buAutoNum type="arabicPeriod"/>
              <a:tabLst>
                <a:tab pos="228600" algn="l"/>
                <a:tab pos="457200" algn="l"/>
              </a:tabLst>
            </a:pPr>
            <a:r>
              <a:rPr lang="en-GB">
                <a:latin typeface="Arial" panose="020B0604020202020204" pitchFamily="34" charset="0"/>
                <a:cs typeface="Arial" panose="020B0604020202020204" pitchFamily="34" charset="0"/>
              </a:rPr>
              <a:t>Add the colour change to your results table.</a:t>
            </a:r>
          </a:p>
          <a:p>
            <a:pPr>
              <a:lnSpc>
                <a:spcPct val="115000"/>
              </a:lnSpc>
              <a:spcAft>
                <a:spcPts val="1200"/>
              </a:spcAft>
              <a:tabLst>
                <a:tab pos="228600" algn="l"/>
                <a:tab pos="457200" algn="l"/>
              </a:tabLst>
            </a:pPr>
            <a:endParaRPr lang="en-GB"/>
          </a:p>
          <a:p>
            <a:pPr>
              <a:lnSpc>
                <a:spcPct val="115000"/>
              </a:lnSpc>
              <a:spcAft>
                <a:spcPts val="1200"/>
              </a:spcAft>
              <a:tabLst>
                <a:tab pos="228600" algn="l"/>
                <a:tab pos="457200" algn="l"/>
              </a:tabLst>
            </a:pPr>
            <a:endParaRPr lang="en-US"/>
          </a:p>
          <a:p>
            <a:pPr>
              <a:lnSpc>
                <a:spcPct val="115000"/>
              </a:lnSpc>
              <a:spcAft>
                <a:spcPts val="1200"/>
              </a:spcAft>
              <a:tabLst>
                <a:tab pos="228600" algn="l"/>
                <a:tab pos="457200" algn="l"/>
              </a:tabLst>
            </a:pPr>
            <a:endParaRPr lang="en-GB">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20496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a:t>Turn and talk – how are we going to stay safe during this practical?</a:t>
            </a:r>
          </a:p>
        </p:txBody>
      </p:sp>
      <p:pic>
        <p:nvPicPr>
          <p:cNvPr id="4" name="Picture 3" descr="A picture containing text&#10;&#10;Description automatically generated">
            <a:extLst>
              <a:ext uri="{FF2B5EF4-FFF2-40B4-BE49-F238E27FC236}">
                <a16:creationId xmlns:a16="http://schemas.microsoft.com/office/drawing/2014/main" id="{5E774302-3780-14B6-93C7-D88668CCF7DA}"/>
              </a:ext>
            </a:extLst>
          </p:cNvPr>
          <p:cNvPicPr>
            <a:picLocks noChangeAspect="1"/>
          </p:cNvPicPr>
          <p:nvPr/>
        </p:nvPicPr>
        <p:blipFill rotWithShape="1">
          <a:blip r:embed="rId2"/>
          <a:srcRect l="6471" t="6681" r="6646" b="9203"/>
          <a:stretch/>
        </p:blipFill>
        <p:spPr>
          <a:xfrm>
            <a:off x="9354700" y="2283798"/>
            <a:ext cx="2256275" cy="1638300"/>
          </a:xfrm>
          <a:prstGeom prst="rect">
            <a:avLst/>
          </a:prstGeom>
        </p:spPr>
      </p:pic>
      <p:pic>
        <p:nvPicPr>
          <p:cNvPr id="13" name="Picture 12" descr="A picture containing whiteboard&#10;&#10;Description automatically generated">
            <a:extLst>
              <a:ext uri="{FF2B5EF4-FFF2-40B4-BE49-F238E27FC236}">
                <a16:creationId xmlns:a16="http://schemas.microsoft.com/office/drawing/2014/main" id="{789212F0-B6E5-17E9-6FF5-A98590281B81}"/>
              </a:ext>
            </a:extLst>
          </p:cNvPr>
          <p:cNvPicPr>
            <a:picLocks noChangeAspect="1"/>
          </p:cNvPicPr>
          <p:nvPr/>
        </p:nvPicPr>
        <p:blipFill rotWithShape="1">
          <a:blip r:embed="rId3"/>
          <a:srcRect l="32500"/>
          <a:stretch/>
        </p:blipFill>
        <p:spPr>
          <a:xfrm>
            <a:off x="3149462" y="4986610"/>
            <a:ext cx="2964748" cy="1691006"/>
          </a:xfrm>
          <a:prstGeom prst="rect">
            <a:avLst/>
          </a:prstGeom>
        </p:spPr>
      </p:pic>
      <p:grpSp>
        <p:nvGrpSpPr>
          <p:cNvPr id="22" name="Group 21">
            <a:extLst>
              <a:ext uri="{FF2B5EF4-FFF2-40B4-BE49-F238E27FC236}">
                <a16:creationId xmlns:a16="http://schemas.microsoft.com/office/drawing/2014/main" id="{54EEF7FA-9C8D-56CC-9B61-66EB2232F565}"/>
              </a:ext>
            </a:extLst>
          </p:cNvPr>
          <p:cNvGrpSpPr/>
          <p:nvPr/>
        </p:nvGrpSpPr>
        <p:grpSpPr>
          <a:xfrm>
            <a:off x="1023330" y="2489259"/>
            <a:ext cx="3048000" cy="1983629"/>
            <a:chOff x="956423" y="2489259"/>
            <a:chExt cx="3048000" cy="1983629"/>
          </a:xfrm>
        </p:grpSpPr>
        <p:pic>
          <p:nvPicPr>
            <p:cNvPr id="9" name="Picture 8" descr="A pair of glasses&#10;&#10;Description automatically generated with medium confidence">
              <a:extLst>
                <a:ext uri="{FF2B5EF4-FFF2-40B4-BE49-F238E27FC236}">
                  <a16:creationId xmlns:a16="http://schemas.microsoft.com/office/drawing/2014/main" id="{87619553-6D0F-3759-1DFC-091787D04BAD}"/>
                </a:ext>
              </a:extLst>
            </p:cNvPr>
            <p:cNvPicPr>
              <a:picLocks noChangeAspect="1"/>
            </p:cNvPicPr>
            <p:nvPr/>
          </p:nvPicPr>
          <p:blipFill>
            <a:blip r:embed="rId4"/>
            <a:stretch>
              <a:fillRect/>
            </a:stretch>
          </p:blipFill>
          <p:spPr>
            <a:xfrm>
              <a:off x="956423" y="2489259"/>
              <a:ext cx="3048000" cy="1947672"/>
            </a:xfrm>
            <a:prstGeom prst="rect">
              <a:avLst/>
            </a:prstGeom>
          </p:spPr>
        </p:pic>
        <p:sp>
          <p:nvSpPr>
            <p:cNvPr id="15" name="TextBox 14">
              <a:extLst>
                <a:ext uri="{FF2B5EF4-FFF2-40B4-BE49-F238E27FC236}">
                  <a16:creationId xmlns:a16="http://schemas.microsoft.com/office/drawing/2014/main" id="{23C3E03F-5412-A87D-9B76-8653B5450D81}"/>
                </a:ext>
              </a:extLst>
            </p:cNvPr>
            <p:cNvSpPr txBox="1"/>
            <p:nvPr/>
          </p:nvSpPr>
          <p:spPr>
            <a:xfrm>
              <a:off x="1090348" y="4103556"/>
              <a:ext cx="2428875" cy="369332"/>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Wear safety goggles</a:t>
              </a:r>
            </a:p>
          </p:txBody>
        </p:sp>
      </p:grpSp>
      <p:grpSp>
        <p:nvGrpSpPr>
          <p:cNvPr id="23" name="Group 22">
            <a:extLst>
              <a:ext uri="{FF2B5EF4-FFF2-40B4-BE49-F238E27FC236}">
                <a16:creationId xmlns:a16="http://schemas.microsoft.com/office/drawing/2014/main" id="{26905D36-B61F-8DAC-EF6B-FED51270602C}"/>
              </a:ext>
            </a:extLst>
          </p:cNvPr>
          <p:cNvGrpSpPr/>
          <p:nvPr/>
        </p:nvGrpSpPr>
        <p:grpSpPr>
          <a:xfrm>
            <a:off x="4915132" y="2414016"/>
            <a:ext cx="3048000" cy="2058872"/>
            <a:chOff x="4981064" y="2414016"/>
            <a:chExt cx="3048000" cy="2058872"/>
          </a:xfrm>
        </p:grpSpPr>
        <p:pic>
          <p:nvPicPr>
            <p:cNvPr id="6" name="Picture 5" descr="A close-up of a sword&#10;&#10;Description automatically generated with medium confidence">
              <a:extLst>
                <a:ext uri="{FF2B5EF4-FFF2-40B4-BE49-F238E27FC236}">
                  <a16:creationId xmlns:a16="http://schemas.microsoft.com/office/drawing/2014/main" id="{D6AECAEC-5FEA-B3E6-6544-508384182703}"/>
                </a:ext>
              </a:extLst>
            </p:cNvPr>
            <p:cNvPicPr>
              <a:picLocks noChangeAspect="1"/>
            </p:cNvPicPr>
            <p:nvPr/>
          </p:nvPicPr>
          <p:blipFill>
            <a:blip r:embed="rId5"/>
            <a:stretch>
              <a:fillRect/>
            </a:stretch>
          </p:blipFill>
          <p:spPr>
            <a:xfrm>
              <a:off x="4981064" y="2414016"/>
              <a:ext cx="3048000" cy="2029968"/>
            </a:xfrm>
            <a:prstGeom prst="rect">
              <a:avLst/>
            </a:prstGeom>
          </p:spPr>
        </p:pic>
        <p:sp>
          <p:nvSpPr>
            <p:cNvPr id="17" name="TextBox 16">
              <a:extLst>
                <a:ext uri="{FF2B5EF4-FFF2-40B4-BE49-F238E27FC236}">
                  <a16:creationId xmlns:a16="http://schemas.microsoft.com/office/drawing/2014/main" id="{C769295A-A071-8C1F-2D27-C197D02E3F97}"/>
                </a:ext>
              </a:extLst>
            </p:cNvPr>
            <p:cNvSpPr txBox="1"/>
            <p:nvPr/>
          </p:nvSpPr>
          <p:spPr>
            <a:xfrm>
              <a:off x="5209335" y="4103556"/>
              <a:ext cx="2428875" cy="369332"/>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Use test tube holders</a:t>
              </a:r>
            </a:p>
          </p:txBody>
        </p:sp>
      </p:grpSp>
      <p:sp>
        <p:nvSpPr>
          <p:cNvPr id="19" name="TextBox 18">
            <a:extLst>
              <a:ext uri="{FF2B5EF4-FFF2-40B4-BE49-F238E27FC236}">
                <a16:creationId xmlns:a16="http://schemas.microsoft.com/office/drawing/2014/main" id="{A9356091-5F1E-57C4-67C9-FA38B91C9720}"/>
              </a:ext>
            </a:extLst>
          </p:cNvPr>
          <p:cNvSpPr txBox="1"/>
          <p:nvPr/>
        </p:nvSpPr>
        <p:spPr>
          <a:xfrm>
            <a:off x="9268399" y="4103556"/>
            <a:ext cx="2428875" cy="369332"/>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No eating or drinking</a:t>
            </a:r>
          </a:p>
        </p:txBody>
      </p:sp>
      <p:sp>
        <p:nvSpPr>
          <p:cNvPr id="21" name="TextBox 20">
            <a:extLst>
              <a:ext uri="{FF2B5EF4-FFF2-40B4-BE49-F238E27FC236}">
                <a16:creationId xmlns:a16="http://schemas.microsoft.com/office/drawing/2014/main" id="{2DE525B8-A033-AF34-6487-09B1AFBF7621}"/>
              </a:ext>
            </a:extLst>
          </p:cNvPr>
          <p:cNvSpPr txBox="1"/>
          <p:nvPr/>
        </p:nvSpPr>
        <p:spPr>
          <a:xfrm>
            <a:off x="6372225" y="5294202"/>
            <a:ext cx="2428875" cy="1200329"/>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Keep desks/benches tidy and make sure bags are not trip hazards</a:t>
            </a:r>
          </a:p>
        </p:txBody>
      </p:sp>
    </p:spTree>
    <p:extLst>
      <p:ext uri="{BB962C8B-B14F-4D97-AF65-F5344CB8AC3E}">
        <p14:creationId xmlns:p14="http://schemas.microsoft.com/office/powerpoint/2010/main" val="3962127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3F65-7E45-8786-7AC5-4FED754B5062}"/>
              </a:ext>
            </a:extLst>
          </p:cNvPr>
          <p:cNvSpPr>
            <a:spLocks noGrp="1"/>
          </p:cNvSpPr>
          <p:nvPr>
            <p:ph type="ctrTitle"/>
          </p:nvPr>
        </p:nvSpPr>
        <p:spPr/>
        <p:txBody>
          <a:bodyPr/>
          <a:lstStyle/>
          <a:p>
            <a:r>
              <a:rPr lang="en-GB"/>
              <a:t>Create your own pH scale</a:t>
            </a:r>
          </a:p>
        </p:txBody>
      </p:sp>
      <p:sp>
        <p:nvSpPr>
          <p:cNvPr id="3" name="Subtitle 2">
            <a:extLst>
              <a:ext uri="{FF2B5EF4-FFF2-40B4-BE49-F238E27FC236}">
                <a16:creationId xmlns:a16="http://schemas.microsoft.com/office/drawing/2014/main" id="{FA65E17C-BE54-644F-576C-8D178C230523}"/>
              </a:ext>
            </a:extLst>
          </p:cNvPr>
          <p:cNvSpPr>
            <a:spLocks noGrp="1"/>
          </p:cNvSpPr>
          <p:nvPr>
            <p:ph type="subTitle" idx="1"/>
          </p:nvPr>
        </p:nvSpPr>
        <p:spPr>
          <a:xfrm>
            <a:off x="909914" y="2283798"/>
            <a:ext cx="7070598" cy="3600000"/>
          </a:xfrm>
        </p:spPr>
        <p:txBody>
          <a:bodyPr/>
          <a:lstStyle/>
          <a:p>
            <a:pPr marL="457200" indent="-457200">
              <a:lnSpc>
                <a:spcPct val="115000"/>
              </a:lnSpc>
              <a:spcAft>
                <a:spcPts val="1200"/>
              </a:spcAft>
              <a:buFont typeface="+mj-lt"/>
              <a:buAutoNum type="arabicPeriod"/>
              <a:tabLst>
                <a:tab pos="228600" algn="l"/>
                <a:tab pos="457200" algn="l"/>
              </a:tabLst>
            </a:pPr>
            <a:r>
              <a:rPr lang="en-GB"/>
              <a:t>Make a pH chart which runs from pH 1 to pH 14.</a:t>
            </a:r>
          </a:p>
          <a:p>
            <a:pPr marL="457200" indent="-457200">
              <a:lnSpc>
                <a:spcPct val="115000"/>
              </a:lnSpc>
              <a:spcAft>
                <a:spcPts val="1200"/>
              </a:spcAft>
              <a:buFont typeface="+mj-lt"/>
              <a:buAutoNum type="arabicPeriod"/>
              <a:tabLst>
                <a:tab pos="228600" algn="l"/>
                <a:tab pos="457200" algn="l"/>
              </a:tabLst>
            </a:pPr>
            <a:r>
              <a:rPr lang="en-GB"/>
              <a:t>Colour the chart to show the colour change substances make when tested with Universal Indicator.</a:t>
            </a:r>
          </a:p>
          <a:p>
            <a:pPr marL="457200" indent="-457200">
              <a:lnSpc>
                <a:spcPct val="115000"/>
              </a:lnSpc>
              <a:spcAft>
                <a:spcPts val="1200"/>
              </a:spcAft>
              <a:buFont typeface="+mj-lt"/>
              <a:buAutoNum type="arabicPeriod"/>
              <a:tabLst>
                <a:tab pos="228600" algn="l"/>
                <a:tab pos="457200" algn="l"/>
              </a:tabLst>
            </a:pPr>
            <a:r>
              <a:rPr lang="en-GB"/>
              <a:t>Add pictures or labels to show the pH values of the substances you have tested during the lesson.</a:t>
            </a:r>
          </a:p>
          <a:p>
            <a:pPr>
              <a:lnSpc>
                <a:spcPct val="115000"/>
              </a:lnSpc>
              <a:spcAft>
                <a:spcPts val="1200"/>
              </a:spcAft>
              <a:tabLst>
                <a:tab pos="228600" algn="l"/>
                <a:tab pos="457200" algn="l"/>
              </a:tabLst>
            </a:pPr>
            <a:endParaRPr lang="en-US"/>
          </a:p>
          <a:p>
            <a:pPr>
              <a:lnSpc>
                <a:spcPct val="115000"/>
              </a:lnSpc>
              <a:spcAft>
                <a:spcPts val="1200"/>
              </a:spcAft>
              <a:tabLst>
                <a:tab pos="228600" algn="l"/>
                <a:tab pos="457200" algn="l"/>
              </a:tabLst>
            </a:pPr>
            <a:endParaRPr lang="en-GB">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13FB341-BA89-706E-979D-CEB44F1A10D5}"/>
              </a:ext>
            </a:extLst>
          </p:cNvPr>
          <p:cNvPicPr>
            <a:picLocks noChangeAspect="1"/>
          </p:cNvPicPr>
          <p:nvPr/>
        </p:nvPicPr>
        <p:blipFill>
          <a:blip r:embed="rId2"/>
          <a:stretch>
            <a:fillRect/>
          </a:stretch>
        </p:blipFill>
        <p:spPr>
          <a:xfrm>
            <a:off x="268310" y="4875131"/>
            <a:ext cx="11655380" cy="1540001"/>
          </a:xfrm>
          <a:prstGeom prst="rect">
            <a:avLst/>
          </a:prstGeom>
        </p:spPr>
      </p:pic>
      <p:graphicFrame>
        <p:nvGraphicFramePr>
          <p:cNvPr id="7" name="Table 6">
            <a:extLst>
              <a:ext uri="{FF2B5EF4-FFF2-40B4-BE49-F238E27FC236}">
                <a16:creationId xmlns:a16="http://schemas.microsoft.com/office/drawing/2014/main" id="{2145CF5C-056D-C5D0-886F-37F21E1A968A}"/>
              </a:ext>
            </a:extLst>
          </p:cNvPr>
          <p:cNvGraphicFramePr>
            <a:graphicFrameLocks noGrp="1"/>
          </p:cNvGraphicFramePr>
          <p:nvPr>
            <p:extLst>
              <p:ext uri="{D42A27DB-BD31-4B8C-83A1-F6EECF244321}">
                <p14:modId xmlns:p14="http://schemas.microsoft.com/office/powerpoint/2010/main" val="758013196"/>
              </p:ext>
            </p:extLst>
          </p:nvPr>
        </p:nvGraphicFramePr>
        <p:xfrm>
          <a:off x="7818736" y="1072866"/>
          <a:ext cx="2267519" cy="3535680"/>
        </p:xfrm>
        <a:graphic>
          <a:graphicData uri="http://schemas.openxmlformats.org/drawingml/2006/table">
            <a:tbl>
              <a:tblPr firstRow="1" bandRow="1">
                <a:tableStyleId>{00A15C55-8517-42AA-B614-E9B94910E393}</a:tableStyleId>
              </a:tblPr>
              <a:tblGrid>
                <a:gridCol w="2267519">
                  <a:extLst>
                    <a:ext uri="{9D8B030D-6E8A-4147-A177-3AD203B41FA5}">
                      <a16:colId xmlns:a16="http://schemas.microsoft.com/office/drawing/2014/main" val="2614164590"/>
                    </a:ext>
                  </a:extLst>
                </a:gridCol>
              </a:tblGrid>
              <a:tr h="118485">
                <a:tc>
                  <a:txBody>
                    <a:bodyPr/>
                    <a:lstStyle/>
                    <a:p>
                      <a:r>
                        <a:rPr lang="en-GB">
                          <a:latin typeface="Arial" panose="020B0604020202020204" pitchFamily="34" charset="0"/>
                          <a:cs typeface="Arial" panose="020B0604020202020204" pitchFamily="34" charset="0"/>
                        </a:rPr>
                        <a:t>Substance tested</a:t>
                      </a:r>
                    </a:p>
                  </a:txBody>
                  <a:tcPr/>
                </a:tc>
                <a:extLst>
                  <a:ext uri="{0D108BD9-81ED-4DB2-BD59-A6C34878D82A}">
                    <a16:rowId xmlns:a16="http://schemas.microsoft.com/office/drawing/2014/main" val="866806897"/>
                  </a:ext>
                </a:extLst>
              </a:tr>
              <a:tr h="120154">
                <a:tc>
                  <a:txBody>
                    <a:bodyPr/>
                    <a:lstStyle/>
                    <a:p>
                      <a:pPr algn="ctr"/>
                      <a:r>
                        <a:rPr lang="en-GB" sz="2000" b="0">
                          <a:latin typeface="Arial" panose="020B0604020202020204" pitchFamily="34" charset="0"/>
                          <a:cs typeface="Arial" panose="020B0604020202020204" pitchFamily="34" charset="0"/>
                        </a:rPr>
                        <a:t>Hydrochloric</a:t>
                      </a:r>
                      <a:r>
                        <a:rPr lang="en-GB" sz="2000" b="0" baseline="0">
                          <a:latin typeface="Arial" panose="020B0604020202020204" pitchFamily="34" charset="0"/>
                          <a:cs typeface="Arial" panose="020B0604020202020204" pitchFamily="34" charset="0"/>
                        </a:rPr>
                        <a:t> acid</a:t>
                      </a:r>
                      <a:endParaRPr lang="en-GB" sz="2000" b="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0116031"/>
                  </a:ext>
                </a:extLst>
              </a:tr>
              <a:tr h="120154">
                <a:tc>
                  <a:txBody>
                    <a:bodyPr/>
                    <a:lstStyle/>
                    <a:p>
                      <a:pPr algn="ctr"/>
                      <a:r>
                        <a:rPr lang="en-GB" sz="2000" b="0">
                          <a:latin typeface="Arial" panose="020B0604020202020204" pitchFamily="34" charset="0"/>
                          <a:cs typeface="Arial" panose="020B0604020202020204" pitchFamily="34" charset="0"/>
                        </a:rPr>
                        <a:t>Sodium</a:t>
                      </a:r>
                      <a:r>
                        <a:rPr lang="en-GB" sz="2000" b="0" baseline="0">
                          <a:latin typeface="Arial" panose="020B0604020202020204" pitchFamily="34" charset="0"/>
                          <a:cs typeface="Arial" panose="020B0604020202020204" pitchFamily="34" charset="0"/>
                        </a:rPr>
                        <a:t> Hydroxide</a:t>
                      </a:r>
                      <a:endParaRPr lang="en-GB" sz="2000" b="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46658367"/>
                  </a:ext>
                </a:extLst>
              </a:tr>
              <a:tr h="120154">
                <a:tc>
                  <a:txBody>
                    <a:bodyPr/>
                    <a:lstStyle/>
                    <a:p>
                      <a:pPr algn="ctr"/>
                      <a:r>
                        <a:rPr lang="en-GB" sz="2000" b="0">
                          <a:latin typeface="Arial" panose="020B0604020202020204" pitchFamily="34" charset="0"/>
                          <a:cs typeface="Arial" panose="020B0604020202020204" pitchFamily="34" charset="0"/>
                        </a:rPr>
                        <a:t>Distilled Water</a:t>
                      </a:r>
                    </a:p>
                  </a:txBody>
                  <a:tcPr/>
                </a:tc>
                <a:extLst>
                  <a:ext uri="{0D108BD9-81ED-4DB2-BD59-A6C34878D82A}">
                    <a16:rowId xmlns:a16="http://schemas.microsoft.com/office/drawing/2014/main" val="1450904531"/>
                  </a:ext>
                </a:extLst>
              </a:tr>
              <a:tr h="120154">
                <a:tc>
                  <a:txBody>
                    <a:bodyPr/>
                    <a:lstStyle/>
                    <a:p>
                      <a:pPr algn="ctr"/>
                      <a:r>
                        <a:rPr lang="en-GB" sz="2000" b="0">
                          <a:latin typeface="Arial" panose="020B0604020202020204" pitchFamily="34" charset="0"/>
                          <a:cs typeface="Arial" panose="020B0604020202020204" pitchFamily="34" charset="0"/>
                        </a:rPr>
                        <a:t>Orange juice</a:t>
                      </a:r>
                    </a:p>
                  </a:txBody>
                  <a:tcPr/>
                </a:tc>
                <a:extLst>
                  <a:ext uri="{0D108BD9-81ED-4DB2-BD59-A6C34878D82A}">
                    <a16:rowId xmlns:a16="http://schemas.microsoft.com/office/drawing/2014/main" val="414252616"/>
                  </a:ext>
                </a:extLst>
              </a:tr>
              <a:tr h="120154">
                <a:tc>
                  <a:txBody>
                    <a:bodyPr/>
                    <a:lstStyle/>
                    <a:p>
                      <a:pPr algn="ctr"/>
                      <a:r>
                        <a:rPr lang="en-GB" sz="2000" b="0">
                          <a:latin typeface="Arial" panose="020B0604020202020204" pitchFamily="34" charset="0"/>
                          <a:cs typeface="Arial" panose="020B0604020202020204" pitchFamily="34" charset="0"/>
                        </a:rPr>
                        <a:t>Vinegar</a:t>
                      </a:r>
                    </a:p>
                  </a:txBody>
                  <a:tcPr/>
                </a:tc>
                <a:extLst>
                  <a:ext uri="{0D108BD9-81ED-4DB2-BD59-A6C34878D82A}">
                    <a16:rowId xmlns:a16="http://schemas.microsoft.com/office/drawing/2014/main" val="3178249329"/>
                  </a:ext>
                </a:extLst>
              </a:tr>
              <a:tr h="120154">
                <a:tc>
                  <a:txBody>
                    <a:bodyPr/>
                    <a:lstStyle/>
                    <a:p>
                      <a:pPr algn="ctr"/>
                      <a:r>
                        <a:rPr lang="en-GB" sz="2000" b="0">
                          <a:latin typeface="Arial" panose="020B0604020202020204" pitchFamily="34" charset="0"/>
                          <a:cs typeface="Arial" panose="020B0604020202020204" pitchFamily="34" charset="0"/>
                        </a:rPr>
                        <a:t>Toothpaste</a:t>
                      </a:r>
                    </a:p>
                  </a:txBody>
                  <a:tcPr/>
                </a:tc>
                <a:extLst>
                  <a:ext uri="{0D108BD9-81ED-4DB2-BD59-A6C34878D82A}">
                    <a16:rowId xmlns:a16="http://schemas.microsoft.com/office/drawing/2014/main" val="415740430"/>
                  </a:ext>
                </a:extLst>
              </a:tr>
              <a:tr h="120154">
                <a:tc>
                  <a:txBody>
                    <a:bodyPr/>
                    <a:lstStyle/>
                    <a:p>
                      <a:pPr algn="ctr"/>
                      <a:r>
                        <a:rPr lang="en-GB" sz="2000" b="0">
                          <a:latin typeface="Arial" panose="020B0604020202020204" pitchFamily="34" charset="0"/>
                          <a:cs typeface="Arial" panose="020B0604020202020204" pitchFamily="34" charset="0"/>
                        </a:rPr>
                        <a:t>Coca cola</a:t>
                      </a:r>
                    </a:p>
                  </a:txBody>
                  <a:tcPr/>
                </a:tc>
                <a:extLst>
                  <a:ext uri="{0D108BD9-81ED-4DB2-BD59-A6C34878D82A}">
                    <a16:rowId xmlns:a16="http://schemas.microsoft.com/office/drawing/2014/main" val="2351374852"/>
                  </a:ext>
                </a:extLst>
              </a:tr>
              <a:tr h="120154">
                <a:tc>
                  <a:txBody>
                    <a:bodyPr/>
                    <a:lstStyle/>
                    <a:p>
                      <a:pPr algn="ctr"/>
                      <a:r>
                        <a:rPr lang="en-GB" sz="2000" b="0">
                          <a:latin typeface="Arial" panose="020B0604020202020204" pitchFamily="34" charset="0"/>
                          <a:cs typeface="Arial" panose="020B0604020202020204" pitchFamily="34" charset="0"/>
                        </a:rPr>
                        <a:t>Saltwater</a:t>
                      </a:r>
                    </a:p>
                  </a:txBody>
                  <a:tcPr/>
                </a:tc>
                <a:extLst>
                  <a:ext uri="{0D108BD9-81ED-4DB2-BD59-A6C34878D82A}">
                    <a16:rowId xmlns:a16="http://schemas.microsoft.com/office/drawing/2014/main" val="2758043245"/>
                  </a:ext>
                </a:extLst>
              </a:tr>
            </a:tbl>
          </a:graphicData>
        </a:graphic>
      </p:graphicFrame>
    </p:spTree>
    <p:extLst>
      <p:ext uri="{BB962C8B-B14F-4D97-AF65-F5344CB8AC3E}">
        <p14:creationId xmlns:p14="http://schemas.microsoft.com/office/powerpoint/2010/main" val="394234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F38A-2811-8A0A-0903-F90C6CA9F351}"/>
              </a:ext>
            </a:extLst>
          </p:cNvPr>
          <p:cNvSpPr>
            <a:spLocks noGrp="1"/>
          </p:cNvSpPr>
          <p:nvPr>
            <p:ph type="ctrTitle"/>
          </p:nvPr>
        </p:nvSpPr>
        <p:spPr/>
        <p:txBody>
          <a:bodyPr/>
          <a:lstStyle/>
          <a:p>
            <a:r>
              <a:rPr lang="en-US">
                <a:latin typeface="Arial"/>
                <a:cs typeface="Arial"/>
              </a:rPr>
              <a:t>Homework</a:t>
            </a:r>
            <a:endParaRPr lang="en-US"/>
          </a:p>
        </p:txBody>
      </p:sp>
      <p:sp>
        <p:nvSpPr>
          <p:cNvPr id="4" name="TextBox 3">
            <a:extLst>
              <a:ext uri="{FF2B5EF4-FFF2-40B4-BE49-F238E27FC236}">
                <a16:creationId xmlns:a16="http://schemas.microsoft.com/office/drawing/2014/main" id="{B3D9D166-8F1D-39CD-D4E0-A3292451464C}"/>
              </a:ext>
            </a:extLst>
          </p:cNvPr>
          <p:cNvSpPr txBox="1"/>
          <p:nvPr/>
        </p:nvSpPr>
        <p:spPr>
          <a:xfrm>
            <a:off x="1042735" y="2283798"/>
            <a:ext cx="9352547" cy="707886"/>
          </a:xfrm>
          <a:prstGeom prst="rect">
            <a:avLst/>
          </a:prstGeom>
          <a:noFill/>
        </p:spPr>
        <p:txBody>
          <a:bodyPr wrap="square">
            <a:spAutoFit/>
          </a:bodyPr>
          <a:lstStyle/>
          <a:p>
            <a:r>
              <a:rPr lang="en-GB" sz="2000">
                <a:latin typeface="Arial" panose="020B0604020202020204" pitchFamily="34" charset="0"/>
                <a:cs typeface="Arial" panose="020B0604020202020204" pitchFamily="34" charset="0"/>
              </a:rPr>
              <a:t>Research how you could conduct an experiment using red cabbage as an indicator.</a:t>
            </a:r>
          </a:p>
        </p:txBody>
      </p:sp>
      <p:sp>
        <p:nvSpPr>
          <p:cNvPr id="5" name="TextBox 4">
            <a:extLst>
              <a:ext uri="{FF2B5EF4-FFF2-40B4-BE49-F238E27FC236}">
                <a16:creationId xmlns:a16="http://schemas.microsoft.com/office/drawing/2014/main" id="{65B2F11E-8202-7905-0115-17387A9AAC75}"/>
              </a:ext>
            </a:extLst>
          </p:cNvPr>
          <p:cNvSpPr txBox="1"/>
          <p:nvPr/>
        </p:nvSpPr>
        <p:spPr>
          <a:xfrm>
            <a:off x="1026691" y="3429000"/>
            <a:ext cx="9368591" cy="1938992"/>
          </a:xfrm>
          <a:prstGeom prst="rect">
            <a:avLst/>
          </a:prstGeom>
          <a:noFill/>
        </p:spPr>
        <p:txBody>
          <a:bodyPr wrap="square">
            <a:spAutoFit/>
          </a:bodyPr>
          <a:lstStyle/>
          <a:p>
            <a:r>
              <a:rPr lang="en-GB" sz="2000" b="0" i="0" u="none" strike="noStrike">
                <a:effectLst/>
                <a:latin typeface="Arial" panose="020B0604020202020204" pitchFamily="34" charset="0"/>
                <a:cs typeface="Arial" panose="020B0604020202020204" pitchFamily="34" charset="0"/>
              </a:rPr>
              <a:t>Make sure to include:</a:t>
            </a: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How you prepare the red cabbage so it can be used as an indicator.</a:t>
            </a: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How you will use the indicator to test the pH of different substances.</a:t>
            </a: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What the results are for acid, alkaline and neutral (what colours would the indicators show?)</a:t>
            </a:r>
          </a:p>
          <a:p>
            <a:endParaRPr lang="en-GB" sz="2000" b="0" i="0" u="none" strike="noStrike">
              <a:effectLst/>
              <a:latin typeface="Arial" panose="020B0604020202020204" pitchFamily="34" charset="0"/>
            </a:endParaRPr>
          </a:p>
        </p:txBody>
      </p:sp>
    </p:spTree>
    <p:extLst>
      <p:ext uri="{BB962C8B-B14F-4D97-AF65-F5344CB8AC3E}">
        <p14:creationId xmlns:p14="http://schemas.microsoft.com/office/powerpoint/2010/main" val="1132802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F38A-2811-8A0A-0903-F90C6CA9F351}"/>
              </a:ext>
            </a:extLst>
          </p:cNvPr>
          <p:cNvSpPr>
            <a:spLocks noGrp="1"/>
          </p:cNvSpPr>
          <p:nvPr>
            <p:ph type="ctrTitle"/>
          </p:nvPr>
        </p:nvSpPr>
        <p:spPr/>
        <p:txBody>
          <a:bodyPr/>
          <a:lstStyle/>
          <a:p>
            <a:r>
              <a:rPr lang="en-US">
                <a:latin typeface="Arial"/>
                <a:cs typeface="Arial"/>
              </a:rPr>
              <a:t>Key words</a:t>
            </a:r>
            <a:endParaRPr lang="en-US"/>
          </a:p>
        </p:txBody>
      </p:sp>
      <p:graphicFrame>
        <p:nvGraphicFramePr>
          <p:cNvPr id="7" name="Table 6">
            <a:extLst>
              <a:ext uri="{FF2B5EF4-FFF2-40B4-BE49-F238E27FC236}">
                <a16:creationId xmlns:a16="http://schemas.microsoft.com/office/drawing/2014/main" id="{21663884-8A5D-DD9A-B4F0-E1EED248AA0D}"/>
              </a:ext>
            </a:extLst>
          </p:cNvPr>
          <p:cNvGraphicFramePr>
            <a:graphicFrameLocks noGrp="1"/>
          </p:cNvGraphicFramePr>
          <p:nvPr>
            <p:extLst>
              <p:ext uri="{D42A27DB-BD31-4B8C-83A1-F6EECF244321}">
                <p14:modId xmlns:p14="http://schemas.microsoft.com/office/powerpoint/2010/main" val="3501602527"/>
              </p:ext>
            </p:extLst>
          </p:nvPr>
        </p:nvGraphicFramePr>
        <p:xfrm>
          <a:off x="1169274" y="2186605"/>
          <a:ext cx="10232323" cy="4400550"/>
        </p:xfrm>
        <a:graphic>
          <a:graphicData uri="http://schemas.openxmlformats.org/drawingml/2006/table">
            <a:tbl>
              <a:tblPr firstRow="1" bandRow="1">
                <a:tableStyleId>{00A15C55-8517-42AA-B614-E9B94910E393}</a:tableStyleId>
              </a:tblPr>
              <a:tblGrid>
                <a:gridCol w="2580559">
                  <a:extLst>
                    <a:ext uri="{9D8B030D-6E8A-4147-A177-3AD203B41FA5}">
                      <a16:colId xmlns:a16="http://schemas.microsoft.com/office/drawing/2014/main" val="1331182780"/>
                    </a:ext>
                  </a:extLst>
                </a:gridCol>
                <a:gridCol w="7651764">
                  <a:extLst>
                    <a:ext uri="{9D8B030D-6E8A-4147-A177-3AD203B41FA5}">
                      <a16:colId xmlns:a16="http://schemas.microsoft.com/office/drawing/2014/main" val="493437255"/>
                    </a:ext>
                  </a:extLst>
                </a:gridCol>
              </a:tblGrid>
              <a:tr h="447675">
                <a:tc>
                  <a:txBody>
                    <a:bodyPr/>
                    <a:lstStyle/>
                    <a:p>
                      <a:pPr fontAlgn="base"/>
                      <a:r>
                        <a:rPr lang="en-US" sz="2000" b="1">
                          <a:effectLst/>
                          <a:latin typeface="Arial"/>
                        </a:rPr>
                        <a:t>Key word​</a:t>
                      </a:r>
                    </a:p>
                  </a:txBody>
                  <a:tcPr/>
                </a:tc>
                <a:tc>
                  <a:txBody>
                    <a:bodyPr/>
                    <a:lstStyle/>
                    <a:p>
                      <a:pPr fontAlgn="base"/>
                      <a:r>
                        <a:rPr lang="en-US" sz="2000">
                          <a:effectLst/>
                          <a:latin typeface="Arial"/>
                        </a:rPr>
                        <a:t>Meaning​</a:t>
                      </a:r>
                    </a:p>
                  </a:txBody>
                  <a:tcPr/>
                </a:tc>
                <a:extLst>
                  <a:ext uri="{0D108BD9-81ED-4DB2-BD59-A6C34878D82A}">
                    <a16:rowId xmlns:a16="http://schemas.microsoft.com/office/drawing/2014/main" val="888077538"/>
                  </a:ext>
                </a:extLst>
              </a:tr>
              <a:tr h="447675">
                <a:tc>
                  <a:txBody>
                    <a:bodyPr/>
                    <a:lstStyle/>
                    <a:p>
                      <a:pPr fontAlgn="base"/>
                      <a:r>
                        <a:rPr lang="en-US" sz="2000" b="1">
                          <a:effectLst/>
                          <a:latin typeface="Arial"/>
                        </a:rPr>
                        <a:t>Acid</a:t>
                      </a:r>
                    </a:p>
                  </a:txBody>
                  <a:tcPr/>
                </a:tc>
                <a:tc>
                  <a:txBody>
                    <a:bodyPr/>
                    <a:lstStyle/>
                    <a:p>
                      <a:pPr lvl="0">
                        <a:buNone/>
                      </a:pPr>
                      <a:r>
                        <a:rPr lang="en-GB" sz="2000" dirty="0">
                          <a:latin typeface="Arial"/>
                        </a:rPr>
                        <a:t>Any substance that increases the concentration of hydrogen (H+) ions when added to a water solution (pH 1-6).</a:t>
                      </a:r>
                    </a:p>
                  </a:txBody>
                  <a:tcPr/>
                </a:tc>
                <a:extLst>
                  <a:ext uri="{0D108BD9-81ED-4DB2-BD59-A6C34878D82A}">
                    <a16:rowId xmlns:a16="http://schemas.microsoft.com/office/drawing/2014/main" val="3382917297"/>
                  </a:ext>
                </a:extLst>
              </a:tr>
              <a:tr h="447675">
                <a:tc>
                  <a:txBody>
                    <a:bodyPr/>
                    <a:lstStyle/>
                    <a:p>
                      <a:pPr fontAlgn="base"/>
                      <a:r>
                        <a:rPr lang="en-GB" sz="2000" b="1" dirty="0">
                          <a:effectLst/>
                          <a:latin typeface="Arial"/>
                        </a:rPr>
                        <a:t>Neutral solution</a:t>
                      </a:r>
                    </a:p>
                  </a:txBody>
                  <a:tcPr/>
                </a:tc>
                <a:tc>
                  <a:txBody>
                    <a:bodyPr/>
                    <a:lstStyle/>
                    <a:p>
                      <a:pPr marL="0" marR="0" lvl="0" indent="0" algn="l">
                        <a:lnSpc>
                          <a:spcPct val="100000"/>
                        </a:lnSpc>
                        <a:spcBef>
                          <a:spcPts val="0"/>
                        </a:spcBef>
                        <a:spcAft>
                          <a:spcPts val="0"/>
                        </a:spcAft>
                        <a:buNone/>
                      </a:pPr>
                      <a:r>
                        <a:rPr lang="en-GB" sz="2000" b="0" i="0" u="none" strike="noStrike" noProof="0" dirty="0">
                          <a:effectLst/>
                          <a:latin typeface="Arial"/>
                        </a:rPr>
                        <a:t>A solution with a pH of exactly 7.</a:t>
                      </a:r>
                    </a:p>
                  </a:txBody>
                  <a:tcPr/>
                </a:tc>
                <a:extLst>
                  <a:ext uri="{0D108BD9-81ED-4DB2-BD59-A6C34878D82A}">
                    <a16:rowId xmlns:a16="http://schemas.microsoft.com/office/drawing/2014/main" val="3809964739"/>
                  </a:ext>
                </a:extLst>
              </a:tr>
              <a:tr h="447675">
                <a:tc>
                  <a:txBody>
                    <a:bodyPr/>
                    <a:lstStyle/>
                    <a:p>
                      <a:pPr fontAlgn="base"/>
                      <a:r>
                        <a:rPr lang="en-GB" sz="2000" b="1" dirty="0">
                          <a:effectLst/>
                          <a:latin typeface="Arial"/>
                        </a:rPr>
                        <a:t>Alkali</a:t>
                      </a:r>
                    </a:p>
                  </a:txBody>
                  <a:tcPr/>
                </a:tc>
                <a:tc>
                  <a:txBody>
                    <a:bodyPr/>
                    <a:lstStyle/>
                    <a:p>
                      <a:pPr marL="0" marR="0" lvl="0" indent="0" algn="l">
                        <a:lnSpc>
                          <a:spcPct val="100000"/>
                        </a:lnSpc>
                        <a:spcBef>
                          <a:spcPts val="0"/>
                        </a:spcBef>
                        <a:spcAft>
                          <a:spcPts val="0"/>
                        </a:spcAft>
                        <a:buNone/>
                      </a:pPr>
                      <a:r>
                        <a:rPr lang="en-GB" sz="2000" b="0" i="0" u="none" strike="noStrike" noProof="0" dirty="0">
                          <a:effectLst/>
                          <a:latin typeface="Arial"/>
                        </a:rPr>
                        <a:t>Any substance that decreases the concentration of hydrogen (H+) ions when added to a water solution (pH 7-14).</a:t>
                      </a:r>
                    </a:p>
                  </a:txBody>
                  <a:tcPr/>
                </a:tc>
                <a:extLst>
                  <a:ext uri="{0D108BD9-81ED-4DB2-BD59-A6C34878D82A}">
                    <a16:rowId xmlns:a16="http://schemas.microsoft.com/office/drawing/2014/main" val="1558108486"/>
                  </a:ext>
                </a:extLst>
              </a:tr>
              <a:tr h="447675">
                <a:tc>
                  <a:txBody>
                    <a:bodyPr/>
                    <a:lstStyle/>
                    <a:p>
                      <a:pPr fontAlgn="base"/>
                      <a:r>
                        <a:rPr lang="en-GB" sz="2000" b="1">
                          <a:effectLst/>
                          <a:latin typeface="Arial"/>
                        </a:rPr>
                        <a:t>pH scale</a:t>
                      </a:r>
                    </a:p>
                  </a:txBody>
                  <a:tcPr/>
                </a:tc>
                <a:tc>
                  <a:txBody>
                    <a:bodyPr/>
                    <a:lstStyle/>
                    <a:p>
                      <a:pPr lvl="0">
                        <a:buNone/>
                      </a:pPr>
                      <a:r>
                        <a:rPr lang="en-GB" sz="2000" dirty="0">
                          <a:latin typeface="Arial"/>
                        </a:rPr>
                        <a:t>A scale from 0 to 14 that tells us how acidic or alkaline an aqueous solution is.</a:t>
                      </a:r>
                    </a:p>
                  </a:txBody>
                  <a:tcPr/>
                </a:tc>
                <a:extLst>
                  <a:ext uri="{0D108BD9-81ED-4DB2-BD59-A6C34878D82A}">
                    <a16:rowId xmlns:a16="http://schemas.microsoft.com/office/drawing/2014/main" val="258567779"/>
                  </a:ext>
                </a:extLst>
              </a:tr>
              <a:tr h="447675">
                <a:tc>
                  <a:txBody>
                    <a:bodyPr/>
                    <a:lstStyle/>
                    <a:p>
                      <a:pPr fontAlgn="base"/>
                      <a:r>
                        <a:rPr lang="en-GB" sz="2000" b="1">
                          <a:effectLst/>
                          <a:latin typeface="Arial"/>
                        </a:rPr>
                        <a:t>Indicator</a:t>
                      </a:r>
                    </a:p>
                  </a:txBody>
                  <a:tcPr/>
                </a:tc>
                <a:tc>
                  <a:txBody>
                    <a:bodyPr/>
                    <a:lstStyle/>
                    <a:p>
                      <a:pPr lvl="0" algn="l">
                        <a:lnSpc>
                          <a:spcPct val="100000"/>
                        </a:lnSpc>
                        <a:spcBef>
                          <a:spcPts val="0"/>
                        </a:spcBef>
                        <a:spcAft>
                          <a:spcPts val="0"/>
                        </a:spcAft>
                        <a:buNone/>
                      </a:pPr>
                      <a:r>
                        <a:rPr lang="en-GB" sz="2000" b="0" i="0" u="none" strike="noStrike" noProof="0">
                          <a:effectLst/>
                          <a:latin typeface="Arial" panose="020B0604020202020204" pitchFamily="34" charset="0"/>
                          <a:cs typeface="Arial" panose="020B0604020202020204" pitchFamily="34" charset="0"/>
                        </a:rPr>
                        <a:t>A substance added to a test sample which alters (e.g., in colour) to indicate whether a specific reaction has taken place.</a:t>
                      </a:r>
                      <a:endParaRPr lang="en-US" sz="2000" b="0" i="0" u="none" strike="noStrike" noProof="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9300704"/>
                  </a:ext>
                </a:extLst>
              </a:tr>
              <a:tr h="447675">
                <a:tc>
                  <a:txBody>
                    <a:bodyPr/>
                    <a:lstStyle/>
                    <a:p>
                      <a:pPr fontAlgn="base"/>
                      <a:r>
                        <a:rPr lang="en-US" sz="2000" b="1">
                          <a:effectLst/>
                          <a:latin typeface="Arial"/>
                        </a:rPr>
                        <a:t>Litmus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effectLst/>
                          <a:latin typeface="Arial"/>
                        </a:rPr>
                        <a:t>A dye that is red under acid conditions and blue under alkaline conditions.</a:t>
                      </a:r>
                    </a:p>
                  </a:txBody>
                  <a:tcPr/>
                </a:tc>
                <a:extLst>
                  <a:ext uri="{0D108BD9-81ED-4DB2-BD59-A6C34878D82A}">
                    <a16:rowId xmlns:a16="http://schemas.microsoft.com/office/drawing/2014/main" val="2705072277"/>
                  </a:ext>
                </a:extLst>
              </a:tr>
            </a:tbl>
          </a:graphicData>
        </a:graphic>
      </p:graphicFrame>
    </p:spTree>
    <p:extLst>
      <p:ext uri="{BB962C8B-B14F-4D97-AF65-F5344CB8AC3E}">
        <p14:creationId xmlns:p14="http://schemas.microsoft.com/office/powerpoint/2010/main" val="2450036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4D3D-C20B-4ED7-8C51-1867D1A26058}"/>
              </a:ext>
            </a:extLst>
          </p:cNvPr>
          <p:cNvSpPr>
            <a:spLocks noGrp="1"/>
          </p:cNvSpPr>
          <p:nvPr>
            <p:ph type="ctrTitle"/>
          </p:nvPr>
        </p:nvSpPr>
        <p:spPr/>
        <p:txBody>
          <a:bodyPr/>
          <a:lstStyle/>
          <a:p>
            <a:r>
              <a:rPr lang="en-US"/>
              <a:t>Teachers’ guide</a:t>
            </a:r>
            <a:endParaRPr lang="en-GB"/>
          </a:p>
        </p:txBody>
      </p:sp>
    </p:spTree>
    <p:extLst>
      <p:ext uri="{BB962C8B-B14F-4D97-AF65-F5344CB8AC3E}">
        <p14:creationId xmlns:p14="http://schemas.microsoft.com/office/powerpoint/2010/main" val="1199664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C6A4-F909-3FCA-46FA-A324F7577091}"/>
              </a:ext>
            </a:extLst>
          </p:cNvPr>
          <p:cNvSpPr>
            <a:spLocks noGrp="1"/>
          </p:cNvSpPr>
          <p:nvPr>
            <p:ph type="ctrTitle"/>
          </p:nvPr>
        </p:nvSpPr>
        <p:spPr/>
        <p:txBody>
          <a:bodyPr/>
          <a:lstStyle/>
          <a:p>
            <a:r>
              <a:rPr lang="en-GB"/>
              <a:t>Lesson structure</a:t>
            </a:r>
          </a:p>
        </p:txBody>
      </p:sp>
      <p:sp>
        <p:nvSpPr>
          <p:cNvPr id="3" name="Subtitle 2">
            <a:extLst>
              <a:ext uri="{FF2B5EF4-FFF2-40B4-BE49-F238E27FC236}">
                <a16:creationId xmlns:a16="http://schemas.microsoft.com/office/drawing/2014/main" id="{2D96CEC0-8122-6BD8-7C35-96AB229E25E3}"/>
              </a:ext>
            </a:extLst>
          </p:cNvPr>
          <p:cNvSpPr>
            <a:spLocks noGrp="1"/>
          </p:cNvSpPr>
          <p:nvPr>
            <p:ph type="subTitle" idx="1"/>
          </p:nvPr>
        </p:nvSpPr>
        <p:spPr>
          <a:xfrm>
            <a:off x="1169274" y="2386157"/>
            <a:ext cx="9720000" cy="3600000"/>
          </a:xfrm>
        </p:spPr>
        <p:txBody>
          <a:bodyPr/>
          <a:lstStyle/>
          <a:p>
            <a:r>
              <a:rPr lang="en-GB"/>
              <a:t>Starter: Begin a discussion around the key terms (5 minutes).</a:t>
            </a:r>
          </a:p>
          <a:p>
            <a:r>
              <a:rPr lang="en-GB"/>
              <a:t>Fill in the gaps: Give out worksheet and ask students to fill in based on video (5 minutes, 5 minutes to go over).</a:t>
            </a:r>
          </a:p>
          <a:p>
            <a:r>
              <a:rPr lang="en-GB"/>
              <a:t>Explanation of pH scale and then colour test (conduct as class </a:t>
            </a:r>
            <a:r>
              <a:rPr lang="en-GB" err="1"/>
              <a:t>AfL</a:t>
            </a:r>
            <a:r>
              <a:rPr lang="en-GB"/>
              <a:t>) (5 minutes)</a:t>
            </a:r>
          </a:p>
          <a:p>
            <a:r>
              <a:rPr lang="en-GB"/>
              <a:t>Practical (25 minutes) – include time to copy results table and discuss good practical behaviour/safety.</a:t>
            </a:r>
          </a:p>
          <a:p>
            <a:r>
              <a:rPr lang="en-GB"/>
              <a:t>Create your own pH scale (start when finished with the practical)</a:t>
            </a:r>
          </a:p>
          <a:p>
            <a:r>
              <a:rPr lang="en-GB"/>
              <a:t>Homework task – research task on cabbage as an indicator.</a:t>
            </a:r>
          </a:p>
        </p:txBody>
      </p:sp>
    </p:spTree>
    <p:extLst>
      <p:ext uri="{BB962C8B-B14F-4D97-AF65-F5344CB8AC3E}">
        <p14:creationId xmlns:p14="http://schemas.microsoft.com/office/powerpoint/2010/main" val="3098122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latin typeface="Arial"/>
                <a:cs typeface="Arial"/>
              </a:rPr>
              <a:t>Running a pH testing practical classroom</a:t>
            </a:r>
            <a:endParaRPr lang="en-GB">
              <a:latin typeface="Arial"/>
              <a:cs typeface="Arial"/>
            </a:endParaRPr>
          </a:p>
        </p:txBody>
      </p:sp>
      <p:sp>
        <p:nvSpPr>
          <p:cNvPr id="3" name="Subtitle 2"/>
          <p:cNvSpPr>
            <a:spLocks noGrp="1"/>
          </p:cNvSpPr>
          <p:nvPr>
            <p:ph type="subTitle" idx="1"/>
          </p:nvPr>
        </p:nvSpPr>
        <p:spPr>
          <a:xfrm>
            <a:off x="1169276" y="2571092"/>
            <a:ext cx="10602310" cy="3600000"/>
          </a:xfrm>
        </p:spPr>
        <p:txBody>
          <a:bodyPr/>
          <a:lstStyle/>
          <a:p>
            <a:pPr marL="0" lvl="0" indent="0">
              <a:buNone/>
            </a:pPr>
            <a:r>
              <a:rPr lang="en-GB"/>
              <a:t>Common pitfalls:</a:t>
            </a:r>
          </a:p>
          <a:p>
            <a:r>
              <a:rPr lang="en-GB" b="1"/>
              <a:t>Overfilling dimple trays </a:t>
            </a:r>
            <a:r>
              <a:rPr lang="en-GB"/>
              <a:t>– when demonstrating the practical, ensure it is clear how much of the substance (and indicator) to put in each of the dimple trays. When students are carrying dimple trays around the room there is always a risk of dropping or spilling which adds to tidying time.</a:t>
            </a:r>
          </a:p>
          <a:p>
            <a:endParaRPr lang="en-GB" i="1"/>
          </a:p>
          <a:p>
            <a:r>
              <a:rPr lang="en-GB" b="1"/>
              <a:t>Spillages </a:t>
            </a:r>
            <a:r>
              <a:rPr lang="en-GB"/>
              <a:t>– spillages are always a risk in science </a:t>
            </a:r>
            <a:r>
              <a:rPr lang="en-GB" err="1"/>
              <a:t>practicals</a:t>
            </a:r>
            <a:r>
              <a:rPr lang="en-GB"/>
              <a:t>, but there are ways to minimise. One way is to get students to leave their dimple trays on their desk and to bring the substances to their desk to pipette. This could add time but will minimise the risk of carrying and spilling overfilled dimple trays. </a:t>
            </a:r>
            <a:endParaRPr lang="en-US">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spTree>
    <p:extLst>
      <p:ext uri="{BB962C8B-B14F-4D97-AF65-F5344CB8AC3E}">
        <p14:creationId xmlns:p14="http://schemas.microsoft.com/office/powerpoint/2010/main" val="3135414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extLst>
              <p:ext uri="{D42A27DB-BD31-4B8C-83A1-F6EECF244321}">
                <p14:modId xmlns:p14="http://schemas.microsoft.com/office/powerpoint/2010/main" val="3358039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a:t>Starter</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8706763"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spcBef>
                <a:spcPts val="0"/>
              </a:spcBef>
              <a:buFont typeface="Arial" charset="0"/>
              <a:buNone/>
            </a:pPr>
            <a:r>
              <a:rPr lang="en-GB" sz="2400">
                <a:latin typeface="Arial"/>
                <a:cs typeface="Arial"/>
              </a:rPr>
              <a:t>What is meant by the following terms?</a:t>
            </a:r>
          </a:p>
          <a:p>
            <a:pPr marL="0" indent="0">
              <a:lnSpc>
                <a:spcPct val="100000"/>
              </a:lnSpc>
              <a:spcBef>
                <a:spcPts val="0"/>
              </a:spcBef>
              <a:buFont typeface="Arial" charset="0"/>
              <a:buNone/>
            </a:pPr>
            <a:endParaRPr lang="en-GB" sz="2400">
              <a:latin typeface="Arial"/>
              <a:cs typeface="Arial"/>
            </a:endParaRPr>
          </a:p>
          <a:p>
            <a:pPr marL="0" indent="0">
              <a:lnSpc>
                <a:spcPct val="100000"/>
              </a:lnSpc>
              <a:spcBef>
                <a:spcPts val="0"/>
              </a:spcBef>
              <a:buFont typeface="Arial" charset="0"/>
              <a:buNone/>
            </a:pPr>
            <a:endParaRPr lang="en-GB" sz="2400">
              <a:latin typeface="Arial"/>
              <a:cs typeface="Arial"/>
            </a:endParaRPr>
          </a:p>
          <a:p>
            <a:pPr marL="0" indent="0">
              <a:lnSpc>
                <a:spcPct val="100000"/>
              </a:lnSpc>
              <a:spcBef>
                <a:spcPts val="0"/>
              </a:spcBef>
              <a:buFont typeface="Arial" charset="0"/>
              <a:buNone/>
            </a:pPr>
            <a:r>
              <a:rPr lang="en-GB" sz="2400">
                <a:latin typeface="Arial"/>
                <a:cs typeface="Arial"/>
              </a:rPr>
              <a:t>Acid</a:t>
            </a:r>
          </a:p>
          <a:p>
            <a:pPr marL="0" indent="0">
              <a:lnSpc>
                <a:spcPct val="100000"/>
              </a:lnSpc>
              <a:spcBef>
                <a:spcPts val="0"/>
              </a:spcBef>
              <a:buFont typeface="Arial" charset="0"/>
              <a:buNone/>
            </a:pPr>
            <a:endParaRPr lang="en-GB" sz="2400">
              <a:latin typeface="Arial"/>
              <a:cs typeface="Arial"/>
            </a:endParaRPr>
          </a:p>
          <a:p>
            <a:pPr marL="0" indent="0">
              <a:lnSpc>
                <a:spcPct val="100000"/>
              </a:lnSpc>
              <a:spcBef>
                <a:spcPts val="0"/>
              </a:spcBef>
              <a:buFont typeface="Arial" charset="0"/>
              <a:buNone/>
            </a:pPr>
            <a:r>
              <a:rPr lang="en-GB" sz="2400">
                <a:latin typeface="Arial"/>
                <a:cs typeface="Arial"/>
              </a:rPr>
              <a:t>Alkaline</a:t>
            </a:r>
          </a:p>
          <a:p>
            <a:pPr marL="0" indent="0">
              <a:lnSpc>
                <a:spcPct val="100000"/>
              </a:lnSpc>
              <a:spcBef>
                <a:spcPts val="0"/>
              </a:spcBef>
              <a:buFont typeface="Arial" charset="0"/>
              <a:buNone/>
            </a:pPr>
            <a:endParaRPr lang="en-GB" sz="2400">
              <a:latin typeface="Arial"/>
              <a:cs typeface="Arial"/>
            </a:endParaRPr>
          </a:p>
          <a:p>
            <a:pPr marL="0" indent="0">
              <a:lnSpc>
                <a:spcPct val="100000"/>
              </a:lnSpc>
              <a:spcBef>
                <a:spcPts val="0"/>
              </a:spcBef>
              <a:buFont typeface="Arial" charset="0"/>
              <a:buNone/>
            </a:pPr>
            <a:r>
              <a:rPr lang="en-GB" sz="2400">
                <a:latin typeface="Arial"/>
                <a:cs typeface="Arial"/>
              </a:rPr>
              <a:t>Neutral</a:t>
            </a:r>
            <a:endParaRPr lang="en-US" sz="2400">
              <a:latin typeface="Arial"/>
              <a:cs typeface="Arial"/>
            </a:endParaRPr>
          </a:p>
        </p:txBody>
      </p:sp>
      <p:sp>
        <p:nvSpPr>
          <p:cNvPr id="6" name="TextBox 5">
            <a:extLst>
              <a:ext uri="{FF2B5EF4-FFF2-40B4-BE49-F238E27FC236}">
                <a16:creationId xmlns:a16="http://schemas.microsoft.com/office/drawing/2014/main" id="{2B19851D-7043-91FF-3603-0FC56DB7A69C}"/>
              </a:ext>
            </a:extLst>
          </p:cNvPr>
          <p:cNvSpPr txBox="1"/>
          <p:nvPr/>
        </p:nvSpPr>
        <p:spPr>
          <a:xfrm>
            <a:off x="3564835" y="3546419"/>
            <a:ext cx="5385982"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A solution with a pH of less than pH 7</a:t>
            </a:r>
          </a:p>
        </p:txBody>
      </p:sp>
      <p:sp>
        <p:nvSpPr>
          <p:cNvPr id="8" name="TextBox 7">
            <a:extLst>
              <a:ext uri="{FF2B5EF4-FFF2-40B4-BE49-F238E27FC236}">
                <a16:creationId xmlns:a16="http://schemas.microsoft.com/office/drawing/2014/main" id="{09CCDDFE-F913-3A87-CE35-0EBDD572B80D}"/>
              </a:ext>
            </a:extLst>
          </p:cNvPr>
          <p:cNvSpPr txBox="1"/>
          <p:nvPr/>
        </p:nvSpPr>
        <p:spPr>
          <a:xfrm>
            <a:off x="3564835" y="4955757"/>
            <a:ext cx="4515006"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A solution with a pH of exactly pH 7</a:t>
            </a:r>
          </a:p>
        </p:txBody>
      </p:sp>
      <p:sp>
        <p:nvSpPr>
          <p:cNvPr id="9" name="TextBox 8">
            <a:extLst>
              <a:ext uri="{FF2B5EF4-FFF2-40B4-BE49-F238E27FC236}">
                <a16:creationId xmlns:a16="http://schemas.microsoft.com/office/drawing/2014/main" id="{92088F8D-4A78-9773-FE90-9FC97B8EE04A}"/>
              </a:ext>
            </a:extLst>
          </p:cNvPr>
          <p:cNvSpPr txBox="1"/>
          <p:nvPr/>
        </p:nvSpPr>
        <p:spPr>
          <a:xfrm>
            <a:off x="3564835" y="4254305"/>
            <a:ext cx="4900878"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A solution with a pH of exactly pH 7</a:t>
            </a:r>
          </a:p>
        </p:txBody>
      </p:sp>
    </p:spTree>
    <p:extLst>
      <p:ext uri="{BB962C8B-B14F-4D97-AF65-F5344CB8AC3E}">
        <p14:creationId xmlns:p14="http://schemas.microsoft.com/office/powerpoint/2010/main" val="397922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latin typeface="Arial"/>
                <a:cs typeface="Arial"/>
              </a:rPr>
              <a:t>Running a pH testing practical classroom</a:t>
            </a:r>
            <a:endParaRPr lang="en-GB">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pPr marL="0" lvl="0" indent="0">
              <a:buNone/>
            </a:pPr>
            <a:r>
              <a:rPr lang="en-GB"/>
              <a:t>Common pitfalls:</a:t>
            </a:r>
          </a:p>
          <a:p>
            <a:r>
              <a:rPr lang="en-GB" b="1"/>
              <a:t>Poor/slow tidying - </a:t>
            </a:r>
            <a:r>
              <a:rPr lang="en-GB"/>
              <a:t>for tidying, make sure it is clear where everything needs to go and explain how to clean dimple trays and pipettes. Many students at KS3 will not have cleaned a pipette before which can often lead them to spraying water into them and water going everywhere. Setting up a beaker of water by sinks (to clean pipettes) and having sieves available at the sink will save time.</a:t>
            </a:r>
            <a:endParaRPr lang="en-GB" b="1"/>
          </a:p>
          <a:p>
            <a:endParaRPr lang="en-GB" b="1"/>
          </a:p>
          <a:p>
            <a:r>
              <a:rPr lang="en-GB" b="1"/>
              <a:t>Bottlenecking in the classroom </a:t>
            </a:r>
            <a:r>
              <a:rPr lang="en-GB"/>
              <a:t>– </a:t>
            </a:r>
            <a:r>
              <a:rPr lang="en-GB">
                <a:latin typeface="Arial" panose="020B0604020202020204" pitchFamily="34" charset="0"/>
                <a:cs typeface="Arial" panose="020B0604020202020204" pitchFamily="34" charset="0"/>
              </a:rPr>
              <a:t>make sure to spread out equipment to avoid bottlenecking. You could set up by giving each pair a dimple tray, pipette and UI bottle (if there are enough, if not you could put one per desk) and then spread the substances to test evenly around the room.</a:t>
            </a:r>
            <a:endParaRPr lang="en-US">
              <a:latin typeface="Arial" panose="020B0604020202020204" pitchFamily="34" charset="0"/>
              <a:cs typeface="Arial" panose="020B0604020202020204" pitchFamily="34" charset="0"/>
            </a:endParaRPr>
          </a:p>
          <a:p>
            <a:endParaRPr lang="en-GB"/>
          </a:p>
          <a:p>
            <a:pPr lvl="0"/>
            <a:endParaRPr lang="en-US">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spTree>
    <p:extLst>
      <p:ext uri="{BB962C8B-B14F-4D97-AF65-F5344CB8AC3E}">
        <p14:creationId xmlns:p14="http://schemas.microsoft.com/office/powerpoint/2010/main" val="4293704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latin typeface="Arial"/>
                <a:cs typeface="Arial"/>
              </a:rPr>
              <a:t>Running a pH testing practical classroom</a:t>
            </a:r>
            <a:endParaRPr lang="en-GB">
              <a:latin typeface="Arial"/>
              <a:cs typeface="Arial"/>
            </a:endParaRPr>
          </a:p>
        </p:txBody>
      </p:sp>
      <p:sp>
        <p:nvSpPr>
          <p:cNvPr id="3" name="Subtitle 2"/>
          <p:cNvSpPr>
            <a:spLocks noGrp="1"/>
          </p:cNvSpPr>
          <p:nvPr>
            <p:ph type="subTitle" idx="1"/>
          </p:nvPr>
        </p:nvSpPr>
        <p:spPr>
          <a:xfrm>
            <a:off x="1169274" y="2488899"/>
            <a:ext cx="9389671" cy="3600000"/>
          </a:xfrm>
        </p:spPr>
        <p:txBody>
          <a:bodyPr/>
          <a:lstStyle/>
          <a:p>
            <a:pPr marL="0" lvl="0" indent="0">
              <a:buNone/>
            </a:pPr>
            <a:r>
              <a:rPr lang="en-GB"/>
              <a:t>Common misconceptions:</a:t>
            </a:r>
          </a:p>
          <a:p>
            <a:r>
              <a:rPr lang="en-GB" b="1"/>
              <a:t>All acids show up red with indicator, all alkalis show up blue/purple </a:t>
            </a:r>
            <a:r>
              <a:rPr lang="en-GB"/>
              <a:t>– carry out multiple different experiments using different indicators. Universal Indicator will show up like this but using red cabbage as an indicator will show up differently.</a:t>
            </a:r>
          </a:p>
          <a:p>
            <a:pPr marL="0" lvl="0" indent="0">
              <a:buNone/>
            </a:pPr>
            <a:endParaRPr lang="en-GB"/>
          </a:p>
          <a:p>
            <a:r>
              <a:rPr lang="en-GB" b="1"/>
              <a:t>Acid strength and concentration are the same thing </a:t>
            </a:r>
            <a:r>
              <a:rPr lang="en-GB"/>
              <a:t>– this is important to get across to students in KS3 as it will be tested in further detail in KS4. The following slides give some information on how you might be able to teach these or, for KS3, just focussing on using the correct terminology and correcting mistakes will be important.</a:t>
            </a:r>
          </a:p>
          <a:p>
            <a:pPr lvl="0"/>
            <a:endParaRPr lang="en-US">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spTree>
    <p:extLst>
      <p:ext uri="{BB962C8B-B14F-4D97-AF65-F5344CB8AC3E}">
        <p14:creationId xmlns:p14="http://schemas.microsoft.com/office/powerpoint/2010/main" val="2462782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a:t>Strength and concentration</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1169276" y="2571092"/>
            <a:ext cx="5892785" cy="2956405"/>
          </a:xfrm>
        </p:spPr>
        <p:txBody>
          <a:bodyPr/>
          <a:lstStyle/>
          <a:p>
            <a:pPr marL="0" indent="0">
              <a:buNone/>
            </a:pPr>
            <a:r>
              <a:rPr lang="en-GB"/>
              <a:t>Strength and concentration are not the same thing.</a:t>
            </a:r>
          </a:p>
          <a:p>
            <a:pPr marL="0" indent="0">
              <a:buNone/>
            </a:pPr>
            <a:endParaRPr lang="en-GB"/>
          </a:p>
          <a:p>
            <a:pPr marL="0" indent="0">
              <a:buNone/>
            </a:pPr>
            <a:r>
              <a:rPr lang="en-GB"/>
              <a:t>You can think of concentration in terms of concentrations of a squash drink.</a:t>
            </a:r>
          </a:p>
          <a:p>
            <a:pPr marL="0" indent="0">
              <a:buNone/>
            </a:pPr>
            <a:endParaRPr lang="en-GB"/>
          </a:p>
          <a:p>
            <a:pPr marL="0" indent="0">
              <a:buNone/>
            </a:pPr>
            <a:r>
              <a:rPr lang="en-GB" b="1"/>
              <a:t>How could I get two different concentrations of orange squash that have the same overall volume?</a:t>
            </a:r>
          </a:p>
        </p:txBody>
      </p:sp>
      <p:pic>
        <p:nvPicPr>
          <p:cNvPr id="5" name="Picture 4" descr="A glass of yellow liquid&#10;&#10;Description automatically generated with low confidence">
            <a:extLst>
              <a:ext uri="{FF2B5EF4-FFF2-40B4-BE49-F238E27FC236}">
                <a16:creationId xmlns:a16="http://schemas.microsoft.com/office/drawing/2014/main" id="{B6842E2A-F58E-231D-74A4-692861858FDE}"/>
              </a:ext>
            </a:extLst>
          </p:cNvPr>
          <p:cNvPicPr>
            <a:picLocks noChangeAspect="1"/>
          </p:cNvPicPr>
          <p:nvPr/>
        </p:nvPicPr>
        <p:blipFill>
          <a:blip r:embed="rId2"/>
          <a:stretch>
            <a:fillRect/>
          </a:stretch>
        </p:blipFill>
        <p:spPr>
          <a:xfrm>
            <a:off x="7919633" y="1724187"/>
            <a:ext cx="3962400" cy="3962400"/>
          </a:xfrm>
          <a:prstGeom prst="rect">
            <a:avLst/>
          </a:prstGeom>
        </p:spPr>
      </p:pic>
    </p:spTree>
    <p:extLst>
      <p:ext uri="{BB962C8B-B14F-4D97-AF65-F5344CB8AC3E}">
        <p14:creationId xmlns:p14="http://schemas.microsoft.com/office/powerpoint/2010/main" val="3879642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a:t>Strength and concentration</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1169274" y="2403767"/>
            <a:ext cx="9720000" cy="2956405"/>
          </a:xfrm>
        </p:spPr>
        <p:txBody>
          <a:bodyPr/>
          <a:lstStyle/>
          <a:p>
            <a:pPr marL="0" indent="0">
              <a:buNone/>
            </a:pPr>
            <a:r>
              <a:rPr lang="en-GB"/>
              <a:t>In terms of the particle model, these are:</a:t>
            </a:r>
          </a:p>
        </p:txBody>
      </p:sp>
      <p:sp>
        <p:nvSpPr>
          <p:cNvPr id="5" name="Rectangle 4">
            <a:extLst>
              <a:ext uri="{FF2B5EF4-FFF2-40B4-BE49-F238E27FC236}">
                <a16:creationId xmlns:a16="http://schemas.microsoft.com/office/drawing/2014/main" id="{54CB0655-B996-26DF-F2A5-2DB4453B98C1}"/>
              </a:ext>
            </a:extLst>
          </p:cNvPr>
          <p:cNvSpPr/>
          <p:nvPr/>
        </p:nvSpPr>
        <p:spPr>
          <a:xfrm>
            <a:off x="2701612" y="2885726"/>
            <a:ext cx="3043018" cy="2855742"/>
          </a:xfrm>
          <a:prstGeom prst="rect">
            <a:avLst/>
          </a:prstGeom>
          <a:noFill/>
          <a:ln w="57150">
            <a:solidFill>
              <a:srgbClr val="EF9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6455322-FFB1-65DD-E247-CEB4E1DE60DE}"/>
              </a:ext>
            </a:extLst>
          </p:cNvPr>
          <p:cNvSpPr/>
          <p:nvPr/>
        </p:nvSpPr>
        <p:spPr>
          <a:xfrm>
            <a:off x="6158073" y="2887867"/>
            <a:ext cx="3043018" cy="2855742"/>
          </a:xfrm>
          <a:prstGeom prst="rect">
            <a:avLst/>
          </a:prstGeom>
          <a:noFill/>
          <a:ln w="57150">
            <a:solidFill>
              <a:srgbClr val="EF9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20BB8FB-3496-2F42-42AB-4FD7B4645819}"/>
              </a:ext>
            </a:extLst>
          </p:cNvPr>
          <p:cNvSpPr txBox="1"/>
          <p:nvPr/>
        </p:nvSpPr>
        <p:spPr>
          <a:xfrm>
            <a:off x="2485761" y="5837089"/>
            <a:ext cx="3474720" cy="400110"/>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High concentration</a:t>
            </a:r>
          </a:p>
        </p:txBody>
      </p:sp>
      <p:sp>
        <p:nvSpPr>
          <p:cNvPr id="8" name="TextBox 7">
            <a:extLst>
              <a:ext uri="{FF2B5EF4-FFF2-40B4-BE49-F238E27FC236}">
                <a16:creationId xmlns:a16="http://schemas.microsoft.com/office/drawing/2014/main" id="{74E192CB-9843-31EC-C5D7-C2E98CCAEDD8}"/>
              </a:ext>
            </a:extLst>
          </p:cNvPr>
          <p:cNvSpPr txBox="1"/>
          <p:nvPr/>
        </p:nvSpPr>
        <p:spPr>
          <a:xfrm>
            <a:off x="5942222" y="5809252"/>
            <a:ext cx="3474720" cy="400110"/>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Low concentration</a:t>
            </a:r>
          </a:p>
        </p:txBody>
      </p:sp>
      <p:sp>
        <p:nvSpPr>
          <p:cNvPr id="9" name="Oval 8">
            <a:extLst>
              <a:ext uri="{FF2B5EF4-FFF2-40B4-BE49-F238E27FC236}">
                <a16:creationId xmlns:a16="http://schemas.microsoft.com/office/drawing/2014/main" id="{C6B1068D-68AD-E110-64E9-5AB66E61CB42}"/>
              </a:ext>
            </a:extLst>
          </p:cNvPr>
          <p:cNvSpPr/>
          <p:nvPr/>
        </p:nvSpPr>
        <p:spPr>
          <a:xfrm>
            <a:off x="6879167" y="3203063"/>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F770B0C0-E105-91F9-4676-3E0E88FAFCD9}"/>
              </a:ext>
            </a:extLst>
          </p:cNvPr>
          <p:cNvSpPr/>
          <p:nvPr/>
        </p:nvSpPr>
        <p:spPr>
          <a:xfrm>
            <a:off x="8193617" y="4628638"/>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7CBFA2C-AE5C-F4CC-3FA8-6ACA7619F466}"/>
              </a:ext>
            </a:extLst>
          </p:cNvPr>
          <p:cNvSpPr/>
          <p:nvPr/>
        </p:nvSpPr>
        <p:spPr>
          <a:xfrm>
            <a:off x="7107768" y="4867557"/>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CCC1DD8-0161-83A0-8AB9-642828211217}"/>
              </a:ext>
            </a:extLst>
          </p:cNvPr>
          <p:cNvSpPr/>
          <p:nvPr/>
        </p:nvSpPr>
        <p:spPr>
          <a:xfrm>
            <a:off x="8356511" y="3562907"/>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A3CB836A-EBC5-3D09-3207-49A638CA324F}"/>
              </a:ext>
            </a:extLst>
          </p:cNvPr>
          <p:cNvSpPr/>
          <p:nvPr/>
        </p:nvSpPr>
        <p:spPr>
          <a:xfrm>
            <a:off x="2827730" y="2973905"/>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E75BAF4-A426-61D2-6F4E-1D0BFE76E1B6}"/>
              </a:ext>
            </a:extLst>
          </p:cNvPr>
          <p:cNvSpPr/>
          <p:nvPr/>
        </p:nvSpPr>
        <p:spPr>
          <a:xfrm>
            <a:off x="4749763" y="3806201"/>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062E4A8-D25B-5405-CE4C-376A8F1AD5E8}"/>
              </a:ext>
            </a:extLst>
          </p:cNvPr>
          <p:cNvSpPr/>
          <p:nvPr/>
        </p:nvSpPr>
        <p:spPr>
          <a:xfrm>
            <a:off x="3886793" y="3233529"/>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601CF20-02C3-7F1E-139F-8E6CD57495E5}"/>
              </a:ext>
            </a:extLst>
          </p:cNvPr>
          <p:cNvSpPr/>
          <p:nvPr/>
        </p:nvSpPr>
        <p:spPr>
          <a:xfrm>
            <a:off x="4816859" y="3007584"/>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56CD97C-E693-C47D-F5E1-13D70C2E41A2}"/>
              </a:ext>
            </a:extLst>
          </p:cNvPr>
          <p:cNvSpPr/>
          <p:nvPr/>
        </p:nvSpPr>
        <p:spPr>
          <a:xfrm>
            <a:off x="2872805" y="3636451"/>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965DB013-F834-C5C8-A9C2-26B1172FAA9B}"/>
              </a:ext>
            </a:extLst>
          </p:cNvPr>
          <p:cNvSpPr/>
          <p:nvPr/>
        </p:nvSpPr>
        <p:spPr>
          <a:xfrm>
            <a:off x="4790684" y="5042469"/>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182DCC0-0CDE-353A-5771-69DA57D76622}"/>
              </a:ext>
            </a:extLst>
          </p:cNvPr>
          <p:cNvSpPr/>
          <p:nvPr/>
        </p:nvSpPr>
        <p:spPr>
          <a:xfrm>
            <a:off x="3496033" y="4210855"/>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11DCA93D-0197-9525-9DA2-25AE9EB2E02B}"/>
              </a:ext>
            </a:extLst>
          </p:cNvPr>
          <p:cNvSpPr/>
          <p:nvPr/>
        </p:nvSpPr>
        <p:spPr>
          <a:xfrm>
            <a:off x="2784352" y="5012598"/>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18691803-5D1B-6512-FF11-30F84AC9B82F}"/>
              </a:ext>
            </a:extLst>
          </p:cNvPr>
          <p:cNvSpPr/>
          <p:nvPr/>
        </p:nvSpPr>
        <p:spPr>
          <a:xfrm>
            <a:off x="4348265" y="4423705"/>
            <a:ext cx="585788" cy="568325"/>
          </a:xfrm>
          <a:prstGeom prst="ellipse">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076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a:t>Concentration</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1169276" y="2571092"/>
            <a:ext cx="9720000" cy="2956405"/>
          </a:xfrm>
        </p:spPr>
        <p:txBody>
          <a:bodyPr/>
          <a:lstStyle/>
          <a:p>
            <a:pPr marL="0" indent="0">
              <a:buNone/>
            </a:pPr>
            <a:r>
              <a:rPr lang="en-GB"/>
              <a:t>From the particle model, we can see that the more particles there are in the same volume, the greater the concentration.</a:t>
            </a:r>
          </a:p>
          <a:p>
            <a:pPr marL="0" indent="0">
              <a:buNone/>
            </a:pPr>
            <a:endParaRPr lang="en-GB"/>
          </a:p>
          <a:p>
            <a:pPr marL="0" indent="0">
              <a:buNone/>
            </a:pPr>
            <a:r>
              <a:rPr lang="en-GB"/>
              <a:t>Therefore we can define concentration as:</a:t>
            </a:r>
          </a:p>
          <a:p>
            <a:pPr marL="0" indent="0">
              <a:buNone/>
            </a:pPr>
            <a:endParaRPr lang="en-GB"/>
          </a:p>
          <a:p>
            <a:pPr marL="0" indent="0">
              <a:buNone/>
            </a:pPr>
            <a:r>
              <a:rPr lang="en-GB" b="1"/>
              <a:t>‘…the amount of particles of solute in a certain volume of solvent’.</a:t>
            </a:r>
          </a:p>
          <a:p>
            <a:pPr marL="0" indent="0">
              <a:buNone/>
            </a:pPr>
            <a:endParaRPr lang="en-GB"/>
          </a:p>
        </p:txBody>
      </p:sp>
    </p:spTree>
    <p:extLst>
      <p:ext uri="{BB962C8B-B14F-4D97-AF65-F5344CB8AC3E}">
        <p14:creationId xmlns:p14="http://schemas.microsoft.com/office/powerpoint/2010/main" val="381682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a:t>Strength</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1169276" y="2571092"/>
            <a:ext cx="9720000" cy="2956405"/>
          </a:xfrm>
        </p:spPr>
        <p:txBody>
          <a:bodyPr/>
          <a:lstStyle/>
          <a:p>
            <a:pPr marL="0" indent="0">
              <a:buNone/>
            </a:pPr>
            <a:r>
              <a:rPr lang="en-GB" sz="2000"/>
              <a:t>However strength is different. You can have strong acids that are concentrated or dilute or you can have weak acids that are concentrated or dilute.</a:t>
            </a:r>
          </a:p>
          <a:p>
            <a:pPr marL="0" indent="0">
              <a:buNone/>
            </a:pPr>
            <a:endParaRPr lang="en-GB"/>
          </a:p>
          <a:p>
            <a:pPr marL="0" indent="0">
              <a:buNone/>
            </a:pPr>
            <a:r>
              <a:rPr lang="en-GB"/>
              <a:t>Acids in solution are a source of H+ (hydrogen) ions. The H+ ions are produced when the acid dissociates or breaks down to form ions.</a:t>
            </a:r>
          </a:p>
          <a:p>
            <a:pPr marL="0" indent="0">
              <a:buNone/>
            </a:pPr>
            <a:endParaRPr lang="en-GB" sz="2000"/>
          </a:p>
          <a:p>
            <a:pPr marL="0" indent="0">
              <a:buNone/>
            </a:pPr>
            <a:r>
              <a:rPr lang="en-GB"/>
              <a:t>We can define strength as:</a:t>
            </a:r>
            <a:endParaRPr lang="en-GB" sz="2000"/>
          </a:p>
          <a:p>
            <a:pPr marL="0" indent="0">
              <a:buNone/>
            </a:pPr>
            <a:r>
              <a:rPr lang="en-GB" sz="2000" b="1"/>
              <a:t>‘…a measure of the fraction of acid particles that are ‘split up’ or dissociated.’</a:t>
            </a:r>
            <a:endParaRPr lang="en-GB" b="1"/>
          </a:p>
          <a:p>
            <a:pPr marL="0" indent="0">
              <a:buNone/>
            </a:pPr>
            <a:endParaRPr lang="en-GB" sz="2000"/>
          </a:p>
          <a:p>
            <a:pPr marL="0" indent="0">
              <a:buNone/>
            </a:pPr>
            <a:endParaRPr lang="en-GB" b="1"/>
          </a:p>
          <a:p>
            <a:pPr marL="0" indent="0">
              <a:buNone/>
            </a:pPr>
            <a:endParaRPr lang="en-GB"/>
          </a:p>
        </p:txBody>
      </p:sp>
    </p:spTree>
    <p:extLst>
      <p:ext uri="{BB962C8B-B14F-4D97-AF65-F5344CB8AC3E}">
        <p14:creationId xmlns:p14="http://schemas.microsoft.com/office/powerpoint/2010/main" val="1770636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a:t>Strong and weak acids</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1169276" y="2571092"/>
            <a:ext cx="9720000" cy="3440825"/>
          </a:xfrm>
        </p:spPr>
        <p:txBody>
          <a:bodyPr/>
          <a:lstStyle/>
          <a:p>
            <a:pPr marL="0" indent="0">
              <a:buNone/>
            </a:pPr>
            <a:r>
              <a:rPr lang="en-GB" sz="2000" b="1"/>
              <a:t>Strong acids </a:t>
            </a:r>
            <a:r>
              <a:rPr lang="en-GB" sz="2000"/>
              <a:t>completely dissociate into ions in solution.</a:t>
            </a:r>
          </a:p>
          <a:p>
            <a:pPr marL="0" indent="0">
              <a:buNone/>
            </a:pPr>
            <a:endParaRPr lang="en-GB" b="1"/>
          </a:p>
          <a:p>
            <a:pPr marL="0" indent="0">
              <a:buNone/>
            </a:pPr>
            <a:r>
              <a:rPr lang="en-GB" b="1"/>
              <a:t>Weak acids </a:t>
            </a:r>
            <a:r>
              <a:rPr lang="en-GB"/>
              <a:t>only partially dissociate in solution.</a:t>
            </a:r>
          </a:p>
          <a:p>
            <a:pPr marL="0" indent="0">
              <a:buNone/>
            </a:pPr>
            <a:endParaRPr lang="en-GB"/>
          </a:p>
          <a:p>
            <a:pPr marL="0" indent="0">
              <a:buNone/>
            </a:pPr>
            <a:r>
              <a:rPr lang="en-GB"/>
              <a:t>The pH of a solution is a measure of its </a:t>
            </a:r>
            <a:r>
              <a:rPr lang="en-GB" b="1"/>
              <a:t>concentration of hydrogen ions</a:t>
            </a:r>
            <a:r>
              <a:rPr lang="en-GB"/>
              <a:t>:</a:t>
            </a:r>
          </a:p>
          <a:p>
            <a:pPr>
              <a:buFont typeface="Arial" panose="020B0604020202020204" pitchFamily="34" charset="0"/>
              <a:buChar char="•"/>
            </a:pPr>
            <a:r>
              <a:rPr lang="en-GB"/>
              <a:t>the higher the concentration of H</a:t>
            </a:r>
            <a:r>
              <a:rPr lang="en-GB" baseline="30000"/>
              <a:t>+</a:t>
            </a:r>
            <a:r>
              <a:rPr lang="en-GB"/>
              <a:t> ions, the lower the </a:t>
            </a:r>
            <a:r>
              <a:rPr lang="en-GB" err="1"/>
              <a:t>pH.</a:t>
            </a:r>
            <a:endParaRPr lang="en-GB"/>
          </a:p>
          <a:p>
            <a:pPr>
              <a:buFont typeface="Arial" panose="020B0604020202020204" pitchFamily="34" charset="0"/>
              <a:buChar char="•"/>
            </a:pPr>
            <a:r>
              <a:rPr lang="en-GB"/>
              <a:t>the lower the concentration of H</a:t>
            </a:r>
            <a:r>
              <a:rPr lang="en-GB" baseline="30000"/>
              <a:t>+</a:t>
            </a:r>
            <a:r>
              <a:rPr lang="en-GB"/>
              <a:t> ions, the higher the </a:t>
            </a:r>
            <a:r>
              <a:rPr lang="en-GB" err="1"/>
              <a:t>pH.</a:t>
            </a:r>
            <a:endParaRPr lang="en-GB"/>
          </a:p>
          <a:p>
            <a:pPr marL="0" indent="0">
              <a:buNone/>
            </a:pPr>
            <a:endParaRPr lang="en-GB" b="1" i="1"/>
          </a:p>
        </p:txBody>
      </p:sp>
    </p:spTree>
    <p:extLst>
      <p:ext uri="{BB962C8B-B14F-4D97-AF65-F5344CB8AC3E}">
        <p14:creationId xmlns:p14="http://schemas.microsoft.com/office/powerpoint/2010/main" val="3548685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histogram&#10;&#10;Description automatically generated">
            <a:extLst>
              <a:ext uri="{FF2B5EF4-FFF2-40B4-BE49-F238E27FC236}">
                <a16:creationId xmlns:a16="http://schemas.microsoft.com/office/drawing/2014/main" id="{6911CB4B-6E69-CFB8-150F-8C584E0C9836}"/>
              </a:ext>
            </a:extLst>
          </p:cNvPr>
          <p:cNvPicPr>
            <a:picLocks noChangeAspect="1"/>
          </p:cNvPicPr>
          <p:nvPr/>
        </p:nvPicPr>
        <p:blipFill rotWithShape="1">
          <a:blip r:embed="rId2"/>
          <a:srcRect t="15712" b="16808"/>
          <a:stretch/>
        </p:blipFill>
        <p:spPr>
          <a:xfrm>
            <a:off x="3657599" y="4168464"/>
            <a:ext cx="4876802" cy="2184217"/>
          </a:xfrm>
          <a:prstGeom prst="rect">
            <a:avLst/>
          </a:prstGeom>
        </p:spPr>
      </p:pic>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a:t>For a given concentration…</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1169276" y="2571092"/>
            <a:ext cx="9720000" cy="3440825"/>
          </a:xfrm>
        </p:spPr>
        <p:txBody>
          <a:bodyPr/>
          <a:lstStyle/>
          <a:p>
            <a:pPr marL="0" indent="0">
              <a:buNone/>
            </a:pPr>
            <a:r>
              <a:rPr lang="en-GB"/>
              <a:t>All of this means that when we talk about the pH scale we need to use the phrase, </a:t>
            </a:r>
            <a:r>
              <a:rPr lang="en-GB" b="1" i="1"/>
              <a:t>for a given concentration in aqueous solution, the stronger an acid, the lower the </a:t>
            </a:r>
            <a:r>
              <a:rPr lang="en-GB" b="1" i="1" err="1"/>
              <a:t>pH</a:t>
            </a:r>
            <a:r>
              <a:rPr lang="en-GB" i="1" err="1"/>
              <a:t>.</a:t>
            </a:r>
            <a:endParaRPr lang="en-GB" i="1"/>
          </a:p>
          <a:p>
            <a:pPr marL="0" indent="0">
              <a:buNone/>
            </a:pPr>
            <a:endParaRPr lang="en-GB" i="1"/>
          </a:p>
          <a:p>
            <a:pPr marL="0" indent="0">
              <a:buNone/>
            </a:pPr>
            <a:r>
              <a:rPr lang="en-GB"/>
              <a:t>This is because the more concentrated the solution of an acid, the lower its pH will be.</a:t>
            </a:r>
          </a:p>
          <a:p>
            <a:pPr marL="0" indent="0">
              <a:buNone/>
            </a:pPr>
            <a:endParaRPr lang="en-GB" i="1"/>
          </a:p>
        </p:txBody>
      </p:sp>
      <p:sp>
        <p:nvSpPr>
          <p:cNvPr id="5" name="TextBox 4">
            <a:extLst>
              <a:ext uri="{FF2B5EF4-FFF2-40B4-BE49-F238E27FC236}">
                <a16:creationId xmlns:a16="http://schemas.microsoft.com/office/drawing/2014/main" id="{A1D12F67-07C7-583A-C5EB-B26255704D28}"/>
              </a:ext>
            </a:extLst>
          </p:cNvPr>
          <p:cNvSpPr txBox="1"/>
          <p:nvPr/>
        </p:nvSpPr>
        <p:spPr>
          <a:xfrm>
            <a:off x="174047" y="6299211"/>
            <a:ext cx="7976382" cy="33855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A strong acid has a lower pH than a weak acid </a:t>
            </a:r>
            <a:r>
              <a:rPr lang="en-GB" sz="1600" b="1">
                <a:latin typeface="Arial" panose="020B0604020202020204" pitchFamily="34" charset="0"/>
                <a:cs typeface="Arial" panose="020B0604020202020204" pitchFamily="34" charset="0"/>
              </a:rPr>
              <a:t>for a given concentration.</a:t>
            </a:r>
          </a:p>
        </p:txBody>
      </p:sp>
      <p:cxnSp>
        <p:nvCxnSpPr>
          <p:cNvPr id="6" name="Straight Arrow Connector 5">
            <a:extLst>
              <a:ext uri="{FF2B5EF4-FFF2-40B4-BE49-F238E27FC236}">
                <a16:creationId xmlns:a16="http://schemas.microsoft.com/office/drawing/2014/main" id="{79C8DD99-6D3C-D5AB-09C6-56446E16103D}"/>
              </a:ext>
            </a:extLst>
          </p:cNvPr>
          <p:cNvCxnSpPr>
            <a:cxnSpLocks/>
          </p:cNvCxnSpPr>
          <p:nvPr/>
        </p:nvCxnSpPr>
        <p:spPr>
          <a:xfrm flipV="1">
            <a:off x="1531088" y="5205996"/>
            <a:ext cx="2743200" cy="109321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8C3F439D-6DCE-DDF9-9447-AE7059F6150B}"/>
              </a:ext>
            </a:extLst>
          </p:cNvPr>
          <p:cNvCxnSpPr>
            <a:cxnSpLocks/>
            <a:stCxn id="5" idx="0"/>
          </p:cNvCxnSpPr>
          <p:nvPr/>
        </p:nvCxnSpPr>
        <p:spPr>
          <a:xfrm flipV="1">
            <a:off x="4162238" y="5205996"/>
            <a:ext cx="760636" cy="109321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49913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extLst>
              <p:ext uri="{D42A27DB-BD31-4B8C-83A1-F6EECF244321}">
                <p14:modId xmlns:p14="http://schemas.microsoft.com/office/powerpoint/2010/main" val="3239486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latin typeface="Arial"/>
                <a:cs typeface="Arial"/>
              </a:rPr>
              <a:t>Teaching about pH:</a:t>
            </a:r>
            <a:endParaRPr lang="en-GB">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r>
              <a:rPr lang="en-GB">
                <a:latin typeface="Arial" panose="020B0604020202020204" pitchFamily="34" charset="0"/>
                <a:ea typeface="Calibri" panose="020F0502020204030204" pitchFamily="34" charset="0"/>
                <a:cs typeface="Arial" panose="020B0604020202020204" pitchFamily="34" charset="0"/>
              </a:rPr>
              <a:t>Evaluate whether a substance is acid, alkali or neutral.</a:t>
            </a:r>
          </a:p>
          <a:p>
            <a:r>
              <a:rPr lang="en-GB">
                <a:latin typeface="Arial" panose="020B0604020202020204" pitchFamily="34" charset="0"/>
                <a:cs typeface="Arial" panose="020B0604020202020204" pitchFamily="34" charset="0"/>
              </a:rPr>
              <a:t>Describe the factors affecting </a:t>
            </a:r>
            <a:r>
              <a:rPr lang="en-GB" err="1">
                <a:latin typeface="Arial" panose="020B0604020202020204" pitchFamily="34" charset="0"/>
                <a:cs typeface="Arial" panose="020B0604020202020204" pitchFamily="34" charset="0"/>
              </a:rPr>
              <a:t>pH.</a:t>
            </a:r>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Identify strong and weak acids.</a:t>
            </a:r>
          </a:p>
          <a:p>
            <a:r>
              <a:rPr lang="en-GB">
                <a:latin typeface="Arial" panose="020B0604020202020204" pitchFamily="34" charset="0"/>
                <a:cs typeface="Arial" panose="020B0604020202020204" pitchFamily="34" charset="0"/>
              </a:rPr>
              <a:t>Analyse data and use observations to determine the pH of a solution.</a:t>
            </a:r>
          </a:p>
          <a:p>
            <a:endParaRPr lang="en-GB">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spTree>
    <p:extLst>
      <p:ext uri="{BB962C8B-B14F-4D97-AF65-F5344CB8AC3E}">
        <p14:creationId xmlns:p14="http://schemas.microsoft.com/office/powerpoint/2010/main" val="3993973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latin typeface="Arial"/>
                <a:cs typeface="Arial"/>
              </a:rPr>
              <a:t>Progressing the learning</a:t>
            </a:r>
            <a:endParaRPr lang="en-GB">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pPr marL="0" lvl="0" indent="0">
              <a:buNone/>
            </a:pPr>
            <a:r>
              <a:rPr lang="en-GB"/>
              <a:t>The topic of pH is also covered at GCSE (14-16 years). </a:t>
            </a:r>
          </a:p>
          <a:p>
            <a:pPr marL="0" lvl="0" indent="0">
              <a:buNone/>
            </a:pPr>
            <a:endParaRPr lang="en-GB"/>
          </a:p>
          <a:p>
            <a:pPr marL="0" lvl="0" indent="0">
              <a:buNone/>
            </a:pPr>
            <a:r>
              <a:rPr lang="en-GB"/>
              <a:t>It is covered as part of the human digestive system, particularly looking at different enzymes involved in digestion and the stomach. </a:t>
            </a:r>
          </a:p>
          <a:p>
            <a:pPr marL="0" lvl="0" indent="0">
              <a:buNone/>
            </a:pPr>
            <a:r>
              <a:rPr lang="en-GB"/>
              <a:t>At GCSE level pupils can also investigate the effect of temperature on the rate of decay of fresh milk by measuring pH change.</a:t>
            </a:r>
          </a:p>
          <a:p>
            <a:pPr lvl="0"/>
            <a:endParaRPr lang="en-US">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spTree>
    <p:extLst>
      <p:ext uri="{BB962C8B-B14F-4D97-AF65-F5344CB8AC3E}">
        <p14:creationId xmlns:p14="http://schemas.microsoft.com/office/powerpoint/2010/main" val="1252360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a:t>Fill in the gaps</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1169276" y="2571092"/>
            <a:ext cx="6638293" cy="3798177"/>
          </a:xfrm>
        </p:spPr>
        <p:txBody>
          <a:bodyPr/>
          <a:lstStyle/>
          <a:p>
            <a:pPr marL="0" indent="0">
              <a:buNone/>
            </a:pPr>
            <a:r>
              <a:rPr lang="en-US" sz="1800" b="0">
                <a:effectLst/>
                <a:latin typeface="Arial" panose="020B0604020202020204" pitchFamily="34" charset="0"/>
                <a:ea typeface="MS Mincho" panose="02020609040205080304" pitchFamily="49" charset="-128"/>
              </a:rPr>
              <a:t>We can tell if something is ________, alkaline or neutral by using an ________. Indicators are substances that show ________ </a:t>
            </a:r>
            <a:r>
              <a:rPr lang="en-US" sz="1800" b="0" err="1">
                <a:effectLst/>
                <a:latin typeface="Arial" panose="020B0604020202020204" pitchFamily="34" charset="0"/>
                <a:ea typeface="MS Mincho" panose="02020609040205080304" pitchFamily="49" charset="-128"/>
              </a:rPr>
              <a:t>colours</a:t>
            </a:r>
            <a:r>
              <a:rPr lang="en-US" sz="1800" b="0">
                <a:effectLst/>
                <a:latin typeface="Arial" panose="020B0604020202020204" pitchFamily="34" charset="0"/>
                <a:ea typeface="MS Mincho" panose="02020609040205080304" pitchFamily="49" charset="-128"/>
              </a:rPr>
              <a:t> when they are in acidic, alkaline or neutral conditions. </a:t>
            </a:r>
            <a:endParaRPr lang="en-GB" sz="1800" b="1">
              <a:effectLst/>
              <a:latin typeface="Arial" panose="020B0604020202020204" pitchFamily="34" charset="0"/>
              <a:ea typeface="MS Mincho" panose="02020609040205080304" pitchFamily="49" charset="-128"/>
            </a:endParaRPr>
          </a:p>
          <a:p>
            <a:pPr marL="0" indent="0">
              <a:buNone/>
            </a:pPr>
            <a:endParaRPr lang="en-GB" sz="1800" b="1">
              <a:effectLst/>
              <a:latin typeface="Arial" panose="020B0604020202020204" pitchFamily="34" charset="0"/>
              <a:ea typeface="MS Mincho" panose="02020609040205080304" pitchFamily="49" charset="-128"/>
            </a:endParaRPr>
          </a:p>
          <a:p>
            <a:pPr marL="0" indent="0">
              <a:buNone/>
            </a:pPr>
            <a:r>
              <a:rPr lang="en-US" sz="1800" b="0">
                <a:effectLst/>
                <a:latin typeface="Arial" panose="020B0604020202020204" pitchFamily="34" charset="0"/>
                <a:ea typeface="MS Mincho" panose="02020609040205080304" pitchFamily="49" charset="-128"/>
              </a:rPr>
              <a:t>________ paper is one example of an indicator. It turns ________ in acids and ________ in alkaline. How acidic or alkaline something is can be measured on the ________. We can use ________ indicator, a mixture of other ________, to test and compare substances to the pH scale. The pH scale runs from ________ to ________. </a:t>
            </a:r>
          </a:p>
          <a:p>
            <a:pPr marL="0" indent="0">
              <a:buNone/>
            </a:pPr>
            <a:endParaRPr lang="en-GB" sz="1800" b="1">
              <a:effectLst/>
              <a:latin typeface="Arial" panose="020B0604020202020204" pitchFamily="34" charset="0"/>
              <a:ea typeface="MS Mincho" panose="02020609040205080304" pitchFamily="49" charset="-128"/>
            </a:endParaRPr>
          </a:p>
          <a:p>
            <a:pPr marL="0" indent="0">
              <a:buNone/>
            </a:pPr>
            <a:r>
              <a:rPr lang="en-US" sz="1800" b="0">
                <a:effectLst/>
                <a:latin typeface="Arial" panose="020B0604020202020204" pitchFamily="34" charset="0"/>
                <a:ea typeface="MS Mincho" panose="02020609040205080304" pitchFamily="49" charset="-128"/>
              </a:rPr>
              <a:t>If you wanted a more accurate measure of pH, you could use a ________.</a:t>
            </a:r>
            <a:endParaRPr lang="en-GB" sz="1800" b="1">
              <a:effectLst/>
              <a:latin typeface="Arial" panose="020B0604020202020204" pitchFamily="34" charset="0"/>
              <a:ea typeface="MS Mincho" panose="02020609040205080304" pitchFamily="49" charset="-128"/>
            </a:endParaRPr>
          </a:p>
        </p:txBody>
      </p:sp>
      <p:pic>
        <p:nvPicPr>
          <p:cNvPr id="4" name="Online Media 3" title="What Is The pH Scale | Acids, Bases &amp; Alkalis | Chemistry | FuseSchool">
            <a:hlinkClick r:id="" action="ppaction://media"/>
            <a:extLst>
              <a:ext uri="{FF2B5EF4-FFF2-40B4-BE49-F238E27FC236}">
                <a16:creationId xmlns:a16="http://schemas.microsoft.com/office/drawing/2014/main" id="{42FC0F2A-D5E6-79E4-2DF5-85497391027B}"/>
              </a:ext>
            </a:extLst>
          </p:cNvPr>
          <p:cNvPicPr>
            <a:picLocks noRot="1" noChangeAspect="1"/>
          </p:cNvPicPr>
          <p:nvPr>
            <a:videoFile r:link="rId1"/>
          </p:nvPr>
        </p:nvPicPr>
        <p:blipFill>
          <a:blip r:embed="rId3"/>
          <a:stretch>
            <a:fillRect/>
          </a:stretch>
        </p:blipFill>
        <p:spPr>
          <a:xfrm>
            <a:off x="8175869" y="2736141"/>
            <a:ext cx="3622786" cy="2046874"/>
          </a:xfrm>
          <a:prstGeom prst="rect">
            <a:avLst/>
          </a:prstGeom>
        </p:spPr>
      </p:pic>
      <p:sp>
        <p:nvSpPr>
          <p:cNvPr id="6" name="TextBox 5">
            <a:extLst>
              <a:ext uri="{FF2B5EF4-FFF2-40B4-BE49-F238E27FC236}">
                <a16:creationId xmlns:a16="http://schemas.microsoft.com/office/drawing/2014/main" id="{AB717F3C-C6A2-7259-2F8D-74F4884B65A8}"/>
              </a:ext>
            </a:extLst>
          </p:cNvPr>
          <p:cNvSpPr txBox="1"/>
          <p:nvPr/>
        </p:nvSpPr>
        <p:spPr>
          <a:xfrm>
            <a:off x="8478591" y="4924870"/>
            <a:ext cx="3224011"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Video used with kind permission of </a:t>
            </a:r>
            <a:r>
              <a:rPr lang="en-GB" sz="1000" i="1" dirty="0" err="1">
                <a:latin typeface="Arial" panose="020B0604020202020204" pitchFamily="34" charset="0"/>
                <a:cs typeface="Arial" panose="020B0604020202020204" pitchFamily="34" charset="0"/>
              </a:rPr>
              <a:t>FuseSchool</a:t>
            </a:r>
            <a:endParaRPr lang="en-GB"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436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ACFA0-76C8-1EA8-54EC-42708D9B9177}"/>
              </a:ext>
            </a:extLst>
          </p:cNvPr>
          <p:cNvSpPr>
            <a:spLocks noGrp="1"/>
          </p:cNvSpPr>
          <p:nvPr>
            <p:ph type="ctrTitle"/>
          </p:nvPr>
        </p:nvSpPr>
        <p:spPr/>
        <p:txBody>
          <a:bodyPr/>
          <a:lstStyle/>
          <a:p>
            <a:r>
              <a:rPr lang="en-US">
                <a:latin typeface="Arial"/>
                <a:cs typeface="Arial"/>
              </a:rPr>
              <a:t>Talking about the science of pH testing</a:t>
            </a:r>
            <a:endParaRPr lang="en-US"/>
          </a:p>
        </p:txBody>
      </p:sp>
      <p:sp>
        <p:nvSpPr>
          <p:cNvPr id="3" name="Subtitle 2">
            <a:extLst>
              <a:ext uri="{FF2B5EF4-FFF2-40B4-BE49-F238E27FC236}">
                <a16:creationId xmlns:a16="http://schemas.microsoft.com/office/drawing/2014/main" id="{78101E67-B0F1-726C-7F13-95384EA7B94E}"/>
              </a:ext>
            </a:extLst>
          </p:cNvPr>
          <p:cNvSpPr>
            <a:spLocks noGrp="1"/>
          </p:cNvSpPr>
          <p:nvPr>
            <p:ph type="subTitle" idx="1"/>
          </p:nvPr>
        </p:nvSpPr>
        <p:spPr>
          <a:xfrm>
            <a:off x="1169276" y="2571092"/>
            <a:ext cx="7694685" cy="3600000"/>
          </a:xfrm>
        </p:spPr>
        <p:txBody>
          <a:bodyPr/>
          <a:lstStyle/>
          <a:p>
            <a:r>
              <a:rPr lang="en-US">
                <a:latin typeface="Arial"/>
                <a:cs typeface="Arial"/>
              </a:rPr>
              <a:t>During a demonstration, explain the importance of practical safety during science </a:t>
            </a:r>
            <a:r>
              <a:rPr lang="en-US" err="1">
                <a:latin typeface="Arial"/>
                <a:cs typeface="Arial"/>
              </a:rPr>
              <a:t>practicals</a:t>
            </a:r>
            <a:r>
              <a:rPr lang="en-US">
                <a:latin typeface="Arial"/>
                <a:cs typeface="Arial"/>
              </a:rPr>
              <a:t>.</a:t>
            </a:r>
          </a:p>
          <a:p>
            <a:pPr marL="342900" indent="-342900"/>
            <a:r>
              <a:rPr lang="en-US">
                <a:latin typeface="Arial"/>
                <a:cs typeface="Arial"/>
              </a:rPr>
              <a:t>Discuss the difference between strength and concentration of acids.</a:t>
            </a:r>
          </a:p>
          <a:p>
            <a:pPr marL="342900" indent="-342900"/>
            <a:r>
              <a:rPr lang="en-US">
                <a:latin typeface="Arial"/>
                <a:cs typeface="Arial"/>
              </a:rPr>
              <a:t>Discuss how substances that are acidic or alkaline will likely have different roles in industry.</a:t>
            </a:r>
          </a:p>
          <a:p>
            <a:pPr marL="342900" indent="-342900"/>
            <a:r>
              <a:rPr lang="en-US">
                <a:latin typeface="Arial"/>
                <a:cs typeface="Arial"/>
              </a:rPr>
              <a:t>Discuss how the pH of the stomach changes.</a:t>
            </a:r>
          </a:p>
          <a:p>
            <a:pPr marL="342900" indent="-342900"/>
            <a:endParaRPr lang="en-US">
              <a:latin typeface="Arial"/>
              <a:cs typeface="Arial"/>
            </a:endParaRPr>
          </a:p>
          <a:p>
            <a:pPr marL="342900" indent="-342900"/>
            <a:endParaRPr lang="en-US"/>
          </a:p>
          <a:p>
            <a:pPr marL="342900" indent="-342900"/>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1627569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4C499-0517-4887-96DB-81C9129ABB06}"/>
              </a:ext>
            </a:extLst>
          </p:cNvPr>
          <p:cNvGraphicFramePr>
            <a:graphicFrameLocks noChangeAspect="1"/>
          </p:cNvGraphicFramePr>
          <p:nvPr>
            <p:custDataLst>
              <p:tags r:id="rId1"/>
            </p:custDataLst>
            <p:extLst>
              <p:ext uri="{D42A27DB-BD31-4B8C-83A1-F6EECF244321}">
                <p14:modId xmlns:p14="http://schemas.microsoft.com/office/powerpoint/2010/main" val="3353096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5" name="Object 4" hidden="1">
                        <a:extLst>
                          <a:ext uri="{FF2B5EF4-FFF2-40B4-BE49-F238E27FC236}">
                            <a16:creationId xmlns:a16="http://schemas.microsoft.com/office/drawing/2014/main" id="{FA84C499-0517-4887-96DB-81C9129ABB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t>pH practical</a:t>
            </a:r>
            <a:endParaRPr lang="en-GB"/>
          </a:p>
        </p:txBody>
      </p:sp>
      <p:sp>
        <p:nvSpPr>
          <p:cNvPr id="3" name="Subtitle 2"/>
          <p:cNvSpPr>
            <a:spLocks noGrp="1"/>
          </p:cNvSpPr>
          <p:nvPr>
            <p:ph type="subTitle" idx="1"/>
          </p:nvPr>
        </p:nvSpPr>
        <p:spPr/>
        <p:txBody>
          <a:bodyPr/>
          <a:lstStyle/>
          <a:p>
            <a:pPr marL="0" indent="0" algn="ctr">
              <a:buNone/>
            </a:pPr>
            <a:r>
              <a:rPr lang="en-GB" sz="3600"/>
              <a:t>For further information, go to:</a:t>
            </a:r>
          </a:p>
          <a:p>
            <a:pPr marL="0" indent="0" algn="ctr">
              <a:buNone/>
            </a:pPr>
            <a:r>
              <a:rPr lang="en-GB" sz="3600"/>
              <a:t>www.foodafactoflife.org.uk</a:t>
            </a:r>
          </a:p>
        </p:txBody>
      </p:sp>
      <p:sp>
        <p:nvSpPr>
          <p:cNvPr id="4" name="TextBox 3">
            <a:extLst>
              <a:ext uri="{FF2B5EF4-FFF2-40B4-BE49-F238E27FC236}">
                <a16:creationId xmlns:a16="http://schemas.microsoft.com/office/drawing/2014/main" id="{88C3A9D8-F056-4907-ADD0-8B883B971968}"/>
              </a:ext>
            </a:extLst>
          </p:cNvPr>
          <p:cNvSpPr txBox="1"/>
          <p:nvPr/>
        </p:nvSpPr>
        <p:spPr>
          <a:xfrm>
            <a:off x="486577"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5"/>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6ED433B-8235-2FAC-B9BF-82EF4610D359}"/>
              </a:ext>
            </a:extLst>
          </p:cNvPr>
          <p:cNvSpPr txBox="1"/>
          <p:nvPr/>
        </p:nvSpPr>
        <p:spPr>
          <a:xfrm>
            <a:off x="762000" y="5125454"/>
            <a:ext cx="11538857" cy="307777"/>
          </a:xfrm>
          <a:prstGeom prst="rect">
            <a:avLst/>
          </a:prstGeom>
          <a:noFill/>
        </p:spPr>
        <p:txBody>
          <a:bodyPr wrap="square">
            <a:spAutoFit/>
          </a:bodyPr>
          <a:lstStyle/>
          <a:p>
            <a:r>
              <a:rPr lang="en-GB" sz="1400">
                <a:latin typeface="Arial" panose="020B0604020202020204" pitchFamily="34" charset="0"/>
                <a:cs typeface="Arial" panose="020B0604020202020204" pitchFamily="34" charset="0"/>
              </a:rPr>
              <a:t>This science pack is one of a series of resources produced for the </a:t>
            </a:r>
            <a:r>
              <a:rPr lang="en-GB" sz="1400" i="1" err="1">
                <a:latin typeface="Arial" panose="020B0604020202020204" pitchFamily="34" charset="0"/>
                <a:cs typeface="Arial" panose="020B0604020202020204" pitchFamily="34" charset="0"/>
              </a:rPr>
              <a:t>pHood</a:t>
            </a:r>
            <a:r>
              <a:rPr lang="en-GB" sz="1400" i="1">
                <a:latin typeface="Arial" panose="020B0604020202020204" pitchFamily="34" charset="0"/>
                <a:cs typeface="Arial" panose="020B0604020202020204" pitchFamily="34" charset="0"/>
              </a:rPr>
              <a:t> Futures </a:t>
            </a:r>
            <a:r>
              <a:rPr lang="en-GB" sz="1400">
                <a:latin typeface="Arial" panose="020B0604020202020204" pitchFamily="34" charset="0"/>
                <a:cs typeface="Arial" panose="020B0604020202020204" pitchFamily="34" charset="0"/>
              </a:rPr>
              <a:t>project, supported by the Royal Society of Chemistry.</a:t>
            </a:r>
          </a:p>
        </p:txBody>
      </p:sp>
    </p:spTree>
    <p:extLst>
      <p:ext uri="{BB962C8B-B14F-4D97-AF65-F5344CB8AC3E}">
        <p14:creationId xmlns:p14="http://schemas.microsoft.com/office/powerpoint/2010/main" val="230200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a:t>Fill in the gaps</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1169276" y="2571092"/>
            <a:ext cx="6768403" cy="3798177"/>
          </a:xfrm>
        </p:spPr>
        <p:txBody>
          <a:bodyPr/>
          <a:lstStyle/>
          <a:p>
            <a:pPr marL="0" indent="0">
              <a:buNone/>
            </a:pPr>
            <a:r>
              <a:rPr lang="en-US" sz="1800" dirty="0">
                <a:latin typeface="Arial" panose="020B0604020202020204" pitchFamily="34" charset="0"/>
                <a:ea typeface="MS Mincho" panose="02020609040205080304" pitchFamily="49" charset="-128"/>
              </a:rPr>
              <a:t>W</a:t>
            </a:r>
            <a:r>
              <a:rPr lang="en-US" sz="1800" b="0" dirty="0">
                <a:effectLst/>
                <a:latin typeface="Arial" panose="020B0604020202020204" pitchFamily="34" charset="0"/>
                <a:ea typeface="MS Mincho" panose="02020609040205080304" pitchFamily="49" charset="-128"/>
              </a:rPr>
              <a:t>e can tell if something is </a:t>
            </a:r>
            <a:r>
              <a:rPr lang="en-US" sz="1600" b="1" dirty="0">
                <a:effectLst/>
                <a:latin typeface="Arial" panose="020B0604020202020204" pitchFamily="34" charset="0"/>
                <a:ea typeface="MS Mincho" panose="02020609040205080304" pitchFamily="49" charset="-128"/>
              </a:rPr>
              <a:t>acidic</a:t>
            </a:r>
            <a:r>
              <a:rPr lang="en-US" sz="1800" b="0" dirty="0">
                <a:effectLst/>
                <a:latin typeface="Arial" panose="020B0604020202020204" pitchFamily="34" charset="0"/>
                <a:ea typeface="MS Mincho" panose="02020609040205080304" pitchFamily="49" charset="-128"/>
              </a:rPr>
              <a:t>, alkaline or neutral by using an </a:t>
            </a:r>
            <a:r>
              <a:rPr lang="en-US" sz="1800" b="1" dirty="0">
                <a:effectLst/>
                <a:latin typeface="Arial" panose="020B0604020202020204" pitchFamily="34" charset="0"/>
                <a:ea typeface="MS Mincho" panose="02020609040205080304" pitchFamily="49" charset="-128"/>
              </a:rPr>
              <a:t>indicator</a:t>
            </a:r>
            <a:r>
              <a:rPr lang="en-US" sz="1800" b="0" dirty="0">
                <a:effectLst/>
                <a:latin typeface="Arial" panose="020B0604020202020204" pitchFamily="34" charset="0"/>
                <a:ea typeface="MS Mincho" panose="02020609040205080304" pitchFamily="49" charset="-128"/>
              </a:rPr>
              <a:t>. Indicators are substances that show </a:t>
            </a:r>
            <a:r>
              <a:rPr lang="en-US" sz="1800" b="1" dirty="0">
                <a:effectLst/>
                <a:latin typeface="Arial" panose="020B0604020202020204" pitchFamily="34" charset="0"/>
                <a:ea typeface="MS Mincho" panose="02020609040205080304" pitchFamily="49" charset="-128"/>
              </a:rPr>
              <a:t>different</a:t>
            </a:r>
            <a:r>
              <a:rPr lang="en-US" sz="1800" b="0" dirty="0">
                <a:effectLst/>
                <a:latin typeface="Arial" panose="020B0604020202020204" pitchFamily="34" charset="0"/>
                <a:ea typeface="MS Mincho" panose="02020609040205080304" pitchFamily="49" charset="-128"/>
              </a:rPr>
              <a:t> </a:t>
            </a:r>
            <a:r>
              <a:rPr lang="en-US" sz="1800" b="0" dirty="0" err="1">
                <a:effectLst/>
                <a:latin typeface="Arial" panose="020B0604020202020204" pitchFamily="34" charset="0"/>
                <a:ea typeface="MS Mincho" panose="02020609040205080304" pitchFamily="49" charset="-128"/>
              </a:rPr>
              <a:t>colours</a:t>
            </a:r>
            <a:r>
              <a:rPr lang="en-US" sz="1800" b="0" dirty="0">
                <a:effectLst/>
                <a:latin typeface="Arial" panose="020B0604020202020204" pitchFamily="34" charset="0"/>
                <a:ea typeface="MS Mincho" panose="02020609040205080304" pitchFamily="49" charset="-128"/>
              </a:rPr>
              <a:t> when they are in acidic, alkaline or neutral conditions. </a:t>
            </a:r>
            <a:endParaRPr lang="en-GB" sz="1800" b="1" dirty="0">
              <a:effectLst/>
              <a:latin typeface="Arial" panose="020B0604020202020204" pitchFamily="34" charset="0"/>
              <a:ea typeface="MS Mincho" panose="02020609040205080304" pitchFamily="49" charset="-128"/>
            </a:endParaRPr>
          </a:p>
          <a:p>
            <a:pPr marL="0" indent="0">
              <a:buNone/>
            </a:pPr>
            <a:endParaRPr lang="en-GB" sz="1800" b="1" dirty="0">
              <a:effectLst/>
              <a:latin typeface="Arial" panose="020B0604020202020204" pitchFamily="34" charset="0"/>
              <a:ea typeface="MS Mincho" panose="02020609040205080304" pitchFamily="49" charset="-128"/>
            </a:endParaRPr>
          </a:p>
          <a:p>
            <a:pPr marL="0" indent="0">
              <a:buNone/>
            </a:pPr>
            <a:r>
              <a:rPr lang="en-US" sz="1800" b="1" dirty="0">
                <a:latin typeface="Arial" panose="020B0604020202020204" pitchFamily="34" charset="0"/>
                <a:ea typeface="MS Mincho" panose="02020609040205080304" pitchFamily="49" charset="-128"/>
              </a:rPr>
              <a:t>L</a:t>
            </a:r>
            <a:r>
              <a:rPr lang="en-US" sz="1800" b="1" dirty="0">
                <a:effectLst/>
                <a:latin typeface="Arial" panose="020B0604020202020204" pitchFamily="34" charset="0"/>
                <a:ea typeface="MS Mincho" panose="02020609040205080304" pitchFamily="49" charset="-128"/>
              </a:rPr>
              <a:t>itmus</a:t>
            </a:r>
            <a:r>
              <a:rPr lang="en-US" sz="1800" b="0" dirty="0">
                <a:effectLst/>
                <a:latin typeface="Arial" panose="020B0604020202020204" pitchFamily="34" charset="0"/>
                <a:ea typeface="MS Mincho" panose="02020609040205080304" pitchFamily="49" charset="-128"/>
              </a:rPr>
              <a:t> paper is one example of an indicator. it turns </a:t>
            </a:r>
            <a:r>
              <a:rPr lang="en-US" sz="1800" b="1" dirty="0">
                <a:effectLst/>
                <a:latin typeface="Arial" panose="020B0604020202020204" pitchFamily="34" charset="0"/>
                <a:ea typeface="MS Mincho" panose="02020609040205080304" pitchFamily="49" charset="-128"/>
              </a:rPr>
              <a:t>red</a:t>
            </a:r>
            <a:r>
              <a:rPr lang="en-US" sz="1800" b="0" dirty="0">
                <a:effectLst/>
                <a:latin typeface="Arial" panose="020B0604020202020204" pitchFamily="34" charset="0"/>
                <a:ea typeface="MS Mincho" panose="02020609040205080304" pitchFamily="49" charset="-128"/>
              </a:rPr>
              <a:t> in acids and </a:t>
            </a:r>
            <a:r>
              <a:rPr lang="en-US" sz="1800" b="1" dirty="0">
                <a:effectLst/>
                <a:latin typeface="Arial" panose="020B0604020202020204" pitchFamily="34" charset="0"/>
                <a:ea typeface="MS Mincho" panose="02020609040205080304" pitchFamily="49" charset="-128"/>
              </a:rPr>
              <a:t>blue</a:t>
            </a:r>
            <a:r>
              <a:rPr lang="en-US" sz="1800" b="0" dirty="0">
                <a:effectLst/>
                <a:latin typeface="Arial" panose="020B0604020202020204" pitchFamily="34" charset="0"/>
                <a:ea typeface="MS Mincho" panose="02020609040205080304" pitchFamily="49" charset="-128"/>
              </a:rPr>
              <a:t> in alkaline. How acidic or alkaline something is can be measured on the </a:t>
            </a:r>
            <a:r>
              <a:rPr lang="en-US" sz="1800" b="1" dirty="0">
                <a:effectLst/>
                <a:latin typeface="Arial" panose="020B0604020202020204" pitchFamily="34" charset="0"/>
                <a:ea typeface="MS Mincho" panose="02020609040205080304" pitchFamily="49" charset="-128"/>
              </a:rPr>
              <a:t>pH scale</a:t>
            </a:r>
            <a:r>
              <a:rPr lang="en-US" sz="1800" b="0" dirty="0">
                <a:effectLst/>
                <a:latin typeface="Arial" panose="020B0604020202020204" pitchFamily="34" charset="0"/>
                <a:ea typeface="MS Mincho" panose="02020609040205080304" pitchFamily="49" charset="-128"/>
              </a:rPr>
              <a:t>. We can use </a:t>
            </a:r>
            <a:r>
              <a:rPr lang="en-US" sz="1800" b="1" dirty="0">
                <a:effectLst/>
                <a:latin typeface="Arial" panose="020B0604020202020204" pitchFamily="34" charset="0"/>
                <a:ea typeface="MS Mincho" panose="02020609040205080304" pitchFamily="49" charset="-128"/>
              </a:rPr>
              <a:t>universal</a:t>
            </a:r>
            <a:r>
              <a:rPr lang="en-US" sz="1800" b="0" dirty="0">
                <a:effectLst/>
                <a:latin typeface="Arial" panose="020B0604020202020204" pitchFamily="34" charset="0"/>
                <a:ea typeface="MS Mincho" panose="02020609040205080304" pitchFamily="49" charset="-128"/>
              </a:rPr>
              <a:t> indicator, a mixture of other i</a:t>
            </a:r>
            <a:r>
              <a:rPr lang="en-US" sz="1800" b="1" dirty="0">
                <a:effectLst/>
                <a:latin typeface="Arial" panose="020B0604020202020204" pitchFamily="34" charset="0"/>
                <a:ea typeface="MS Mincho" panose="02020609040205080304" pitchFamily="49" charset="-128"/>
              </a:rPr>
              <a:t>ndicators</a:t>
            </a:r>
            <a:r>
              <a:rPr lang="en-US" sz="1800" b="0" dirty="0">
                <a:effectLst/>
                <a:latin typeface="Arial" panose="020B0604020202020204" pitchFamily="34" charset="0"/>
                <a:ea typeface="MS Mincho" panose="02020609040205080304" pitchFamily="49" charset="-128"/>
              </a:rPr>
              <a:t>, to test and compare substances to the pH scale. The pH scale runs from </a:t>
            </a:r>
            <a:r>
              <a:rPr lang="en-US" sz="1800" b="1" dirty="0">
                <a:effectLst/>
                <a:latin typeface="Arial" panose="020B0604020202020204" pitchFamily="34" charset="0"/>
                <a:ea typeface="MS Mincho" panose="02020609040205080304" pitchFamily="49" charset="-128"/>
              </a:rPr>
              <a:t>zero</a:t>
            </a:r>
            <a:r>
              <a:rPr lang="en-US" sz="1800" b="0" dirty="0">
                <a:effectLst/>
                <a:latin typeface="Arial" panose="020B0604020202020204" pitchFamily="34" charset="0"/>
                <a:ea typeface="MS Mincho" panose="02020609040205080304" pitchFamily="49" charset="-128"/>
              </a:rPr>
              <a:t> to </a:t>
            </a:r>
            <a:r>
              <a:rPr lang="en-US" sz="1800" b="1" dirty="0">
                <a:effectLst/>
                <a:latin typeface="Arial" panose="020B0604020202020204" pitchFamily="34" charset="0"/>
                <a:ea typeface="MS Mincho" panose="02020609040205080304" pitchFamily="49" charset="-128"/>
              </a:rPr>
              <a:t>fourteen</a:t>
            </a:r>
            <a:r>
              <a:rPr lang="en-US" sz="1800" b="0" dirty="0">
                <a:effectLst/>
                <a:latin typeface="Arial" panose="020B0604020202020204" pitchFamily="34" charset="0"/>
                <a:ea typeface="MS Mincho" panose="02020609040205080304" pitchFamily="49" charset="-128"/>
              </a:rPr>
              <a:t>. </a:t>
            </a:r>
          </a:p>
          <a:p>
            <a:pPr marL="0" indent="0">
              <a:buNone/>
            </a:pPr>
            <a:endParaRPr lang="en-GB" sz="1800" b="1" dirty="0">
              <a:effectLst/>
              <a:latin typeface="Arial" panose="020B0604020202020204" pitchFamily="34" charset="0"/>
              <a:ea typeface="MS Mincho" panose="02020609040205080304" pitchFamily="49" charset="-128"/>
            </a:endParaRPr>
          </a:p>
          <a:p>
            <a:pPr marL="0" indent="0">
              <a:buNone/>
            </a:pPr>
            <a:r>
              <a:rPr lang="en-US" sz="1800" dirty="0">
                <a:latin typeface="Arial" panose="020B0604020202020204" pitchFamily="34" charset="0"/>
                <a:ea typeface="MS Mincho" panose="02020609040205080304" pitchFamily="49" charset="-128"/>
              </a:rPr>
              <a:t>I</a:t>
            </a:r>
            <a:r>
              <a:rPr lang="en-US" sz="1800" b="0" dirty="0">
                <a:effectLst/>
                <a:latin typeface="Arial" panose="020B0604020202020204" pitchFamily="34" charset="0"/>
                <a:ea typeface="MS Mincho" panose="02020609040205080304" pitchFamily="49" charset="-128"/>
              </a:rPr>
              <a:t>f you wanted a more accurate measure of pH, you could use a </a:t>
            </a:r>
            <a:r>
              <a:rPr lang="en-US" sz="1800" b="1" dirty="0">
                <a:effectLst/>
                <a:latin typeface="Arial" panose="020B0604020202020204" pitchFamily="34" charset="0"/>
                <a:ea typeface="MS Mincho" panose="02020609040205080304" pitchFamily="49" charset="-128"/>
              </a:rPr>
              <a:t>pH meter</a:t>
            </a:r>
            <a:r>
              <a:rPr lang="en-US" sz="1800" b="0" dirty="0">
                <a:effectLst/>
                <a:latin typeface="Arial" panose="020B0604020202020204" pitchFamily="34" charset="0"/>
                <a:ea typeface="MS Mincho" panose="02020609040205080304" pitchFamily="49" charset="-128"/>
              </a:rPr>
              <a:t>.</a:t>
            </a:r>
            <a:endParaRPr lang="en-GB" sz="1800" b="1" dirty="0">
              <a:effectLst/>
              <a:latin typeface="Arial" panose="020B0604020202020204" pitchFamily="34" charset="0"/>
              <a:ea typeface="MS Mincho" panose="02020609040205080304" pitchFamily="49" charset="-128"/>
            </a:endParaRPr>
          </a:p>
        </p:txBody>
      </p:sp>
      <p:pic>
        <p:nvPicPr>
          <p:cNvPr id="4" name="Online Media 3" title="What Is The pH Scale | Acids, Bases &amp; Alkalis | Chemistry | FuseSchool">
            <a:hlinkClick r:id="" action="ppaction://media"/>
            <a:extLst>
              <a:ext uri="{FF2B5EF4-FFF2-40B4-BE49-F238E27FC236}">
                <a16:creationId xmlns:a16="http://schemas.microsoft.com/office/drawing/2014/main" id="{E053629D-D278-9701-F6F8-036A4160B136}"/>
              </a:ext>
            </a:extLst>
          </p:cNvPr>
          <p:cNvPicPr>
            <a:picLocks noRot="1" noChangeAspect="1"/>
          </p:cNvPicPr>
          <p:nvPr>
            <a:videoFile r:link="rId1"/>
          </p:nvPr>
        </p:nvPicPr>
        <p:blipFill>
          <a:blip r:embed="rId3"/>
          <a:stretch>
            <a:fillRect/>
          </a:stretch>
        </p:blipFill>
        <p:spPr>
          <a:xfrm>
            <a:off x="8175869" y="2736141"/>
            <a:ext cx="3622786" cy="2046874"/>
          </a:xfrm>
          <a:prstGeom prst="rect">
            <a:avLst/>
          </a:prstGeom>
        </p:spPr>
      </p:pic>
      <p:sp>
        <p:nvSpPr>
          <p:cNvPr id="5" name="TextBox 4">
            <a:extLst>
              <a:ext uri="{FF2B5EF4-FFF2-40B4-BE49-F238E27FC236}">
                <a16:creationId xmlns:a16="http://schemas.microsoft.com/office/drawing/2014/main" id="{5FB02806-47A9-2D01-9BA9-0ADBBFDA1372}"/>
              </a:ext>
            </a:extLst>
          </p:cNvPr>
          <p:cNvSpPr txBox="1"/>
          <p:nvPr/>
        </p:nvSpPr>
        <p:spPr>
          <a:xfrm>
            <a:off x="8478591" y="4924870"/>
            <a:ext cx="3224011"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Video used with kind permission of </a:t>
            </a:r>
            <a:r>
              <a:rPr lang="en-GB" sz="1000" i="1" dirty="0" err="1">
                <a:latin typeface="Arial" panose="020B0604020202020204" pitchFamily="34" charset="0"/>
                <a:cs typeface="Arial" panose="020B0604020202020204" pitchFamily="34" charset="0"/>
              </a:rPr>
              <a:t>FuseSchool</a:t>
            </a:r>
            <a:endParaRPr lang="en-GB"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0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3F65-7E45-8786-7AC5-4FED754B5062}"/>
              </a:ext>
            </a:extLst>
          </p:cNvPr>
          <p:cNvSpPr>
            <a:spLocks noGrp="1"/>
          </p:cNvSpPr>
          <p:nvPr>
            <p:ph type="ctrTitle"/>
          </p:nvPr>
        </p:nvSpPr>
        <p:spPr/>
        <p:txBody>
          <a:bodyPr/>
          <a:lstStyle/>
          <a:p>
            <a:r>
              <a:rPr lang="en-GB"/>
              <a:t>The pH scale</a:t>
            </a:r>
          </a:p>
        </p:txBody>
      </p:sp>
      <p:sp>
        <p:nvSpPr>
          <p:cNvPr id="3" name="Subtitle 2">
            <a:extLst>
              <a:ext uri="{FF2B5EF4-FFF2-40B4-BE49-F238E27FC236}">
                <a16:creationId xmlns:a16="http://schemas.microsoft.com/office/drawing/2014/main" id="{FA65E17C-BE54-644F-576C-8D178C230523}"/>
              </a:ext>
            </a:extLst>
          </p:cNvPr>
          <p:cNvSpPr>
            <a:spLocks noGrp="1"/>
          </p:cNvSpPr>
          <p:nvPr>
            <p:ph type="subTitle" idx="1"/>
          </p:nvPr>
        </p:nvSpPr>
        <p:spPr>
          <a:xfrm>
            <a:off x="1137441" y="2529995"/>
            <a:ext cx="6950491" cy="3600000"/>
          </a:xfrm>
        </p:spPr>
        <p:txBody>
          <a:bodyPr/>
          <a:lstStyle/>
          <a:p>
            <a:pPr>
              <a:lnSpc>
                <a:spcPct val="115000"/>
              </a:lnSpc>
              <a:spcAft>
                <a:spcPts val="1200"/>
              </a:spcAft>
              <a:tabLst>
                <a:tab pos="228600" algn="l"/>
                <a:tab pos="457200" algn="l"/>
              </a:tabLst>
            </a:pPr>
            <a:r>
              <a:rPr lang="en-GB">
                <a:effectLst/>
                <a:latin typeface="Arial" panose="020B0604020202020204" pitchFamily="34" charset="0"/>
                <a:ea typeface="Calibri" panose="020F0502020204030204" pitchFamily="34" charset="0"/>
                <a:cs typeface="Arial" panose="020B0604020202020204" pitchFamily="34" charset="0"/>
              </a:rPr>
              <a:t>The pH scale shows how acidic or alkaline a substance is. </a:t>
            </a:r>
          </a:p>
          <a:p>
            <a:pPr>
              <a:lnSpc>
                <a:spcPct val="115000"/>
              </a:lnSpc>
              <a:spcAft>
                <a:spcPts val="1200"/>
              </a:spcAft>
              <a:tabLst>
                <a:tab pos="228600" algn="l"/>
                <a:tab pos="457200" algn="l"/>
              </a:tabLst>
            </a:pPr>
            <a:r>
              <a:rPr lang="en-GB">
                <a:effectLst/>
                <a:latin typeface="Arial" panose="020B0604020202020204" pitchFamily="34" charset="0"/>
                <a:ea typeface="Calibri" panose="020F0502020204030204" pitchFamily="34" charset="0"/>
                <a:cs typeface="Arial" panose="020B0604020202020204" pitchFamily="34" charset="0"/>
              </a:rPr>
              <a:t>It can be measured using a pH meter which gives a numerical value (0 to 14)</a:t>
            </a:r>
          </a:p>
          <a:p>
            <a:pPr>
              <a:lnSpc>
                <a:spcPct val="115000"/>
              </a:lnSpc>
              <a:spcAft>
                <a:spcPts val="1200"/>
              </a:spcAft>
              <a:tabLst>
                <a:tab pos="228600" algn="l"/>
                <a:tab pos="457200" algn="l"/>
              </a:tabLst>
            </a:pPr>
            <a:r>
              <a:rPr lang="en-GB">
                <a:effectLst/>
                <a:latin typeface="Arial" panose="020B0604020202020204" pitchFamily="34" charset="0"/>
                <a:ea typeface="Calibri" panose="020F0502020204030204" pitchFamily="34" charset="0"/>
                <a:cs typeface="Arial" panose="020B0604020202020204" pitchFamily="34" charset="0"/>
              </a:rPr>
              <a:t>pH can be also be measured using an indicator and comparing the colour with a comparison chart.</a:t>
            </a:r>
          </a:p>
          <a:p>
            <a:r>
              <a:rPr lang="en-US"/>
              <a:t>One example is Universal indicator (UI), which is a mixture of indicators.</a:t>
            </a:r>
          </a:p>
          <a:p>
            <a:pPr>
              <a:lnSpc>
                <a:spcPct val="115000"/>
              </a:lnSpc>
              <a:spcAft>
                <a:spcPts val="1200"/>
              </a:spcAft>
              <a:tabLst>
                <a:tab pos="228600" algn="l"/>
                <a:tab pos="457200" algn="l"/>
              </a:tabLst>
            </a:pPr>
            <a:endParaRPr lang="en-GB">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54D9CC7-C90A-C82E-F510-EF7D13B308A5}"/>
              </a:ext>
            </a:extLst>
          </p:cNvPr>
          <p:cNvPicPr>
            <a:picLocks noChangeAspect="1"/>
          </p:cNvPicPr>
          <p:nvPr/>
        </p:nvPicPr>
        <p:blipFill rotWithShape="1">
          <a:blip r:embed="rId2"/>
          <a:srcRect l="34980" r="18696"/>
          <a:stretch/>
        </p:blipFill>
        <p:spPr>
          <a:xfrm>
            <a:off x="8298288" y="2688975"/>
            <a:ext cx="3624154" cy="2605227"/>
          </a:xfrm>
          <a:prstGeom prst="rect">
            <a:avLst/>
          </a:prstGeom>
        </p:spPr>
      </p:pic>
    </p:spTree>
    <p:extLst>
      <p:ext uri="{BB962C8B-B14F-4D97-AF65-F5344CB8AC3E}">
        <p14:creationId xmlns:p14="http://schemas.microsoft.com/office/powerpoint/2010/main" val="75318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a:t>pH scale</a:t>
            </a:r>
          </a:p>
        </p:txBody>
      </p:sp>
      <p:sp>
        <p:nvSpPr>
          <p:cNvPr id="3" name="Subtitle 2">
            <a:extLst>
              <a:ext uri="{FF2B5EF4-FFF2-40B4-BE49-F238E27FC236}">
                <a16:creationId xmlns:a16="http://schemas.microsoft.com/office/drawing/2014/main" id="{871FADD7-5CFD-68C9-851C-B6F4AD15AF0A}"/>
              </a:ext>
            </a:extLst>
          </p:cNvPr>
          <p:cNvSpPr>
            <a:spLocks noGrp="1"/>
          </p:cNvSpPr>
          <p:nvPr>
            <p:ph type="subTitle" idx="1"/>
          </p:nvPr>
        </p:nvSpPr>
        <p:spPr>
          <a:xfrm>
            <a:off x="1169276" y="2571092"/>
            <a:ext cx="9720000" cy="2956405"/>
          </a:xfrm>
        </p:spPr>
        <p:txBody>
          <a:bodyPr/>
          <a:lstStyle/>
          <a:p>
            <a:pPr marL="0" indent="0">
              <a:buNone/>
            </a:pPr>
            <a:r>
              <a:rPr lang="en-GB"/>
              <a:t>The pH scale goes from 1-14 and different numbers indicate different strength of acid and alkaline.</a:t>
            </a:r>
          </a:p>
          <a:p>
            <a:pPr marL="0" indent="0">
              <a:buNone/>
            </a:pPr>
            <a:endParaRPr lang="en-GB"/>
          </a:p>
          <a:p>
            <a:pPr marL="0" indent="0">
              <a:buNone/>
            </a:pPr>
            <a:r>
              <a:rPr lang="en-GB"/>
              <a:t>This is the colour scale for using universal indicator. </a:t>
            </a:r>
          </a:p>
        </p:txBody>
      </p:sp>
      <p:pic>
        <p:nvPicPr>
          <p:cNvPr id="5" name="Picture 4" descr="Chart, histogram&#10;&#10;Description automatically generated">
            <a:extLst>
              <a:ext uri="{FF2B5EF4-FFF2-40B4-BE49-F238E27FC236}">
                <a16:creationId xmlns:a16="http://schemas.microsoft.com/office/drawing/2014/main" id="{887095A2-5CB7-07CE-8389-3BF30E836882}"/>
              </a:ext>
            </a:extLst>
          </p:cNvPr>
          <p:cNvPicPr>
            <a:picLocks noChangeAspect="1"/>
          </p:cNvPicPr>
          <p:nvPr/>
        </p:nvPicPr>
        <p:blipFill rotWithShape="1">
          <a:blip r:embed="rId2"/>
          <a:srcRect t="15712" b="16808"/>
          <a:stretch/>
        </p:blipFill>
        <p:spPr>
          <a:xfrm>
            <a:off x="2386883" y="3969560"/>
            <a:ext cx="6126051" cy="2743730"/>
          </a:xfrm>
          <a:prstGeom prst="rect">
            <a:avLst/>
          </a:prstGeom>
        </p:spPr>
      </p:pic>
    </p:spTree>
    <p:extLst>
      <p:ext uri="{BB962C8B-B14F-4D97-AF65-F5344CB8AC3E}">
        <p14:creationId xmlns:p14="http://schemas.microsoft.com/office/powerpoint/2010/main" val="3746277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3F65-7E45-8786-7AC5-4FED754B5062}"/>
              </a:ext>
            </a:extLst>
          </p:cNvPr>
          <p:cNvSpPr>
            <a:spLocks noGrp="1"/>
          </p:cNvSpPr>
          <p:nvPr>
            <p:ph type="ctrTitle"/>
          </p:nvPr>
        </p:nvSpPr>
        <p:spPr/>
        <p:txBody>
          <a:bodyPr/>
          <a:lstStyle/>
          <a:p>
            <a:r>
              <a:rPr lang="en-GB"/>
              <a:t>Colour test – match the number to the colour</a:t>
            </a:r>
          </a:p>
        </p:txBody>
      </p:sp>
      <p:sp>
        <p:nvSpPr>
          <p:cNvPr id="6" name="Rectangle 5">
            <a:extLst>
              <a:ext uri="{FF2B5EF4-FFF2-40B4-BE49-F238E27FC236}">
                <a16:creationId xmlns:a16="http://schemas.microsoft.com/office/drawing/2014/main" id="{5936AA0C-1D52-0646-0F09-E7A55289CFCA}"/>
              </a:ext>
            </a:extLst>
          </p:cNvPr>
          <p:cNvSpPr/>
          <p:nvPr/>
        </p:nvSpPr>
        <p:spPr>
          <a:xfrm>
            <a:off x="1999591" y="2223789"/>
            <a:ext cx="1156138" cy="969579"/>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630AAE7-D3A2-6E2B-5E59-833C38580552}"/>
              </a:ext>
            </a:extLst>
          </p:cNvPr>
          <p:cNvSpPr/>
          <p:nvPr/>
        </p:nvSpPr>
        <p:spPr>
          <a:xfrm>
            <a:off x="1999591" y="3345768"/>
            <a:ext cx="1156138" cy="969579"/>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EF2498A-7718-C0AB-7AB0-F69C886D13F5}"/>
              </a:ext>
            </a:extLst>
          </p:cNvPr>
          <p:cNvSpPr/>
          <p:nvPr/>
        </p:nvSpPr>
        <p:spPr>
          <a:xfrm>
            <a:off x="1999591" y="4467747"/>
            <a:ext cx="1156138" cy="969579"/>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B6DCF74-8544-7AE8-2B03-7BA8D1E1076C}"/>
              </a:ext>
            </a:extLst>
          </p:cNvPr>
          <p:cNvSpPr/>
          <p:nvPr/>
        </p:nvSpPr>
        <p:spPr>
          <a:xfrm>
            <a:off x="1999591" y="5589726"/>
            <a:ext cx="1156138" cy="969579"/>
          </a:xfrm>
          <a:prstGeom prst="rect">
            <a:avLst/>
          </a:prstGeom>
          <a:solidFill>
            <a:srgbClr val="421C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B0E9B41-7AAC-55EA-79B4-BE3489403474}"/>
              </a:ext>
            </a:extLst>
          </p:cNvPr>
          <p:cNvSpPr txBox="1"/>
          <p:nvPr/>
        </p:nvSpPr>
        <p:spPr>
          <a:xfrm>
            <a:off x="7945819" y="3287017"/>
            <a:ext cx="527709" cy="830997"/>
          </a:xfrm>
          <a:prstGeom prst="rect">
            <a:avLst/>
          </a:prstGeom>
          <a:noFill/>
        </p:spPr>
        <p:txBody>
          <a:bodyPr wrap="none" rtlCol="0">
            <a:spAutoFit/>
          </a:bodyPr>
          <a:lstStyle/>
          <a:p>
            <a:r>
              <a:rPr lang="en-GB" sz="4800">
                <a:latin typeface="Arial" panose="020B0604020202020204" pitchFamily="34" charset="0"/>
                <a:cs typeface="Arial" panose="020B0604020202020204" pitchFamily="34" charset="0"/>
              </a:rPr>
              <a:t>1</a:t>
            </a:r>
          </a:p>
        </p:txBody>
      </p:sp>
      <p:sp>
        <p:nvSpPr>
          <p:cNvPr id="11" name="TextBox 10">
            <a:extLst>
              <a:ext uri="{FF2B5EF4-FFF2-40B4-BE49-F238E27FC236}">
                <a16:creationId xmlns:a16="http://schemas.microsoft.com/office/drawing/2014/main" id="{E1C63968-6D2A-9D2A-C3A8-4C0532A73A7D}"/>
              </a:ext>
            </a:extLst>
          </p:cNvPr>
          <p:cNvSpPr txBox="1"/>
          <p:nvPr/>
        </p:nvSpPr>
        <p:spPr>
          <a:xfrm>
            <a:off x="7945820" y="2172088"/>
            <a:ext cx="527709" cy="830997"/>
          </a:xfrm>
          <a:prstGeom prst="rect">
            <a:avLst/>
          </a:prstGeom>
          <a:noFill/>
        </p:spPr>
        <p:txBody>
          <a:bodyPr wrap="none" rtlCol="0">
            <a:spAutoFit/>
          </a:bodyPr>
          <a:lstStyle/>
          <a:p>
            <a:r>
              <a:rPr lang="en-GB" sz="4800">
                <a:latin typeface="Arial" panose="020B0604020202020204" pitchFamily="34" charset="0"/>
                <a:cs typeface="Arial" panose="020B0604020202020204" pitchFamily="34" charset="0"/>
              </a:rPr>
              <a:t>7</a:t>
            </a:r>
          </a:p>
        </p:txBody>
      </p:sp>
      <p:sp>
        <p:nvSpPr>
          <p:cNvPr id="12" name="TextBox 11">
            <a:extLst>
              <a:ext uri="{FF2B5EF4-FFF2-40B4-BE49-F238E27FC236}">
                <a16:creationId xmlns:a16="http://schemas.microsoft.com/office/drawing/2014/main" id="{A5C6D9A3-C78F-AF4F-7FE2-87EF4B5FCD84}"/>
              </a:ext>
            </a:extLst>
          </p:cNvPr>
          <p:cNvSpPr txBox="1"/>
          <p:nvPr/>
        </p:nvSpPr>
        <p:spPr>
          <a:xfrm>
            <a:off x="7774297" y="4467747"/>
            <a:ext cx="870751" cy="830997"/>
          </a:xfrm>
          <a:prstGeom prst="rect">
            <a:avLst/>
          </a:prstGeom>
          <a:noFill/>
        </p:spPr>
        <p:txBody>
          <a:bodyPr wrap="none" rtlCol="0">
            <a:spAutoFit/>
          </a:bodyPr>
          <a:lstStyle/>
          <a:p>
            <a:r>
              <a:rPr lang="en-GB" sz="4800">
                <a:latin typeface="Arial" panose="020B0604020202020204" pitchFamily="34" charset="0"/>
                <a:cs typeface="Arial" panose="020B0604020202020204" pitchFamily="34" charset="0"/>
              </a:rPr>
              <a:t>14</a:t>
            </a:r>
          </a:p>
        </p:txBody>
      </p:sp>
      <p:sp>
        <p:nvSpPr>
          <p:cNvPr id="13" name="TextBox 12">
            <a:extLst>
              <a:ext uri="{FF2B5EF4-FFF2-40B4-BE49-F238E27FC236}">
                <a16:creationId xmlns:a16="http://schemas.microsoft.com/office/drawing/2014/main" id="{38B6126B-4609-58A5-1287-9B498BE958F1}"/>
              </a:ext>
            </a:extLst>
          </p:cNvPr>
          <p:cNvSpPr txBox="1"/>
          <p:nvPr/>
        </p:nvSpPr>
        <p:spPr>
          <a:xfrm>
            <a:off x="7945817" y="5582676"/>
            <a:ext cx="527709" cy="830997"/>
          </a:xfrm>
          <a:prstGeom prst="rect">
            <a:avLst/>
          </a:prstGeom>
          <a:noFill/>
        </p:spPr>
        <p:txBody>
          <a:bodyPr wrap="none" rtlCol="0">
            <a:spAutoFit/>
          </a:bodyPr>
          <a:lstStyle/>
          <a:p>
            <a:r>
              <a:rPr lang="en-GB" sz="4800">
                <a:latin typeface="Arial" panose="020B0604020202020204" pitchFamily="34" charset="0"/>
                <a:cs typeface="Arial" panose="020B0604020202020204" pitchFamily="34" charset="0"/>
              </a:rPr>
              <a:t>5</a:t>
            </a:r>
          </a:p>
        </p:txBody>
      </p:sp>
      <p:sp>
        <p:nvSpPr>
          <p:cNvPr id="15" name="TextBox 14">
            <a:extLst>
              <a:ext uri="{FF2B5EF4-FFF2-40B4-BE49-F238E27FC236}">
                <a16:creationId xmlns:a16="http://schemas.microsoft.com/office/drawing/2014/main" id="{1A4B0350-40A7-A125-D18C-81650EF4B110}"/>
              </a:ext>
            </a:extLst>
          </p:cNvPr>
          <p:cNvSpPr txBox="1"/>
          <p:nvPr/>
        </p:nvSpPr>
        <p:spPr>
          <a:xfrm>
            <a:off x="9036273" y="3252029"/>
            <a:ext cx="2833647" cy="1631216"/>
          </a:xfrm>
          <a:prstGeom prst="rect">
            <a:avLst/>
          </a:prstGeom>
          <a:noFill/>
        </p:spPr>
        <p:txBody>
          <a:bodyPr wrap="square">
            <a:spAutoFit/>
          </a:bodyPr>
          <a:lstStyle/>
          <a:p>
            <a:pPr algn="ctr"/>
            <a:r>
              <a:rPr lang="en-GB" sz="2000">
                <a:latin typeface="Arial" panose="020B0604020202020204" pitchFamily="34" charset="0"/>
                <a:cs typeface="Arial" panose="020B0604020202020204" pitchFamily="34" charset="0"/>
              </a:rPr>
              <a:t>Discussion: Is pure water acidic, alkaline or neutral?</a:t>
            </a:r>
          </a:p>
          <a:p>
            <a:pPr algn="ctr"/>
            <a:endParaRPr lang="en-GB" sz="2000">
              <a:latin typeface="Arial" panose="020B0604020202020204" pitchFamily="34" charset="0"/>
              <a:cs typeface="Arial" panose="020B0604020202020204" pitchFamily="34" charset="0"/>
            </a:endParaRPr>
          </a:p>
          <a:p>
            <a:pPr algn="ctr"/>
            <a:r>
              <a:rPr lang="en-GB" sz="2000">
                <a:latin typeface="Arial" panose="020B0604020202020204" pitchFamily="34" charset="0"/>
                <a:cs typeface="Arial" panose="020B0604020202020204" pitchFamily="34" charset="0"/>
              </a:rPr>
              <a:t>How about river water?</a:t>
            </a:r>
          </a:p>
        </p:txBody>
      </p:sp>
    </p:spTree>
    <p:extLst>
      <p:ext uri="{BB962C8B-B14F-4D97-AF65-F5344CB8AC3E}">
        <p14:creationId xmlns:p14="http://schemas.microsoft.com/office/powerpoint/2010/main" val="2176376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3F65-7E45-8786-7AC5-4FED754B5062}"/>
              </a:ext>
            </a:extLst>
          </p:cNvPr>
          <p:cNvSpPr>
            <a:spLocks noGrp="1"/>
          </p:cNvSpPr>
          <p:nvPr>
            <p:ph type="ctrTitle"/>
          </p:nvPr>
        </p:nvSpPr>
        <p:spPr/>
        <p:txBody>
          <a:bodyPr/>
          <a:lstStyle/>
          <a:p>
            <a:r>
              <a:rPr lang="en-GB"/>
              <a:t>Colour test – match the number to the colour</a:t>
            </a:r>
          </a:p>
        </p:txBody>
      </p:sp>
      <p:sp>
        <p:nvSpPr>
          <p:cNvPr id="6" name="Rectangle 5">
            <a:extLst>
              <a:ext uri="{FF2B5EF4-FFF2-40B4-BE49-F238E27FC236}">
                <a16:creationId xmlns:a16="http://schemas.microsoft.com/office/drawing/2014/main" id="{5936AA0C-1D52-0646-0F09-E7A55289CFCA}"/>
              </a:ext>
            </a:extLst>
          </p:cNvPr>
          <p:cNvSpPr/>
          <p:nvPr/>
        </p:nvSpPr>
        <p:spPr>
          <a:xfrm>
            <a:off x="1999591" y="2223789"/>
            <a:ext cx="1156138" cy="969579"/>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630AAE7-D3A2-6E2B-5E59-833C38580552}"/>
              </a:ext>
            </a:extLst>
          </p:cNvPr>
          <p:cNvSpPr/>
          <p:nvPr/>
        </p:nvSpPr>
        <p:spPr>
          <a:xfrm>
            <a:off x="1999591" y="3345768"/>
            <a:ext cx="1156138" cy="969579"/>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EF2498A-7718-C0AB-7AB0-F69C886D13F5}"/>
              </a:ext>
            </a:extLst>
          </p:cNvPr>
          <p:cNvSpPr/>
          <p:nvPr/>
        </p:nvSpPr>
        <p:spPr>
          <a:xfrm>
            <a:off x="1999591" y="4467747"/>
            <a:ext cx="1156138" cy="969579"/>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B6DCF74-8544-7AE8-2B03-7BA8D1E1076C}"/>
              </a:ext>
            </a:extLst>
          </p:cNvPr>
          <p:cNvSpPr/>
          <p:nvPr/>
        </p:nvSpPr>
        <p:spPr>
          <a:xfrm>
            <a:off x="1999591" y="5589726"/>
            <a:ext cx="1156138" cy="969579"/>
          </a:xfrm>
          <a:prstGeom prst="rect">
            <a:avLst/>
          </a:prstGeom>
          <a:solidFill>
            <a:srgbClr val="421C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B0E9B41-7AAC-55EA-79B4-BE3489403474}"/>
              </a:ext>
            </a:extLst>
          </p:cNvPr>
          <p:cNvSpPr txBox="1"/>
          <p:nvPr/>
        </p:nvSpPr>
        <p:spPr>
          <a:xfrm>
            <a:off x="7945816" y="2344802"/>
            <a:ext cx="527709" cy="830997"/>
          </a:xfrm>
          <a:prstGeom prst="rect">
            <a:avLst/>
          </a:prstGeom>
          <a:noFill/>
        </p:spPr>
        <p:txBody>
          <a:bodyPr wrap="none" rtlCol="0">
            <a:spAutoFit/>
          </a:bodyPr>
          <a:lstStyle/>
          <a:p>
            <a:r>
              <a:rPr lang="en-GB" sz="4800">
                <a:latin typeface="Arial" panose="020B0604020202020204" pitchFamily="34" charset="0"/>
                <a:cs typeface="Arial" panose="020B0604020202020204" pitchFamily="34" charset="0"/>
              </a:rPr>
              <a:t>1</a:t>
            </a:r>
          </a:p>
        </p:txBody>
      </p:sp>
      <p:sp>
        <p:nvSpPr>
          <p:cNvPr id="11" name="TextBox 10">
            <a:extLst>
              <a:ext uri="{FF2B5EF4-FFF2-40B4-BE49-F238E27FC236}">
                <a16:creationId xmlns:a16="http://schemas.microsoft.com/office/drawing/2014/main" id="{E1C63968-6D2A-9D2A-C3A8-4C0532A73A7D}"/>
              </a:ext>
            </a:extLst>
          </p:cNvPr>
          <p:cNvSpPr txBox="1"/>
          <p:nvPr/>
        </p:nvSpPr>
        <p:spPr>
          <a:xfrm>
            <a:off x="7945813" y="4537037"/>
            <a:ext cx="527709" cy="830997"/>
          </a:xfrm>
          <a:prstGeom prst="rect">
            <a:avLst/>
          </a:prstGeom>
          <a:noFill/>
        </p:spPr>
        <p:txBody>
          <a:bodyPr wrap="none" rtlCol="0">
            <a:spAutoFit/>
          </a:bodyPr>
          <a:lstStyle/>
          <a:p>
            <a:r>
              <a:rPr lang="en-GB" sz="4800">
                <a:latin typeface="Arial" panose="020B0604020202020204" pitchFamily="34" charset="0"/>
                <a:cs typeface="Arial" panose="020B0604020202020204" pitchFamily="34" charset="0"/>
              </a:rPr>
              <a:t>7</a:t>
            </a:r>
          </a:p>
        </p:txBody>
      </p:sp>
      <p:sp>
        <p:nvSpPr>
          <p:cNvPr id="12" name="TextBox 11">
            <a:extLst>
              <a:ext uri="{FF2B5EF4-FFF2-40B4-BE49-F238E27FC236}">
                <a16:creationId xmlns:a16="http://schemas.microsoft.com/office/drawing/2014/main" id="{A5C6D9A3-C78F-AF4F-7FE2-87EF4B5FCD84}"/>
              </a:ext>
            </a:extLst>
          </p:cNvPr>
          <p:cNvSpPr txBox="1"/>
          <p:nvPr/>
        </p:nvSpPr>
        <p:spPr>
          <a:xfrm>
            <a:off x="7774293" y="5659016"/>
            <a:ext cx="870751" cy="830997"/>
          </a:xfrm>
          <a:prstGeom prst="rect">
            <a:avLst/>
          </a:prstGeom>
          <a:noFill/>
        </p:spPr>
        <p:txBody>
          <a:bodyPr wrap="none" rtlCol="0">
            <a:spAutoFit/>
          </a:bodyPr>
          <a:lstStyle/>
          <a:p>
            <a:r>
              <a:rPr lang="en-GB" sz="4800">
                <a:latin typeface="Arial" panose="020B0604020202020204" pitchFamily="34" charset="0"/>
                <a:cs typeface="Arial" panose="020B0604020202020204" pitchFamily="34" charset="0"/>
              </a:rPr>
              <a:t>14</a:t>
            </a:r>
          </a:p>
        </p:txBody>
      </p:sp>
      <p:sp>
        <p:nvSpPr>
          <p:cNvPr id="13" name="TextBox 12">
            <a:extLst>
              <a:ext uri="{FF2B5EF4-FFF2-40B4-BE49-F238E27FC236}">
                <a16:creationId xmlns:a16="http://schemas.microsoft.com/office/drawing/2014/main" id="{38B6126B-4609-58A5-1287-9B498BE958F1}"/>
              </a:ext>
            </a:extLst>
          </p:cNvPr>
          <p:cNvSpPr txBox="1"/>
          <p:nvPr/>
        </p:nvSpPr>
        <p:spPr>
          <a:xfrm>
            <a:off x="7945815" y="3345768"/>
            <a:ext cx="527709" cy="830997"/>
          </a:xfrm>
          <a:prstGeom prst="rect">
            <a:avLst/>
          </a:prstGeom>
          <a:noFill/>
        </p:spPr>
        <p:txBody>
          <a:bodyPr wrap="none" rtlCol="0">
            <a:spAutoFit/>
          </a:bodyPr>
          <a:lstStyle/>
          <a:p>
            <a:r>
              <a:rPr lang="en-GB" sz="4800">
                <a:latin typeface="Arial" panose="020B0604020202020204" pitchFamily="34" charset="0"/>
                <a:cs typeface="Arial" panose="020B0604020202020204" pitchFamily="34" charset="0"/>
              </a:rPr>
              <a:t>5</a:t>
            </a:r>
          </a:p>
        </p:txBody>
      </p:sp>
      <p:sp>
        <p:nvSpPr>
          <p:cNvPr id="3" name="TextBox 2">
            <a:extLst>
              <a:ext uri="{FF2B5EF4-FFF2-40B4-BE49-F238E27FC236}">
                <a16:creationId xmlns:a16="http://schemas.microsoft.com/office/drawing/2014/main" id="{602E04EB-B1CC-0152-4E33-A58472914808}"/>
              </a:ext>
            </a:extLst>
          </p:cNvPr>
          <p:cNvSpPr txBox="1"/>
          <p:nvPr/>
        </p:nvSpPr>
        <p:spPr>
          <a:xfrm>
            <a:off x="8971878" y="3193368"/>
            <a:ext cx="3002033" cy="1938992"/>
          </a:xfrm>
          <a:prstGeom prst="rect">
            <a:avLst/>
          </a:prstGeom>
          <a:noFill/>
        </p:spPr>
        <p:txBody>
          <a:bodyPr wrap="square">
            <a:spAutoFit/>
          </a:bodyPr>
          <a:lstStyle/>
          <a:p>
            <a:pPr algn="ctr"/>
            <a:r>
              <a:rPr lang="en-GB" sz="2000">
                <a:latin typeface="Arial" panose="020B0604020202020204" pitchFamily="34" charset="0"/>
                <a:cs typeface="Arial" panose="020B0604020202020204" pitchFamily="34" charset="0"/>
              </a:rPr>
              <a:t>Pure water is neutral but river water can contain other dissolved substances, which might mean it is slightly acidic or slightly alkaline.</a:t>
            </a:r>
          </a:p>
        </p:txBody>
      </p:sp>
    </p:spTree>
    <p:extLst>
      <p:ext uri="{BB962C8B-B14F-4D97-AF65-F5344CB8AC3E}">
        <p14:creationId xmlns:p14="http://schemas.microsoft.com/office/powerpoint/2010/main" val="33805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3F65-7E45-8786-7AC5-4FED754B5062}"/>
              </a:ext>
            </a:extLst>
          </p:cNvPr>
          <p:cNvSpPr>
            <a:spLocks noGrp="1"/>
          </p:cNvSpPr>
          <p:nvPr>
            <p:ph type="ctrTitle"/>
          </p:nvPr>
        </p:nvSpPr>
        <p:spPr/>
        <p:txBody>
          <a:bodyPr/>
          <a:lstStyle/>
          <a:p>
            <a:r>
              <a:rPr lang="en-GB"/>
              <a:t>Practical</a:t>
            </a:r>
          </a:p>
        </p:txBody>
      </p:sp>
      <p:sp>
        <p:nvSpPr>
          <p:cNvPr id="3" name="Subtitle 2">
            <a:extLst>
              <a:ext uri="{FF2B5EF4-FFF2-40B4-BE49-F238E27FC236}">
                <a16:creationId xmlns:a16="http://schemas.microsoft.com/office/drawing/2014/main" id="{FA65E17C-BE54-644F-576C-8D178C230523}"/>
              </a:ext>
            </a:extLst>
          </p:cNvPr>
          <p:cNvSpPr>
            <a:spLocks noGrp="1"/>
          </p:cNvSpPr>
          <p:nvPr>
            <p:ph type="subTitle" idx="1"/>
          </p:nvPr>
        </p:nvSpPr>
        <p:spPr>
          <a:xfrm>
            <a:off x="1004359" y="2521409"/>
            <a:ext cx="6053264" cy="3600000"/>
          </a:xfrm>
        </p:spPr>
        <p:txBody>
          <a:bodyPr/>
          <a:lstStyle/>
          <a:p>
            <a:pPr>
              <a:lnSpc>
                <a:spcPct val="115000"/>
              </a:lnSpc>
              <a:spcAft>
                <a:spcPts val="1200"/>
              </a:spcAft>
              <a:tabLst>
                <a:tab pos="228600" algn="l"/>
                <a:tab pos="457200" algn="l"/>
              </a:tabLst>
            </a:pPr>
            <a:r>
              <a:rPr lang="en-GB"/>
              <a:t>Special chemicals called indicators are used to determine if a substance is acidic, alkaline or neutral.</a:t>
            </a:r>
          </a:p>
          <a:p>
            <a:pPr>
              <a:lnSpc>
                <a:spcPct val="115000"/>
              </a:lnSpc>
              <a:spcAft>
                <a:spcPts val="1200"/>
              </a:spcAft>
              <a:tabLst>
                <a:tab pos="228600" algn="l"/>
                <a:tab pos="457200" algn="l"/>
              </a:tabLst>
            </a:pPr>
            <a:r>
              <a:rPr lang="en-GB"/>
              <a:t>These turn different colours in acids, alkalis and neutral solutions.</a:t>
            </a:r>
          </a:p>
          <a:p>
            <a:pPr>
              <a:lnSpc>
                <a:spcPct val="115000"/>
              </a:lnSpc>
              <a:spcAft>
                <a:spcPts val="1200"/>
              </a:spcAft>
              <a:tabLst>
                <a:tab pos="228600" algn="l"/>
                <a:tab pos="457200" algn="l"/>
              </a:tabLst>
            </a:pPr>
            <a:r>
              <a:rPr lang="en-GB"/>
              <a:t>Today we are going to </a:t>
            </a:r>
            <a:r>
              <a:rPr lang="en-GB">
                <a:latin typeface="Arial" panose="020B0604020202020204" pitchFamily="34" charset="0"/>
                <a:cs typeface="Arial" panose="020B0604020202020204" pitchFamily="34" charset="0"/>
              </a:rPr>
              <a:t>be m</a:t>
            </a:r>
            <a:r>
              <a:rPr lang="en-GB">
                <a:effectLst/>
                <a:latin typeface="Arial" panose="020B0604020202020204" pitchFamily="34" charset="0"/>
                <a:ea typeface="Calibri" panose="020F0502020204030204" pitchFamily="34" charset="0"/>
                <a:cs typeface="Arial" panose="020B0604020202020204" pitchFamily="34" charset="0"/>
              </a:rPr>
              <a:t>easuring the pH of different substances using universal indicator.</a:t>
            </a:r>
            <a:endParaRPr lang="en-GB">
              <a:latin typeface="Arial" panose="020B0604020202020204" pitchFamily="34" charset="0"/>
              <a:cs typeface="Arial" panose="020B0604020202020204" pitchFamily="34" charset="0"/>
            </a:endParaRPr>
          </a:p>
          <a:p>
            <a:pPr>
              <a:lnSpc>
                <a:spcPct val="115000"/>
              </a:lnSpc>
              <a:spcAft>
                <a:spcPts val="1200"/>
              </a:spcAft>
              <a:tabLst>
                <a:tab pos="228600" algn="l"/>
                <a:tab pos="457200" algn="l"/>
              </a:tabLst>
            </a:pPr>
            <a:endParaRPr lang="en-GB"/>
          </a:p>
          <a:p>
            <a:pPr>
              <a:lnSpc>
                <a:spcPct val="115000"/>
              </a:lnSpc>
              <a:spcAft>
                <a:spcPts val="1200"/>
              </a:spcAft>
              <a:tabLst>
                <a:tab pos="228600" algn="l"/>
                <a:tab pos="457200" algn="l"/>
              </a:tabLst>
            </a:pPr>
            <a:endParaRPr lang="en-US"/>
          </a:p>
          <a:p>
            <a:pPr>
              <a:lnSpc>
                <a:spcPct val="115000"/>
              </a:lnSpc>
              <a:spcAft>
                <a:spcPts val="1200"/>
              </a:spcAft>
              <a:tabLst>
                <a:tab pos="228600" algn="l"/>
                <a:tab pos="457200" algn="l"/>
              </a:tabLst>
            </a:pPr>
            <a:endParaRPr lang="en-GB">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descr="A picture containing text, indoor, counter, bottle&#10;&#10;Description automatically generated">
            <a:extLst>
              <a:ext uri="{FF2B5EF4-FFF2-40B4-BE49-F238E27FC236}">
                <a16:creationId xmlns:a16="http://schemas.microsoft.com/office/drawing/2014/main" id="{76564698-9DD5-E77A-DF3C-C8A160FE02A4}"/>
              </a:ext>
            </a:extLst>
          </p:cNvPr>
          <p:cNvPicPr>
            <a:picLocks noChangeAspect="1"/>
          </p:cNvPicPr>
          <p:nvPr/>
        </p:nvPicPr>
        <p:blipFill>
          <a:blip r:embed="rId2"/>
          <a:stretch>
            <a:fillRect/>
          </a:stretch>
        </p:blipFill>
        <p:spPr>
          <a:xfrm>
            <a:off x="7304668" y="2620146"/>
            <a:ext cx="4303683" cy="2866253"/>
          </a:xfrm>
          <a:prstGeom prst="rect">
            <a:avLst/>
          </a:prstGeom>
        </p:spPr>
      </p:pic>
    </p:spTree>
    <p:extLst>
      <p:ext uri="{BB962C8B-B14F-4D97-AF65-F5344CB8AC3E}">
        <p14:creationId xmlns:p14="http://schemas.microsoft.com/office/powerpoint/2010/main" val="40835425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c53071f4-7f44-43fd-895c-8e7b6a3746b0" xsi:nil="true"/>
    <_Flow_SignoffStatus xmlns="c53071f4-7f44-43fd-895c-8e7b6a3746b0" xsi:nil="true"/>
    <SharedWithUsers xmlns="ead97cfe-a968-427f-b02b-893e6ba0355a">
      <UserInfo>
        <DisplayName/>
        <AccountId xsi:nil="true"/>
        <AccountType/>
      </UserInfo>
    </SharedWithUsers>
    <TaxCatchAll xmlns="ead97cfe-a968-427f-b02b-893e6ba0355a" xsi:nil="true"/>
    <lcf76f155ced4ddcb4097134ff3c332f xmlns="c53071f4-7f44-43fd-895c-8e7b6a3746b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070EDE-625B-48A2-97EA-57E655003D7E}">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A84615-6D8B-4A8F-B9A5-3805127A3ACB}">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39F3FD5-8BE4-4C63-8E08-C5A7A17FEE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2023</Words>
  <Application>Microsoft Office PowerPoint</Application>
  <PresentationFormat>Widescreen</PresentationFormat>
  <Paragraphs>212</Paragraphs>
  <Slides>31</Slides>
  <Notes>5</Notes>
  <HiddenSlides>0</HiddenSlides>
  <MMClips>2</MMClips>
  <ScaleCrop>false</ScaleCrop>
  <HeadingPairs>
    <vt:vector size="8" baseType="variant">
      <vt:variant>
        <vt:lpstr>Fonts Used</vt:lpstr>
      </vt:variant>
      <vt:variant>
        <vt:i4>2</vt:i4>
      </vt:variant>
      <vt:variant>
        <vt:lpstr>Theme</vt:lpstr>
      </vt:variant>
      <vt:variant>
        <vt:i4>4</vt:i4>
      </vt:variant>
      <vt:variant>
        <vt:lpstr>Embedded OLE Servers</vt:lpstr>
      </vt:variant>
      <vt:variant>
        <vt:i4>1</vt:i4>
      </vt:variant>
      <vt:variant>
        <vt:lpstr>Slide Titles</vt:lpstr>
      </vt:variant>
      <vt:variant>
        <vt:i4>31</vt:i4>
      </vt:variant>
    </vt:vector>
  </HeadingPairs>
  <TitlesOfParts>
    <vt:vector size="38" baseType="lpstr">
      <vt:lpstr>Arial</vt:lpstr>
      <vt:lpstr>Calibri</vt:lpstr>
      <vt:lpstr>Office Theme</vt:lpstr>
      <vt:lpstr>Custom Design</vt:lpstr>
      <vt:lpstr>1_Custom Design</vt:lpstr>
      <vt:lpstr>3_Custom Design</vt:lpstr>
      <vt:lpstr>think-cell Slide</vt:lpstr>
      <vt:lpstr>pH practical</vt:lpstr>
      <vt:lpstr>Starter</vt:lpstr>
      <vt:lpstr>Fill in the gaps</vt:lpstr>
      <vt:lpstr>Fill in the gaps</vt:lpstr>
      <vt:lpstr>The pH scale</vt:lpstr>
      <vt:lpstr>pH scale</vt:lpstr>
      <vt:lpstr>Colour test – match the number to the colour</vt:lpstr>
      <vt:lpstr>Colour test – match the number to the colour</vt:lpstr>
      <vt:lpstr>Practical</vt:lpstr>
      <vt:lpstr>Hypothesis</vt:lpstr>
      <vt:lpstr>Results table</vt:lpstr>
      <vt:lpstr>Practical instructions</vt:lpstr>
      <vt:lpstr>Turn and talk – how are we going to stay safe during this practical?</vt:lpstr>
      <vt:lpstr>Create your own pH scale</vt:lpstr>
      <vt:lpstr>Homework</vt:lpstr>
      <vt:lpstr>Key words</vt:lpstr>
      <vt:lpstr>Teachers’ guide</vt:lpstr>
      <vt:lpstr>Lesson structure</vt:lpstr>
      <vt:lpstr>Running a pH testing practical classroom</vt:lpstr>
      <vt:lpstr>Running a pH testing practical classroom</vt:lpstr>
      <vt:lpstr>Running a pH testing practical classroom</vt:lpstr>
      <vt:lpstr>Strength and concentration</vt:lpstr>
      <vt:lpstr>Strength and concentration</vt:lpstr>
      <vt:lpstr>Concentration</vt:lpstr>
      <vt:lpstr>Strength</vt:lpstr>
      <vt:lpstr>Strong and weak acids</vt:lpstr>
      <vt:lpstr>For a given concentration…</vt:lpstr>
      <vt:lpstr>Teaching about pH:</vt:lpstr>
      <vt:lpstr>Progressing the learning</vt:lpstr>
      <vt:lpstr>Talking about the science of pH testing</vt:lpstr>
      <vt:lpstr>pH practical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social!</dc:title>
  <dc:creator>Glenn Carter</dc:creator>
  <cp:lastModifiedBy>Ewen Trafford</cp:lastModifiedBy>
  <cp:revision>1</cp:revision>
  <dcterms:created xsi:type="dcterms:W3CDTF">2018-10-10T09:22:08Z</dcterms:created>
  <dcterms:modified xsi:type="dcterms:W3CDTF">2022-09-26T15:02:19Z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551200</vt:r8>
  </property>
  <property fmtid="{D5CDD505-2E9C-101B-9397-08002B2CF9AE}" pid="4" name="_ExtendedDescription">
    <vt:lpwstr/>
  </property>
  <property fmtid="{D5CDD505-2E9C-101B-9397-08002B2CF9AE}" pid="5" name="ComplianceAssetId">
    <vt:lpwstr/>
  </property>
  <property fmtid="{D5CDD505-2E9C-101B-9397-08002B2CF9AE}" pid="6" name="TriggerFlowInfo">
    <vt:lpwstr/>
  </property>
  <property fmtid="{D5CDD505-2E9C-101B-9397-08002B2CF9AE}" pid="7" name="MediaServiceImageTags">
    <vt:lpwstr/>
  </property>
</Properties>
</file>