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sldIdLst>
    <p:sldId id="256" r:id="rId8"/>
    <p:sldId id="257" r:id="rId9"/>
    <p:sldId id="25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3C2"/>
    <a:srgbClr val="EF9F3F"/>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FA14C1-3BE5-4D5D-BBB5-4DA65D3B3BBE}" v="3" dt="2022-09-07T14:28:30.7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875"/>
    <p:restoredTop sz="94655"/>
  </p:normalViewPr>
  <p:slideViewPr>
    <p:cSldViewPr snapToGrid="0" snapToObjects="1">
      <p:cViewPr varScale="1">
        <p:scale>
          <a:sx n="64" d="100"/>
          <a:sy n="64" d="100"/>
        </p:scale>
        <p:origin x="72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es Meek" userId="f3af35cc-3229-46e1-af36-3525661cfbd3" providerId="ADAL" clId="{31FA14C1-3BE5-4D5D-BBB5-4DA65D3B3BBE}"/>
    <pc:docChg chg="custSel modSld modMainMaster">
      <pc:chgData name="Frances Meek" userId="f3af35cc-3229-46e1-af36-3525661cfbd3" providerId="ADAL" clId="{31FA14C1-3BE5-4D5D-BBB5-4DA65D3B3BBE}" dt="2022-09-07T14:30:11.039" v="45" actId="20577"/>
      <pc:docMkLst>
        <pc:docMk/>
      </pc:docMkLst>
      <pc:sldChg chg="addSp modSp mod">
        <pc:chgData name="Frances Meek" userId="f3af35cc-3229-46e1-af36-3525661cfbd3" providerId="ADAL" clId="{31FA14C1-3BE5-4D5D-BBB5-4DA65D3B3BBE}" dt="2022-09-07T14:28:53.809" v="27" actId="20577"/>
        <pc:sldMkLst>
          <pc:docMk/>
          <pc:sldMk cId="2302005153" sldId="261"/>
        </pc:sldMkLst>
        <pc:spChg chg="mod">
          <ac:chgData name="Frances Meek" userId="f3af35cc-3229-46e1-af36-3525661cfbd3" providerId="ADAL" clId="{31FA14C1-3BE5-4D5D-BBB5-4DA65D3B3BBE}" dt="2022-09-07T14:28:53.809" v="27" actId="20577"/>
          <ac:spMkLst>
            <pc:docMk/>
            <pc:sldMk cId="2302005153" sldId="261"/>
            <ac:spMk id="2" creationId="{00000000-0000-0000-0000-000000000000}"/>
          </ac:spMkLst>
        </pc:spChg>
        <pc:spChg chg="add mod">
          <ac:chgData name="Frances Meek" userId="f3af35cc-3229-46e1-af36-3525661cfbd3" providerId="ADAL" clId="{31FA14C1-3BE5-4D5D-BBB5-4DA65D3B3BBE}" dt="2022-09-07T14:28:46.082" v="6" actId="1076"/>
          <ac:spMkLst>
            <pc:docMk/>
            <pc:sldMk cId="2302005153" sldId="261"/>
            <ac:spMk id="5" creationId="{C7328892-B84F-B80B-83D6-CC223488D94B}"/>
          </ac:spMkLst>
        </pc:spChg>
      </pc:sldChg>
      <pc:sldChg chg="addSp delSp modSp mod">
        <pc:chgData name="Frances Meek" userId="f3af35cc-3229-46e1-af36-3525661cfbd3" providerId="ADAL" clId="{31FA14C1-3BE5-4D5D-BBB5-4DA65D3B3BBE}" dt="2022-09-07T14:29:26.365" v="29" actId="1076"/>
        <pc:sldMkLst>
          <pc:docMk/>
          <pc:sldMk cId="734276809" sldId="265"/>
        </pc:sldMkLst>
        <pc:spChg chg="mod">
          <ac:chgData name="Frances Meek" userId="f3af35cc-3229-46e1-af36-3525661cfbd3" providerId="ADAL" clId="{31FA14C1-3BE5-4D5D-BBB5-4DA65D3B3BBE}" dt="2022-09-07T14:28:28.035" v="1" actId="20577"/>
          <ac:spMkLst>
            <pc:docMk/>
            <pc:sldMk cId="734276809" sldId="265"/>
            <ac:spMk id="3" creationId="{00000000-0000-0000-0000-000000000000}"/>
          </ac:spMkLst>
        </pc:spChg>
        <pc:spChg chg="add del mod">
          <ac:chgData name="Frances Meek" userId="f3af35cc-3229-46e1-af36-3525661cfbd3" providerId="ADAL" clId="{31FA14C1-3BE5-4D5D-BBB5-4DA65D3B3BBE}" dt="2022-09-07T14:28:34.630" v="4" actId="21"/>
          <ac:spMkLst>
            <pc:docMk/>
            <pc:sldMk cId="734276809" sldId="265"/>
            <ac:spMk id="6" creationId="{88C3A9D8-F056-4907-ADD0-8B883B971968}"/>
          </ac:spMkLst>
        </pc:spChg>
        <pc:picChg chg="del">
          <ac:chgData name="Frances Meek" userId="f3af35cc-3229-46e1-af36-3525661cfbd3" providerId="ADAL" clId="{31FA14C1-3BE5-4D5D-BBB5-4DA65D3B3BBE}" dt="2022-09-07T14:28:25.011" v="0" actId="478"/>
          <ac:picMkLst>
            <pc:docMk/>
            <pc:sldMk cId="734276809" sldId="265"/>
            <ac:picMk id="4" creationId="{00000000-0000-0000-0000-000000000000}"/>
          </ac:picMkLst>
        </pc:picChg>
        <pc:picChg chg="del">
          <ac:chgData name="Frances Meek" userId="f3af35cc-3229-46e1-af36-3525661cfbd3" providerId="ADAL" clId="{31FA14C1-3BE5-4D5D-BBB5-4DA65D3B3BBE}" dt="2022-09-07T14:28:29.600" v="2" actId="478"/>
          <ac:picMkLst>
            <pc:docMk/>
            <pc:sldMk cId="734276809" sldId="265"/>
            <ac:picMk id="5" creationId="{00000000-0000-0000-0000-000000000000}"/>
          </ac:picMkLst>
        </pc:picChg>
        <pc:picChg chg="add mod">
          <ac:chgData name="Frances Meek" userId="f3af35cc-3229-46e1-af36-3525661cfbd3" providerId="ADAL" clId="{31FA14C1-3BE5-4D5D-BBB5-4DA65D3B3BBE}" dt="2022-09-07T14:29:26.365" v="29" actId="1076"/>
          <ac:picMkLst>
            <pc:docMk/>
            <pc:sldMk cId="734276809" sldId="265"/>
            <ac:picMk id="8" creationId="{584E111F-4C51-CEA1-CD57-5BCB72F314A7}"/>
          </ac:picMkLst>
        </pc:picChg>
      </pc:sldChg>
      <pc:sldMasterChg chg="modSp mod">
        <pc:chgData name="Frances Meek" userId="f3af35cc-3229-46e1-af36-3525661cfbd3" providerId="ADAL" clId="{31FA14C1-3BE5-4D5D-BBB5-4DA65D3B3BBE}" dt="2022-09-07T14:29:48.434" v="33" actId="20577"/>
        <pc:sldMasterMkLst>
          <pc:docMk/>
          <pc:sldMasterMk cId="1328885048" sldId="2147483648"/>
        </pc:sldMasterMkLst>
        <pc:spChg chg="mod">
          <ac:chgData name="Frances Meek" userId="f3af35cc-3229-46e1-af36-3525661cfbd3" providerId="ADAL" clId="{31FA14C1-3BE5-4D5D-BBB5-4DA65D3B3BBE}" dt="2022-09-07T14:29:48.434" v="33" actId="20577"/>
          <ac:spMkLst>
            <pc:docMk/>
            <pc:sldMasterMk cId="1328885048" sldId="2147483648"/>
            <ac:spMk id="9" creationId="{00000000-0000-0000-0000-000000000000}"/>
          </ac:spMkLst>
        </pc:spChg>
      </pc:sldMasterChg>
      <pc:sldMasterChg chg="modSp mod">
        <pc:chgData name="Frances Meek" userId="f3af35cc-3229-46e1-af36-3525661cfbd3" providerId="ADAL" clId="{31FA14C1-3BE5-4D5D-BBB5-4DA65D3B3BBE}" dt="2022-09-07T14:29:55.608" v="37" actId="20577"/>
        <pc:sldMasterMkLst>
          <pc:docMk/>
          <pc:sldMasterMk cId="1498317190" sldId="2147483650"/>
        </pc:sldMasterMkLst>
        <pc:spChg chg="mod">
          <ac:chgData name="Frances Meek" userId="f3af35cc-3229-46e1-af36-3525661cfbd3" providerId="ADAL" clId="{31FA14C1-3BE5-4D5D-BBB5-4DA65D3B3BBE}" dt="2022-09-07T14:29:55.608" v="37" actId="20577"/>
          <ac:spMkLst>
            <pc:docMk/>
            <pc:sldMasterMk cId="1498317190" sldId="2147483650"/>
            <ac:spMk id="9" creationId="{00000000-0000-0000-0000-000000000000}"/>
          </ac:spMkLst>
        </pc:spChg>
      </pc:sldMasterChg>
      <pc:sldMasterChg chg="modSp mod">
        <pc:chgData name="Frances Meek" userId="f3af35cc-3229-46e1-af36-3525661cfbd3" providerId="ADAL" clId="{31FA14C1-3BE5-4D5D-BBB5-4DA65D3B3BBE}" dt="2022-09-07T14:30:02.863" v="41" actId="20577"/>
        <pc:sldMasterMkLst>
          <pc:docMk/>
          <pc:sldMasterMk cId="1822393236" sldId="2147483652"/>
        </pc:sldMasterMkLst>
        <pc:spChg chg="mod">
          <ac:chgData name="Frances Meek" userId="f3af35cc-3229-46e1-af36-3525661cfbd3" providerId="ADAL" clId="{31FA14C1-3BE5-4D5D-BBB5-4DA65D3B3BBE}" dt="2022-09-07T14:30:02.863" v="41" actId="20577"/>
          <ac:spMkLst>
            <pc:docMk/>
            <pc:sldMasterMk cId="1822393236" sldId="2147483652"/>
            <ac:spMk id="9" creationId="{00000000-0000-0000-0000-000000000000}"/>
          </ac:spMkLst>
        </pc:spChg>
      </pc:sldMasterChg>
      <pc:sldMasterChg chg="modSp mod">
        <pc:chgData name="Frances Meek" userId="f3af35cc-3229-46e1-af36-3525661cfbd3" providerId="ADAL" clId="{31FA14C1-3BE5-4D5D-BBB5-4DA65D3B3BBE}" dt="2022-09-07T14:30:11.039" v="45" actId="20577"/>
        <pc:sldMasterMkLst>
          <pc:docMk/>
          <pc:sldMasterMk cId="1788143608" sldId="2147483656"/>
        </pc:sldMasterMkLst>
        <pc:spChg chg="mod">
          <ac:chgData name="Frances Meek" userId="f3af35cc-3229-46e1-af36-3525661cfbd3" providerId="ADAL" clId="{31FA14C1-3BE5-4D5D-BBB5-4DA65D3B3BBE}" dt="2022-09-07T14:30:11.039" v="45" actId="20577"/>
          <ac:spMkLst>
            <pc:docMk/>
            <pc:sldMasterMk cId="1788143608" sldId="2147483656"/>
            <ac:spMk id="8" creationId="{00000000-0000-0000-0000-000000000000}"/>
          </ac:spMkLst>
        </pc:spChg>
      </pc:sldMasterChg>
    </pc:docChg>
  </pc:docChgLst>
  <pc:docChgLst>
    <pc:chgData name="Guest User" userId="S::urn:spo:anon#5e673538ac8de42777063184ee979caa9ab1ca09548e14797bd41618cb35b565::" providerId="AD" clId="Web-{363E602A-152A-42D6-990F-1E7D6E936EA2}"/>
    <pc:docChg chg="modSld">
      <pc:chgData name="Guest User" userId="S::urn:spo:anon#5e673538ac8de42777063184ee979caa9ab1ca09548e14797bd41618cb35b565::" providerId="AD" clId="Web-{363E602A-152A-42D6-990F-1E7D6E936EA2}" dt="2020-10-08T15:29:21.459" v="0"/>
      <pc:docMkLst>
        <pc:docMk/>
      </pc:docMkLst>
      <pc:sldChg chg="delSp">
        <pc:chgData name="Guest User" userId="S::urn:spo:anon#5e673538ac8de42777063184ee979caa9ab1ca09548e14797bd41618cb35b565::" providerId="AD" clId="Web-{363E602A-152A-42D6-990F-1E7D6E936EA2}" dt="2020-10-08T15:29:21.459" v="0"/>
        <pc:sldMkLst>
          <pc:docMk/>
          <pc:sldMk cId="734276809" sldId="262"/>
        </pc:sldMkLst>
        <pc:picChg chg="del">
          <ac:chgData name="Guest User" userId="S::urn:spo:anon#5e673538ac8de42777063184ee979caa9ab1ca09548e14797bd41618cb35b565::" providerId="AD" clId="Web-{363E602A-152A-42D6-990F-1E7D6E936EA2}" dt="2020-10-08T15:29:21.459" v="0"/>
          <ac:picMkLst>
            <pc:docMk/>
            <pc:sldMk cId="734276809" sldId="262"/>
            <ac:picMk id="5"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2022</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2022</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3wyhzKX97Vk" TargetMode="External"/><Relationship Id="rId2" Type="http://schemas.openxmlformats.org/officeDocument/2006/relationships/image" Target="../media/image15.gif"/><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kphmtNykXAU" TargetMode="External"/><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grain chain</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Milling</a:t>
            </a:r>
          </a:p>
        </p:txBody>
      </p:sp>
      <p:sp>
        <p:nvSpPr>
          <p:cNvPr id="3" name="Subtitle 2"/>
          <p:cNvSpPr>
            <a:spLocks noGrp="1"/>
          </p:cNvSpPr>
          <p:nvPr>
            <p:ph type="subTitle" idx="1"/>
          </p:nvPr>
        </p:nvSpPr>
        <p:spPr>
          <a:xfrm>
            <a:off x="1169276" y="2571092"/>
            <a:ext cx="5623410" cy="3600000"/>
          </a:xfrm>
        </p:spPr>
        <p:txBody>
          <a:bodyPr/>
          <a:lstStyle/>
          <a:p>
            <a:r>
              <a:rPr lang="en-GB" sz="2000" dirty="0"/>
              <a:t>The next step is milling - the process turns wheat into flour. </a:t>
            </a:r>
          </a:p>
          <a:p>
            <a:endParaRPr lang="en-GB" sz="2000" dirty="0"/>
          </a:p>
          <a:p>
            <a:r>
              <a:rPr lang="en-GB" sz="2000" dirty="0"/>
              <a:t>Different parts of the wheat grain are used to make different types of flour. </a:t>
            </a:r>
          </a:p>
          <a:p>
            <a:endParaRPr lang="en-GB" sz="2000" dirty="0"/>
          </a:p>
          <a:p>
            <a:r>
              <a:rPr lang="en-GB" sz="2000" dirty="0"/>
              <a:t>The miller must use their skill to buy, blend and mill the wheat to produce the right kinds of flour.</a:t>
            </a:r>
          </a:p>
        </p:txBody>
      </p:sp>
    </p:spTree>
    <p:extLst>
      <p:ext uri="{BB962C8B-B14F-4D97-AF65-F5344CB8AC3E}">
        <p14:creationId xmlns:p14="http://schemas.microsoft.com/office/powerpoint/2010/main" val="3137870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milling process</a:t>
            </a:r>
          </a:p>
        </p:txBody>
      </p:sp>
      <p:sp>
        <p:nvSpPr>
          <p:cNvPr id="3" name="Subtitle 2"/>
          <p:cNvSpPr>
            <a:spLocks noGrp="1"/>
          </p:cNvSpPr>
          <p:nvPr>
            <p:ph type="subTitle" idx="1"/>
          </p:nvPr>
        </p:nvSpPr>
        <p:spPr>
          <a:xfrm>
            <a:off x="1169276" y="2571092"/>
            <a:ext cx="4720885" cy="3600000"/>
          </a:xfrm>
        </p:spPr>
        <p:txBody>
          <a:bodyPr/>
          <a:lstStyle/>
          <a:p>
            <a:r>
              <a:rPr lang="en-GB" sz="2000" dirty="0"/>
              <a:t>Flour is made by the following process (start from the top down).</a:t>
            </a:r>
          </a:p>
          <a:p>
            <a:endParaRPr lang="en-GB" sz="2000" dirty="0"/>
          </a:p>
          <a:p>
            <a:r>
              <a:rPr lang="en-GB" sz="2000" dirty="0"/>
              <a:t>To view the process, click the video:</a:t>
            </a:r>
          </a:p>
        </p:txBody>
      </p:sp>
      <p:pic>
        <p:nvPicPr>
          <p:cNvPr id="4" name="Picture 2" descr="the milling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229" y="1686297"/>
            <a:ext cx="4472458" cy="4579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Users\rballam\Desktop\Wheat into Flour   YouTub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741" y="4187763"/>
            <a:ext cx="4078134" cy="229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76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Delivery and storage</a:t>
            </a:r>
          </a:p>
        </p:txBody>
      </p:sp>
      <p:sp>
        <p:nvSpPr>
          <p:cNvPr id="3" name="Subtitle 2"/>
          <p:cNvSpPr>
            <a:spLocks noGrp="1"/>
          </p:cNvSpPr>
          <p:nvPr>
            <p:ph type="subTitle" idx="1"/>
          </p:nvPr>
        </p:nvSpPr>
        <p:spPr>
          <a:xfrm>
            <a:off x="1169275" y="2571092"/>
            <a:ext cx="6157799" cy="3600000"/>
          </a:xfrm>
        </p:spPr>
        <p:txBody>
          <a:bodyPr/>
          <a:lstStyle/>
          <a:p>
            <a:pPr marL="0" indent="0">
              <a:buNone/>
            </a:pPr>
            <a:r>
              <a:rPr lang="en-GB" sz="2000" dirty="0"/>
              <a:t>The grains are delivered to the mill. </a:t>
            </a:r>
          </a:p>
          <a:p>
            <a:pPr marL="0" indent="0">
              <a:buNone/>
            </a:pPr>
            <a:r>
              <a:rPr lang="en-GB" sz="2000" dirty="0"/>
              <a:t>Wheat must meet specifications for:</a:t>
            </a:r>
          </a:p>
          <a:p>
            <a:pPr marL="342900" indent="-342900">
              <a:buFont typeface="Arial" panose="020B0604020202020204" pitchFamily="34" charset="0"/>
              <a:buChar char="•"/>
            </a:pPr>
            <a:r>
              <a:rPr lang="en-GB" sz="2000" dirty="0"/>
              <a:t>Variety: different varieties produce different flour qualities.</a:t>
            </a:r>
          </a:p>
          <a:p>
            <a:pPr marL="342900" indent="-342900">
              <a:buFont typeface="Arial" panose="020B0604020202020204" pitchFamily="34" charset="0"/>
              <a:buChar char="•"/>
            </a:pPr>
            <a:r>
              <a:rPr lang="en-GB" sz="2000" dirty="0"/>
              <a:t>Moisture content: this determines the length of time that a grain can be stored.</a:t>
            </a:r>
          </a:p>
          <a:p>
            <a:pPr marL="342900" indent="-342900">
              <a:buFont typeface="Arial" panose="020B0604020202020204" pitchFamily="34" charset="0"/>
              <a:buChar char="•"/>
            </a:pPr>
            <a:r>
              <a:rPr lang="en-GB" sz="2000" dirty="0"/>
              <a:t>Specific weight: a high weight is considered to be better.</a:t>
            </a:r>
          </a:p>
          <a:p>
            <a:pPr marL="342900" indent="-342900">
              <a:buFont typeface="Arial" panose="020B0604020202020204" pitchFamily="34" charset="0"/>
              <a:buChar char="•"/>
            </a:pPr>
            <a:r>
              <a:rPr lang="en-GB" sz="2000" dirty="0"/>
              <a:t>Enzyme activity: high enzyme levels can result in sticky bread, making slicing difficult.</a:t>
            </a:r>
          </a:p>
          <a:p>
            <a:pPr marL="342900" indent="-342900">
              <a:buFont typeface="Arial" panose="020B0604020202020204" pitchFamily="34" charset="0"/>
              <a:buChar char="•"/>
            </a:pPr>
            <a:r>
              <a:rPr lang="en-GB" sz="2000" dirty="0"/>
              <a:t>Protein quality and quantity: important for baking purposes.</a:t>
            </a:r>
          </a:p>
        </p:txBody>
      </p:sp>
    </p:spTree>
    <p:extLst>
      <p:ext uri="{BB962C8B-B14F-4D97-AF65-F5344CB8AC3E}">
        <p14:creationId xmlns:p14="http://schemas.microsoft.com/office/powerpoint/2010/main" val="3201511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Cleaning and conditioning</a:t>
            </a:r>
          </a:p>
        </p:txBody>
      </p:sp>
      <p:sp>
        <p:nvSpPr>
          <p:cNvPr id="3" name="Subtitle 2"/>
          <p:cNvSpPr>
            <a:spLocks noGrp="1"/>
          </p:cNvSpPr>
          <p:nvPr>
            <p:ph type="subTitle" idx="1"/>
          </p:nvPr>
        </p:nvSpPr>
        <p:spPr>
          <a:xfrm>
            <a:off x="1169275" y="2571092"/>
            <a:ext cx="6656563" cy="3600000"/>
          </a:xfrm>
        </p:spPr>
        <p:txBody>
          <a:bodyPr/>
          <a:lstStyle/>
          <a:p>
            <a:r>
              <a:rPr lang="en-GB" sz="2000" dirty="0"/>
              <a:t>Powerful magnets, metal detectors and other machines extract metal objects, stones and other grains such as barley, oats and small seeds from the wheat grain. Throughout the cleaning process, air currents lift off dust and chaff.</a:t>
            </a:r>
          </a:p>
          <a:p>
            <a:r>
              <a:rPr lang="en-GB" sz="2000" dirty="0"/>
              <a:t>Conditioning with water softens the outer pericarp (bran) layer of the wheat and makes it easier to remove the floury endosperm during milling.</a:t>
            </a:r>
          </a:p>
          <a:p>
            <a:pPr marL="0" indent="0">
              <a:buNone/>
            </a:pPr>
            <a:endParaRPr lang="en-GB" sz="2000" dirty="0"/>
          </a:p>
        </p:txBody>
      </p:sp>
      <p:pic>
        <p:nvPicPr>
          <p:cNvPr id="4" name="Content Placeholder 5" descr="6 Wheat Tipping option 2.jpg"/>
          <p:cNvPicPr>
            <a:picLocks noChangeAspect="1"/>
          </p:cNvPicPr>
          <p:nvPr/>
        </p:nvPicPr>
        <p:blipFill>
          <a:blip r:embed="rId2" cstate="print"/>
          <a:stretch>
            <a:fillRect/>
          </a:stretch>
        </p:blipFill>
        <p:spPr>
          <a:xfrm>
            <a:off x="8455231" y="1869901"/>
            <a:ext cx="2997070" cy="4512443"/>
          </a:xfrm>
          <a:prstGeom prst="rect">
            <a:avLst/>
          </a:prstGeom>
        </p:spPr>
      </p:pic>
    </p:spTree>
    <p:extLst>
      <p:ext uri="{BB962C8B-B14F-4D97-AF65-F5344CB8AC3E}">
        <p14:creationId xmlns:p14="http://schemas.microsoft.com/office/powerpoint/2010/main" val="2487325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Gristing</a:t>
            </a:r>
            <a:endParaRPr lang="en-US" dirty="0"/>
          </a:p>
        </p:txBody>
      </p:sp>
      <p:sp>
        <p:nvSpPr>
          <p:cNvPr id="3" name="Subtitle 2"/>
          <p:cNvSpPr>
            <a:spLocks noGrp="1"/>
          </p:cNvSpPr>
          <p:nvPr>
            <p:ph type="subTitle" idx="1"/>
          </p:nvPr>
        </p:nvSpPr>
        <p:spPr>
          <a:xfrm>
            <a:off x="1169276" y="2571092"/>
            <a:ext cx="6537810" cy="3600000"/>
          </a:xfrm>
        </p:spPr>
        <p:txBody>
          <a:bodyPr/>
          <a:lstStyle/>
          <a:p>
            <a:r>
              <a:rPr lang="en-GB" sz="2000" dirty="0"/>
              <a:t>The cleaned and conditioned wheat is blended with other types of wheat in a process called </a:t>
            </a:r>
            <a:r>
              <a:rPr lang="en-GB" sz="2000" dirty="0" err="1"/>
              <a:t>gristing</a:t>
            </a:r>
            <a:r>
              <a:rPr lang="en-GB" sz="2000" dirty="0"/>
              <a:t> to make different kinds of flour. </a:t>
            </a:r>
          </a:p>
          <a:p>
            <a:endParaRPr lang="en-GB" sz="2000" dirty="0"/>
          </a:p>
          <a:p>
            <a:r>
              <a:rPr lang="en-GB" sz="2000" dirty="0"/>
              <a:t>Occasionally, wheat gluten is added to increase the protein content of milled flours.</a:t>
            </a:r>
          </a:p>
          <a:p>
            <a:pPr marL="0" indent="0">
              <a:buNone/>
            </a:pPr>
            <a:endParaRPr lang="en-GB" sz="2000" dirty="0"/>
          </a:p>
        </p:txBody>
      </p:sp>
    </p:spTree>
    <p:extLst>
      <p:ext uri="{BB962C8B-B14F-4D97-AF65-F5344CB8AC3E}">
        <p14:creationId xmlns:p14="http://schemas.microsoft.com/office/powerpoint/2010/main" val="248732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Milling: Stage 1</a:t>
            </a:r>
          </a:p>
        </p:txBody>
      </p:sp>
      <p:sp>
        <p:nvSpPr>
          <p:cNvPr id="3" name="Subtitle 2"/>
          <p:cNvSpPr>
            <a:spLocks noGrp="1"/>
          </p:cNvSpPr>
          <p:nvPr>
            <p:ph type="subTitle" idx="1"/>
          </p:nvPr>
        </p:nvSpPr>
        <p:spPr>
          <a:xfrm>
            <a:off x="1169276" y="2571092"/>
            <a:ext cx="6003420" cy="3600000"/>
          </a:xfrm>
        </p:spPr>
        <p:txBody>
          <a:bodyPr/>
          <a:lstStyle/>
          <a:p>
            <a:r>
              <a:rPr lang="en-GB" sz="2000" dirty="0"/>
              <a:t>The grist is passed through a series of fluted 'break' rolls rotating at different speeds. </a:t>
            </a:r>
          </a:p>
          <a:p>
            <a:endParaRPr lang="en-GB" sz="2000" dirty="0"/>
          </a:p>
          <a:p>
            <a:r>
              <a:rPr lang="en-GB" sz="2000" dirty="0"/>
              <a:t>These rolls are set so that they do not crush the wheat but shear it open, separating the white, inner portion from the outer skins.</a:t>
            </a:r>
          </a:p>
          <a:p>
            <a:pPr marL="0" indent="0">
              <a:buNone/>
            </a:pPr>
            <a:endParaRPr lang="en-GB" sz="2000" dirty="0"/>
          </a:p>
        </p:txBody>
      </p:sp>
      <p:pic>
        <p:nvPicPr>
          <p:cNvPr id="4" name="Content Placeholder 6" descr="7 Steel rollers.jpg"/>
          <p:cNvPicPr>
            <a:picLocks noChangeAspect="1"/>
          </p:cNvPicPr>
          <p:nvPr/>
        </p:nvPicPr>
        <p:blipFill>
          <a:blip r:embed="rId2" cstate="print"/>
          <a:stretch>
            <a:fillRect/>
          </a:stretch>
        </p:blipFill>
        <p:spPr>
          <a:xfrm>
            <a:off x="7588333" y="2571091"/>
            <a:ext cx="4423362" cy="2941709"/>
          </a:xfrm>
          <a:prstGeom prst="rect">
            <a:avLst/>
          </a:prstGeom>
        </p:spPr>
      </p:pic>
    </p:spTree>
    <p:extLst>
      <p:ext uri="{BB962C8B-B14F-4D97-AF65-F5344CB8AC3E}">
        <p14:creationId xmlns:p14="http://schemas.microsoft.com/office/powerpoint/2010/main" val="14935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Milling: Stage 2</a:t>
            </a:r>
          </a:p>
        </p:txBody>
      </p:sp>
      <p:sp>
        <p:nvSpPr>
          <p:cNvPr id="3" name="Subtitle 2"/>
          <p:cNvSpPr>
            <a:spLocks noGrp="1"/>
          </p:cNvSpPr>
          <p:nvPr>
            <p:ph type="subTitle" idx="1"/>
          </p:nvPr>
        </p:nvSpPr>
        <p:spPr>
          <a:xfrm>
            <a:off x="1169276" y="2571092"/>
            <a:ext cx="5623410" cy="3600000"/>
          </a:xfrm>
        </p:spPr>
        <p:txBody>
          <a:bodyPr/>
          <a:lstStyle/>
          <a:p>
            <a:r>
              <a:rPr lang="en-GB" sz="2000" dirty="0"/>
              <a:t>The fragments of wheat grain are separated by a complex arrangement of sieves. </a:t>
            </a:r>
          </a:p>
          <a:p>
            <a:endParaRPr lang="en-GB" sz="2000" dirty="0"/>
          </a:p>
          <a:p>
            <a:r>
              <a:rPr lang="en-GB" sz="2000" dirty="0"/>
              <a:t>White endosperm particles are channelled to a series of smooth 'reduction' rolls for final milling into white flour.</a:t>
            </a:r>
          </a:p>
          <a:p>
            <a:endParaRPr lang="en-GB" sz="2000" dirty="0"/>
          </a:p>
        </p:txBody>
      </p:sp>
      <p:pic>
        <p:nvPicPr>
          <p:cNvPr id="4" name="Content Placeholder 5" descr="8 Smooth roller mill.jpg"/>
          <p:cNvPicPr>
            <a:picLocks noChangeAspect="1"/>
          </p:cNvPicPr>
          <p:nvPr/>
        </p:nvPicPr>
        <p:blipFill>
          <a:blip r:embed="rId2" cstate="print"/>
          <a:stretch>
            <a:fillRect/>
          </a:stretch>
        </p:blipFill>
        <p:spPr>
          <a:xfrm>
            <a:off x="7398327" y="2571092"/>
            <a:ext cx="4443037" cy="2954794"/>
          </a:xfrm>
          <a:prstGeom prst="rect">
            <a:avLst/>
          </a:prstGeom>
        </p:spPr>
      </p:pic>
    </p:spTree>
    <p:extLst>
      <p:ext uri="{BB962C8B-B14F-4D97-AF65-F5344CB8AC3E}">
        <p14:creationId xmlns:p14="http://schemas.microsoft.com/office/powerpoint/2010/main" val="14935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Mixing</a:t>
            </a:r>
          </a:p>
        </p:txBody>
      </p:sp>
      <p:sp>
        <p:nvSpPr>
          <p:cNvPr id="3" name="Subtitle 2"/>
          <p:cNvSpPr>
            <a:spLocks noGrp="1"/>
          </p:cNvSpPr>
          <p:nvPr>
            <p:ph type="subTitle" idx="1"/>
          </p:nvPr>
        </p:nvSpPr>
        <p:spPr>
          <a:xfrm>
            <a:off x="1169275" y="2571092"/>
            <a:ext cx="6229051" cy="3600000"/>
          </a:xfrm>
        </p:spPr>
        <p:txBody>
          <a:bodyPr/>
          <a:lstStyle/>
          <a:p>
            <a:pPr marL="0" indent="0">
              <a:buNone/>
            </a:pPr>
            <a:r>
              <a:rPr lang="en-GB" sz="2000" dirty="0"/>
              <a:t>The bran, </a:t>
            </a:r>
            <a:r>
              <a:rPr lang="en-GB" sz="2000" dirty="0" err="1"/>
              <a:t>wheatgerm</a:t>
            </a:r>
            <a:r>
              <a:rPr lang="en-GB" sz="2000" dirty="0"/>
              <a:t> and endosperm have all been separated out. They can now be blended to make different types of flour.</a:t>
            </a:r>
          </a:p>
          <a:p>
            <a:endParaRPr lang="en-GB" sz="2000" dirty="0"/>
          </a:p>
          <a:p>
            <a:pPr marL="342900" indent="-342900">
              <a:buFont typeface="Arial" panose="020B0604020202020204" pitchFamily="34" charset="0"/>
              <a:buChar char="•"/>
            </a:pPr>
            <a:r>
              <a:rPr lang="en-GB" sz="2000" dirty="0"/>
              <a:t>Wholemeal flour uses all parts of the grain.</a:t>
            </a:r>
          </a:p>
          <a:p>
            <a:pPr marL="342900" indent="-342900">
              <a:buFont typeface="Arial" panose="020B0604020202020204" pitchFamily="34" charset="0"/>
              <a:buChar char="•"/>
            </a:pPr>
            <a:r>
              <a:rPr lang="en-GB" sz="2000" dirty="0"/>
              <a:t>Brown flour contains about 85% of the original grain, but with some bran and germ removed.</a:t>
            </a:r>
          </a:p>
          <a:p>
            <a:pPr marL="342900" indent="-342900">
              <a:buFont typeface="Arial" panose="020B0604020202020204" pitchFamily="34" charset="0"/>
              <a:buChar char="•"/>
            </a:pPr>
            <a:r>
              <a:rPr lang="en-GB" sz="2000" dirty="0"/>
              <a:t>White flour is made from the endosperm only.</a:t>
            </a:r>
          </a:p>
          <a:p>
            <a:pPr marL="0" indent="0">
              <a:buNone/>
            </a:pPr>
            <a:endParaRPr lang="en-GB" sz="2000" dirty="0"/>
          </a:p>
        </p:txBody>
      </p:sp>
    </p:spTree>
    <p:extLst>
      <p:ext uri="{BB962C8B-B14F-4D97-AF65-F5344CB8AC3E}">
        <p14:creationId xmlns:p14="http://schemas.microsoft.com/office/powerpoint/2010/main" val="149357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Different flours</a:t>
            </a:r>
          </a:p>
        </p:txBody>
      </p:sp>
      <p:sp>
        <p:nvSpPr>
          <p:cNvPr id="5" name="Title 1"/>
          <p:cNvSpPr txBox="1">
            <a:spLocks/>
          </p:cNvSpPr>
          <p:nvPr/>
        </p:nvSpPr>
        <p:spPr>
          <a:xfrm>
            <a:off x="696020" y="2515735"/>
            <a:ext cx="3113980" cy="1100579"/>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i="0" kern="1200">
                <a:solidFill>
                  <a:srgbClr val="33977A"/>
                </a:solidFill>
                <a:latin typeface="Aller"/>
                <a:ea typeface="+mj-ea"/>
                <a:cs typeface="Aller"/>
              </a:defRPr>
            </a:lvl1pPr>
          </a:lstStyle>
          <a:p>
            <a:pPr algn="ctr"/>
            <a:r>
              <a:rPr lang="en-GB" sz="2400" b="0" dirty="0">
                <a:solidFill>
                  <a:schemeClr val="tx1"/>
                </a:solidFill>
              </a:rPr>
              <a:t>White</a:t>
            </a:r>
          </a:p>
        </p:txBody>
      </p:sp>
      <p:pic>
        <p:nvPicPr>
          <p:cNvPr id="6" name="Content Placeholder 9" descr="9b BrownFlour.jpg"/>
          <p:cNvPicPr>
            <a:picLocks noChangeAspect="1"/>
          </p:cNvPicPr>
          <p:nvPr/>
        </p:nvPicPr>
        <p:blipFill>
          <a:blip r:embed="rId2" cstate="print"/>
          <a:stretch>
            <a:fillRect/>
          </a:stretch>
        </p:blipFill>
        <p:spPr>
          <a:xfrm>
            <a:off x="4459074" y="3203521"/>
            <a:ext cx="3113983" cy="2070921"/>
          </a:xfrm>
          <a:prstGeom prst="rect">
            <a:avLst/>
          </a:prstGeom>
        </p:spPr>
      </p:pic>
      <p:pic>
        <p:nvPicPr>
          <p:cNvPr id="7" name="Content Placeholder 7" descr="9a WhiteFlour.jpg"/>
          <p:cNvPicPr>
            <a:picLocks noChangeAspect="1"/>
          </p:cNvPicPr>
          <p:nvPr/>
        </p:nvPicPr>
        <p:blipFill>
          <a:blip r:embed="rId3" cstate="print"/>
          <a:stretch>
            <a:fillRect/>
          </a:stretch>
        </p:blipFill>
        <p:spPr>
          <a:xfrm>
            <a:off x="696020" y="3203521"/>
            <a:ext cx="3113980" cy="2070921"/>
          </a:xfrm>
          <a:prstGeom prst="rect">
            <a:avLst/>
          </a:prstGeom>
        </p:spPr>
      </p:pic>
      <p:pic>
        <p:nvPicPr>
          <p:cNvPr id="8" name="Picture 7" descr="9c WholemealFlour.jpg"/>
          <p:cNvPicPr>
            <a:picLocks noChangeAspect="1"/>
          </p:cNvPicPr>
          <p:nvPr/>
        </p:nvPicPr>
        <p:blipFill>
          <a:blip r:embed="rId4" cstate="print"/>
          <a:stretch>
            <a:fillRect/>
          </a:stretch>
        </p:blipFill>
        <p:spPr>
          <a:xfrm>
            <a:off x="8352326" y="3202017"/>
            <a:ext cx="3113983" cy="2070920"/>
          </a:xfrm>
          <a:prstGeom prst="rect">
            <a:avLst/>
          </a:prstGeom>
        </p:spPr>
      </p:pic>
      <p:sp>
        <p:nvSpPr>
          <p:cNvPr id="9" name="Title 1"/>
          <p:cNvSpPr txBox="1">
            <a:spLocks/>
          </p:cNvSpPr>
          <p:nvPr/>
        </p:nvSpPr>
        <p:spPr>
          <a:xfrm>
            <a:off x="4459073" y="2514003"/>
            <a:ext cx="3113983" cy="1100579"/>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i="0" kern="1200">
                <a:solidFill>
                  <a:srgbClr val="33977A"/>
                </a:solidFill>
                <a:latin typeface="Aller"/>
                <a:ea typeface="+mj-ea"/>
                <a:cs typeface="Aller"/>
              </a:defRPr>
            </a:lvl1pPr>
          </a:lstStyle>
          <a:p>
            <a:pPr algn="ctr"/>
            <a:r>
              <a:rPr lang="en-GB" sz="2400" b="0" dirty="0">
                <a:solidFill>
                  <a:schemeClr val="tx1"/>
                </a:solidFill>
              </a:rPr>
              <a:t>Brown</a:t>
            </a:r>
          </a:p>
        </p:txBody>
      </p:sp>
      <p:sp>
        <p:nvSpPr>
          <p:cNvPr id="10" name="Title 1"/>
          <p:cNvSpPr txBox="1">
            <a:spLocks/>
          </p:cNvSpPr>
          <p:nvPr/>
        </p:nvSpPr>
        <p:spPr>
          <a:xfrm>
            <a:off x="8352325" y="2515735"/>
            <a:ext cx="3113984" cy="662482"/>
          </a:xfrm>
          <a:prstGeom prst="rect">
            <a:avLst/>
          </a:prstGeom>
        </p:spPr>
        <p:txBody>
          <a:bodyPr vert="horz" lIns="91440" tIns="45720" rIns="91440" bIns="45720" rtlCol="0" anchor="t">
            <a:noAutofit/>
          </a:bodyPr>
          <a:lstStyle>
            <a:lvl1pPr algn="l" defTabSz="457200" rtl="0" eaLnBrk="1" latinLnBrk="0" hangingPunct="1">
              <a:spcBef>
                <a:spcPct val="0"/>
              </a:spcBef>
              <a:buNone/>
              <a:defRPr sz="4400" b="1" i="0" kern="1200">
                <a:solidFill>
                  <a:srgbClr val="33977A"/>
                </a:solidFill>
                <a:latin typeface="Aller"/>
                <a:ea typeface="+mj-ea"/>
                <a:cs typeface="Aller"/>
              </a:defRPr>
            </a:lvl1pPr>
          </a:lstStyle>
          <a:p>
            <a:pPr algn="ctr"/>
            <a:r>
              <a:rPr lang="en-GB" sz="2400" b="0" dirty="0">
                <a:solidFill>
                  <a:schemeClr val="tx1"/>
                </a:solidFill>
              </a:rPr>
              <a:t>Wholemeal</a:t>
            </a:r>
          </a:p>
        </p:txBody>
      </p:sp>
    </p:spTree>
    <p:extLst>
      <p:ext uri="{BB962C8B-B14F-4D97-AF65-F5344CB8AC3E}">
        <p14:creationId xmlns:p14="http://schemas.microsoft.com/office/powerpoint/2010/main" val="2031406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Packing</a:t>
            </a:r>
          </a:p>
        </p:txBody>
      </p:sp>
      <p:sp>
        <p:nvSpPr>
          <p:cNvPr id="3" name="Subtitle 2"/>
          <p:cNvSpPr>
            <a:spLocks noGrp="1"/>
          </p:cNvSpPr>
          <p:nvPr>
            <p:ph type="subTitle" idx="1"/>
          </p:nvPr>
        </p:nvSpPr>
        <p:spPr>
          <a:xfrm>
            <a:off x="1169276" y="2571092"/>
            <a:ext cx="5623410" cy="3600000"/>
          </a:xfrm>
        </p:spPr>
        <p:txBody>
          <a:bodyPr/>
          <a:lstStyle/>
          <a:p>
            <a:r>
              <a:rPr lang="en-GB" sz="2000" dirty="0"/>
              <a:t>The different flours are packaged and sent to the bakeries. The flour is used for bread as well as biscuits, pies, cakes and confectionery. </a:t>
            </a:r>
          </a:p>
          <a:p>
            <a:endParaRPr lang="en-GB" sz="2000" dirty="0"/>
          </a:p>
          <a:p>
            <a:r>
              <a:rPr lang="en-GB" sz="2000" dirty="0" err="1"/>
              <a:t>Wheatgerm</a:t>
            </a:r>
            <a:r>
              <a:rPr lang="en-GB" sz="2000" dirty="0"/>
              <a:t> and bran may be used for certain breads and cereals or sold as health foods. The remainder is blended into wheat feed for animal food. As all components of the wheat grain are used, waste is kept to an absolute minimum.</a:t>
            </a:r>
          </a:p>
          <a:p>
            <a:pPr marL="0" indent="0">
              <a:buNone/>
            </a:pPr>
            <a:endParaRPr lang="en-GB" sz="2000" dirty="0"/>
          </a:p>
        </p:txBody>
      </p:sp>
    </p:spTree>
    <p:extLst>
      <p:ext uri="{BB962C8B-B14F-4D97-AF65-F5344CB8AC3E}">
        <p14:creationId xmlns:p14="http://schemas.microsoft.com/office/powerpoint/2010/main" val="2031406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Overview</a:t>
            </a:r>
          </a:p>
        </p:txBody>
      </p:sp>
      <p:sp>
        <p:nvSpPr>
          <p:cNvPr id="3" name="Subtitle 2"/>
          <p:cNvSpPr>
            <a:spLocks noGrp="1"/>
          </p:cNvSpPr>
          <p:nvPr>
            <p:ph type="subTitle" idx="1"/>
          </p:nvPr>
        </p:nvSpPr>
        <p:spPr/>
        <p:txBody>
          <a:bodyPr/>
          <a:lstStyle/>
          <a:p>
            <a:pPr marL="0" indent="0">
              <a:buNone/>
            </a:pPr>
            <a:r>
              <a:rPr lang="en-US" sz="2000" dirty="0"/>
              <a:t>This presentation gives an overview and explanation of:</a:t>
            </a:r>
          </a:p>
          <a:p>
            <a:r>
              <a:rPr lang="en-US" sz="2000" dirty="0"/>
              <a:t>the grain chain;</a:t>
            </a:r>
          </a:p>
          <a:p>
            <a:r>
              <a:rPr lang="en-US" sz="2000" dirty="0"/>
              <a:t>wheat farming in the UK;</a:t>
            </a:r>
          </a:p>
          <a:p>
            <a:r>
              <a:rPr lang="en-US" sz="2000" dirty="0"/>
              <a:t>grain structure;</a:t>
            </a:r>
          </a:p>
          <a:p>
            <a:r>
              <a:rPr lang="en-US" sz="2000" dirty="0"/>
              <a:t>the milling process.</a:t>
            </a:r>
          </a:p>
        </p:txBody>
      </p:sp>
    </p:spTree>
    <p:extLst>
      <p:ext uri="{BB962C8B-B14F-4D97-AF65-F5344CB8AC3E}">
        <p14:creationId xmlns:p14="http://schemas.microsoft.com/office/powerpoint/2010/main" val="1485787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Bread</a:t>
            </a:r>
          </a:p>
        </p:txBody>
      </p:sp>
      <p:sp>
        <p:nvSpPr>
          <p:cNvPr id="3" name="Subtitle 2"/>
          <p:cNvSpPr>
            <a:spLocks noGrp="1"/>
          </p:cNvSpPr>
          <p:nvPr>
            <p:ph type="subTitle" idx="1"/>
          </p:nvPr>
        </p:nvSpPr>
        <p:spPr>
          <a:xfrm>
            <a:off x="1169276" y="2571092"/>
            <a:ext cx="5623410" cy="3600000"/>
          </a:xfrm>
        </p:spPr>
        <p:txBody>
          <a:bodyPr/>
          <a:lstStyle/>
          <a:p>
            <a:r>
              <a:rPr lang="en-GB" sz="2000" dirty="0"/>
              <a:t>The last stage of the chain is making bread, or another dish that uses flour.</a:t>
            </a:r>
          </a:p>
          <a:p>
            <a:endParaRPr lang="en-GB" sz="2000" dirty="0"/>
          </a:p>
          <a:p>
            <a:r>
              <a:rPr lang="en-GB" sz="2000" dirty="0"/>
              <a:t>To find out more, watch this video:</a:t>
            </a:r>
          </a:p>
          <a:p>
            <a:pPr marL="0" indent="0">
              <a:buNone/>
            </a:pPr>
            <a:endParaRPr lang="en-GB"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039" t="6439" r="8767" b="5523"/>
          <a:stretch/>
        </p:blipFill>
        <p:spPr>
          <a:xfrm>
            <a:off x="8247854" y="2168489"/>
            <a:ext cx="3211833" cy="2098705"/>
          </a:xfrm>
          <a:prstGeom prst="rect">
            <a:avLst/>
          </a:prstGeom>
        </p:spPr>
      </p:pic>
      <p:pic>
        <p:nvPicPr>
          <p:cNvPr id="7" name="Picture 2" descr="C:\Users\rballam\Desktop\The industrial bread process  an indepth view for students  KS3    YouTub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808" y="4078515"/>
            <a:ext cx="4006010" cy="226481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Shared\EDUCATION TEAM FILES\Photographs Oct 2018 onwards\challah.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982691" y="4541214"/>
            <a:ext cx="2701064" cy="180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76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grain chain</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5" name="TextBox 3">
            <a:extLst>
              <a:ext uri="{FF2B5EF4-FFF2-40B4-BE49-F238E27FC236}">
                <a16:creationId xmlns:a16="http://schemas.microsoft.com/office/drawing/2014/main" id="{C7328892-B84F-B80B-83D6-CC223488D94B}"/>
              </a:ext>
            </a:extLst>
          </p:cNvPr>
          <p:cNvSpPr txBox="1"/>
          <p:nvPr/>
        </p:nvSpPr>
        <p:spPr>
          <a:xfrm>
            <a:off x="773314" y="5879756"/>
            <a:ext cx="990439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grain chain</a:t>
            </a:r>
          </a:p>
        </p:txBody>
      </p:sp>
      <p:sp>
        <p:nvSpPr>
          <p:cNvPr id="3" name="Subtitle 2"/>
          <p:cNvSpPr>
            <a:spLocks noGrp="1"/>
          </p:cNvSpPr>
          <p:nvPr>
            <p:ph type="subTitle" idx="1"/>
          </p:nvPr>
        </p:nvSpPr>
        <p:spPr>
          <a:xfrm>
            <a:off x="1169276" y="2571092"/>
            <a:ext cx="5777789" cy="3600000"/>
          </a:xfrm>
        </p:spPr>
        <p:txBody>
          <a:bodyPr/>
          <a:lstStyle/>
          <a:p>
            <a:r>
              <a:rPr lang="en-GB" sz="2000" dirty="0"/>
              <a:t>Farmers grow wheat plants and the grain from those plants is milled to make flour. </a:t>
            </a:r>
          </a:p>
          <a:p>
            <a:endParaRPr lang="en-GB" sz="2000" dirty="0"/>
          </a:p>
          <a:p>
            <a:r>
              <a:rPr lang="en-GB" sz="2000" dirty="0"/>
              <a:t>Flour is used to make lots of different food products, such as bread, pasta, biscuits and cakes. These products are delivered to shops and supermarkets so that we can buy them.</a:t>
            </a:r>
          </a:p>
          <a:p>
            <a:endParaRPr lang="en-GB" sz="2000" dirty="0"/>
          </a:p>
          <a:p>
            <a:r>
              <a:rPr lang="en-GB" sz="2000" dirty="0"/>
              <a:t>All these steps link together to make the grain chain.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1710"/>
          <a:stretch/>
        </p:blipFill>
        <p:spPr>
          <a:xfrm>
            <a:off x="8699627" y="1796580"/>
            <a:ext cx="2189647" cy="297556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39" t="6439" r="8767" b="5523"/>
          <a:stretch/>
        </p:blipFill>
        <p:spPr>
          <a:xfrm>
            <a:off x="8699627" y="4888212"/>
            <a:ext cx="2189647" cy="1430779"/>
          </a:xfrm>
          <a:prstGeom prst="rect">
            <a:avLst/>
          </a:prstGeom>
        </p:spPr>
      </p:pic>
    </p:spTree>
    <p:extLst>
      <p:ext uri="{BB962C8B-B14F-4D97-AF65-F5344CB8AC3E}">
        <p14:creationId xmlns:p14="http://schemas.microsoft.com/office/powerpoint/2010/main" val="1740713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Farming</a:t>
            </a:r>
          </a:p>
        </p:txBody>
      </p:sp>
      <p:sp>
        <p:nvSpPr>
          <p:cNvPr id="3" name="Subtitle 2"/>
          <p:cNvSpPr>
            <a:spLocks noGrp="1"/>
          </p:cNvSpPr>
          <p:nvPr>
            <p:ph type="subTitle" idx="1"/>
          </p:nvPr>
        </p:nvSpPr>
        <p:spPr>
          <a:xfrm>
            <a:off x="1169276" y="2571092"/>
            <a:ext cx="5813415" cy="3600000"/>
          </a:xfrm>
        </p:spPr>
        <p:txBody>
          <a:bodyPr/>
          <a:lstStyle/>
          <a:p>
            <a:r>
              <a:rPr lang="en-GB" sz="2000" dirty="0"/>
              <a:t>Wheat is grown worldwide. The main wheat producers in order of volume are Europe, China, India, USA, Russia, Ukraine, Canada and Australia.</a:t>
            </a:r>
          </a:p>
          <a:p>
            <a:endParaRPr lang="en-GB" sz="2000" dirty="0"/>
          </a:p>
          <a:p>
            <a:r>
              <a:rPr lang="en-GB" sz="2000" dirty="0"/>
              <a:t>Different varieties of wheat are grown depending on the growing climate and geography of each country. Different varieties are used to cope with the dry sun-baked lands of Northern India and parts of Africa.</a:t>
            </a:r>
          </a:p>
        </p:txBody>
      </p:sp>
      <p:pic>
        <p:nvPicPr>
          <p:cNvPr id="4" name="Content Placeholder 3" descr="2 CropSpraying.jpg"/>
          <p:cNvPicPr>
            <a:picLocks noChangeAspect="1"/>
          </p:cNvPicPr>
          <p:nvPr/>
        </p:nvPicPr>
        <p:blipFill>
          <a:blip r:embed="rId2" cstate="print"/>
          <a:stretch>
            <a:fillRect/>
          </a:stretch>
        </p:blipFill>
        <p:spPr>
          <a:xfrm>
            <a:off x="7858364" y="4205119"/>
            <a:ext cx="2532901" cy="1542216"/>
          </a:xfrm>
          <a:prstGeom prst="rect">
            <a:avLst/>
          </a:prstGeom>
        </p:spPr>
      </p:pic>
    </p:spTree>
    <p:extLst>
      <p:ext uri="{BB962C8B-B14F-4D97-AF65-F5344CB8AC3E}">
        <p14:creationId xmlns:p14="http://schemas.microsoft.com/office/powerpoint/2010/main" val="734276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Farming in the UK</a:t>
            </a:r>
          </a:p>
        </p:txBody>
      </p:sp>
      <p:sp>
        <p:nvSpPr>
          <p:cNvPr id="3" name="Subtitle 2"/>
          <p:cNvSpPr>
            <a:spLocks noGrp="1"/>
          </p:cNvSpPr>
          <p:nvPr>
            <p:ph type="subTitle" idx="1"/>
          </p:nvPr>
        </p:nvSpPr>
        <p:spPr>
          <a:xfrm>
            <a:off x="1169276" y="2571092"/>
            <a:ext cx="5457155" cy="3600000"/>
          </a:xfrm>
        </p:spPr>
        <p:txBody>
          <a:bodyPr/>
          <a:lstStyle/>
          <a:p>
            <a:r>
              <a:rPr lang="en-GB" sz="2000" dirty="0"/>
              <a:t>Wheat is sown on two fifths of Britain’s arable land, resulting in a total harvest of 15-17 million tonnes per year. </a:t>
            </a:r>
          </a:p>
          <a:p>
            <a:r>
              <a:rPr lang="en-GB" sz="2000" dirty="0"/>
              <a:t>About half of the crop is made into food for humans, and some is used for animal feed (e.g. to feed chickens, cows and pigs). About 3% of the crop is used as seed to plant for the following year.</a:t>
            </a:r>
          </a:p>
          <a:p>
            <a:r>
              <a:rPr lang="en-GB" sz="2000" dirty="0"/>
              <a:t>Some of the remainder is exported for human and animal consumption.</a:t>
            </a:r>
          </a:p>
          <a:p>
            <a:endParaRPr lang="en-GB" sz="20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960" t="13577" r="7090" b="13028"/>
          <a:stretch/>
        </p:blipFill>
        <p:spPr>
          <a:xfrm>
            <a:off x="7985489" y="4359980"/>
            <a:ext cx="3014028" cy="1736020"/>
          </a:xfrm>
          <a:prstGeom prst="rect">
            <a:avLst/>
          </a:prstGeom>
        </p:spPr>
      </p:pic>
      <p:pic>
        <p:nvPicPr>
          <p:cNvPr id="5" name="Content Placeholder 6" descr="4 Harvesting.jpg"/>
          <p:cNvPicPr>
            <a:picLocks noChangeAspect="1"/>
          </p:cNvPicPr>
          <p:nvPr/>
        </p:nvPicPr>
        <p:blipFill>
          <a:blip r:embed="rId3" cstate="print"/>
          <a:stretch>
            <a:fillRect/>
          </a:stretch>
        </p:blipFill>
        <p:spPr>
          <a:xfrm>
            <a:off x="7985489" y="1892300"/>
            <a:ext cx="2903785" cy="1892300"/>
          </a:xfrm>
          <a:prstGeom prst="rect">
            <a:avLst/>
          </a:prstGeom>
        </p:spPr>
      </p:pic>
    </p:spTree>
    <p:extLst>
      <p:ext uri="{BB962C8B-B14F-4D97-AF65-F5344CB8AC3E}">
        <p14:creationId xmlns:p14="http://schemas.microsoft.com/office/powerpoint/2010/main" val="7342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Wheat</a:t>
            </a:r>
          </a:p>
        </p:txBody>
      </p:sp>
      <p:sp>
        <p:nvSpPr>
          <p:cNvPr id="3" name="Subtitle 2"/>
          <p:cNvSpPr>
            <a:spLocks noGrp="1"/>
          </p:cNvSpPr>
          <p:nvPr>
            <p:ph type="subTitle" idx="1"/>
          </p:nvPr>
        </p:nvSpPr>
        <p:spPr>
          <a:xfrm>
            <a:off x="1169276" y="2571092"/>
            <a:ext cx="6134049" cy="3600000"/>
          </a:xfrm>
        </p:spPr>
        <p:txBody>
          <a:bodyPr/>
          <a:lstStyle/>
          <a:p>
            <a:r>
              <a:rPr lang="en-US" sz="2000" dirty="0"/>
              <a:t>Wheat grains grow at the top of the plant. They are closely packed together in clusters called ears. </a:t>
            </a:r>
          </a:p>
          <a:p>
            <a:r>
              <a:rPr lang="en-US" sz="2000" dirty="0"/>
              <a:t>Each ear of wheat is made up of 45-50 grains, however, this can vary depending on the type of wheat. It is these starchy grains that we eat.</a:t>
            </a:r>
            <a:endParaRPr lang="en-GB" sz="20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21710"/>
          <a:stretch/>
        </p:blipFill>
        <p:spPr>
          <a:xfrm>
            <a:off x="8099995" y="1724255"/>
            <a:ext cx="3417089" cy="4643558"/>
          </a:xfrm>
          <a:prstGeom prst="rect">
            <a:avLst/>
          </a:prstGeom>
        </p:spPr>
      </p:pic>
      <p:pic>
        <p:nvPicPr>
          <p:cNvPr id="5" name="Picture 2" descr="\\BNF01\Home\ctheobald\Documents\GRAIN CHAIN images\whea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7256"/>
          <a:stretch/>
        </p:blipFill>
        <p:spPr bwMode="auto">
          <a:xfrm>
            <a:off x="6372691" y="4512623"/>
            <a:ext cx="2028576" cy="185519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7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Planting and harvesting</a:t>
            </a:r>
          </a:p>
        </p:txBody>
      </p:sp>
      <p:sp>
        <p:nvSpPr>
          <p:cNvPr id="3" name="Subtitle 2"/>
          <p:cNvSpPr>
            <a:spLocks noGrp="1"/>
          </p:cNvSpPr>
          <p:nvPr>
            <p:ph type="subTitle" idx="1"/>
          </p:nvPr>
        </p:nvSpPr>
        <p:spPr>
          <a:xfrm>
            <a:off x="1169276" y="2571092"/>
            <a:ext cx="5884667" cy="3600000"/>
          </a:xfrm>
        </p:spPr>
        <p:txBody>
          <a:bodyPr/>
          <a:lstStyle/>
          <a:p>
            <a:r>
              <a:rPr lang="en-GB" sz="2000" dirty="0"/>
              <a:t>In the UK, wheat is planted in September and harvested the following August. The harvesting process removes the grains from the plant.</a:t>
            </a:r>
          </a:p>
          <a:p>
            <a:endParaRPr lang="en-GB" sz="2000" dirty="0"/>
          </a:p>
          <a:p>
            <a:r>
              <a:rPr lang="en-GB" sz="2000" dirty="0"/>
              <a:t>Flour may display The Red Tractor mark. This shows that it has been produced to a high set of quality standards.</a:t>
            </a:r>
          </a:p>
        </p:txBody>
      </p:sp>
      <p:pic>
        <p:nvPicPr>
          <p:cNvPr id="8" name="Picture 7">
            <a:extLst>
              <a:ext uri="{FF2B5EF4-FFF2-40B4-BE49-F238E27FC236}">
                <a16:creationId xmlns:a16="http://schemas.microsoft.com/office/drawing/2014/main" id="{584E111F-4C51-CEA1-CD57-5BCB72F314A7}"/>
              </a:ext>
            </a:extLst>
          </p:cNvPr>
          <p:cNvPicPr>
            <a:picLocks noChangeAspect="1"/>
          </p:cNvPicPr>
          <p:nvPr/>
        </p:nvPicPr>
        <p:blipFill>
          <a:blip r:embed="rId2"/>
          <a:stretch>
            <a:fillRect/>
          </a:stretch>
        </p:blipFill>
        <p:spPr>
          <a:xfrm>
            <a:off x="9651365" y="2283798"/>
            <a:ext cx="1809750" cy="2400300"/>
          </a:xfrm>
          <a:prstGeom prst="rect">
            <a:avLst/>
          </a:prstGeom>
        </p:spPr>
      </p:pic>
    </p:spTree>
    <p:extLst>
      <p:ext uri="{BB962C8B-B14F-4D97-AF65-F5344CB8AC3E}">
        <p14:creationId xmlns:p14="http://schemas.microsoft.com/office/powerpoint/2010/main" val="734276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grain of wheat</a:t>
            </a:r>
          </a:p>
        </p:txBody>
      </p:sp>
      <p:sp>
        <p:nvSpPr>
          <p:cNvPr id="3" name="Subtitle 2"/>
          <p:cNvSpPr>
            <a:spLocks noGrp="1"/>
          </p:cNvSpPr>
          <p:nvPr>
            <p:ph type="subTitle" idx="1"/>
          </p:nvPr>
        </p:nvSpPr>
        <p:spPr>
          <a:xfrm>
            <a:off x="1169276" y="2571092"/>
            <a:ext cx="5065269" cy="3600000"/>
          </a:xfrm>
        </p:spPr>
        <p:txBody>
          <a:bodyPr/>
          <a:lstStyle/>
          <a:p>
            <a:pPr marL="0" indent="0">
              <a:buNone/>
            </a:pPr>
            <a:r>
              <a:rPr lang="en-US" sz="2000" dirty="0"/>
              <a:t>Each grain of wheat has three distinct parts. </a:t>
            </a:r>
          </a:p>
          <a:p>
            <a:endParaRPr lang="en-US" sz="2000" dirty="0"/>
          </a:p>
          <a:p>
            <a:pPr marL="457200" indent="-457200">
              <a:buFont typeface="+mj-lt"/>
              <a:buAutoNum type="arabicPeriod"/>
            </a:pPr>
            <a:r>
              <a:rPr lang="en-US" sz="2000" dirty="0"/>
              <a:t>Bran layers - the coarse outer.</a:t>
            </a:r>
          </a:p>
          <a:p>
            <a:pPr marL="457200" indent="-457200">
              <a:buFont typeface="+mj-lt"/>
              <a:buAutoNum type="arabicPeriod"/>
            </a:pPr>
            <a:r>
              <a:rPr lang="en-US" sz="2000" dirty="0"/>
              <a:t>Wheat germ – a new plant would grow from this part. </a:t>
            </a:r>
          </a:p>
          <a:p>
            <a:pPr marL="457200" indent="-457200">
              <a:buFont typeface="+mj-lt"/>
              <a:buAutoNum type="arabicPeriod"/>
            </a:pPr>
            <a:r>
              <a:rPr lang="en-US" sz="2000" dirty="0"/>
              <a:t>Endosperm (the starchy store of food which the germ feeds on while it grows).  </a:t>
            </a:r>
            <a:endParaRPr lang="en-GB" sz="2000" dirty="0"/>
          </a:p>
        </p:txBody>
      </p:sp>
      <p:pic>
        <p:nvPicPr>
          <p:cNvPr id="4" name="Picture 3" descr="C:\Users\ctheobald\Desktop\Grain chain istock photos\Cross-section-of-wheat.jpg"/>
          <p:cNvPicPr/>
          <p:nvPr/>
        </p:nvPicPr>
        <p:blipFill>
          <a:blip r:embed="rId2">
            <a:extLst>
              <a:ext uri="{28A0092B-C50C-407E-A947-70E740481C1C}">
                <a14:useLocalDpi xmlns:a14="http://schemas.microsoft.com/office/drawing/2010/main" val="0"/>
              </a:ext>
            </a:extLst>
          </a:blip>
          <a:srcRect/>
          <a:stretch>
            <a:fillRect/>
          </a:stretch>
        </p:blipFill>
        <p:spPr bwMode="auto">
          <a:xfrm>
            <a:off x="6889638" y="2535563"/>
            <a:ext cx="4831307" cy="3182847"/>
          </a:xfrm>
          <a:prstGeom prst="rect">
            <a:avLst/>
          </a:prstGeom>
          <a:noFill/>
          <a:ln>
            <a:noFill/>
          </a:ln>
        </p:spPr>
      </p:pic>
    </p:spTree>
    <p:extLst>
      <p:ext uri="{BB962C8B-B14F-4D97-AF65-F5344CB8AC3E}">
        <p14:creationId xmlns:p14="http://schemas.microsoft.com/office/powerpoint/2010/main" val="734276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grain of wheat</a:t>
            </a:r>
          </a:p>
        </p:txBody>
      </p:sp>
      <p:sp>
        <p:nvSpPr>
          <p:cNvPr id="3" name="Subtitle 2"/>
          <p:cNvSpPr>
            <a:spLocks noGrp="1"/>
          </p:cNvSpPr>
          <p:nvPr>
            <p:ph type="subTitle" idx="1"/>
          </p:nvPr>
        </p:nvSpPr>
        <p:spPr>
          <a:xfrm>
            <a:off x="1169276" y="2571092"/>
            <a:ext cx="5184023" cy="3600000"/>
          </a:xfrm>
        </p:spPr>
        <p:txBody>
          <a:bodyPr/>
          <a:lstStyle/>
          <a:p>
            <a:r>
              <a:rPr lang="en-US" sz="2000" dirty="0"/>
              <a:t>The endosperm is the white flour we use to make many products.  </a:t>
            </a:r>
          </a:p>
          <a:p>
            <a:endParaRPr lang="en-US" sz="2000" dirty="0"/>
          </a:p>
          <a:p>
            <a:r>
              <a:rPr lang="en-US" sz="2000" dirty="0"/>
              <a:t>After milling, the wheat germ and bran can be added back to white flour in different amounts to create either brown or </a:t>
            </a:r>
            <a:r>
              <a:rPr lang="en-US" sz="2000" dirty="0" err="1"/>
              <a:t>wholemeal</a:t>
            </a:r>
            <a:r>
              <a:rPr lang="en-US" sz="2000" dirty="0"/>
              <a:t> flour.  </a:t>
            </a:r>
            <a:endParaRPr lang="en-GB" sz="2000" dirty="0"/>
          </a:p>
        </p:txBody>
      </p:sp>
      <p:pic>
        <p:nvPicPr>
          <p:cNvPr id="4" name="Picture 3" descr="9c WholemealFlour.jpg"/>
          <p:cNvPicPr>
            <a:picLocks noChangeAspect="1"/>
          </p:cNvPicPr>
          <p:nvPr/>
        </p:nvPicPr>
        <p:blipFill rotWithShape="1">
          <a:blip r:embed="rId2" cstate="print"/>
          <a:srcRect l="10001" r="8400"/>
          <a:stretch/>
        </p:blipFill>
        <p:spPr>
          <a:xfrm>
            <a:off x="9442124" y="4837641"/>
            <a:ext cx="1831351" cy="1492558"/>
          </a:xfrm>
          <a:prstGeom prst="rect">
            <a:avLst/>
          </a:prstGeom>
        </p:spPr>
      </p:pic>
      <p:pic>
        <p:nvPicPr>
          <p:cNvPr id="5" name="Picture 4" descr="C:\Users\ctheobald\Desktop\Grain chain istock photos\Cross-section-of-wheat.jpg"/>
          <p:cNvPicPr/>
          <p:nvPr/>
        </p:nvPicPr>
        <p:blipFill>
          <a:blip r:embed="rId3">
            <a:extLst>
              <a:ext uri="{28A0092B-C50C-407E-A947-70E740481C1C}">
                <a14:useLocalDpi xmlns:a14="http://schemas.microsoft.com/office/drawing/2010/main" val="0"/>
              </a:ext>
            </a:extLst>
          </a:blip>
          <a:srcRect/>
          <a:stretch>
            <a:fillRect/>
          </a:stretch>
        </p:blipFill>
        <p:spPr bwMode="auto">
          <a:xfrm>
            <a:off x="7288215" y="2212769"/>
            <a:ext cx="3985260" cy="2415540"/>
          </a:xfrm>
          <a:prstGeom prst="rect">
            <a:avLst/>
          </a:prstGeom>
          <a:noFill/>
          <a:ln>
            <a:noFill/>
          </a:ln>
        </p:spPr>
      </p:pic>
      <p:pic>
        <p:nvPicPr>
          <p:cNvPr id="6" name="Content Placeholder 9" descr="9b BrownFlour.jpg"/>
          <p:cNvPicPr>
            <a:picLocks noChangeAspect="1"/>
          </p:cNvPicPr>
          <p:nvPr/>
        </p:nvPicPr>
        <p:blipFill rotWithShape="1">
          <a:blip r:embed="rId4" cstate="print"/>
          <a:srcRect l="5478" r="11213"/>
          <a:stretch/>
        </p:blipFill>
        <p:spPr>
          <a:xfrm>
            <a:off x="7026958" y="4837641"/>
            <a:ext cx="1869686" cy="1492558"/>
          </a:xfrm>
          <a:prstGeom prst="rect">
            <a:avLst/>
          </a:prstGeom>
        </p:spPr>
      </p:pic>
    </p:spTree>
    <p:extLst>
      <p:ext uri="{BB962C8B-B14F-4D97-AF65-F5344CB8AC3E}">
        <p14:creationId xmlns:p14="http://schemas.microsoft.com/office/powerpoint/2010/main" val="313787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7" ma:contentTypeDescription="Create a new document." ma:contentTypeScope="" ma:versionID="f2c597ebce0aa0fd5759700e14dd3adc">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27039d98634059a90188b6cb8bc5e987"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9BF05FD-BA5A-44C7-B600-25347455CD69}">
  <ds:schemaRefs>
    <ds:schemaRef ds:uri="http://schemas.microsoft.com/sharepoint/v3/contenttype/forms"/>
  </ds:schemaRefs>
</ds:datastoreItem>
</file>

<file path=customXml/itemProps2.xml><?xml version="1.0" encoding="utf-8"?>
<ds:datastoreItem xmlns:ds="http://schemas.openxmlformats.org/officeDocument/2006/customXml" ds:itemID="{9D849BBA-06D1-40FD-ABB1-46E192A11511}">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13C6C692-A717-4D82-B48C-21D36D06A4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TotalTime>
  <Words>1003</Words>
  <Application>Microsoft Office PowerPoint</Application>
  <PresentationFormat>Widescreen</PresentationFormat>
  <Paragraphs>93</Paragraphs>
  <Slides>21</Slides>
  <Notes>0</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Aller</vt:lpstr>
      <vt:lpstr>Arial</vt:lpstr>
      <vt:lpstr>Calibri</vt:lpstr>
      <vt:lpstr>Office Theme</vt:lpstr>
      <vt:lpstr>Custom Design</vt:lpstr>
      <vt:lpstr>1_Custom Design</vt:lpstr>
      <vt:lpstr>3_Custom Design</vt:lpstr>
      <vt:lpstr>The grain chain</vt:lpstr>
      <vt:lpstr>Overview</vt:lpstr>
      <vt:lpstr>The grain chain</vt:lpstr>
      <vt:lpstr>Farming</vt:lpstr>
      <vt:lpstr>Farming in the UK</vt:lpstr>
      <vt:lpstr>Wheat</vt:lpstr>
      <vt:lpstr>Planting and harvesting</vt:lpstr>
      <vt:lpstr>A grain of wheat</vt:lpstr>
      <vt:lpstr>A grain of wheat</vt:lpstr>
      <vt:lpstr>Milling</vt:lpstr>
      <vt:lpstr>The milling process</vt:lpstr>
      <vt:lpstr>Delivery and storage</vt:lpstr>
      <vt:lpstr>Cleaning and conditioning</vt:lpstr>
      <vt:lpstr>Gristing</vt:lpstr>
      <vt:lpstr>Milling: Stage 1</vt:lpstr>
      <vt:lpstr>Milling: Stage 2</vt:lpstr>
      <vt:lpstr>Mixing</vt:lpstr>
      <vt:lpstr>Different flours</vt:lpstr>
      <vt:lpstr>Packing</vt:lpstr>
      <vt:lpstr>Bread</vt:lpstr>
      <vt:lpstr>The grain chain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28</cp:revision>
  <dcterms:created xsi:type="dcterms:W3CDTF">2018-10-10T09:22:08Z</dcterms:created>
  <dcterms:modified xsi:type="dcterms:W3CDTF">2022-09-07T14:30:15Z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ies>
</file>