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0" r:id="rId2"/>
    <p:sldMasterId id="2147483652" r:id="rId3"/>
    <p:sldMasterId id="2147483656" r:id="rId4"/>
  </p:sldMasterIdLst>
  <p:sldIdLst>
    <p:sldId id="256" r:id="rId5"/>
    <p:sldId id="290" r:id="rId6"/>
    <p:sldId id="294" r:id="rId7"/>
    <p:sldId id="300" r:id="rId8"/>
    <p:sldId id="295" r:id="rId9"/>
    <p:sldId id="296" r:id="rId10"/>
    <p:sldId id="297" r:id="rId11"/>
    <p:sldId id="287" r:id="rId12"/>
    <p:sldId id="301" r:id="rId13"/>
    <p:sldId id="298" r:id="rId14"/>
    <p:sldId id="261"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63B83"/>
    <a:srgbClr val="C3C4D9"/>
    <a:srgbClr val="B8B8D1"/>
    <a:srgbClr val="F9D4B6"/>
    <a:srgbClr val="EDAD80"/>
    <a:srgbClr val="E46B2F"/>
    <a:srgbClr val="ED6B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65FB6D-EC55-4F1C-B79D-B95809A11BBD}" v="17" dt="2024-02-16T09:29:00.62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875"/>
    <p:restoredTop sz="94655"/>
  </p:normalViewPr>
  <p:slideViewPr>
    <p:cSldViewPr snapToGrid="0" snapToObjects="1">
      <p:cViewPr varScale="1">
        <p:scale>
          <a:sx n="79" d="100"/>
          <a:sy n="79" d="100"/>
        </p:scale>
        <p:origin x="826"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slideMaster" Target="slideMasters/slideMaster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ustomXml" Target="../customXml/item3.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ustomXml" Target="../customXml/item2.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ustomXml" Target="../customXml/item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xander White" userId="3da70261-e0e7-408d-aace-eb577feade9e" providerId="ADAL" clId="{1A10F14F-3954-4CB8-88CF-A07C1582C05F}"/>
    <pc:docChg chg="modSld modMainMaster">
      <pc:chgData name="Alexander White" userId="3da70261-e0e7-408d-aace-eb577feade9e" providerId="ADAL" clId="{1A10F14F-3954-4CB8-88CF-A07C1582C05F}" dt="2024-02-05T09:44:08.593" v="5" actId="1076"/>
      <pc:docMkLst>
        <pc:docMk/>
      </pc:docMkLst>
      <pc:sldChg chg="addSp modSp mod">
        <pc:chgData name="Alexander White" userId="3da70261-e0e7-408d-aace-eb577feade9e" providerId="ADAL" clId="{1A10F14F-3954-4CB8-88CF-A07C1582C05F}" dt="2024-02-05T09:44:08.593" v="5" actId="1076"/>
        <pc:sldMkLst>
          <pc:docMk/>
          <pc:sldMk cId="1219004254" sldId="261"/>
        </pc:sldMkLst>
        <pc:spChg chg="add mod">
          <ac:chgData name="Alexander White" userId="3da70261-e0e7-408d-aace-eb577feade9e" providerId="ADAL" clId="{1A10F14F-3954-4CB8-88CF-A07C1582C05F}" dt="2024-02-05T09:44:08.593" v="5" actId="1076"/>
          <ac:spMkLst>
            <pc:docMk/>
            <pc:sldMk cId="1219004254" sldId="261"/>
            <ac:spMk id="4" creationId="{D4F1BF00-6399-DB53-B55B-06CC8B4FD319}"/>
          </ac:spMkLst>
        </pc:spChg>
      </pc:sldChg>
      <pc:sldMasterChg chg="modSp mod">
        <pc:chgData name="Alexander White" userId="3da70261-e0e7-408d-aace-eb577feade9e" providerId="ADAL" clId="{1A10F14F-3954-4CB8-88CF-A07C1582C05F}" dt="2024-02-05T09:26:32.388" v="0"/>
        <pc:sldMasterMkLst>
          <pc:docMk/>
          <pc:sldMasterMk cId="1328885048" sldId="2147483648"/>
        </pc:sldMasterMkLst>
        <pc:spChg chg="mod">
          <ac:chgData name="Alexander White" userId="3da70261-e0e7-408d-aace-eb577feade9e" providerId="ADAL" clId="{1A10F14F-3954-4CB8-88CF-A07C1582C05F}" dt="2024-02-05T09:26:32.388" v="0"/>
          <ac:spMkLst>
            <pc:docMk/>
            <pc:sldMasterMk cId="1328885048" sldId="2147483648"/>
            <ac:spMk id="9" creationId="{00000000-0000-0000-0000-000000000000}"/>
          </ac:spMkLst>
        </pc:spChg>
      </pc:sldMasterChg>
      <pc:sldMasterChg chg="modSp mod">
        <pc:chgData name="Alexander White" userId="3da70261-e0e7-408d-aace-eb577feade9e" providerId="ADAL" clId="{1A10F14F-3954-4CB8-88CF-A07C1582C05F}" dt="2024-02-05T09:26:37.381" v="1"/>
        <pc:sldMasterMkLst>
          <pc:docMk/>
          <pc:sldMasterMk cId="1498317190" sldId="2147483650"/>
        </pc:sldMasterMkLst>
        <pc:spChg chg="mod">
          <ac:chgData name="Alexander White" userId="3da70261-e0e7-408d-aace-eb577feade9e" providerId="ADAL" clId="{1A10F14F-3954-4CB8-88CF-A07C1582C05F}" dt="2024-02-05T09:26:37.381" v="1"/>
          <ac:spMkLst>
            <pc:docMk/>
            <pc:sldMasterMk cId="1498317190" sldId="2147483650"/>
            <ac:spMk id="9" creationId="{00000000-0000-0000-0000-000000000000}"/>
          </ac:spMkLst>
        </pc:spChg>
      </pc:sldMasterChg>
      <pc:sldMasterChg chg="modSp mod">
        <pc:chgData name="Alexander White" userId="3da70261-e0e7-408d-aace-eb577feade9e" providerId="ADAL" clId="{1A10F14F-3954-4CB8-88CF-A07C1582C05F}" dt="2024-02-05T09:26:41.832" v="2"/>
        <pc:sldMasterMkLst>
          <pc:docMk/>
          <pc:sldMasterMk cId="1822393236" sldId="2147483652"/>
        </pc:sldMasterMkLst>
        <pc:spChg chg="mod">
          <ac:chgData name="Alexander White" userId="3da70261-e0e7-408d-aace-eb577feade9e" providerId="ADAL" clId="{1A10F14F-3954-4CB8-88CF-A07C1582C05F}" dt="2024-02-05T09:26:41.832" v="2"/>
          <ac:spMkLst>
            <pc:docMk/>
            <pc:sldMasterMk cId="1822393236" sldId="2147483652"/>
            <ac:spMk id="9" creationId="{00000000-0000-0000-0000-000000000000}"/>
          </ac:spMkLst>
        </pc:spChg>
      </pc:sldMasterChg>
      <pc:sldMasterChg chg="modSp mod">
        <pc:chgData name="Alexander White" userId="3da70261-e0e7-408d-aace-eb577feade9e" providerId="ADAL" clId="{1A10F14F-3954-4CB8-88CF-A07C1582C05F}" dt="2024-02-05T09:26:46.573" v="3"/>
        <pc:sldMasterMkLst>
          <pc:docMk/>
          <pc:sldMasterMk cId="1788143608" sldId="2147483656"/>
        </pc:sldMasterMkLst>
        <pc:spChg chg="mod">
          <ac:chgData name="Alexander White" userId="3da70261-e0e7-408d-aace-eb577feade9e" providerId="ADAL" clId="{1A10F14F-3954-4CB8-88CF-A07C1582C05F}" dt="2024-02-05T09:26:46.573" v="3"/>
          <ac:spMkLst>
            <pc:docMk/>
            <pc:sldMasterMk cId="1788143608" sldId="2147483656"/>
            <ac:spMk id="8" creationId="{00000000-0000-0000-0000-000000000000}"/>
          </ac:spMkLst>
        </pc:spChg>
      </pc:sldMasterChg>
    </pc:docChg>
  </pc:docChgLst>
  <pc:docChgLst>
    <pc:chgData name="Alex White" userId="57e9160509e0eb1c" providerId="LiveId" clId="{0365FB6D-EC55-4F1C-B79D-B95809A11BBD}"/>
    <pc:docChg chg="undo custSel addSld modSld">
      <pc:chgData name="Alex White" userId="57e9160509e0eb1c" providerId="LiveId" clId="{0365FB6D-EC55-4F1C-B79D-B95809A11BBD}" dt="2024-02-16T09:29:00.622" v="200" actId="1076"/>
      <pc:docMkLst>
        <pc:docMk/>
      </pc:docMkLst>
      <pc:sldChg chg="addSp modSp mod">
        <pc:chgData name="Alex White" userId="57e9160509e0eb1c" providerId="LiveId" clId="{0365FB6D-EC55-4F1C-B79D-B95809A11BBD}" dt="2024-02-16T09:15:10.316" v="59" actId="20577"/>
        <pc:sldMkLst>
          <pc:docMk/>
          <pc:sldMk cId="489107734" sldId="287"/>
        </pc:sldMkLst>
        <pc:spChg chg="mod">
          <ac:chgData name="Alex White" userId="57e9160509e0eb1c" providerId="LiveId" clId="{0365FB6D-EC55-4F1C-B79D-B95809A11BBD}" dt="2024-02-16T09:15:10.316" v="59" actId="20577"/>
          <ac:spMkLst>
            <pc:docMk/>
            <pc:sldMk cId="489107734" sldId="287"/>
            <ac:spMk id="3" creationId="{00000000-0000-0000-0000-000000000000}"/>
          </ac:spMkLst>
        </pc:spChg>
        <pc:spChg chg="add mod">
          <ac:chgData name="Alex White" userId="57e9160509e0eb1c" providerId="LiveId" clId="{0365FB6D-EC55-4F1C-B79D-B95809A11BBD}" dt="2024-02-16T09:13:49.428" v="7" actId="1076"/>
          <ac:spMkLst>
            <pc:docMk/>
            <pc:sldMk cId="489107734" sldId="287"/>
            <ac:spMk id="5" creationId="{A2BC9952-A070-70C7-540B-69C5FAD21D6F}"/>
          </ac:spMkLst>
        </pc:spChg>
      </pc:sldChg>
      <pc:sldChg chg="addSp delSp modSp add mod">
        <pc:chgData name="Alex White" userId="57e9160509e0eb1c" providerId="LiveId" clId="{0365FB6D-EC55-4F1C-B79D-B95809A11BBD}" dt="2024-02-16T09:29:00.622" v="200" actId="1076"/>
        <pc:sldMkLst>
          <pc:docMk/>
          <pc:sldMk cId="1714307418" sldId="301"/>
        </pc:sldMkLst>
        <pc:spChg chg="mod">
          <ac:chgData name="Alex White" userId="57e9160509e0eb1c" providerId="LiveId" clId="{0365FB6D-EC55-4F1C-B79D-B95809A11BBD}" dt="2024-02-16T09:16:19.762" v="74" actId="20577"/>
          <ac:spMkLst>
            <pc:docMk/>
            <pc:sldMk cId="1714307418" sldId="301"/>
            <ac:spMk id="2" creationId="{F2442460-5251-6ABD-E882-FB4F9641080C}"/>
          </ac:spMkLst>
        </pc:spChg>
        <pc:spChg chg="mod">
          <ac:chgData name="Alex White" userId="57e9160509e0eb1c" providerId="LiveId" clId="{0365FB6D-EC55-4F1C-B79D-B95809A11BBD}" dt="2024-02-16T09:20:47.961" v="197" actId="14100"/>
          <ac:spMkLst>
            <pc:docMk/>
            <pc:sldMk cId="1714307418" sldId="301"/>
            <ac:spMk id="3" creationId="{ED9E7822-3D14-2BC2-C112-17DCD9F3926E}"/>
          </ac:spMkLst>
        </pc:spChg>
        <pc:spChg chg="mod">
          <ac:chgData name="Alex White" userId="57e9160509e0eb1c" providerId="LiveId" clId="{0365FB6D-EC55-4F1C-B79D-B95809A11BBD}" dt="2024-02-16T09:20:08.515" v="196" actId="14100"/>
          <ac:spMkLst>
            <pc:docMk/>
            <pc:sldMk cId="1714307418" sldId="301"/>
            <ac:spMk id="5" creationId="{F353E568-C697-B6D1-33BD-5D3E92EC5FC0}"/>
          </ac:spMkLst>
        </pc:spChg>
        <pc:graphicFrameChg chg="add mod">
          <ac:chgData name="Alex White" userId="57e9160509e0eb1c" providerId="LiveId" clId="{0365FB6D-EC55-4F1C-B79D-B95809A11BBD}" dt="2024-02-16T09:17:21.925" v="133"/>
          <ac:graphicFrameMkLst>
            <pc:docMk/>
            <pc:sldMk cId="1714307418" sldId="301"/>
            <ac:graphicFrameMk id="4" creationId="{5613D47B-B02D-B1AF-9096-779CE500420E}"/>
          </ac:graphicFrameMkLst>
        </pc:graphicFrameChg>
        <pc:graphicFrameChg chg="add mod">
          <ac:chgData name="Alex White" userId="57e9160509e0eb1c" providerId="LiveId" clId="{0365FB6D-EC55-4F1C-B79D-B95809A11BBD}" dt="2024-02-16T09:18:10.121" v="175"/>
          <ac:graphicFrameMkLst>
            <pc:docMk/>
            <pc:sldMk cId="1714307418" sldId="301"/>
            <ac:graphicFrameMk id="6" creationId="{418852AF-01D7-B8DA-357F-C0596E3A9310}"/>
          </ac:graphicFrameMkLst>
        </pc:graphicFrameChg>
        <pc:picChg chg="add mod">
          <ac:chgData name="Alex White" userId="57e9160509e0eb1c" providerId="LiveId" clId="{0365FB6D-EC55-4F1C-B79D-B95809A11BBD}" dt="2024-02-16T09:29:00.622" v="200" actId="1076"/>
          <ac:picMkLst>
            <pc:docMk/>
            <pc:sldMk cId="1714307418" sldId="301"/>
            <ac:picMk id="7" creationId="{A04AE5FC-B770-E708-A346-FE34D92A1D36}"/>
          </ac:picMkLst>
        </pc:picChg>
        <pc:picChg chg="del">
          <ac:chgData name="Alex White" userId="57e9160509e0eb1c" providerId="LiveId" clId="{0365FB6D-EC55-4F1C-B79D-B95809A11BBD}" dt="2024-02-16T09:19:32.699" v="192" actId="478"/>
          <ac:picMkLst>
            <pc:docMk/>
            <pc:sldMk cId="1714307418" sldId="301"/>
            <ac:picMk id="1026" creationId="{0EF38652-CD2A-2D9D-9ADA-DF16C37C25DE}"/>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2452" y="3531477"/>
            <a:ext cx="9144000" cy="733096"/>
          </a:xfrm>
          <a:prstGeom prst="rect">
            <a:avLst/>
          </a:prstGeom>
        </p:spPr>
        <p:txBody>
          <a:bodyPr lIns="0" tIns="0" rIns="0" bIns="0" anchor="t"/>
          <a:lstStyle>
            <a:lvl1pPr algn="l">
              <a:defRPr sz="4400" b="1" i="0" baseline="0">
                <a:solidFill>
                  <a:schemeClr val="bg1"/>
                </a:solidFill>
                <a:latin typeface="Arial" charset="0"/>
                <a:ea typeface="Arial" charset="0"/>
                <a:cs typeface="Arial" charset="0"/>
              </a:defRPr>
            </a:lvl1pPr>
          </a:lstStyle>
          <a:p>
            <a:r>
              <a:rPr lang="en-US" dirty="0"/>
              <a:t>Title</a:t>
            </a:r>
          </a:p>
        </p:txBody>
      </p:sp>
    </p:spTree>
    <p:extLst>
      <p:ext uri="{BB962C8B-B14F-4D97-AF65-F5344CB8AC3E}">
        <p14:creationId xmlns:p14="http://schemas.microsoft.com/office/powerpoint/2010/main" val="741072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53512" y="587760"/>
            <a:ext cx="9144000" cy="635491"/>
          </a:xfrm>
          <a:prstGeom prst="rect">
            <a:avLst/>
          </a:prstGeom>
        </p:spPr>
        <p:txBody>
          <a:bodyPr lIns="0" tIns="0" rIns="0" bIns="0" anchor="t"/>
          <a:lstStyle>
            <a:lvl1pPr algn="l">
              <a:defRPr sz="4000" b="1" i="0">
                <a:solidFill>
                  <a:srgbClr val="263B83"/>
                </a:solidFill>
                <a:latin typeface="Arial" charset="0"/>
                <a:ea typeface="Arial" charset="0"/>
                <a:cs typeface="Arial" charset="0"/>
              </a:defRPr>
            </a:lvl1pPr>
          </a:lstStyle>
          <a:p>
            <a:r>
              <a:rPr lang="en-US" dirty="0"/>
              <a:t>Section Title</a:t>
            </a:r>
          </a:p>
        </p:txBody>
      </p:sp>
      <p:sp>
        <p:nvSpPr>
          <p:cNvPr id="3" name="Subtitle 2"/>
          <p:cNvSpPr>
            <a:spLocks noGrp="1"/>
          </p:cNvSpPr>
          <p:nvPr>
            <p:ph type="subTitle" idx="1" hasCustomPrompt="1"/>
          </p:nvPr>
        </p:nvSpPr>
        <p:spPr>
          <a:xfrm>
            <a:off x="1153512" y="3065488"/>
            <a:ext cx="9144000" cy="3087973"/>
          </a:xfrm>
          <a:prstGeom prst="rect">
            <a:avLst/>
          </a:prstGeom>
        </p:spPr>
        <p:txBody>
          <a:bodyPr lIns="0" tIns="0" rIns="0" bIns="0"/>
          <a:lstStyle>
            <a:lvl1pPr marL="285750" indent="-285750" algn="l">
              <a:buFont typeface="Arial" charset="0"/>
              <a:buChar char="•"/>
              <a:defRPr sz="1800">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Text</a:t>
            </a:r>
          </a:p>
        </p:txBody>
      </p:sp>
    </p:spTree>
    <p:extLst>
      <p:ext uri="{BB962C8B-B14F-4D97-AF65-F5344CB8AC3E}">
        <p14:creationId xmlns:p14="http://schemas.microsoft.com/office/powerpoint/2010/main" val="823767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69274" y="1563798"/>
            <a:ext cx="9720000" cy="720000"/>
          </a:xfrm>
          <a:prstGeom prst="rect">
            <a:avLst/>
          </a:prstGeom>
        </p:spPr>
        <p:txBody>
          <a:bodyPr lIns="0" tIns="0" rIns="0" bIns="0" anchor="t"/>
          <a:lstStyle>
            <a:lvl1pPr algn="l">
              <a:defRPr sz="3400" b="1" i="0">
                <a:solidFill>
                  <a:srgbClr val="263B83"/>
                </a:solidFill>
                <a:latin typeface="Arial" charset="0"/>
                <a:ea typeface="Arial" charset="0"/>
                <a:cs typeface="Arial" charset="0"/>
              </a:defRPr>
            </a:lvl1pPr>
          </a:lstStyle>
          <a:p>
            <a:r>
              <a:rPr lang="en-US" dirty="0"/>
              <a:t>Heading</a:t>
            </a:r>
          </a:p>
        </p:txBody>
      </p:sp>
      <p:sp>
        <p:nvSpPr>
          <p:cNvPr id="3" name="Subtitle 2"/>
          <p:cNvSpPr>
            <a:spLocks noGrp="1"/>
          </p:cNvSpPr>
          <p:nvPr>
            <p:ph type="subTitle" idx="1" hasCustomPrompt="1"/>
          </p:nvPr>
        </p:nvSpPr>
        <p:spPr>
          <a:xfrm>
            <a:off x="1169276" y="2571092"/>
            <a:ext cx="9720000" cy="3600000"/>
          </a:xfrm>
          <a:prstGeom prst="rect">
            <a:avLst/>
          </a:prstGeom>
        </p:spPr>
        <p:txBody>
          <a:bodyPr lIns="0" tIns="0" rIns="0" bIns="0" numCol="1" anchor="t"/>
          <a:lstStyle>
            <a:lvl1pPr marL="285750" indent="-285750" algn="l">
              <a:buSzPct val="90000"/>
              <a:buFont typeface="Arial" charset="0"/>
              <a:buChar char="•"/>
              <a:defRPr sz="1800" b="0" i="0">
                <a:solidFill>
                  <a:schemeClr val="tx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Text here</a:t>
            </a:r>
          </a:p>
        </p:txBody>
      </p:sp>
    </p:spTree>
    <p:extLst>
      <p:ext uri="{BB962C8B-B14F-4D97-AF65-F5344CB8AC3E}">
        <p14:creationId xmlns:p14="http://schemas.microsoft.com/office/powerpoint/2010/main" val="1551343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2" name="Rectangle 11"/>
          <p:cNvSpPr/>
          <p:nvPr userDrawn="1"/>
        </p:nvSpPr>
        <p:spPr>
          <a:xfrm>
            <a:off x="6209274" y="2571092"/>
            <a:ext cx="4680000" cy="3600000"/>
          </a:xfrm>
          <a:prstGeom prst="rect">
            <a:avLst/>
          </a:prstGeom>
          <a:solidFill>
            <a:srgbClr val="C3C4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Text Placeholder 2"/>
          <p:cNvSpPr>
            <a:spLocks noGrp="1"/>
          </p:cNvSpPr>
          <p:nvPr>
            <p:ph type="body" idx="1" hasCustomPrompt="1"/>
          </p:nvPr>
        </p:nvSpPr>
        <p:spPr>
          <a:xfrm>
            <a:off x="1169276" y="2571092"/>
            <a:ext cx="4680000" cy="3600000"/>
          </a:xfrm>
          <a:prstGeom prst="rect">
            <a:avLst/>
          </a:prstGeom>
        </p:spPr>
        <p:txBody>
          <a:bodyPr lIns="0" tIns="0" rIns="0" bIns="0" anchor="t">
            <a:normAutofit/>
          </a:bodyPr>
          <a:lstStyle>
            <a:lvl1pPr marL="285750" indent="-285750">
              <a:buSzPct val="90000"/>
              <a:buFont typeface="Arial" charset="0"/>
              <a:buChar char="•"/>
              <a:defRPr sz="18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Body text</a:t>
            </a:r>
          </a:p>
        </p:txBody>
      </p:sp>
      <p:sp>
        <p:nvSpPr>
          <p:cNvPr id="5" name="Text Placeholder 4"/>
          <p:cNvSpPr>
            <a:spLocks noGrp="1"/>
          </p:cNvSpPr>
          <p:nvPr>
            <p:ph type="body" sz="quarter" idx="3" hasCustomPrompt="1"/>
          </p:nvPr>
        </p:nvSpPr>
        <p:spPr>
          <a:xfrm>
            <a:off x="6398461" y="2760281"/>
            <a:ext cx="4320000" cy="3240000"/>
          </a:xfrm>
          <a:prstGeom prst="rect">
            <a:avLst/>
          </a:prstGeom>
        </p:spPr>
        <p:txBody>
          <a:bodyPr lIns="0" tIns="0" rIns="0" bIns="0" anchor="t">
            <a:normAutofit/>
          </a:bodyPr>
          <a:lstStyle>
            <a:lvl1pPr marL="0" indent="0">
              <a:buNone/>
              <a:defRPr sz="18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Body text</a:t>
            </a:r>
          </a:p>
        </p:txBody>
      </p:sp>
      <p:sp>
        <p:nvSpPr>
          <p:cNvPr id="13" name="Title 1"/>
          <p:cNvSpPr>
            <a:spLocks noGrp="1"/>
          </p:cNvSpPr>
          <p:nvPr>
            <p:ph type="title" hasCustomPrompt="1"/>
          </p:nvPr>
        </p:nvSpPr>
        <p:spPr>
          <a:xfrm>
            <a:off x="1169276" y="1563798"/>
            <a:ext cx="9720000" cy="720000"/>
          </a:xfrm>
          <a:prstGeom prst="rect">
            <a:avLst/>
          </a:prstGeom>
        </p:spPr>
        <p:txBody>
          <a:bodyPr lIns="0" tIns="0" rIns="0" bIns="0"/>
          <a:lstStyle>
            <a:lvl1pPr>
              <a:defRPr sz="3400" b="1" i="0">
                <a:solidFill>
                  <a:srgbClr val="263B83"/>
                </a:solidFill>
                <a:latin typeface="Arial" charset="0"/>
                <a:ea typeface="Arial" charset="0"/>
                <a:cs typeface="Arial" charset="0"/>
              </a:defRPr>
            </a:lvl1pPr>
          </a:lstStyle>
          <a:p>
            <a:r>
              <a:rPr lang="en-US" dirty="0"/>
              <a:t>Heading</a:t>
            </a:r>
          </a:p>
        </p:txBody>
      </p:sp>
    </p:spTree>
    <p:extLst>
      <p:ext uri="{BB962C8B-B14F-4D97-AF65-F5344CB8AC3E}">
        <p14:creationId xmlns:p14="http://schemas.microsoft.com/office/powerpoint/2010/main" val="28000793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hyperlink" Target="http://www.foodafactoflife.org.uk/" TargetMode="Externa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hyperlink" Target="http://www.foodafactoflife.org.uk/" TargetMode="Externa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hyperlink" Target="http://www.foodafactoflife.org.uk/" TargetMode="Externa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4.xml"/><Relationship Id="rId1" Type="http://schemas.openxmlformats.org/officeDocument/2006/relationships/slideLayout" Target="../slideLayouts/slideLayout4.xml"/><Relationship Id="rId4" Type="http://schemas.openxmlformats.org/officeDocument/2006/relationships/hyperlink" Target="http://www.foodafactoflife.org.uk/"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39453" y="358589"/>
            <a:ext cx="2044335" cy="1435165"/>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5"/>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a:t>
            </a:r>
            <a:r>
              <a:rPr lang="en-US" sz="900" b="0" i="0" baseline="0" dirty="0">
                <a:solidFill>
                  <a:schemeClr val="tx1"/>
                </a:solidFill>
                <a:latin typeface="Arial" charset="0"/>
                <a:ea typeface="Arial" charset="0"/>
                <a:cs typeface="Arial" charset="0"/>
              </a:rPr>
              <a:t> Food – </a:t>
            </a:r>
            <a:r>
              <a:rPr lang="en-US" sz="900" b="0" i="0" dirty="0">
                <a:solidFill>
                  <a:schemeClr val="tx1"/>
                </a:solidFill>
                <a:latin typeface="Arial" charset="0"/>
                <a:ea typeface="Arial" charset="0"/>
                <a:cs typeface="Arial" charset="0"/>
              </a:rPr>
              <a:t>a fact of life 2024</a:t>
            </a:r>
          </a:p>
        </p:txBody>
      </p:sp>
    </p:spTree>
    <p:extLst>
      <p:ext uri="{BB962C8B-B14F-4D97-AF65-F5344CB8AC3E}">
        <p14:creationId xmlns:p14="http://schemas.microsoft.com/office/powerpoint/2010/main" val="1328885048"/>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4"/>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 Food – a fact of life 2024</a:t>
            </a:r>
          </a:p>
        </p:txBody>
      </p:sp>
    </p:spTree>
    <p:extLst>
      <p:ext uri="{BB962C8B-B14F-4D97-AF65-F5344CB8AC3E}">
        <p14:creationId xmlns:p14="http://schemas.microsoft.com/office/powerpoint/2010/main" val="1498317190"/>
      </p:ext>
    </p:extLst>
  </p:cSld>
  <p:clrMap bg1="lt1" tx1="dk1" bg2="lt2" tx2="dk2" accent1="accent1" accent2="accent2" accent3="accent3" accent4="accent4" accent5="accent5" accent6="accent6" hlink="hlink" folHlink="folHlink"/>
  <p:sldLayoutIdLst>
    <p:sldLayoutId id="21474836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4"/>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 Food – a fact of life 2024</a:t>
            </a:r>
          </a:p>
        </p:txBody>
      </p:sp>
    </p:spTree>
    <p:extLst>
      <p:ext uri="{BB962C8B-B14F-4D97-AF65-F5344CB8AC3E}">
        <p14:creationId xmlns:p14="http://schemas.microsoft.com/office/powerpoint/2010/main" val="1822393236"/>
      </p:ext>
    </p:extLst>
  </p:cSld>
  <p:clrMap bg1="lt1" tx1="dk1" bg2="lt2" tx2="dk2" accent1="accent1" accent2="accent2" accent3="accent3" accent4="accent4" accent5="accent5" accent6="accent6" hlink="hlink" folHlink="folHlink"/>
  <p:sldLayoutIdLst>
    <p:sldLayoutId id="214748365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4"/>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 Food – a fact of life 2024</a:t>
            </a:r>
          </a:p>
        </p:txBody>
      </p:sp>
    </p:spTree>
    <p:extLst>
      <p:ext uri="{BB962C8B-B14F-4D97-AF65-F5344CB8AC3E}">
        <p14:creationId xmlns:p14="http://schemas.microsoft.com/office/powerpoint/2010/main" val="1788143608"/>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hyperlink" Target="https://www.foodafactoflife.org.uk/whole-school/whole-school-approach/guidelines-for-school-education-resources-about-food/"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s://www.nutrition.org.uk/nutritionscience/foodfacts/functional-foods.html?limitstart=0" TargetMode="Externa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s://www.gov.uk/government/publications/great-britain-nutrition-and-health-claims-nhc-register" TargetMode="External"/><Relationship Id="rId1" Type="http://schemas.openxmlformats.org/officeDocument/2006/relationships/slideLayout" Target="../slideLayouts/slideLayout3.xml"/><Relationship Id="rId4" Type="http://schemas.openxmlformats.org/officeDocument/2006/relationships/hyperlink" Target="https://www.sciencedirect.com/science/article/pii/S1756464623000713#:~:text=From%202006%20to%202020%2C%20UK%20nutrition%20and%20health,the%20UK%20Nutrition%20and%20Health%20Claims%20Committee%20%28UKNHCC%29."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s://www.gov.uk/government/publications/great-britain-nutrition-and-health-claims-nhc-register" TargetMode="Externa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Functional food</a:t>
            </a:r>
            <a:endParaRPr lang="en-US" dirty="0"/>
          </a:p>
        </p:txBody>
      </p:sp>
    </p:spTree>
    <p:extLst>
      <p:ext uri="{BB962C8B-B14F-4D97-AF65-F5344CB8AC3E}">
        <p14:creationId xmlns:p14="http://schemas.microsoft.com/office/powerpoint/2010/main" val="19551663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The role of functional food in the diet</a:t>
            </a:r>
          </a:p>
        </p:txBody>
      </p:sp>
      <p:sp>
        <p:nvSpPr>
          <p:cNvPr id="4" name="Subtitle 2"/>
          <p:cNvSpPr>
            <a:spLocks noGrp="1"/>
          </p:cNvSpPr>
          <p:nvPr>
            <p:ph type="subTitle" idx="1"/>
          </p:nvPr>
        </p:nvSpPr>
        <p:spPr>
          <a:xfrm>
            <a:off x="1169276" y="2571092"/>
            <a:ext cx="5665477" cy="3600000"/>
          </a:xfrm>
        </p:spPr>
        <p:txBody>
          <a:bodyPr/>
          <a:lstStyle/>
          <a:p>
            <a:pPr marL="0" indent="0">
              <a:spcBef>
                <a:spcPct val="0"/>
              </a:spcBef>
              <a:buNone/>
              <a:defRPr/>
            </a:pPr>
            <a:r>
              <a:rPr lang="en-GB" sz="2000" dirty="0"/>
              <a:t>Whilst a functional food may be able to provide additional health benefits, they are not designed to replace a balanced diet.</a:t>
            </a:r>
          </a:p>
          <a:p>
            <a:pPr marL="0" indent="0">
              <a:spcBef>
                <a:spcPct val="0"/>
              </a:spcBef>
              <a:buNone/>
              <a:defRPr/>
            </a:pPr>
            <a:endParaRPr lang="en-GB" sz="2000" dirty="0"/>
          </a:p>
          <a:p>
            <a:pPr marL="0" indent="0">
              <a:spcBef>
                <a:spcPct val="0"/>
              </a:spcBef>
              <a:buNone/>
              <a:defRPr/>
            </a:pPr>
            <a:r>
              <a:rPr lang="en-GB" sz="2000" dirty="0"/>
              <a:t>Consuming a variety of food, by following the advice laid out in the </a:t>
            </a:r>
            <a:r>
              <a:rPr lang="en-GB" sz="2000" dirty="0" err="1"/>
              <a:t>Eatwell</a:t>
            </a:r>
            <a:r>
              <a:rPr lang="en-GB" sz="2000" dirty="0"/>
              <a:t> Guide, is the best way to get the recommended amounts of nutrients.</a:t>
            </a:r>
          </a:p>
          <a:p>
            <a:pPr marL="0" indent="0">
              <a:spcBef>
                <a:spcPct val="0"/>
              </a:spcBef>
              <a:buNone/>
              <a:defRPr/>
            </a:pPr>
            <a:endParaRPr lang="en-GB" sz="2000" dirty="0"/>
          </a:p>
          <a:p>
            <a:pPr marL="0" indent="0">
              <a:spcBef>
                <a:spcPct val="0"/>
              </a:spcBef>
              <a:buNone/>
              <a:defRPr/>
            </a:pPr>
            <a:r>
              <a:rPr lang="en-GB" sz="2000" dirty="0"/>
              <a:t>Functional foods are not always nutrient-rich and some may contain high levels of saturated fat, free sugars, salt or energy (calories). </a:t>
            </a:r>
          </a:p>
          <a:p>
            <a:pPr>
              <a:spcBef>
                <a:spcPct val="0"/>
              </a:spcBef>
              <a:defRPr/>
            </a:pPr>
            <a:endParaRPr lang="en-GB" sz="2000" dirty="0"/>
          </a:p>
        </p:txBody>
      </p:sp>
      <p:pic>
        <p:nvPicPr>
          <p:cNvPr id="3" name="Picture 2"/>
          <p:cNvPicPr>
            <a:picLocks noChangeAspect="1"/>
          </p:cNvPicPr>
          <p:nvPr/>
        </p:nvPicPr>
        <p:blipFill>
          <a:blip r:embed="rId2"/>
          <a:stretch>
            <a:fillRect/>
          </a:stretch>
        </p:blipFill>
        <p:spPr>
          <a:xfrm>
            <a:off x="7006727" y="2544048"/>
            <a:ext cx="5061163" cy="3627043"/>
          </a:xfrm>
          <a:prstGeom prst="rect">
            <a:avLst/>
          </a:prstGeom>
        </p:spPr>
      </p:pic>
    </p:spTree>
    <p:extLst>
      <p:ext uri="{BB962C8B-B14F-4D97-AF65-F5344CB8AC3E}">
        <p14:creationId xmlns:p14="http://schemas.microsoft.com/office/powerpoint/2010/main" val="19626549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Functional food</a:t>
            </a:r>
            <a:endParaRPr lang="en-GB" dirty="0"/>
          </a:p>
        </p:txBody>
      </p:sp>
      <p:sp>
        <p:nvSpPr>
          <p:cNvPr id="3" name="Subtitle 2"/>
          <p:cNvSpPr>
            <a:spLocks noGrp="1"/>
          </p:cNvSpPr>
          <p:nvPr>
            <p:ph type="subTitle" idx="1"/>
          </p:nvPr>
        </p:nvSpPr>
        <p:spPr/>
        <p:txBody>
          <a:bodyPr/>
          <a:lstStyle/>
          <a:p>
            <a:pPr marL="0" indent="0" algn="ctr">
              <a:buNone/>
            </a:pPr>
            <a:r>
              <a:rPr lang="en-GB" sz="3600" dirty="0"/>
              <a:t>For further information, go to:</a:t>
            </a:r>
          </a:p>
          <a:p>
            <a:pPr marL="0" indent="0" algn="ctr">
              <a:buNone/>
            </a:pPr>
            <a:r>
              <a:rPr lang="en-GB" sz="3600" dirty="0"/>
              <a:t>www.foodafactoflife.org.uk</a:t>
            </a:r>
          </a:p>
        </p:txBody>
      </p:sp>
      <p:sp>
        <p:nvSpPr>
          <p:cNvPr id="4" name="TextBox 3">
            <a:extLst>
              <a:ext uri="{FF2B5EF4-FFF2-40B4-BE49-F238E27FC236}">
                <a16:creationId xmlns:a16="http://schemas.microsoft.com/office/drawing/2014/main" id="{D4F1BF00-6399-DB53-B55B-06CC8B4FD319}"/>
              </a:ext>
            </a:extLst>
          </p:cNvPr>
          <p:cNvSpPr txBox="1"/>
          <p:nvPr/>
        </p:nvSpPr>
        <p:spPr>
          <a:xfrm>
            <a:off x="449934" y="6153461"/>
            <a:ext cx="9904396"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latin typeface="Arial" panose="020B0604020202020204" pitchFamily="34" charset="0"/>
                <a:cs typeface="Arial" panose="020B0604020202020204" pitchFamily="34" charset="0"/>
              </a:rPr>
              <a:t>This resource meets the</a:t>
            </a:r>
            <a:r>
              <a:rPr lang="en-GB" sz="1400" b="1" dirty="0">
                <a:latin typeface="Arial" panose="020B0604020202020204" pitchFamily="34" charset="0"/>
                <a:cs typeface="Arial" panose="020B0604020202020204" pitchFamily="34" charset="0"/>
              </a:rPr>
              <a:t> </a:t>
            </a:r>
            <a:r>
              <a:rPr lang="en-GB" sz="1400" b="1" i="1" u="sng" dirty="0">
                <a:latin typeface="Arial" panose="020B0604020202020204" pitchFamily="34" charset="0"/>
                <a:cs typeface="Arial" panose="020B0604020202020204" pitchFamily="34" charset="0"/>
                <a:hlinkClick r:id="rId2"/>
              </a:rPr>
              <a:t>Guidelines for producers and users of school education resources about food</a:t>
            </a:r>
            <a:r>
              <a:rPr lang="en-GB" sz="1400" b="1" i="1" dirty="0">
                <a:latin typeface="Arial" panose="020B0604020202020204" pitchFamily="34" charset="0"/>
                <a:cs typeface="Arial" panose="020B0604020202020204" pitchFamily="34" charset="0"/>
              </a:rPr>
              <a:t>.</a:t>
            </a:r>
            <a:endParaRPr lang="en-GB"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90042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What are functional ingredients?</a:t>
            </a:r>
          </a:p>
        </p:txBody>
      </p:sp>
      <p:sp>
        <p:nvSpPr>
          <p:cNvPr id="3" name="Subtitle 2"/>
          <p:cNvSpPr>
            <a:spLocks noGrp="1"/>
          </p:cNvSpPr>
          <p:nvPr>
            <p:ph type="subTitle" idx="1"/>
          </p:nvPr>
        </p:nvSpPr>
        <p:spPr>
          <a:xfrm>
            <a:off x="1169275" y="2571092"/>
            <a:ext cx="8606095" cy="3600000"/>
          </a:xfrm>
        </p:spPr>
        <p:txBody>
          <a:bodyPr/>
          <a:lstStyle/>
          <a:p>
            <a:pPr marL="0" indent="0">
              <a:buNone/>
            </a:pPr>
            <a:r>
              <a:rPr lang="en-GB" altLang="en-US" sz="2000" dirty="0">
                <a:solidFill>
                  <a:srgbClr val="000000"/>
                </a:solidFill>
                <a:latin typeface="Arial" panose="020B0604020202020204" pitchFamily="34" charset="0"/>
                <a:cs typeface="Arial" panose="020B0604020202020204" pitchFamily="34" charset="0"/>
              </a:rPr>
              <a:t>Functional ingredients are ingredients that are specifically included in food for additional health benefits.</a:t>
            </a:r>
            <a:br>
              <a:rPr lang="en-GB" altLang="en-US" sz="2000" dirty="0">
                <a:solidFill>
                  <a:srgbClr val="000000"/>
                </a:solidFill>
                <a:latin typeface="Arial" panose="020B0604020202020204" pitchFamily="34" charset="0"/>
                <a:cs typeface="Arial" panose="020B0604020202020204" pitchFamily="34" charset="0"/>
              </a:rPr>
            </a:br>
            <a:br>
              <a:rPr lang="en-GB" altLang="en-US" sz="2000" dirty="0">
                <a:solidFill>
                  <a:srgbClr val="000000"/>
                </a:solidFill>
                <a:latin typeface="Arial" panose="020B0604020202020204" pitchFamily="34" charset="0"/>
                <a:cs typeface="Arial" panose="020B0604020202020204" pitchFamily="34" charset="0"/>
              </a:rPr>
            </a:br>
            <a:r>
              <a:rPr lang="en-GB" altLang="en-US" sz="2000" dirty="0">
                <a:solidFill>
                  <a:srgbClr val="000000"/>
                </a:solidFill>
                <a:latin typeface="Arial" panose="020B0604020202020204" pitchFamily="34" charset="0"/>
                <a:cs typeface="Arial" panose="020B0604020202020204" pitchFamily="34" charset="0"/>
              </a:rPr>
              <a:t>Functional ingredients include:</a:t>
            </a:r>
          </a:p>
          <a:p>
            <a:r>
              <a:rPr lang="en-GB" altLang="en-US" sz="2000" dirty="0">
                <a:solidFill>
                  <a:srgbClr val="000000"/>
                </a:solidFill>
                <a:latin typeface="Arial" panose="020B0604020202020204" pitchFamily="34" charset="0"/>
                <a:cs typeface="Arial" panose="020B0604020202020204" pitchFamily="34" charset="0"/>
              </a:rPr>
              <a:t>probiotics – ‘good’ bacteria that may have a positive impact on human health;</a:t>
            </a:r>
          </a:p>
          <a:p>
            <a:r>
              <a:rPr lang="en-GB" altLang="en-US" sz="2000" dirty="0">
                <a:solidFill>
                  <a:srgbClr val="000000"/>
                </a:solidFill>
                <a:latin typeface="Arial" panose="020B0604020202020204" pitchFamily="34" charset="0"/>
                <a:cs typeface="Arial" panose="020B0604020202020204" pitchFamily="34" charset="0"/>
              </a:rPr>
              <a:t>prebiotics – food ingredients that promote the growth of beneficial microorganisms in the gut;</a:t>
            </a:r>
          </a:p>
          <a:p>
            <a:r>
              <a:rPr lang="en-GB" altLang="en-US" sz="2000" dirty="0">
                <a:solidFill>
                  <a:srgbClr val="000000"/>
                </a:solidFill>
                <a:latin typeface="Arial" panose="020B0604020202020204" pitchFamily="34" charset="0"/>
                <a:cs typeface="Arial" panose="020B0604020202020204" pitchFamily="34" charset="0"/>
              </a:rPr>
              <a:t>sterols/</a:t>
            </a:r>
            <a:r>
              <a:rPr lang="en-GB" altLang="en-US" sz="2000" dirty="0" err="1">
                <a:solidFill>
                  <a:srgbClr val="000000"/>
                </a:solidFill>
                <a:latin typeface="Arial" panose="020B0604020202020204" pitchFamily="34" charset="0"/>
                <a:cs typeface="Arial" panose="020B0604020202020204" pitchFamily="34" charset="0"/>
              </a:rPr>
              <a:t>stanols</a:t>
            </a:r>
            <a:r>
              <a:rPr lang="en-GB" altLang="en-US" sz="2000" dirty="0">
                <a:solidFill>
                  <a:srgbClr val="000000"/>
                </a:solidFill>
                <a:latin typeface="Arial" panose="020B0604020202020204" pitchFamily="34" charset="0"/>
                <a:cs typeface="Arial" panose="020B0604020202020204" pitchFamily="34" charset="0"/>
              </a:rPr>
              <a:t> – compounds that can lower cholesterol;</a:t>
            </a:r>
          </a:p>
          <a:p>
            <a:r>
              <a:rPr lang="en-GB" altLang="en-US" sz="2000" dirty="0">
                <a:solidFill>
                  <a:srgbClr val="000000"/>
                </a:solidFill>
                <a:latin typeface="Arial" panose="020B0604020202020204" pitchFamily="34" charset="0"/>
                <a:cs typeface="Arial" panose="020B0604020202020204" pitchFamily="34" charset="0"/>
              </a:rPr>
              <a:t>healthy fats (e.g. omega-3);</a:t>
            </a:r>
          </a:p>
          <a:p>
            <a:r>
              <a:rPr lang="en-GB" altLang="en-US" sz="2000" dirty="0">
                <a:solidFill>
                  <a:srgbClr val="000000"/>
                </a:solidFill>
                <a:latin typeface="Arial" panose="020B0604020202020204" pitchFamily="34" charset="0"/>
                <a:cs typeface="Arial" panose="020B0604020202020204" pitchFamily="34" charset="0"/>
              </a:rPr>
              <a:t>added vitamins and minerals (more than in the original food).</a:t>
            </a:r>
          </a:p>
          <a:p>
            <a:endParaRPr lang="en-GB" altLang="en-US" sz="2000" dirty="0">
              <a:solidFill>
                <a:srgbClr val="000000"/>
              </a:solidFill>
              <a:latin typeface="Arial" panose="020B0604020202020204" pitchFamily="34" charset="0"/>
              <a:cs typeface="Arial" panose="020B0604020202020204" pitchFamily="34" charset="0"/>
            </a:endParaRPr>
          </a:p>
        </p:txBody>
      </p:sp>
      <p:sp>
        <p:nvSpPr>
          <p:cNvPr id="4" name="TextBox 3"/>
          <p:cNvSpPr txBox="1"/>
          <p:nvPr/>
        </p:nvSpPr>
        <p:spPr>
          <a:xfrm>
            <a:off x="539826" y="6334699"/>
            <a:ext cx="3877937" cy="276999"/>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hlinkClick r:id="rId2"/>
              </a:rPr>
              <a:t>British Nutrition Foundation</a:t>
            </a:r>
            <a:r>
              <a:rPr lang="en-GB" sz="1200" dirty="0">
                <a:latin typeface="Arial" panose="020B0604020202020204" pitchFamily="34" charset="0"/>
                <a:cs typeface="Arial" panose="020B0604020202020204" pitchFamily="34" charset="0"/>
              </a:rPr>
              <a:t>, 2016</a:t>
            </a:r>
          </a:p>
        </p:txBody>
      </p:sp>
    </p:spTree>
    <p:extLst>
      <p:ext uri="{BB962C8B-B14F-4D97-AF65-F5344CB8AC3E}">
        <p14:creationId xmlns:p14="http://schemas.microsoft.com/office/powerpoint/2010/main" val="6649748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Functional food</a:t>
            </a:r>
          </a:p>
        </p:txBody>
      </p:sp>
      <p:sp>
        <p:nvSpPr>
          <p:cNvPr id="11" name="Subtitle 2"/>
          <p:cNvSpPr>
            <a:spLocks noGrp="1"/>
          </p:cNvSpPr>
          <p:nvPr>
            <p:ph type="subTitle" idx="1"/>
          </p:nvPr>
        </p:nvSpPr>
        <p:spPr>
          <a:xfrm>
            <a:off x="1169276" y="2571092"/>
            <a:ext cx="6814664" cy="3600000"/>
          </a:xfrm>
        </p:spPr>
        <p:txBody>
          <a:bodyPr/>
          <a:lstStyle/>
          <a:p>
            <a:pPr marL="0" indent="0">
              <a:buNone/>
            </a:pPr>
            <a:r>
              <a:rPr lang="en-GB" altLang="en-US" sz="2000" dirty="0">
                <a:solidFill>
                  <a:srgbClr val="000000"/>
                </a:solidFill>
                <a:latin typeface="Arial" panose="020B0604020202020204" pitchFamily="34" charset="0"/>
                <a:cs typeface="Arial" panose="020B0604020202020204" pitchFamily="34" charset="0"/>
              </a:rPr>
              <a:t>When a functional ingredient is included in a food product, that product is known as a functional food. These foods are designed to provide one or more additional health benefits. Examples include:</a:t>
            </a:r>
          </a:p>
          <a:p>
            <a:r>
              <a:rPr lang="en-GB" altLang="en-US" sz="2000" dirty="0">
                <a:solidFill>
                  <a:srgbClr val="000000"/>
                </a:solidFill>
                <a:latin typeface="Arial" panose="020B0604020202020204" pitchFamily="34" charset="0"/>
                <a:cs typeface="Arial" panose="020B0604020202020204" pitchFamily="34" charset="0"/>
              </a:rPr>
              <a:t>eggs containing omega-3 fatty acids;</a:t>
            </a:r>
          </a:p>
          <a:p>
            <a:r>
              <a:rPr lang="en-GB" altLang="en-US" sz="2000" dirty="0">
                <a:solidFill>
                  <a:srgbClr val="000000"/>
                </a:solidFill>
                <a:latin typeface="Arial" panose="020B0604020202020204" pitchFamily="34" charset="0"/>
                <a:cs typeface="Arial" panose="020B0604020202020204" pitchFamily="34" charset="0"/>
              </a:rPr>
              <a:t>specially formulated spreads which can help to lower cholesterol levels in the body;</a:t>
            </a:r>
          </a:p>
          <a:p>
            <a:r>
              <a:rPr lang="en-GB" altLang="en-US" sz="2000" dirty="0">
                <a:solidFill>
                  <a:srgbClr val="000000"/>
                </a:solidFill>
                <a:latin typeface="Arial" panose="020B0604020202020204" pitchFamily="34" charset="0"/>
                <a:cs typeface="Arial" panose="020B0604020202020204" pitchFamily="34" charset="0"/>
              </a:rPr>
              <a:t>probiotic drinks, designed to improve gut health.</a:t>
            </a:r>
          </a:p>
          <a:p>
            <a:endParaRPr lang="en-GB" altLang="en-US" sz="2000" dirty="0">
              <a:solidFill>
                <a:srgbClr val="000000"/>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0492" y="2789146"/>
            <a:ext cx="4201508" cy="2478890"/>
          </a:xfrm>
          <a:prstGeom prst="rect">
            <a:avLst/>
          </a:prstGeom>
        </p:spPr>
      </p:pic>
    </p:spTree>
    <p:extLst>
      <p:ext uri="{BB962C8B-B14F-4D97-AF65-F5344CB8AC3E}">
        <p14:creationId xmlns:p14="http://schemas.microsoft.com/office/powerpoint/2010/main" val="9633008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00022" y="2161309"/>
            <a:ext cx="5200756" cy="4009783"/>
          </a:xfrm>
          <a:prstGeom prst="rect">
            <a:avLst/>
          </a:prstGeom>
        </p:spPr>
      </p:pic>
      <p:sp>
        <p:nvSpPr>
          <p:cNvPr id="2" name="Title 1"/>
          <p:cNvSpPr>
            <a:spLocks noGrp="1"/>
          </p:cNvSpPr>
          <p:nvPr>
            <p:ph type="ctrTitle"/>
          </p:nvPr>
        </p:nvSpPr>
        <p:spPr/>
        <p:txBody>
          <a:bodyPr/>
          <a:lstStyle/>
          <a:p>
            <a:r>
              <a:rPr lang="en-GB" dirty="0"/>
              <a:t>Vitamin and mineral fortification</a:t>
            </a:r>
          </a:p>
        </p:txBody>
      </p:sp>
      <p:sp>
        <p:nvSpPr>
          <p:cNvPr id="4" name="Subtitle 2"/>
          <p:cNvSpPr>
            <a:spLocks noGrp="1"/>
          </p:cNvSpPr>
          <p:nvPr>
            <p:ph type="subTitle" idx="1"/>
          </p:nvPr>
        </p:nvSpPr>
        <p:spPr>
          <a:xfrm>
            <a:off x="1169277" y="2571092"/>
            <a:ext cx="5960866" cy="3600000"/>
          </a:xfrm>
        </p:spPr>
        <p:txBody>
          <a:bodyPr/>
          <a:lstStyle/>
          <a:p>
            <a:pPr marL="0" indent="0">
              <a:spcBef>
                <a:spcPct val="0"/>
              </a:spcBef>
              <a:buNone/>
              <a:defRPr/>
            </a:pPr>
            <a:r>
              <a:rPr lang="en-GB" sz="2000" dirty="0"/>
              <a:t>A product that is fortified with additional vitamins and minerals may be considered a functional food.</a:t>
            </a:r>
          </a:p>
          <a:p>
            <a:pPr marL="0" indent="0">
              <a:spcBef>
                <a:spcPct val="0"/>
              </a:spcBef>
              <a:buNone/>
              <a:defRPr/>
            </a:pPr>
            <a:endParaRPr lang="en-GB" sz="2000" dirty="0"/>
          </a:p>
          <a:p>
            <a:pPr marL="0" indent="0">
              <a:spcBef>
                <a:spcPct val="0"/>
              </a:spcBef>
              <a:buNone/>
              <a:defRPr/>
            </a:pPr>
            <a:r>
              <a:rPr lang="en-GB" sz="2000" dirty="0"/>
              <a:t>For example, vitamin D is sometimes added to breakfast cereals or drinks where it would not normally be present.</a:t>
            </a:r>
          </a:p>
          <a:p>
            <a:pPr marL="0" indent="0">
              <a:spcBef>
                <a:spcPct val="0"/>
              </a:spcBef>
              <a:buNone/>
              <a:defRPr/>
            </a:pPr>
            <a:endParaRPr lang="en-GB" sz="2000" dirty="0"/>
          </a:p>
          <a:p>
            <a:pPr marL="0" indent="0">
              <a:spcBef>
                <a:spcPct val="0"/>
              </a:spcBef>
              <a:buNone/>
              <a:defRPr/>
            </a:pPr>
            <a:r>
              <a:rPr lang="en-GB" sz="2000" dirty="0"/>
              <a:t>However, it is important to look at the other nutrients in breakfast cereals and to avoid those with high levels of saturated fat, sugars or salt.</a:t>
            </a:r>
          </a:p>
          <a:p>
            <a:pPr marL="0" indent="0">
              <a:spcBef>
                <a:spcPct val="0"/>
              </a:spcBef>
              <a:buNone/>
              <a:defRPr/>
            </a:pPr>
            <a:endParaRPr lang="en-GB" sz="2000" dirty="0"/>
          </a:p>
          <a:p>
            <a:pPr marL="0" indent="0">
              <a:spcBef>
                <a:spcPct val="0"/>
              </a:spcBef>
              <a:buNone/>
              <a:defRPr/>
            </a:pPr>
            <a:r>
              <a:rPr lang="en-GB" sz="2000" dirty="0"/>
              <a:t>Other examples of fortified foods include omega-3 fortified eggs and calcium-fortified juices.</a:t>
            </a:r>
          </a:p>
          <a:p>
            <a:pPr>
              <a:spcBef>
                <a:spcPct val="0"/>
              </a:spcBef>
              <a:defRPr/>
            </a:pPr>
            <a:endParaRPr lang="en-GB" sz="2000" dirty="0"/>
          </a:p>
        </p:txBody>
      </p:sp>
    </p:spTree>
    <p:extLst>
      <p:ext uri="{BB962C8B-B14F-4D97-AF65-F5344CB8AC3E}">
        <p14:creationId xmlns:p14="http://schemas.microsoft.com/office/powerpoint/2010/main" val="41287966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8380179" y="3067415"/>
            <a:ext cx="3232701" cy="2285748"/>
            <a:chOff x="8380179" y="3271760"/>
            <a:chExt cx="3232701" cy="2285748"/>
          </a:xfrm>
        </p:grpSpPr>
        <p:pic>
          <p:nvPicPr>
            <p:cNvPr id="3" name="Picture 2"/>
            <p:cNvPicPr>
              <a:picLocks noChangeAspect="1"/>
            </p:cNvPicPr>
            <p:nvPr/>
          </p:nvPicPr>
          <p:blipFill>
            <a:blip r:embed="rId2"/>
            <a:stretch>
              <a:fillRect/>
            </a:stretch>
          </p:blipFill>
          <p:spPr>
            <a:xfrm>
              <a:off x="8380179" y="3271760"/>
              <a:ext cx="3232701" cy="2285748"/>
            </a:xfrm>
            <a:prstGeom prst="rect">
              <a:avLst/>
            </a:prstGeom>
          </p:spPr>
        </p:pic>
        <p:sp>
          <p:nvSpPr>
            <p:cNvPr id="6" name="Oval 5"/>
            <p:cNvSpPr/>
            <p:nvPr/>
          </p:nvSpPr>
          <p:spPr>
            <a:xfrm>
              <a:off x="11039152" y="3760296"/>
              <a:ext cx="411480" cy="39624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itle 1"/>
          <p:cNvSpPr>
            <a:spLocks noGrp="1"/>
          </p:cNvSpPr>
          <p:nvPr>
            <p:ph type="ctrTitle"/>
          </p:nvPr>
        </p:nvSpPr>
        <p:spPr/>
        <p:txBody>
          <a:bodyPr/>
          <a:lstStyle/>
          <a:p>
            <a:r>
              <a:rPr lang="en-GB" dirty="0"/>
              <a:t>Sterols and </a:t>
            </a:r>
            <a:r>
              <a:rPr lang="en-GB" dirty="0" err="1"/>
              <a:t>stanols</a:t>
            </a:r>
            <a:endParaRPr lang="en-GB" dirty="0"/>
          </a:p>
        </p:txBody>
      </p:sp>
      <p:sp>
        <p:nvSpPr>
          <p:cNvPr id="4" name="Subtitle 2"/>
          <p:cNvSpPr>
            <a:spLocks noGrp="1"/>
          </p:cNvSpPr>
          <p:nvPr>
            <p:ph type="subTitle" idx="1"/>
          </p:nvPr>
        </p:nvSpPr>
        <p:spPr>
          <a:xfrm>
            <a:off x="1169277" y="2571092"/>
            <a:ext cx="6161164" cy="3600000"/>
          </a:xfrm>
        </p:spPr>
        <p:txBody>
          <a:bodyPr/>
          <a:lstStyle/>
          <a:p>
            <a:pPr marL="0" indent="0">
              <a:spcBef>
                <a:spcPct val="0"/>
              </a:spcBef>
              <a:buNone/>
              <a:defRPr/>
            </a:pPr>
            <a:r>
              <a:rPr lang="en-GB" sz="2000" dirty="0" err="1"/>
              <a:t>Stanols</a:t>
            </a:r>
            <a:r>
              <a:rPr lang="en-GB" sz="2000" dirty="0"/>
              <a:t> and sterols are often added to ‘cholesterol-lowering’ dairy products, such as spreads and yogurts.</a:t>
            </a:r>
          </a:p>
          <a:p>
            <a:pPr marL="0" indent="0">
              <a:spcBef>
                <a:spcPct val="0"/>
              </a:spcBef>
              <a:buNone/>
              <a:defRPr/>
            </a:pPr>
            <a:endParaRPr lang="en-GB" sz="2000" dirty="0"/>
          </a:p>
          <a:p>
            <a:pPr marL="0" indent="0">
              <a:spcBef>
                <a:spcPct val="0"/>
              </a:spcBef>
              <a:buNone/>
              <a:defRPr/>
            </a:pPr>
            <a:r>
              <a:rPr lang="en-GB" sz="2000" dirty="0"/>
              <a:t>They are compounds found naturally in some plants.</a:t>
            </a:r>
          </a:p>
          <a:p>
            <a:pPr marL="0" indent="0">
              <a:spcBef>
                <a:spcPct val="0"/>
              </a:spcBef>
              <a:buNone/>
              <a:defRPr/>
            </a:pPr>
            <a:endParaRPr lang="en-GB" sz="2000" dirty="0"/>
          </a:p>
          <a:p>
            <a:pPr marL="0" indent="0">
              <a:spcBef>
                <a:spcPct val="0"/>
              </a:spcBef>
              <a:buNone/>
              <a:defRPr/>
            </a:pPr>
            <a:r>
              <a:rPr lang="en-GB" sz="2000" dirty="0"/>
              <a:t>When eaten, they can ‘mimic’ cholesterol, due to their similar structure (see image, right). This means that the body does not absorb as much cholesterol.</a:t>
            </a:r>
          </a:p>
          <a:p>
            <a:pPr marL="0" indent="0">
              <a:spcBef>
                <a:spcPct val="0"/>
              </a:spcBef>
              <a:buNone/>
              <a:defRPr/>
            </a:pPr>
            <a:endParaRPr lang="en-GB" sz="2000" dirty="0"/>
          </a:p>
          <a:p>
            <a:pPr marL="0" indent="0">
              <a:spcBef>
                <a:spcPct val="0"/>
              </a:spcBef>
              <a:buNone/>
              <a:defRPr/>
            </a:pPr>
            <a:r>
              <a:rPr lang="en-GB" sz="2000" dirty="0" err="1"/>
              <a:t>Stanols</a:t>
            </a:r>
            <a:r>
              <a:rPr lang="en-GB" sz="2000" dirty="0"/>
              <a:t> and sterols may lower total cholesterol and also reduce the amount of ‘bad’ cholesterol in the blood. This is useful because high levels of cholesterol are associated with heart disease.</a:t>
            </a:r>
          </a:p>
        </p:txBody>
      </p:sp>
      <p:pic>
        <p:nvPicPr>
          <p:cNvPr id="5" name="Picture 4"/>
          <p:cNvPicPr>
            <a:picLocks noChangeAspect="1"/>
          </p:cNvPicPr>
          <p:nvPr/>
        </p:nvPicPr>
        <p:blipFill>
          <a:blip r:embed="rId3"/>
          <a:stretch>
            <a:fillRect/>
          </a:stretch>
        </p:blipFill>
        <p:spPr>
          <a:xfrm>
            <a:off x="7371388" y="1563798"/>
            <a:ext cx="3274841" cy="2213610"/>
          </a:xfrm>
          <a:prstGeom prst="rect">
            <a:avLst/>
          </a:prstGeom>
        </p:spPr>
      </p:pic>
      <p:sp>
        <p:nvSpPr>
          <p:cNvPr id="7" name="Rectangle 6"/>
          <p:cNvSpPr/>
          <p:nvPr/>
        </p:nvSpPr>
        <p:spPr>
          <a:xfrm>
            <a:off x="7566346" y="3888683"/>
            <a:ext cx="1545771" cy="321606"/>
          </a:xfrm>
          <a:prstGeom prst="rect">
            <a:avLst/>
          </a:prstGeom>
          <a:solidFill>
            <a:srgbClr val="263B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Arial" panose="020B0604020202020204" pitchFamily="34" charset="0"/>
                <a:cs typeface="Arial" panose="020B0604020202020204" pitchFamily="34" charset="0"/>
              </a:rPr>
              <a:t>Cholesterol</a:t>
            </a:r>
          </a:p>
        </p:txBody>
      </p:sp>
      <p:sp>
        <p:nvSpPr>
          <p:cNvPr id="8" name="Rectangle 7"/>
          <p:cNvSpPr/>
          <p:nvPr/>
        </p:nvSpPr>
        <p:spPr>
          <a:xfrm>
            <a:off x="8339231" y="5453362"/>
            <a:ext cx="3344447" cy="897807"/>
          </a:xfrm>
          <a:prstGeom prst="rect">
            <a:avLst/>
          </a:prstGeom>
          <a:solidFill>
            <a:srgbClr val="263B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Arial" panose="020B0604020202020204" pitchFamily="34" charset="0"/>
                <a:cs typeface="Arial" panose="020B0604020202020204" pitchFamily="34" charset="0"/>
              </a:rPr>
              <a:t>A plant sterol (</a:t>
            </a:r>
            <a:r>
              <a:rPr lang="en-GB" dirty="0" err="1">
                <a:latin typeface="Arial" panose="020B0604020202020204" pitchFamily="34" charset="0"/>
                <a:cs typeface="Arial" panose="020B0604020202020204" pitchFamily="34" charset="0"/>
              </a:rPr>
              <a:t>campesterol</a:t>
            </a:r>
            <a:r>
              <a:rPr lang="en-GB" dirty="0">
                <a:latin typeface="Arial" panose="020B0604020202020204" pitchFamily="34" charset="0"/>
                <a:cs typeface="Arial" panose="020B0604020202020204" pitchFamily="34" charset="0"/>
              </a:rPr>
              <a:t>). The two look very similar, but function very differently.</a:t>
            </a:r>
          </a:p>
        </p:txBody>
      </p:sp>
    </p:spTree>
    <p:extLst>
      <p:ext uri="{BB962C8B-B14F-4D97-AF65-F5344CB8AC3E}">
        <p14:creationId xmlns:p14="http://schemas.microsoft.com/office/powerpoint/2010/main" val="42513258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Probiotics</a:t>
            </a:r>
          </a:p>
        </p:txBody>
      </p:sp>
      <p:sp>
        <p:nvSpPr>
          <p:cNvPr id="4" name="Subtitle 2"/>
          <p:cNvSpPr>
            <a:spLocks noGrp="1"/>
          </p:cNvSpPr>
          <p:nvPr>
            <p:ph type="subTitle" idx="1"/>
          </p:nvPr>
        </p:nvSpPr>
        <p:spPr>
          <a:xfrm>
            <a:off x="1169276" y="2571092"/>
            <a:ext cx="6549685" cy="3600000"/>
          </a:xfrm>
        </p:spPr>
        <p:txBody>
          <a:bodyPr/>
          <a:lstStyle/>
          <a:p>
            <a:pPr marL="0" indent="0">
              <a:spcBef>
                <a:spcPct val="0"/>
              </a:spcBef>
              <a:buNone/>
              <a:defRPr/>
            </a:pPr>
            <a:r>
              <a:rPr lang="en-GB" sz="2000" dirty="0"/>
              <a:t>Probiotics are living microorganisms (usually bacteria), that are consumed in food, drink or supplements in order to provide health benefits.</a:t>
            </a:r>
          </a:p>
          <a:p>
            <a:pPr marL="0" indent="0">
              <a:spcBef>
                <a:spcPct val="0"/>
              </a:spcBef>
              <a:buNone/>
              <a:defRPr/>
            </a:pPr>
            <a:endParaRPr lang="en-GB" sz="2000" dirty="0"/>
          </a:p>
          <a:p>
            <a:pPr marL="0" indent="0">
              <a:spcBef>
                <a:spcPct val="0"/>
              </a:spcBef>
              <a:buNone/>
              <a:defRPr/>
            </a:pPr>
            <a:r>
              <a:rPr lang="en-GB" sz="2000" dirty="0"/>
              <a:t>They are sometimes referred to as ‘good’ bacteria.</a:t>
            </a:r>
          </a:p>
          <a:p>
            <a:pPr marL="0" indent="0">
              <a:spcBef>
                <a:spcPct val="0"/>
              </a:spcBef>
              <a:buNone/>
              <a:defRPr/>
            </a:pPr>
            <a:endParaRPr lang="en-GB" sz="2000" dirty="0"/>
          </a:p>
          <a:p>
            <a:pPr marL="0" indent="0">
              <a:spcBef>
                <a:spcPct val="0"/>
              </a:spcBef>
              <a:buNone/>
              <a:defRPr/>
            </a:pPr>
            <a:r>
              <a:rPr lang="en-GB" sz="2000" dirty="0"/>
              <a:t>There are a number of food products that contain probiotics. These are mostly dairy products, as probiotics tend to survive well in these foods.</a:t>
            </a:r>
          </a:p>
          <a:p>
            <a:pPr>
              <a:spcBef>
                <a:spcPct val="0"/>
              </a:spcBef>
              <a:defRPr/>
            </a:pPr>
            <a:endParaRPr lang="en-GB" sz="2000"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38744"/>
          <a:stretch/>
        </p:blipFill>
        <p:spPr>
          <a:xfrm>
            <a:off x="8401306" y="2283798"/>
            <a:ext cx="3246407" cy="3091543"/>
          </a:xfrm>
          <a:prstGeom prst="rect">
            <a:avLst/>
          </a:prstGeom>
        </p:spPr>
      </p:pic>
    </p:spTree>
    <p:extLst>
      <p:ext uri="{BB962C8B-B14F-4D97-AF65-F5344CB8AC3E}">
        <p14:creationId xmlns:p14="http://schemas.microsoft.com/office/powerpoint/2010/main" val="11572117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Prebiotics</a:t>
            </a:r>
          </a:p>
        </p:txBody>
      </p:sp>
      <p:sp>
        <p:nvSpPr>
          <p:cNvPr id="4" name="Subtitle 2"/>
          <p:cNvSpPr>
            <a:spLocks noGrp="1"/>
          </p:cNvSpPr>
          <p:nvPr>
            <p:ph type="subTitle" idx="1"/>
          </p:nvPr>
        </p:nvSpPr>
        <p:spPr>
          <a:xfrm>
            <a:off x="1169276" y="2571092"/>
            <a:ext cx="6766410" cy="3600000"/>
          </a:xfrm>
        </p:spPr>
        <p:txBody>
          <a:bodyPr/>
          <a:lstStyle/>
          <a:p>
            <a:pPr marL="0" indent="0">
              <a:spcBef>
                <a:spcPct val="0"/>
              </a:spcBef>
              <a:buNone/>
              <a:defRPr/>
            </a:pPr>
            <a:r>
              <a:rPr lang="en-GB" sz="2000" dirty="0"/>
              <a:t>Prebiotics are components of food that can be digested by microorganisms in the large intestine (colon). They are:</a:t>
            </a:r>
          </a:p>
          <a:p>
            <a:pPr marL="0" indent="0">
              <a:spcBef>
                <a:spcPct val="0"/>
              </a:spcBef>
              <a:buNone/>
              <a:defRPr/>
            </a:pPr>
            <a:endParaRPr lang="en-GB" sz="2000" dirty="0"/>
          </a:p>
          <a:p>
            <a:pPr>
              <a:spcBef>
                <a:spcPct val="0"/>
              </a:spcBef>
              <a:defRPr/>
            </a:pPr>
            <a:r>
              <a:rPr lang="en-GB" sz="2000" dirty="0"/>
              <a:t>non-digestible by humans;</a:t>
            </a:r>
          </a:p>
          <a:p>
            <a:pPr>
              <a:spcBef>
                <a:spcPct val="0"/>
              </a:spcBef>
              <a:defRPr/>
            </a:pPr>
            <a:r>
              <a:rPr lang="en-GB" sz="2000" dirty="0"/>
              <a:t>fermentable by microorganisms in the large intestine;</a:t>
            </a:r>
          </a:p>
          <a:p>
            <a:pPr>
              <a:spcBef>
                <a:spcPct val="0"/>
              </a:spcBef>
              <a:defRPr/>
            </a:pPr>
            <a:r>
              <a:rPr lang="en-GB" sz="2000" dirty="0"/>
              <a:t>promote the growth of ‘good’ microorganisms and/or increase their activity.</a:t>
            </a:r>
          </a:p>
          <a:p>
            <a:pPr>
              <a:spcBef>
                <a:spcPct val="0"/>
              </a:spcBef>
              <a:defRPr/>
            </a:pPr>
            <a:endParaRPr lang="en-GB" sz="2000" dirty="0"/>
          </a:p>
          <a:p>
            <a:pPr marL="0" indent="0">
              <a:spcBef>
                <a:spcPct val="0"/>
              </a:spcBef>
              <a:buNone/>
              <a:defRPr/>
            </a:pPr>
            <a:r>
              <a:rPr lang="en-GB" sz="2000" dirty="0"/>
              <a:t>Prebiotics are usually special types of dietary fibre.</a:t>
            </a:r>
          </a:p>
          <a:p>
            <a:pPr marL="0" indent="0">
              <a:spcBef>
                <a:spcPct val="0"/>
              </a:spcBef>
              <a:buNone/>
              <a:defRPr/>
            </a:pPr>
            <a:endParaRPr lang="en-GB" sz="2000" dirty="0"/>
          </a:p>
          <a:p>
            <a:pPr marL="0" indent="0">
              <a:spcBef>
                <a:spcPct val="0"/>
              </a:spcBef>
              <a:buNone/>
              <a:defRPr/>
            </a:pPr>
            <a:r>
              <a:rPr lang="en-GB" sz="2000" dirty="0"/>
              <a:t>The aim of a prebiotic is to encourage ‘good’ microorganisms to grow and multiply to greater numbers. Research suggests that these microorganisms may be able to contribute to health through their activity in the gut.</a:t>
            </a:r>
          </a:p>
          <a:p>
            <a:pPr>
              <a:spcBef>
                <a:spcPct val="0"/>
              </a:spcBef>
              <a:defRPr/>
            </a:pPr>
            <a:endParaRPr lang="en-GB" sz="2000"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7961" r="30283"/>
          <a:stretch/>
        </p:blipFill>
        <p:spPr>
          <a:xfrm>
            <a:off x="8490857" y="2107238"/>
            <a:ext cx="3276599" cy="2984467"/>
          </a:xfrm>
          <a:prstGeom prst="rect">
            <a:avLst/>
          </a:prstGeom>
        </p:spPr>
      </p:pic>
      <p:sp>
        <p:nvSpPr>
          <p:cNvPr id="5" name="Rectangle 4"/>
          <p:cNvSpPr/>
          <p:nvPr/>
        </p:nvSpPr>
        <p:spPr>
          <a:xfrm>
            <a:off x="8395606" y="5323114"/>
            <a:ext cx="3461657" cy="847978"/>
          </a:xfrm>
          <a:prstGeom prst="rect">
            <a:avLst/>
          </a:prstGeom>
          <a:solidFill>
            <a:srgbClr val="263B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Arial" panose="020B0604020202020204" pitchFamily="34" charset="0"/>
                <a:cs typeface="Arial" panose="020B0604020202020204" pitchFamily="34" charset="0"/>
              </a:rPr>
              <a:t>A prebiotic commonly added to foods, inulin, is sourced from the roots of the chicory plant.</a:t>
            </a:r>
          </a:p>
        </p:txBody>
      </p:sp>
    </p:spTree>
    <p:extLst>
      <p:ext uri="{BB962C8B-B14F-4D97-AF65-F5344CB8AC3E}">
        <p14:creationId xmlns:p14="http://schemas.microsoft.com/office/powerpoint/2010/main" val="20063866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Health claims</a:t>
            </a:r>
          </a:p>
        </p:txBody>
      </p:sp>
      <p:sp>
        <p:nvSpPr>
          <p:cNvPr id="3" name="Subtitle 2"/>
          <p:cNvSpPr>
            <a:spLocks noGrp="1"/>
          </p:cNvSpPr>
          <p:nvPr>
            <p:ph type="subTitle" idx="1"/>
          </p:nvPr>
        </p:nvSpPr>
        <p:spPr>
          <a:xfrm>
            <a:off x="1169276" y="2571092"/>
            <a:ext cx="6905853" cy="3600000"/>
          </a:xfrm>
        </p:spPr>
        <p:txBody>
          <a:bodyPr/>
          <a:lstStyle/>
          <a:p>
            <a:pPr marL="0" indent="0">
              <a:spcBef>
                <a:spcPct val="0"/>
              </a:spcBef>
              <a:buNone/>
              <a:defRPr/>
            </a:pPr>
            <a:r>
              <a:rPr lang="en-GB" sz="2000" dirty="0"/>
              <a:t>From 2006 to 2020, UK nutrition and health claims were assessed by the European Food Safety Authority (EFSA) under EU Nutrition and Health Claims Regulations (2006). </a:t>
            </a:r>
          </a:p>
          <a:p>
            <a:pPr marL="0" indent="0">
              <a:spcBef>
                <a:spcPct val="0"/>
              </a:spcBef>
              <a:buNone/>
              <a:defRPr/>
            </a:pPr>
            <a:endParaRPr lang="en-GB" sz="2000" dirty="0"/>
          </a:p>
          <a:p>
            <a:pPr marL="0" indent="0">
              <a:spcBef>
                <a:spcPct val="0"/>
              </a:spcBef>
              <a:buNone/>
              <a:defRPr/>
            </a:pPr>
            <a:endParaRPr lang="en-GB" sz="2000" dirty="0"/>
          </a:p>
          <a:p>
            <a:pPr marL="0" indent="0">
              <a:spcBef>
                <a:spcPct val="0"/>
              </a:spcBef>
              <a:buNone/>
              <a:defRPr/>
            </a:pPr>
            <a:r>
              <a:rPr lang="en-GB" sz="2000" dirty="0"/>
              <a:t>Since Brexit, UK applications are considered by the UK Nutrition and Health Claims Committee (UKNHCC).</a:t>
            </a:r>
          </a:p>
          <a:p>
            <a:pPr marL="0" indent="0">
              <a:spcBef>
                <a:spcPct val="0"/>
              </a:spcBef>
              <a:buNone/>
              <a:defRPr/>
            </a:pPr>
            <a:endParaRPr lang="en-GB" sz="2000" dirty="0"/>
          </a:p>
          <a:p>
            <a:pPr marL="0" indent="0">
              <a:spcBef>
                <a:spcPct val="0"/>
              </a:spcBef>
              <a:buNone/>
              <a:defRPr/>
            </a:pPr>
            <a:r>
              <a:rPr lang="en-GB" sz="2000" dirty="0"/>
              <a:t>You can find more information on the Great Britain nutrition and health claims (NHC) register, </a:t>
            </a:r>
            <a:r>
              <a:rPr lang="en-GB" sz="2000" dirty="0">
                <a:hlinkClick r:id="rId2"/>
              </a:rPr>
              <a:t>here</a:t>
            </a:r>
            <a:r>
              <a:rPr lang="en-GB" sz="2000" dirty="0"/>
              <a:t>.</a:t>
            </a:r>
          </a:p>
        </p:txBody>
      </p:sp>
      <p:pic>
        <p:nvPicPr>
          <p:cNvPr id="1026" name="Picture 2" descr="https://www.efsa.europa.eu/sites/default/files/efsa_rep/blobserver_assets/EFSA_logo_EN_RG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23467" y="2476090"/>
            <a:ext cx="3607584" cy="17040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2BC9952-A070-70C7-540B-69C5FAD21D6F}"/>
              </a:ext>
            </a:extLst>
          </p:cNvPr>
          <p:cNvSpPr txBox="1"/>
          <p:nvPr/>
        </p:nvSpPr>
        <p:spPr>
          <a:xfrm>
            <a:off x="7538935" y="5719722"/>
            <a:ext cx="4734937" cy="738664"/>
          </a:xfrm>
          <a:prstGeom prst="rect">
            <a:avLst/>
          </a:prstGeom>
          <a:noFill/>
        </p:spPr>
        <p:txBody>
          <a:bodyPr wrap="square">
            <a:spAutoFit/>
          </a:bodyPr>
          <a:lstStyle/>
          <a:p>
            <a:r>
              <a:rPr lang="en-GB" sz="1400" dirty="0">
                <a:latin typeface="Arial" panose="020B0604020202020204" pitchFamily="34" charset="0"/>
                <a:cs typeface="Arial" panose="020B0604020202020204" pitchFamily="34" charset="0"/>
                <a:hlinkClick r:id="rId4"/>
              </a:rPr>
              <a:t>A content analysis of the European food safety Authority’s scientific opinion on authorised and rejected appetite-related health claim applications - ScienceDirect</a:t>
            </a:r>
            <a:endParaRPr lang="en-GB"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891077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A85548-8C63-05AD-37B7-A2DE1F8AB7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442460-5251-6ABD-E882-FB4F9641080C}"/>
              </a:ext>
            </a:extLst>
          </p:cNvPr>
          <p:cNvSpPr>
            <a:spLocks noGrp="1"/>
          </p:cNvSpPr>
          <p:nvPr>
            <p:ph type="ctrTitle"/>
          </p:nvPr>
        </p:nvSpPr>
        <p:spPr/>
        <p:txBody>
          <a:bodyPr/>
          <a:lstStyle/>
          <a:p>
            <a:r>
              <a:rPr lang="en-GB" dirty="0"/>
              <a:t>Examples of health claims</a:t>
            </a:r>
          </a:p>
        </p:txBody>
      </p:sp>
      <p:sp>
        <p:nvSpPr>
          <p:cNvPr id="3" name="Subtitle 2">
            <a:extLst>
              <a:ext uri="{FF2B5EF4-FFF2-40B4-BE49-F238E27FC236}">
                <a16:creationId xmlns:a16="http://schemas.microsoft.com/office/drawing/2014/main" id="{ED9E7822-3D14-2BC2-C112-17DCD9F3926E}"/>
              </a:ext>
            </a:extLst>
          </p:cNvPr>
          <p:cNvSpPr>
            <a:spLocks noGrp="1"/>
          </p:cNvSpPr>
          <p:nvPr>
            <p:ph type="subTitle" idx="1"/>
          </p:nvPr>
        </p:nvSpPr>
        <p:spPr>
          <a:xfrm>
            <a:off x="1169276" y="2571092"/>
            <a:ext cx="5824911" cy="3600000"/>
          </a:xfrm>
        </p:spPr>
        <p:txBody>
          <a:bodyPr/>
          <a:lstStyle/>
          <a:p>
            <a:pPr marL="0" indent="0">
              <a:spcBef>
                <a:spcPct val="0"/>
              </a:spcBef>
              <a:buNone/>
              <a:defRPr/>
            </a:pPr>
            <a:r>
              <a:rPr lang="en-GB" sz="2000" dirty="0"/>
              <a:t>Examples of health claims approved by the UK Nutrition and Health Claims Committee (UKNHCC) include:</a:t>
            </a:r>
          </a:p>
          <a:p>
            <a:pPr marL="0" indent="0">
              <a:spcBef>
                <a:spcPct val="0"/>
              </a:spcBef>
              <a:buNone/>
              <a:defRPr/>
            </a:pPr>
            <a:endParaRPr lang="en-GB" sz="2000" dirty="0"/>
          </a:p>
          <a:p>
            <a:pPr>
              <a:spcBef>
                <a:spcPct val="0"/>
              </a:spcBef>
              <a:defRPr/>
            </a:pPr>
            <a:r>
              <a:rPr lang="en-GB" sz="2000" dirty="0"/>
              <a:t>Vitamin D contributes to the maintenance of normal bones.</a:t>
            </a:r>
          </a:p>
          <a:p>
            <a:pPr>
              <a:spcBef>
                <a:spcPct val="0"/>
              </a:spcBef>
              <a:defRPr/>
            </a:pPr>
            <a:r>
              <a:rPr lang="en-GB" sz="2000" dirty="0"/>
              <a:t>Vitamin C increases iron absorption.</a:t>
            </a:r>
          </a:p>
          <a:p>
            <a:pPr>
              <a:spcBef>
                <a:spcPct val="0"/>
              </a:spcBef>
              <a:defRPr/>
            </a:pPr>
            <a:r>
              <a:rPr lang="en-GB" sz="2000" dirty="0"/>
              <a:t>Iron contributes to normal oxygen transport in the body.</a:t>
            </a:r>
          </a:p>
          <a:p>
            <a:pPr>
              <a:spcBef>
                <a:spcPct val="0"/>
              </a:spcBef>
              <a:defRPr/>
            </a:pPr>
            <a:endParaRPr lang="en-GB" sz="2000" dirty="0"/>
          </a:p>
          <a:p>
            <a:pPr>
              <a:spcBef>
                <a:spcPct val="0"/>
              </a:spcBef>
              <a:defRPr/>
            </a:pPr>
            <a:endParaRPr lang="en-GB" sz="2000" dirty="0"/>
          </a:p>
          <a:p>
            <a:pPr marL="0" indent="0">
              <a:spcBef>
                <a:spcPct val="0"/>
              </a:spcBef>
              <a:buNone/>
              <a:defRPr/>
            </a:pPr>
            <a:r>
              <a:rPr lang="en-GB" sz="2000" dirty="0"/>
              <a:t>These fall under the category ‘Authorised for use in Great Britain’.</a:t>
            </a:r>
          </a:p>
          <a:p>
            <a:pPr marL="0" indent="0">
              <a:spcBef>
                <a:spcPct val="0"/>
              </a:spcBef>
              <a:buNone/>
              <a:defRPr/>
            </a:pPr>
            <a:endParaRPr lang="en-GB" sz="2000" dirty="0"/>
          </a:p>
        </p:txBody>
      </p:sp>
      <p:sp>
        <p:nvSpPr>
          <p:cNvPr id="5" name="TextBox 4">
            <a:extLst>
              <a:ext uri="{FF2B5EF4-FFF2-40B4-BE49-F238E27FC236}">
                <a16:creationId xmlns:a16="http://schemas.microsoft.com/office/drawing/2014/main" id="{F353E568-C697-B6D1-33BD-5D3E92EC5FC0}"/>
              </a:ext>
            </a:extLst>
          </p:cNvPr>
          <p:cNvSpPr txBox="1"/>
          <p:nvPr/>
        </p:nvSpPr>
        <p:spPr>
          <a:xfrm>
            <a:off x="8618706" y="5917808"/>
            <a:ext cx="3573294" cy="584775"/>
          </a:xfrm>
          <a:prstGeom prst="rect">
            <a:avLst/>
          </a:prstGeom>
          <a:noFill/>
        </p:spPr>
        <p:txBody>
          <a:bodyPr wrap="square">
            <a:spAutoFit/>
          </a:bodyPr>
          <a:lstStyle/>
          <a:p>
            <a:r>
              <a:rPr lang="en-GB" sz="1600" dirty="0">
                <a:latin typeface="Arial" panose="020B0604020202020204" pitchFamily="34" charset="0"/>
                <a:cs typeface="Arial" panose="020B0604020202020204" pitchFamily="34" charset="0"/>
                <a:hlinkClick r:id="rId2"/>
              </a:rPr>
              <a:t>Great Britain nutrition and health claims (NHC) register</a:t>
            </a:r>
            <a:endParaRPr lang="en-GB" sz="1600" dirty="0">
              <a:latin typeface="Arial" panose="020B0604020202020204" pitchFamily="34" charset="0"/>
              <a:cs typeface="Arial" panose="020B0604020202020204" pitchFamily="34" charset="0"/>
            </a:endParaRPr>
          </a:p>
        </p:txBody>
      </p:sp>
      <p:pic>
        <p:nvPicPr>
          <p:cNvPr id="7" name="Picture 2" descr="Free Knee X-Ray photo and picture">
            <a:extLst>
              <a:ext uri="{FF2B5EF4-FFF2-40B4-BE49-F238E27FC236}">
                <a16:creationId xmlns:a16="http://schemas.microsoft.com/office/drawing/2014/main" id="{A04AE5FC-B770-E708-A346-FE34D92A1D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3268" y="2461692"/>
            <a:ext cx="4370961" cy="3278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43074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D5B78CA333243439763E4169A5FEB7F" ma:contentTypeVersion="19" ma:contentTypeDescription="Create a new document." ma:contentTypeScope="" ma:versionID="d67e542ccfc98f8766c03bca3df5dec6">
  <xsd:schema xmlns:xsd="http://www.w3.org/2001/XMLSchema" xmlns:xs="http://www.w3.org/2001/XMLSchema" xmlns:p="http://schemas.microsoft.com/office/2006/metadata/properties" xmlns:ns2="c53071f4-7f44-43fd-895c-8e7b6a3746b0" xmlns:ns3="ead97cfe-a968-427f-b02b-893e6ba0355a" targetNamespace="http://schemas.microsoft.com/office/2006/metadata/properties" ma:root="true" ma:fieldsID="2465a60b32c7e66e77d39dce70c70dd6" ns2:_="" ns3:_="">
    <xsd:import namespace="c53071f4-7f44-43fd-895c-8e7b6a3746b0"/>
    <xsd:import namespace="ead97cfe-a968-427f-b02b-893e6ba0355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element ref="ns2:_Flow_SignoffStatu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53071f4-7f44-43fd-895c-8e7b6a3746b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_Flow_SignoffStatus" ma:index="21" nillable="true" ma:displayName="Sign-off status" ma:internalName="Sign_x002d_off_x0020_status">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a407c16c-d400-4155-af4b-d0582c07d42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ad97cfe-a968-427f-b02b-893e6ba0355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7b8b45f8-435e-402c-b129-c8853cba6318}" ma:internalName="TaxCatchAll" ma:showField="CatchAllData" ma:web="ead97cfe-a968-427f-b02b-893e6ba0355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ead97cfe-a968-427f-b02b-893e6ba0355a" xsi:nil="true"/>
    <_Flow_SignoffStatus xmlns="c53071f4-7f44-43fd-895c-8e7b6a3746b0" xsi:nil="true"/>
    <lcf76f155ced4ddcb4097134ff3c332f xmlns="c53071f4-7f44-43fd-895c-8e7b6a3746b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44E01B2-710C-4438-AAAB-4441648538BE}"/>
</file>

<file path=customXml/itemProps2.xml><?xml version="1.0" encoding="utf-8"?>
<ds:datastoreItem xmlns:ds="http://schemas.openxmlformats.org/officeDocument/2006/customXml" ds:itemID="{963FBCB4-79B1-4DB3-910E-091F8A3F319B}"/>
</file>

<file path=customXml/itemProps3.xml><?xml version="1.0" encoding="utf-8"?>
<ds:datastoreItem xmlns:ds="http://schemas.openxmlformats.org/officeDocument/2006/customXml" ds:itemID="{4BFC10A0-7B6F-406C-A5AB-297C61B2688A}"/>
</file>

<file path=docProps/app.xml><?xml version="1.0" encoding="utf-8"?>
<Properties xmlns="http://schemas.openxmlformats.org/officeDocument/2006/extended-properties" xmlns:vt="http://schemas.openxmlformats.org/officeDocument/2006/docPropsVTypes">
  <TotalTime>34</TotalTime>
  <Words>822</Words>
  <Application>Microsoft Office PowerPoint</Application>
  <PresentationFormat>Widescreen</PresentationFormat>
  <Paragraphs>77</Paragraphs>
  <Slides>11</Slides>
  <Notes>0</Notes>
  <HiddenSlides>0</HiddenSlides>
  <MMClips>0</MMClips>
  <ScaleCrop>false</ScaleCrop>
  <HeadingPairs>
    <vt:vector size="6" baseType="variant">
      <vt:variant>
        <vt:lpstr>Fonts Used</vt:lpstr>
      </vt:variant>
      <vt:variant>
        <vt:i4>1</vt:i4>
      </vt:variant>
      <vt:variant>
        <vt:lpstr>Theme</vt:lpstr>
      </vt:variant>
      <vt:variant>
        <vt:i4>4</vt:i4>
      </vt:variant>
      <vt:variant>
        <vt:lpstr>Slide Titles</vt:lpstr>
      </vt:variant>
      <vt:variant>
        <vt:i4>11</vt:i4>
      </vt:variant>
    </vt:vector>
  </HeadingPairs>
  <TitlesOfParts>
    <vt:vector size="16" baseType="lpstr">
      <vt:lpstr>Arial</vt:lpstr>
      <vt:lpstr>Office Theme</vt:lpstr>
      <vt:lpstr>Custom Design</vt:lpstr>
      <vt:lpstr>1_Custom Design</vt:lpstr>
      <vt:lpstr>3_Custom Design</vt:lpstr>
      <vt:lpstr>Functional food</vt:lpstr>
      <vt:lpstr>What are functional ingredients?</vt:lpstr>
      <vt:lpstr>Functional food</vt:lpstr>
      <vt:lpstr>Vitamin and mineral fortification</vt:lpstr>
      <vt:lpstr>Sterols and stanols</vt:lpstr>
      <vt:lpstr>Probiotics</vt:lpstr>
      <vt:lpstr>Prebiotics</vt:lpstr>
      <vt:lpstr>Health claims</vt:lpstr>
      <vt:lpstr>Examples of health claims</vt:lpstr>
      <vt:lpstr>The role of functional food in the diet</vt:lpstr>
      <vt:lpstr>Functional food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Glenn Carter</dc:creator>
  <cp:lastModifiedBy>Alex White</cp:lastModifiedBy>
  <cp:revision>75</cp:revision>
  <dcterms:created xsi:type="dcterms:W3CDTF">2018-10-10T09:22:08Z</dcterms:created>
  <dcterms:modified xsi:type="dcterms:W3CDTF">2024-02-16T09:29:02Z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0x010100BD5B78CA333243439763E4169A5FEB7F</vt:lpwstr>
  </property>
</Properties>
</file>