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notesMasterIdLst>
    <p:notesMasterId r:id="rId25"/>
  </p:notesMasterIdLst>
  <p:sldIdLst>
    <p:sldId id="287" r:id="rId10"/>
    <p:sldId id="286" r:id="rId11"/>
    <p:sldId id="293" r:id="rId12"/>
    <p:sldId id="301" r:id="rId13"/>
    <p:sldId id="265" r:id="rId14"/>
    <p:sldId id="264" r:id="rId15"/>
    <p:sldId id="277" r:id="rId16"/>
    <p:sldId id="290" r:id="rId17"/>
    <p:sldId id="288" r:id="rId18"/>
    <p:sldId id="295" r:id="rId19"/>
    <p:sldId id="291" r:id="rId20"/>
    <p:sldId id="302" r:id="rId21"/>
    <p:sldId id="303" r:id="rId22"/>
    <p:sldId id="305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A28CB-9C2A-42CE-BC91-5462D9A5B53E}" v="1" dt="2025-08-26T11:07:09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/>
    <p:restoredTop sz="94658"/>
  </p:normalViewPr>
  <p:slideViewPr>
    <p:cSldViewPr snapToGrid="0">
      <p:cViewPr varScale="1">
        <p:scale>
          <a:sx n="59" d="100"/>
          <a:sy n="59" d="100"/>
        </p:scale>
        <p:origin x="6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D300-6E50-4737-B623-80E4ED7DEC97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FB753-8465-4AB4-A44A-EC5E7868A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1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B753-8465-4AB4-A44A-EC5E7868AB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5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3-5-years/simple-spring-rolls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24111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Simple spring rolls 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w4qby25p/principles-pastry-making-i-1114c2.docx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oodafactoflife.org.uk/11-14-years/schemes-of-work-11-14-years/" TargetMode="External"/><Relationship Id="rId5" Type="http://schemas.openxmlformats.org/officeDocument/2006/relationships/hyperlink" Target="https://www.foodafactoflife.org.uk/media/8043/year-9-lesson-plan-8.docx" TargetMode="External"/><Relationship Id="rId4" Type="http://schemas.openxmlformats.org/officeDocument/2006/relationships/hyperlink" Target="https://www.foodafactoflife.org.uk/media/f1wlal4o/principles-pastry-making-ws-1114c2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W9J46vEGm7c?feature=oembed" TargetMode="External"/><Relationship Id="rId1" Type="http://schemas.openxmlformats.org/officeDocument/2006/relationships/video" Target="https://www.youtube.com/embed/qQVjc3b9lS8?feature=oembed" TargetMode="External"/><Relationship Id="rId6" Type="http://schemas.openxmlformats.org/officeDocument/2006/relationships/hyperlink" Target="https://youtu.be/W9J46vEGm7c" TargetMode="External"/><Relationship Id="rId5" Type="http://schemas.openxmlformats.org/officeDocument/2006/relationships/image" Target="../media/image11.jpg"/><Relationship Id="rId10" Type="http://schemas.openxmlformats.org/officeDocument/2006/relationships/image" Target="../media/image15.jpeg"/><Relationship Id="rId4" Type="http://schemas.openxmlformats.org/officeDocument/2006/relationships/hyperlink" Target="https://youtu.be/qQVjc3b9lS8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Simple spring rolls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Complexity: medium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2F69A-3E03-469E-7D21-373E1268B2A5}"/>
              </a:ext>
            </a:extLst>
          </p:cNvPr>
          <p:cNvSpPr txBox="1"/>
          <p:nvPr/>
        </p:nvSpPr>
        <p:spPr>
          <a:xfrm>
            <a:off x="1140009" y="2283798"/>
            <a:ext cx="55179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Glazing</a:t>
            </a:r>
          </a:p>
          <a:p>
            <a:pPr marL="0" indent="0" fontAlgn="base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oil is added to the pastry.  When heated this creates a glossy appearance and crispy texture.</a:t>
            </a:r>
          </a:p>
          <a:p>
            <a:pPr marL="0" indent="0" fontAlgn="base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starch in the flour (in the pastry) turns to dextrin, causing it to go golden brown under the application of dry heat.</a:t>
            </a:r>
          </a:p>
        </p:txBody>
      </p:sp>
      <p:pic>
        <p:nvPicPr>
          <p:cNvPr id="6" name="Picture 5" descr="Food on a plate&#10;&#10;AI-generated content may be incorrect.">
            <a:extLst>
              <a:ext uri="{FF2B5EF4-FFF2-40B4-BE49-F238E27FC236}">
                <a16:creationId xmlns:a16="http://schemas.microsoft.com/office/drawing/2014/main" id="{0DF1C1C8-5FE2-0EF0-6525-96181642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0" y="2283798"/>
            <a:ext cx="3481720" cy="3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Google Shape;1349;p120">
            <a:extLst>
              <a:ext uri="{FF2B5EF4-FFF2-40B4-BE49-F238E27FC236}">
                <a16:creationId xmlns:a16="http://schemas.microsoft.com/office/drawing/2014/main" id="{F4F44C42-42C5-D837-BF6F-30921371B080}"/>
              </a:ext>
            </a:extLst>
          </p:cNvPr>
          <p:cNvSpPr txBox="1">
            <a:spLocks/>
          </p:cNvSpPr>
          <p:nvPr/>
        </p:nvSpPr>
        <p:spPr>
          <a:xfrm>
            <a:off x="816920" y="1818336"/>
            <a:ext cx="10472400" cy="682238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800"/>
              <a:buNone/>
            </a:pPr>
            <a:r>
              <a:rPr lang="en-GB" sz="2000" dirty="0">
                <a:solidFill>
                  <a:srgbClr val="000000"/>
                </a:solidFill>
              </a:rPr>
              <a:t>Evaluate your simple spring rolls, using the hedonic rating test.  Consider how the results </a:t>
            </a:r>
            <a:r>
              <a:rPr lang="en-GB" sz="2000" dirty="0">
                <a:highlight>
                  <a:srgbClr val="FFFFFF"/>
                </a:highlight>
              </a:rPr>
              <a:t>can be used to make and justify changes to the recipe.</a:t>
            </a:r>
            <a:endParaRPr lang="en-GB" sz="2000" dirty="0"/>
          </a:p>
        </p:txBody>
      </p:sp>
      <p:sp>
        <p:nvSpPr>
          <p:cNvPr id="5" name="Google Shape;1350;p120">
            <a:extLst>
              <a:ext uri="{FF2B5EF4-FFF2-40B4-BE49-F238E27FC236}">
                <a16:creationId xmlns:a16="http://schemas.microsoft.com/office/drawing/2014/main" id="{629E44AE-EEDB-D9E1-C376-75BC9CDF9D85}"/>
              </a:ext>
            </a:extLst>
          </p:cNvPr>
          <p:cNvSpPr txBox="1">
            <a:spLocks/>
          </p:cNvSpPr>
          <p:nvPr/>
        </p:nvSpPr>
        <p:spPr>
          <a:xfrm>
            <a:off x="816920" y="2748166"/>
            <a:ext cx="299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Hedonic rating test</a:t>
            </a:r>
            <a:endParaRPr lang="en-GB" sz="2000" dirty="0"/>
          </a:p>
        </p:txBody>
      </p:sp>
      <p:graphicFrame>
        <p:nvGraphicFramePr>
          <p:cNvPr id="7" name="Google Shape;1351;p120">
            <a:extLst>
              <a:ext uri="{FF2B5EF4-FFF2-40B4-BE49-F238E27FC236}">
                <a16:creationId xmlns:a16="http://schemas.microsoft.com/office/drawing/2014/main" id="{6C7A6F21-401F-8C8E-89FE-173077452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978243"/>
              </p:ext>
            </p:extLst>
          </p:nvPr>
        </p:nvGraphicFramePr>
        <p:xfrm>
          <a:off x="480937" y="3246307"/>
          <a:ext cx="11327965" cy="222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Name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 very much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Neutral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 very much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Comments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oogle Shape;1352;p120">
            <a:extLst>
              <a:ext uri="{FF2B5EF4-FFF2-40B4-BE49-F238E27FC236}">
                <a16:creationId xmlns:a16="http://schemas.microsoft.com/office/drawing/2014/main" id="{FAFEB8F4-540C-49AD-5255-1AE5D3F0BDD3}"/>
              </a:ext>
            </a:extLst>
          </p:cNvPr>
          <p:cNvSpPr txBox="1">
            <a:spLocks/>
          </p:cNvSpPr>
          <p:nvPr/>
        </p:nvSpPr>
        <p:spPr>
          <a:xfrm>
            <a:off x="725120" y="5468547"/>
            <a:ext cx="532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three people to test your dish.</a:t>
            </a: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05DB1-9997-44C9-7C2C-11BA81A9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51310B-937E-BC9C-1FE0-17A9B63754AA}"/>
              </a:ext>
            </a:extLst>
          </p:cNvPr>
          <p:cNvSpPr txBox="1"/>
          <p:nvPr/>
        </p:nvSpPr>
        <p:spPr>
          <a:xfrm>
            <a:off x="693253" y="1202783"/>
            <a:ext cx="60976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Google Shape;1349;p120">
            <a:extLst>
              <a:ext uri="{FF2B5EF4-FFF2-40B4-BE49-F238E27FC236}">
                <a16:creationId xmlns:a16="http://schemas.microsoft.com/office/drawing/2014/main" id="{081A2751-7726-3437-6850-49C3C6647167}"/>
              </a:ext>
            </a:extLst>
          </p:cNvPr>
          <p:cNvSpPr txBox="1">
            <a:spLocks/>
          </p:cNvSpPr>
          <p:nvPr/>
        </p:nvSpPr>
        <p:spPr>
          <a:xfrm>
            <a:off x="816920" y="1818336"/>
            <a:ext cx="10472400" cy="682238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800"/>
              <a:buNone/>
            </a:pPr>
            <a:r>
              <a:rPr lang="en-GB" sz="2000" dirty="0">
                <a:solidFill>
                  <a:srgbClr val="000000"/>
                </a:solidFill>
              </a:rPr>
              <a:t>Evaluate your simple spring rolls, using the hedonic rating test.  Consider how the results </a:t>
            </a:r>
            <a:r>
              <a:rPr lang="en-GB" sz="2000" dirty="0">
                <a:highlight>
                  <a:srgbClr val="FFFFFF"/>
                </a:highlight>
              </a:rPr>
              <a:t>can be used to make and justify changes to the recipe.</a:t>
            </a:r>
            <a:endParaRPr lang="en-GB" sz="2000" dirty="0"/>
          </a:p>
        </p:txBody>
      </p:sp>
      <p:sp>
        <p:nvSpPr>
          <p:cNvPr id="5" name="Google Shape;1350;p120">
            <a:extLst>
              <a:ext uri="{FF2B5EF4-FFF2-40B4-BE49-F238E27FC236}">
                <a16:creationId xmlns:a16="http://schemas.microsoft.com/office/drawing/2014/main" id="{BCCAA4C0-4B9B-CD0F-472D-ABFA2B378170}"/>
              </a:ext>
            </a:extLst>
          </p:cNvPr>
          <p:cNvSpPr txBox="1">
            <a:spLocks/>
          </p:cNvSpPr>
          <p:nvPr/>
        </p:nvSpPr>
        <p:spPr>
          <a:xfrm>
            <a:off x="816920" y="2748166"/>
            <a:ext cx="299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Hedonic rating test</a:t>
            </a:r>
            <a:endParaRPr lang="en-GB" sz="2000" dirty="0"/>
          </a:p>
        </p:txBody>
      </p:sp>
      <p:graphicFrame>
        <p:nvGraphicFramePr>
          <p:cNvPr id="7" name="Google Shape;1351;p120">
            <a:extLst>
              <a:ext uri="{FF2B5EF4-FFF2-40B4-BE49-F238E27FC236}">
                <a16:creationId xmlns:a16="http://schemas.microsoft.com/office/drawing/2014/main" id="{D1C5D8BA-2298-153F-ED56-50A9D8BA9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208768"/>
              </p:ext>
            </p:extLst>
          </p:nvPr>
        </p:nvGraphicFramePr>
        <p:xfrm>
          <a:off x="816920" y="3246307"/>
          <a:ext cx="8322465" cy="222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Name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 very much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Dislike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Neutral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Like very much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Billy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Sofia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Macy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oogle Shape;1352;p120">
            <a:extLst>
              <a:ext uri="{FF2B5EF4-FFF2-40B4-BE49-F238E27FC236}">
                <a16:creationId xmlns:a16="http://schemas.microsoft.com/office/drawing/2014/main" id="{218C0F8C-BCC6-26FB-911D-37F4AF800810}"/>
              </a:ext>
            </a:extLst>
          </p:cNvPr>
          <p:cNvSpPr txBox="1">
            <a:spLocks/>
          </p:cNvSpPr>
          <p:nvPr/>
        </p:nvSpPr>
        <p:spPr>
          <a:xfrm>
            <a:off x="725120" y="5468547"/>
            <a:ext cx="532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three people to test your dish.</a:t>
            </a:r>
          </a:p>
        </p:txBody>
      </p:sp>
      <p:pic>
        <p:nvPicPr>
          <p:cNvPr id="2" name="Google Shape;1371;p122">
            <a:extLst>
              <a:ext uri="{FF2B5EF4-FFF2-40B4-BE49-F238E27FC236}">
                <a16:creationId xmlns:a16="http://schemas.microsoft.com/office/drawing/2014/main" id="{C2BE99E0-D897-8B28-3908-F44C997A2E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889" y="3987827"/>
            <a:ext cx="349229" cy="3696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6" name="Google Shape;1371;p122">
            <a:extLst>
              <a:ext uri="{FF2B5EF4-FFF2-40B4-BE49-F238E27FC236}">
                <a16:creationId xmlns:a16="http://schemas.microsoft.com/office/drawing/2014/main" id="{71CAFEBD-F555-265F-6295-EA68B3D826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11869" y="4543387"/>
            <a:ext cx="349229" cy="3696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9" name="Google Shape;1371;p122">
            <a:extLst>
              <a:ext uri="{FF2B5EF4-FFF2-40B4-BE49-F238E27FC236}">
                <a16:creationId xmlns:a16="http://schemas.microsoft.com/office/drawing/2014/main" id="{A3D25415-6DA1-3A00-F477-A692951A0D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1529" y="4987142"/>
            <a:ext cx="349229" cy="3696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4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D570-B526-F5A8-2A78-17D0C4B31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0FB0DF-2729-5186-4175-6669A15B7B2D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sp>
        <p:nvSpPr>
          <p:cNvPr id="3" name="Google Shape;1349;p120">
            <a:extLst>
              <a:ext uri="{FF2B5EF4-FFF2-40B4-BE49-F238E27FC236}">
                <a16:creationId xmlns:a16="http://schemas.microsoft.com/office/drawing/2014/main" id="{842FD94E-B57A-D1F0-0B34-54EBF38EB75A}"/>
              </a:ext>
            </a:extLst>
          </p:cNvPr>
          <p:cNvSpPr txBox="1">
            <a:spLocks/>
          </p:cNvSpPr>
          <p:nvPr/>
        </p:nvSpPr>
        <p:spPr>
          <a:xfrm>
            <a:off x="816920" y="1818336"/>
            <a:ext cx="10472400" cy="682238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1800"/>
              <a:buNone/>
            </a:pPr>
            <a:r>
              <a:rPr lang="en-GB" sz="2000" dirty="0">
                <a:solidFill>
                  <a:srgbClr val="000000"/>
                </a:solidFill>
              </a:rPr>
              <a:t>Evaluate your simple spring rolls, using the hedonic rating test.  Consider how the results </a:t>
            </a:r>
            <a:r>
              <a:rPr lang="en-GB" sz="2000" dirty="0">
                <a:highlight>
                  <a:srgbClr val="FFFFFF"/>
                </a:highlight>
              </a:rPr>
              <a:t>can be used to make and justify changes to the recipe.</a:t>
            </a:r>
            <a:endParaRPr lang="en-GB" sz="2000" dirty="0"/>
          </a:p>
        </p:txBody>
      </p:sp>
      <p:sp>
        <p:nvSpPr>
          <p:cNvPr id="5" name="Google Shape;1350;p120">
            <a:extLst>
              <a:ext uri="{FF2B5EF4-FFF2-40B4-BE49-F238E27FC236}">
                <a16:creationId xmlns:a16="http://schemas.microsoft.com/office/drawing/2014/main" id="{FEB9646F-EAAA-748B-E05D-467923022821}"/>
              </a:ext>
            </a:extLst>
          </p:cNvPr>
          <p:cNvSpPr txBox="1">
            <a:spLocks/>
          </p:cNvSpPr>
          <p:nvPr/>
        </p:nvSpPr>
        <p:spPr>
          <a:xfrm>
            <a:off x="816920" y="2748166"/>
            <a:ext cx="2998000" cy="60272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333"/>
              </a:spcAft>
              <a:buFont typeface="Arial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Hedonic rating test</a:t>
            </a:r>
            <a:endParaRPr lang="en-GB" sz="2000" dirty="0"/>
          </a:p>
        </p:txBody>
      </p:sp>
      <p:graphicFrame>
        <p:nvGraphicFramePr>
          <p:cNvPr id="7" name="Google Shape;1351;p120">
            <a:extLst>
              <a:ext uri="{FF2B5EF4-FFF2-40B4-BE49-F238E27FC236}">
                <a16:creationId xmlns:a16="http://schemas.microsoft.com/office/drawing/2014/main" id="{3EE42BCF-7EAC-3A38-7644-2708442E7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61652"/>
              </p:ext>
            </p:extLst>
          </p:nvPr>
        </p:nvGraphicFramePr>
        <p:xfrm>
          <a:off x="816921" y="3246307"/>
          <a:ext cx="7184080" cy="2671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Name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Comments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Billy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They tasted great and I liked the oyster sauce flavour. They were well shaped.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Sofia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They had a lovely smell and I liked how crunchy they were. 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Macy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The vegetables </a:t>
                      </a: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were a bit crunchy and needed more flavour.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1384;p123">
            <a:extLst>
              <a:ext uri="{FF2B5EF4-FFF2-40B4-BE49-F238E27FC236}">
                <a16:creationId xmlns:a16="http://schemas.microsoft.com/office/drawing/2014/main" id="{03F69361-57E7-0ADD-DFF3-B543121F17BD}"/>
              </a:ext>
            </a:extLst>
          </p:cNvPr>
          <p:cNvSpPr txBox="1">
            <a:spLocks/>
          </p:cNvSpPr>
          <p:nvPr/>
        </p:nvSpPr>
        <p:spPr>
          <a:xfrm>
            <a:off x="8258174" y="2782133"/>
            <a:ext cx="3407225" cy="3539430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Kalam"/>
                <a:cs typeface="Arial" panose="020B0604020202020204" pitchFamily="34" charset="0"/>
                <a:sym typeface="Kalam"/>
              </a:rPr>
              <a:t>The dish was mostly liked, no dislikes. It had a good flavour.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buFont typeface="Arial" charset="0"/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Kalam"/>
                <a:cs typeface="Arial" panose="020B0604020202020204" pitchFamily="34" charset="0"/>
                <a:sym typeface="Kalam"/>
              </a:rPr>
              <a:t>The shape was good, I will keep using this method. 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buFont typeface="Arial" charset="0"/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Kalam"/>
                <a:cs typeface="Arial" panose="020B0604020202020204" pitchFamily="34" charset="0"/>
                <a:sym typeface="Kalam"/>
              </a:rPr>
              <a:t>People preferred different cooking of veg, some liked crunchy and others not.  I will cook for a little longer next time.</a:t>
            </a:r>
          </a:p>
        </p:txBody>
      </p:sp>
    </p:spTree>
    <p:extLst>
      <p:ext uri="{BB962C8B-B14F-4D97-AF65-F5344CB8AC3E}">
        <p14:creationId xmlns:p14="http://schemas.microsoft.com/office/powerpoint/2010/main" val="10783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77E4-7471-CD20-C313-61CE5466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F167-8518-CC1E-8D9E-1DE0CBE2A85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53C1-9E41-7327-95D1-9F13EBDC8AF2}"/>
              </a:ext>
            </a:extLst>
          </p:cNvPr>
          <p:cNvSpPr txBox="1"/>
          <p:nvPr/>
        </p:nvSpPr>
        <p:spPr>
          <a:xfrm>
            <a:off x="613741" y="2203351"/>
            <a:ext cx="66905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 the learning of your pupils with 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principles of making pastry information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worksheet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worksheet challenges your pupils to understand the science behind pastry making and identify common faults when making pastry.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looking for a more complex recipe that uses filo pastry, why not try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lesson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Food – a fact of life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Schemes of Work, where pupils make samosas.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ood on a plate&#10;&#10;AI-generated content may be incorrect.">
            <a:extLst>
              <a:ext uri="{FF2B5EF4-FFF2-40B4-BE49-F238E27FC236}">
                <a16:creationId xmlns:a16="http://schemas.microsoft.com/office/drawing/2014/main" id="{6F8703F0-533D-6C0F-F2B1-C43F53708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250" y="2293630"/>
            <a:ext cx="3203852" cy="27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45" y="1236455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Simple spring rolls 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093E35DB-61FA-0D60-687F-73BA1169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99" y="1956455"/>
            <a:ext cx="3157199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14" name="Picture 13" descr="Food on a plate with chopsticks&#10;&#10;AI-generated content may be incorrect.">
            <a:extLst>
              <a:ext uri="{FF2B5EF4-FFF2-40B4-BE49-F238E27FC236}">
                <a16:creationId xmlns:a16="http://schemas.microsoft.com/office/drawing/2014/main" id="{007E5AC8-355E-38F2-2A6F-BDE16A4FF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" r="9434" b="3924"/>
          <a:stretch/>
        </p:blipFill>
        <p:spPr bwMode="auto">
          <a:xfrm>
            <a:off x="7734079" y="2048550"/>
            <a:ext cx="3765883" cy="3474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BF3330-51E8-14F7-2CB6-F6BF11949301}"/>
              </a:ext>
            </a:extLst>
          </p:cNvPr>
          <p:cNvSpPr txBox="1"/>
          <p:nvPr/>
        </p:nvSpPr>
        <p:spPr>
          <a:xfrm>
            <a:off x="8972550" y="5638960"/>
            <a:ext cx="23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Serves 2</a:t>
            </a:r>
          </a:p>
        </p:txBody>
      </p:sp>
      <p:pic>
        <p:nvPicPr>
          <p:cNvPr id="5" name="Picture 4" descr="A chart of nutrition information&#10;&#10;AI-generated content may be incorrect.">
            <a:extLst>
              <a:ext uri="{FF2B5EF4-FFF2-40B4-BE49-F238E27FC236}">
                <a16:creationId xmlns:a16="http://schemas.microsoft.com/office/drawing/2014/main" id="{5716912D-667E-CB2D-5F3F-0207EECE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283798"/>
            <a:ext cx="5542422" cy="29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1A7DB-6C26-7609-CCD8-6FD3842E3A03}"/>
              </a:ext>
            </a:extLst>
          </p:cNvPr>
          <p:cNvSpPr txBox="1"/>
          <p:nvPr/>
        </p:nvSpPr>
        <p:spPr>
          <a:xfrm>
            <a:off x="1297172" y="2283798"/>
            <a:ext cx="6772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Oven gloves should only be worn to take food out of the oven?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should eat two portions of fish per week?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bridge cut is used to slice vegetables?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94038-2E0A-5848-8A88-5F28A8E1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6FD8-190C-0D84-CEC0-1DAEEE6E2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974" y="1094906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739A3-581C-A718-52A9-86D8E63395FC}"/>
              </a:ext>
            </a:extLst>
          </p:cNvPr>
          <p:cNvSpPr txBox="1"/>
          <p:nvPr/>
        </p:nvSpPr>
        <p:spPr>
          <a:xfrm>
            <a:off x="1054974" y="1814906"/>
            <a:ext cx="6772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Oven gloves should only be worn to take food out of the oven? 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False; oven gloves should be worn to place food in and take out of the oven.  The oven will be hot.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  We should eat two portions of fish per week?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True; one of which should be oily.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bridge cut is used to slice vegetables?</a:t>
            </a:r>
          </a:p>
          <a:p>
            <a:pPr lvl="1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False; the claw grip is used to slice vegetables.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9BEE7-7AAA-0872-EACA-9B55F958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14" y="2612990"/>
            <a:ext cx="2690529" cy="26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94170" y="2275769"/>
            <a:ext cx="6068184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(serves 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406577" y="2317429"/>
            <a:ext cx="3325086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 carrot</a:t>
            </a:r>
          </a:p>
          <a:p>
            <a:r>
              <a:rPr lang="en-GB" sz="2000" dirty="0"/>
              <a:t>2 spring onions</a:t>
            </a:r>
          </a:p>
          <a:p>
            <a:r>
              <a:rPr lang="en-GB" sz="2000" dirty="0"/>
              <a:t>40g beansprouts                                                                                  </a:t>
            </a:r>
          </a:p>
          <a:p>
            <a:r>
              <a:rPr lang="en-GB" sz="2000" dirty="0"/>
              <a:t>25g frozen peas</a:t>
            </a:r>
          </a:p>
          <a:p>
            <a:r>
              <a:rPr lang="en-GB" sz="2000" dirty="0"/>
              <a:t>1 x 15ml spoon oyster sauce</a:t>
            </a:r>
          </a:p>
          <a:p>
            <a:r>
              <a:rPr lang="en-GB" sz="2000" dirty="0"/>
              <a:t>4 filo pastry sheets</a:t>
            </a:r>
          </a:p>
          <a:p>
            <a:r>
              <a:rPr lang="en-GB" sz="2000" dirty="0"/>
              <a:t>1x 15ml spoon oil or spray oil</a:t>
            </a:r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5281622" y="5221409"/>
            <a:ext cx="2598778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tray with vegetables and a bottle of sauce&#10;&#10;AI-generated content may be incorrect.">
            <a:extLst>
              <a:ext uri="{FF2B5EF4-FFF2-40B4-BE49-F238E27FC236}">
                <a16:creationId xmlns:a16="http://schemas.microsoft.com/office/drawing/2014/main" id="{A0150E23-1D56-3122-FC59-5112E2EF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854" y="2275769"/>
            <a:ext cx="2745738" cy="38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0607" y="2283798"/>
            <a:ext cx="4978670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096000" y="2387503"/>
            <a:ext cx="4320000" cy="3410810"/>
          </a:xfrm>
        </p:spPr>
        <p:txBody>
          <a:bodyPr>
            <a:noAutofit/>
          </a:bodyPr>
          <a:lstStyle/>
          <a:p>
            <a:r>
              <a:rPr lang="en-US" sz="2000" dirty="0"/>
              <a:t>Chopping board</a:t>
            </a:r>
            <a:endParaRPr lang="en-GB" sz="2000" b="1" dirty="0"/>
          </a:p>
          <a:p>
            <a:r>
              <a:rPr lang="en-US" sz="2000" dirty="0"/>
              <a:t>Sharp knife</a:t>
            </a:r>
            <a:endParaRPr lang="en-GB" sz="2000" b="1" dirty="0"/>
          </a:p>
          <a:p>
            <a:r>
              <a:rPr lang="en-US" sz="2000" dirty="0"/>
              <a:t>Vegetable peeler</a:t>
            </a:r>
            <a:endParaRPr lang="en-GB" sz="2000" b="1" dirty="0"/>
          </a:p>
          <a:p>
            <a:r>
              <a:rPr lang="en-US" sz="2000" dirty="0"/>
              <a:t>Grater</a:t>
            </a:r>
            <a:endParaRPr lang="en-GB" sz="2000" b="1" dirty="0"/>
          </a:p>
          <a:p>
            <a:r>
              <a:rPr lang="en-US" sz="2000" dirty="0"/>
              <a:t>Mixing bowl</a:t>
            </a:r>
            <a:endParaRPr lang="en-GB" sz="2000" b="1" dirty="0"/>
          </a:p>
          <a:p>
            <a:r>
              <a:rPr lang="en-US" sz="2000" dirty="0"/>
              <a:t>Measuring spoons</a:t>
            </a:r>
            <a:endParaRPr lang="en-GB" sz="2000" b="1" dirty="0"/>
          </a:p>
          <a:p>
            <a:r>
              <a:rPr lang="en-US" sz="2000" dirty="0"/>
              <a:t>Metal spoon</a:t>
            </a:r>
            <a:endParaRPr lang="en-GB" sz="2000" b="1" dirty="0"/>
          </a:p>
          <a:p>
            <a:r>
              <a:rPr lang="en-US" sz="2000" dirty="0"/>
              <a:t>Baking tray</a:t>
            </a:r>
            <a:endParaRPr lang="en-GB" sz="2000" b="1" dirty="0"/>
          </a:p>
          <a:p>
            <a:r>
              <a:rPr lang="en-US" sz="2000" dirty="0"/>
              <a:t>Pastry brush 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49FFFB-C9FE-4BF2-0267-D9FBAAC8DD24}"/>
              </a:ext>
            </a:extLst>
          </p:cNvPr>
          <p:cNvSpPr txBox="1">
            <a:spLocks/>
          </p:cNvSpPr>
          <p:nvPr/>
        </p:nvSpPr>
        <p:spPr>
          <a:xfrm>
            <a:off x="8690339" y="2519478"/>
            <a:ext cx="4320000" cy="34108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grater and spoons on a tray&#10;&#10;AI-generated content may be incorrect.">
            <a:extLst>
              <a:ext uri="{FF2B5EF4-FFF2-40B4-BE49-F238E27FC236}">
                <a16:creationId xmlns:a16="http://schemas.microsoft.com/office/drawing/2014/main" id="{40E850BA-2649-BB5B-674E-E1EB1BBD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99" y="2282564"/>
            <a:ext cx="2903457" cy="38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895229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5829" y="2082771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Grate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Cut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Chop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Dice and trim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Stir and combine</a:t>
            </a:r>
          </a:p>
          <a:p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30" y="1797472"/>
            <a:ext cx="570598" cy="570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995829" y="1873595"/>
            <a:ext cx="34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the bridge hold.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55F6FE-AD69-53EC-535B-BB2851DF309E}"/>
              </a:ext>
            </a:extLst>
          </p:cNvPr>
          <p:cNvSpPr txBox="1">
            <a:spLocks/>
          </p:cNvSpPr>
          <p:nvPr/>
        </p:nvSpPr>
        <p:spPr>
          <a:xfrm>
            <a:off x="8307773" y="2082771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Portion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Divide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Fold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Glaze and coat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Bake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13" name="Picture 12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6F0FC99-E793-71CE-929C-C21D8EF9D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28" y="4171134"/>
            <a:ext cx="570598" cy="570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7FF5E-28FC-3ED6-0C73-1FB1414D8575}"/>
              </a:ext>
            </a:extLst>
          </p:cNvPr>
          <p:cNvSpPr txBox="1"/>
          <p:nvPr/>
        </p:nvSpPr>
        <p:spPr>
          <a:xfrm>
            <a:off x="1010541" y="4226700"/>
            <a:ext cx="2813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the claw grip.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266A77-673B-696D-CA90-FE246600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14" y="4611853"/>
            <a:ext cx="1306985" cy="17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49CF7CC-607A-102C-349F-6031DC25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20" y="4611854"/>
            <a:ext cx="1306984" cy="17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9" title="Using a Knife - The Bridge Hold">
            <a:hlinkClick r:id="" action="ppaction://media"/>
            <a:extLst>
              <a:ext uri="{FF2B5EF4-FFF2-40B4-BE49-F238E27FC236}">
                <a16:creationId xmlns:a16="http://schemas.microsoft.com/office/drawing/2014/main" id="{F7FCE3E3-C1FE-D21C-A16D-3C3D1A7430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59934" y="2635731"/>
            <a:ext cx="2815875" cy="1590969"/>
          </a:xfrm>
          <a:prstGeom prst="rect">
            <a:avLst/>
          </a:prstGeom>
        </p:spPr>
      </p:pic>
      <p:pic>
        <p:nvPicPr>
          <p:cNvPr id="11" name="Online Media 10" title="Using a Knife - The Claw Grip">
            <a:hlinkClick r:id="" action="ppaction://media"/>
            <a:extLst>
              <a:ext uri="{FF2B5EF4-FFF2-40B4-BE49-F238E27FC236}">
                <a16:creationId xmlns:a16="http://schemas.microsoft.com/office/drawing/2014/main" id="{01DE2952-D78C-BC31-C18B-F8E2BBAE2DB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1159934" y="4965796"/>
            <a:ext cx="2871114" cy="16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842340" y="787746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766424" y="1609894"/>
            <a:ext cx="8184702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the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Prepare the spring roll filling: </a:t>
            </a:r>
          </a:p>
          <a:p>
            <a:pPr marL="9360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top, tail, peel and grate the carrot;</a:t>
            </a:r>
          </a:p>
          <a:p>
            <a:pPr marL="936000" lvl="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spring onions into rings.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 large mixing bowl add the grated carrot, spring onions, beansprouts, peas and oyster sauce. 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the ingredients together.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filo pastry sheets on the work surface.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Halve the pastry sheet and work on one half at a time.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Spoon a little vegetable mixture along the top edge.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Fold over twice.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Fold in the two edges.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roll up the spring roll.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on the baking tray.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Brush with a little oil or spray with oil.</a:t>
            </a:r>
          </a:p>
          <a:p>
            <a:pPr marL="457200" lvl="0" indent="-457200">
              <a:buAutoNum type="arabicPeriod" startAt="3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15 minutes, until golden.</a:t>
            </a:r>
          </a:p>
          <a:p>
            <a:pPr lvl="0"/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3" name="Picture 2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D55B87FC-4327-C9CB-32AF-4A4EDD11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55" y="2322576"/>
            <a:ext cx="3157199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30" y="2301464"/>
            <a:ext cx="7662232" cy="267370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7" y="2470967"/>
            <a:ext cx="70737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Try adding different vegetables that need to be used up, e.g. finely diced celery, peppers, cabbage.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Sprinkle seeds on top of the spring rolls before you bake them. Be ingredient aware!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spring rolls could also be cooked using an air-fryer for 15 minutes at 180°C. </a:t>
            </a:r>
          </a:p>
        </p:txBody>
      </p:sp>
      <p:pic>
        <p:nvPicPr>
          <p:cNvPr id="7" name="Picture 6" descr="A person standing next to a fryer&#10;&#10;AI-generated content may be incorrect.">
            <a:extLst>
              <a:ext uri="{FF2B5EF4-FFF2-40B4-BE49-F238E27FC236}">
                <a16:creationId xmlns:a16="http://schemas.microsoft.com/office/drawing/2014/main" id="{1B3DD652-40EF-A1B3-5677-84161C4A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31"/>
          <a:stretch>
            <a:fillRect/>
          </a:stretch>
        </p:blipFill>
        <p:spPr>
          <a:xfrm>
            <a:off x="9043908" y="2993527"/>
            <a:ext cx="2552377" cy="15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7328</TotalTime>
  <Words>846</Words>
  <Application>Microsoft Office PowerPoint</Application>
  <PresentationFormat>Widescreen</PresentationFormat>
  <Paragraphs>140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Lexend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Simple spring rolls</vt:lpstr>
      <vt:lpstr>Nutritional analysis</vt:lpstr>
      <vt:lpstr>Starter activity</vt:lpstr>
      <vt:lpstr>Starter activity</vt:lpstr>
      <vt:lpstr>Ingredients (serves 2)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PowerPoint Presentation</vt:lpstr>
      <vt:lpstr>Simple spring rolls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15</cp:revision>
  <dcterms:created xsi:type="dcterms:W3CDTF">2018-10-10T09:22:08Z</dcterms:created>
  <dcterms:modified xsi:type="dcterms:W3CDTF">2025-12-05T12:20:48Z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