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356" r:id="rId3"/>
    <p:sldId id="346" r:id="rId4"/>
    <p:sldId id="352" r:id="rId5"/>
    <p:sldId id="354" r:id="rId6"/>
    <p:sldId id="353" r:id="rId7"/>
    <p:sldId id="355" r:id="rId8"/>
    <p:sldId id="327" r:id="rId9"/>
    <p:sldId id="3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3801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DDEB-FCDC-4DE3-9816-B42919357ACD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1416-C76B-4A3D-9529-7F7B5FAB3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11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9646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odafactoflife.org.uk/" TargetMode="External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odafactoflife.org.uk/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4E8F17B-CE4B-4D2B-BFE0-BF7FFE1964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52132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6" imgH="403" progId="TCLayout.ActiveDocument.1">
                  <p:embed/>
                </p:oleObj>
              </mc:Choice>
              <mc:Fallback>
                <p:oleObj name="think-cell Slide" r:id="rId5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4E8F17B-CE4B-4D2B-BFE0-BF7FFE196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296784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2160862-40A4-418F-BA05-7364BC4F57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86662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2160862-40A4-418F-BA05-7364BC4F5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087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CBAB5C4-5602-473B-9D95-400B1B7699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6" imgH="403" progId="TCLayout.ActiveDocument.1">
                  <p:embed/>
                </p:oleObj>
              </mc:Choice>
              <mc:Fallback>
                <p:oleObj name="think-cell Slide" r:id="rId3" imgW="406" imgH="40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CBAB5C4-5602-473B-9D95-400B1B7699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932" y="3500997"/>
            <a:ext cx="9840508" cy="733096"/>
          </a:xfrm>
        </p:spPr>
        <p:txBody>
          <a:bodyPr vert="horz"/>
          <a:lstStyle/>
          <a:p>
            <a:r>
              <a:rPr lang="en-US" dirty="0"/>
              <a:t>Food tests – instructions for pupils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23F65-7E45-8786-7AC5-4FED754B5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Prepare your food sample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5E17C-BE54-644F-576C-8D178C230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649" y="2529995"/>
            <a:ext cx="7070598" cy="36000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arenR"/>
              <a:tabLst>
                <a:tab pos="228600" algn="l"/>
                <a:tab pos="457200" algn="l"/>
              </a:tabLs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a pestle &amp; mortar to grind the food sample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arenR"/>
              <a:tabLst>
                <a:tab pos="228600" algn="l"/>
                <a:tab pos="457200" algn="l"/>
              </a:tabLs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 a spatula of the food to a boiling tube &amp; label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arenR"/>
              <a:tabLst>
                <a:tab pos="228600" algn="l"/>
                <a:tab pos="457200" algn="l"/>
              </a:tabLs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 8cm</a:t>
            </a:r>
            <a:r>
              <a:rPr lang="en-GB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distilled water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arenR"/>
              <a:tabLst>
                <a:tab pos="228600" algn="l"/>
                <a:tab pos="457200" algn="l"/>
              </a:tabLs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Stopper the tube &amp; shake well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arenR"/>
              <a:tabLst>
                <a:tab pos="228600" algn="l"/>
                <a:tab pos="457200" algn="l"/>
              </a:tabLs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 the solution into a water bath for 2 minutes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arenR"/>
              <a:tabLst>
                <a:tab pos="228600" algn="l"/>
                <a:tab pos="457200" algn="l"/>
              </a:tabLs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Cool &amp; allow to settle in a test tube rack</a:t>
            </a:r>
          </a:p>
          <a:p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4C039F-B51A-4044-4589-A13089988B6D}"/>
              </a:ext>
            </a:extLst>
          </p:cNvPr>
          <p:cNvSpPr txBox="1">
            <a:spLocks/>
          </p:cNvSpPr>
          <p:nvPr/>
        </p:nvSpPr>
        <p:spPr>
          <a:xfrm>
            <a:off x="7511964" y="3472204"/>
            <a:ext cx="4394286" cy="3146462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ClrTx/>
              <a:buSzPct val="90000"/>
              <a:buFont typeface="Arial" charset="0"/>
              <a:buNone/>
              <a:tabLst>
                <a:tab pos="228600" algn="l"/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a food sample is prepared, follow the instructions on the sheet.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ClrTx/>
              <a:buSzPct val="90000"/>
              <a:buFont typeface="Arial" charset="0"/>
              <a:buNone/>
              <a:tabLst>
                <a:tab pos="228600" algn="l"/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food and do all four tests. Don’t throw away the food sample after preparing.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ClrTx/>
              <a:buSzPct val="90000"/>
              <a:buFont typeface="Arial" charset="0"/>
              <a:buNone/>
              <a:tabLst>
                <a:tab pos="228600" algn="l"/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Then, start again by preparing a second food sample.</a:t>
            </a:r>
          </a:p>
        </p:txBody>
      </p:sp>
      <p:pic>
        <p:nvPicPr>
          <p:cNvPr id="7" name="Picture 6" descr="A picture containing bottle, vessel, indoor, bell jar&#10;&#10;Description automatically generated">
            <a:extLst>
              <a:ext uri="{FF2B5EF4-FFF2-40B4-BE49-F238E27FC236}">
                <a16:creationId xmlns:a16="http://schemas.microsoft.com/office/drawing/2014/main" id="{6E1ED763-71A0-02CE-16F8-7677AE066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6" t="24880" r="31406" b="8584"/>
          <a:stretch/>
        </p:blipFill>
        <p:spPr>
          <a:xfrm>
            <a:off x="7654247" y="1366688"/>
            <a:ext cx="2323128" cy="18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4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B2AF99-1C2A-C217-3878-B6FC1362AAA3}"/>
              </a:ext>
            </a:extLst>
          </p:cNvPr>
          <p:cNvSpPr txBox="1"/>
          <p:nvPr/>
        </p:nvSpPr>
        <p:spPr>
          <a:xfrm>
            <a:off x="598906" y="2577108"/>
            <a:ext cx="671929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Place a small amount of food on the spotting tile.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Add a few drops of iodine solution to the food on the spotting tile.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Orange iodine solution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turns blue–black if starch is present.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Repeat steps 1–3 for other types of food.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Record all your results in a results table.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2B73C33-C8E3-054E-B195-04645E39A7F0}"/>
              </a:ext>
            </a:extLst>
          </p:cNvPr>
          <p:cNvSpPr txBox="1">
            <a:spLocks/>
          </p:cNvSpPr>
          <p:nvPr/>
        </p:nvSpPr>
        <p:spPr>
          <a:xfrm>
            <a:off x="559674" y="1516173"/>
            <a:ext cx="972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Testing for starch</a:t>
            </a:r>
          </a:p>
        </p:txBody>
      </p:sp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F0635866-9932-CF57-098E-E63EF412A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484" y="2155371"/>
            <a:ext cx="6156499" cy="3603172"/>
          </a:xfrm>
          <a:prstGeom prst="rect">
            <a:avLst/>
          </a:prstGeom>
          <a:ln w="25400">
            <a:solidFill>
              <a:srgbClr val="FCC241"/>
            </a:solidFill>
          </a:ln>
        </p:spPr>
      </p:pic>
    </p:spTree>
    <p:extLst>
      <p:ext uri="{BB962C8B-B14F-4D97-AF65-F5344CB8AC3E}">
        <p14:creationId xmlns:p14="http://schemas.microsoft.com/office/powerpoint/2010/main" val="406954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BD3733-34AA-5EB3-8D01-47EB7F8AD933}"/>
              </a:ext>
            </a:extLst>
          </p:cNvPr>
          <p:cNvSpPr txBox="1"/>
          <p:nvPr/>
        </p:nvSpPr>
        <p:spPr>
          <a:xfrm>
            <a:off x="559674" y="2236173"/>
            <a:ext cx="641588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Place a small amount of food into a test tube.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Add a few drops of ethanol to the test tube.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Shake the test tube and leave for one minute.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Pour the solution into a test tube of water.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Ethanol added to a solution gives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cloudy white layer if a lipid is present.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Repeat steps 1–5 for other types of food.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Record all your results in a results table.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94B057-BB24-9796-9889-410E8A3CC0B0}"/>
              </a:ext>
            </a:extLst>
          </p:cNvPr>
          <p:cNvSpPr txBox="1">
            <a:spLocks/>
          </p:cNvSpPr>
          <p:nvPr/>
        </p:nvSpPr>
        <p:spPr>
          <a:xfrm>
            <a:off x="559674" y="1516173"/>
            <a:ext cx="972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Testing for lipid (fats)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4C8145-1C25-7F60-4DCE-4A9FF204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75" y="2318657"/>
            <a:ext cx="6370045" cy="3023170"/>
          </a:xfrm>
          <a:prstGeom prst="rect">
            <a:avLst/>
          </a:prstGeom>
          <a:ln w="25400">
            <a:solidFill>
              <a:srgbClr val="FCC241"/>
            </a:solidFill>
          </a:ln>
        </p:spPr>
      </p:pic>
    </p:spTree>
    <p:extLst>
      <p:ext uri="{BB962C8B-B14F-4D97-AF65-F5344CB8AC3E}">
        <p14:creationId xmlns:p14="http://schemas.microsoft.com/office/powerpoint/2010/main" val="225994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D57FD1-79E9-EF0D-6B8F-36088D91926E}"/>
              </a:ext>
            </a:extLst>
          </p:cNvPr>
          <p:cNvSpPr txBox="1"/>
          <p:nvPr/>
        </p:nvSpPr>
        <p:spPr>
          <a:xfrm>
            <a:off x="598906" y="2577108"/>
            <a:ext cx="63231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Place a small amount of food in a test tube.</a:t>
            </a:r>
          </a:p>
          <a:p>
            <a:pPr marL="0" marR="137160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Add 1 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Biuret reagent.</a:t>
            </a:r>
          </a:p>
          <a:p>
            <a:pPr marL="271463" marR="1371600" lvl="0" indent="-2714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 Biuret reagent turns purple if  protein is present.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Repeat steps 1–3 for other types of food.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Record all your results in a results table.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75F8FFE-61CD-DA37-4089-52457937E617}"/>
              </a:ext>
            </a:extLst>
          </p:cNvPr>
          <p:cNvSpPr txBox="1">
            <a:spLocks/>
          </p:cNvSpPr>
          <p:nvPr/>
        </p:nvSpPr>
        <p:spPr>
          <a:xfrm>
            <a:off x="559674" y="1516173"/>
            <a:ext cx="972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Testing for protein</a:t>
            </a:r>
          </a:p>
        </p:txBody>
      </p:sp>
      <p:pic>
        <p:nvPicPr>
          <p:cNvPr id="29" name="Picture 2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C15B71-7263-A8BA-EC44-2BEE06416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333" y="2028097"/>
            <a:ext cx="6487040" cy="3565221"/>
          </a:xfrm>
          <a:prstGeom prst="rect">
            <a:avLst/>
          </a:prstGeom>
          <a:ln w="25400">
            <a:solidFill>
              <a:srgbClr val="FCC241"/>
            </a:solidFill>
          </a:ln>
        </p:spPr>
      </p:pic>
    </p:spTree>
    <p:extLst>
      <p:ext uri="{BB962C8B-B14F-4D97-AF65-F5344CB8AC3E}">
        <p14:creationId xmlns:p14="http://schemas.microsoft.com/office/powerpoint/2010/main" val="317661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1A62D3-0F16-5808-4499-00A6109B3B43}"/>
              </a:ext>
            </a:extLst>
          </p:cNvPr>
          <p:cNvSpPr txBox="1"/>
          <p:nvPr/>
        </p:nvSpPr>
        <p:spPr>
          <a:xfrm>
            <a:off x="598906" y="2577108"/>
            <a:ext cx="7161088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Place a small amount of food in a test tube.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Add enough Benedict’s solution to cover the food.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Place the test tube in a warm water bath for 10 minutes.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Blue Benedict’s solution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turns brick red on heating if a sugar such as glucose is present.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Repeat steps 1–4 for other types of food.</a:t>
            </a:r>
          </a:p>
          <a:p>
            <a:pPr marL="228600" marR="137160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6446520" algn="r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Record all your results in a results table.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84BCE4-892D-A3BA-120F-8F26E9DE387B}"/>
              </a:ext>
            </a:extLst>
          </p:cNvPr>
          <p:cNvSpPr txBox="1">
            <a:spLocks/>
          </p:cNvSpPr>
          <p:nvPr/>
        </p:nvSpPr>
        <p:spPr>
          <a:xfrm>
            <a:off x="559674" y="1516173"/>
            <a:ext cx="9720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EF9F3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Testing for sugar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D4C00E3-193E-33D3-1089-88446880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77108"/>
            <a:ext cx="6000080" cy="3220180"/>
          </a:xfrm>
          <a:prstGeom prst="rect">
            <a:avLst/>
          </a:prstGeom>
          <a:ln w="25400">
            <a:solidFill>
              <a:srgbClr val="FCC241"/>
            </a:solidFill>
          </a:ln>
        </p:spPr>
      </p:pic>
    </p:spTree>
    <p:extLst>
      <p:ext uri="{BB962C8B-B14F-4D97-AF65-F5344CB8AC3E}">
        <p14:creationId xmlns:p14="http://schemas.microsoft.com/office/powerpoint/2010/main" val="85488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F2E-CB26-FDDE-D839-33B90E613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Copy out the following table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828356-0935-A29E-A396-94B4CDD02ED6}"/>
              </a:ext>
            </a:extLst>
          </p:cNvPr>
          <p:cNvGraphicFramePr>
            <a:graphicFrameLocks noGrp="1"/>
          </p:cNvGraphicFramePr>
          <p:nvPr/>
        </p:nvGraphicFramePr>
        <p:xfrm>
          <a:off x="512617" y="2188394"/>
          <a:ext cx="11292388" cy="3110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2187">
                  <a:extLst>
                    <a:ext uri="{9D8B030D-6E8A-4147-A177-3AD203B41FA5}">
                      <a16:colId xmlns:a16="http://schemas.microsoft.com/office/drawing/2014/main" val="974917362"/>
                    </a:ext>
                  </a:extLst>
                </a:gridCol>
                <a:gridCol w="2485137">
                  <a:extLst>
                    <a:ext uri="{9D8B030D-6E8A-4147-A177-3AD203B41FA5}">
                      <a16:colId xmlns:a16="http://schemas.microsoft.com/office/drawing/2014/main" val="956370545"/>
                    </a:ext>
                  </a:extLst>
                </a:gridCol>
                <a:gridCol w="2101688">
                  <a:extLst>
                    <a:ext uri="{9D8B030D-6E8A-4147-A177-3AD203B41FA5}">
                      <a16:colId xmlns:a16="http://schemas.microsoft.com/office/drawing/2014/main" val="2868660594"/>
                    </a:ext>
                  </a:extLst>
                </a:gridCol>
                <a:gridCol w="2101688">
                  <a:extLst>
                    <a:ext uri="{9D8B030D-6E8A-4147-A177-3AD203B41FA5}">
                      <a16:colId xmlns:a16="http://schemas.microsoft.com/office/drawing/2014/main" val="4272719026"/>
                    </a:ext>
                  </a:extLst>
                </a:gridCol>
                <a:gridCol w="2101688">
                  <a:extLst>
                    <a:ext uri="{9D8B030D-6E8A-4147-A177-3AD203B41FA5}">
                      <a16:colId xmlns:a16="http://schemas.microsoft.com/office/drawing/2014/main" val="1467076584"/>
                    </a:ext>
                  </a:extLst>
                </a:gridCol>
              </a:tblGrid>
              <a:tr h="444357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6B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Starch present?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Sugar present?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 present?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 present?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F9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28201"/>
                  </a:ext>
                </a:extLst>
              </a:tr>
              <a:tr h="444357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bread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723184"/>
                  </a:ext>
                </a:extLst>
              </a:tr>
              <a:tr h="444357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638908"/>
                  </a:ext>
                </a:extLst>
              </a:tr>
              <a:tr h="444357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Canned pineapple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14145"/>
                  </a:ext>
                </a:extLst>
              </a:tr>
              <a:tr h="444357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60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766240"/>
                  </a:ext>
                </a:extLst>
              </a:tr>
              <a:tr h="444357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Rice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600"/>
                        </a:spcAft>
                      </a:pP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47450"/>
                  </a:ext>
                </a:extLst>
              </a:tr>
              <a:tr h="444357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Marshmallow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886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B817B-DE8F-D3EE-A09A-AD142828A9D7}"/>
              </a:ext>
            </a:extLst>
          </p:cNvPr>
          <p:cNvSpPr txBox="1"/>
          <p:nvPr/>
        </p:nvSpPr>
        <p:spPr>
          <a:xfrm>
            <a:off x="739739" y="5461824"/>
            <a:ext cx="1044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 the foods that showed a positive result for protein. Describe how you knew this was the case.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 the foods that showed a positive result for lipids. Describe how you knew this was the case.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the foods that contain sugar also contain starch? Use your results to justify your answer.</a:t>
            </a:r>
          </a:p>
        </p:txBody>
      </p:sp>
    </p:spTree>
    <p:extLst>
      <p:ext uri="{BB962C8B-B14F-4D97-AF65-F5344CB8AC3E}">
        <p14:creationId xmlns:p14="http://schemas.microsoft.com/office/powerpoint/2010/main" val="308251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F2E-CB26-FDDE-D839-33B90E613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Extension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B817B-DE8F-D3EE-A09A-AD142828A9D7}"/>
              </a:ext>
            </a:extLst>
          </p:cNvPr>
          <p:cNvSpPr txBox="1"/>
          <p:nvPr/>
        </p:nvSpPr>
        <p:spPr>
          <a:xfrm>
            <a:off x="651508" y="2283798"/>
            <a:ext cx="10606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student uses Benedict’s solution to test different foods for sugar. Each food is tested under the same conditions and the results are presented in the following 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Suggest an explanation for these results.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EBB80B-93BF-841F-D5D7-7D165E3BCA49}"/>
              </a:ext>
            </a:extLst>
          </p:cNvPr>
          <p:cNvGraphicFramePr>
            <a:graphicFrameLocks noGrp="1"/>
          </p:cNvGraphicFramePr>
          <p:nvPr/>
        </p:nvGraphicFramePr>
        <p:xfrm>
          <a:off x="3002861" y="3955135"/>
          <a:ext cx="6186278" cy="2320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311">
                  <a:extLst>
                    <a:ext uri="{9D8B030D-6E8A-4147-A177-3AD203B41FA5}">
                      <a16:colId xmlns:a16="http://schemas.microsoft.com/office/drawing/2014/main" val="3700446669"/>
                    </a:ext>
                  </a:extLst>
                </a:gridCol>
                <a:gridCol w="3905967">
                  <a:extLst>
                    <a:ext uri="{9D8B030D-6E8A-4147-A177-3AD203B41FA5}">
                      <a16:colId xmlns:a16="http://schemas.microsoft.com/office/drawing/2014/main" val="4023103852"/>
                    </a:ext>
                  </a:extLst>
                </a:gridCol>
              </a:tblGrid>
              <a:tr h="99469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tested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D6B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colour of Benedict’s solution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9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514655"/>
                  </a:ext>
                </a:extLst>
              </a:tr>
              <a:tr h="33156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brick red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845418"/>
                  </a:ext>
                </a:extLst>
              </a:tr>
              <a:tr h="33156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68580" marR="68580" marT="0" marB="0" anchor="ctr"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30249"/>
                  </a:ext>
                </a:extLst>
              </a:tr>
              <a:tr h="33156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593558"/>
                  </a:ext>
                </a:extLst>
              </a:tr>
              <a:tr h="33156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93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6614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1D7446-6DE4-43E1-9647-9770C7916B76}"/>
</file>

<file path=customXml/itemProps2.xml><?xml version="1.0" encoding="utf-8"?>
<ds:datastoreItem xmlns:ds="http://schemas.openxmlformats.org/officeDocument/2006/customXml" ds:itemID="{0BE50605-E52F-456D-ADC9-AC3E9D892A59}"/>
</file>

<file path=customXml/itemProps3.xml><?xml version="1.0" encoding="utf-8"?>
<ds:datastoreItem xmlns:ds="http://schemas.openxmlformats.org/officeDocument/2006/customXml" ds:itemID="{38117F1E-D4FA-4B03-B313-9891CAF6455C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550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1_Custom Design</vt:lpstr>
      <vt:lpstr>1_Office Theme</vt:lpstr>
      <vt:lpstr>think-cell Slide</vt:lpstr>
      <vt:lpstr>Food tests – instructions for pupils</vt:lpstr>
      <vt:lpstr>Prepare your food sample</vt:lpstr>
      <vt:lpstr>PowerPoint Presentation</vt:lpstr>
      <vt:lpstr>PowerPoint Presentation</vt:lpstr>
      <vt:lpstr>PowerPoint Presentation</vt:lpstr>
      <vt:lpstr>PowerPoint Presentation</vt:lpstr>
      <vt:lpstr>Copy out the following table</vt:lpstr>
      <vt:lpstr>Extension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tests – instructions for pupils</dc:title>
  <dc:creator>Frances Meek</dc:creator>
  <cp:lastModifiedBy>Frances Meek</cp:lastModifiedBy>
  <cp:revision>1</cp:revision>
  <dcterms:created xsi:type="dcterms:W3CDTF">2022-09-02T17:16:14Z</dcterms:created>
  <dcterms:modified xsi:type="dcterms:W3CDTF">2022-09-02T17:18:07Z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