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15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milling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Milling diagram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373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Here is a diagram showing how wheat is milled.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Find out what </a:t>
            </a:r>
            <a:r>
              <a:rPr lang="en-GB" sz="2400" b="1" dirty="0"/>
              <a:t>conditioned wheat</a:t>
            </a:r>
            <a:r>
              <a:rPr lang="en-GB" sz="2400" dirty="0"/>
              <a:t> is and what </a:t>
            </a:r>
            <a:r>
              <a:rPr lang="en-GB" sz="2400" b="1" dirty="0" err="1"/>
              <a:t>gristing</a:t>
            </a:r>
            <a:r>
              <a:rPr lang="en-GB" sz="2400" dirty="0"/>
              <a:t> mean.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25604" r="56006" b="28107"/>
          <a:stretch/>
        </p:blipFill>
        <p:spPr bwMode="auto">
          <a:xfrm>
            <a:off x="7410894" y="2042263"/>
            <a:ext cx="4325788" cy="4028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839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from flour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Here are some examples – what others can you name?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428" y="2237396"/>
            <a:ext cx="3207403" cy="2147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/>
          <a:stretch/>
        </p:blipFill>
        <p:spPr>
          <a:xfrm>
            <a:off x="3025945" y="3310948"/>
            <a:ext cx="2817528" cy="1509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12" y="4668018"/>
            <a:ext cx="2234320" cy="1903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5"/>
          <a:stretch/>
        </p:blipFill>
        <p:spPr>
          <a:xfrm>
            <a:off x="8287787" y="4178063"/>
            <a:ext cx="2152342" cy="2007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92" y="4930747"/>
            <a:ext cx="2239348" cy="1492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8078" r="5370" b="5406"/>
          <a:stretch/>
        </p:blipFill>
        <p:spPr>
          <a:xfrm>
            <a:off x="6350943" y="3151311"/>
            <a:ext cx="1899573" cy="14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9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milling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1860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Grain needs to be milled </a:t>
            </a:r>
            <a:r>
              <a:rPr lang="en-GB" sz="2400" dirty="0" smtClean="0"/>
              <a:t>into flour before </a:t>
            </a:r>
            <a:r>
              <a:rPr lang="en-GB" sz="2400" dirty="0"/>
              <a:t>it can be used to make different foods.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Let’s find out more…</a:t>
            </a:r>
          </a:p>
        </p:txBody>
      </p:sp>
      <p:pic>
        <p:nvPicPr>
          <p:cNvPr id="1026" name="Picture 2" descr="S:\Shared\EDUCATION TEAM FILES\Photographs Oct 2018 onwards\shutterstock_488899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96" y="2657352"/>
            <a:ext cx="4157334" cy="27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Shared\EDUCATION TEAM FILES\Photographs Oct 2018 onwards\Large size photos\wheat grain fl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72" y="3761596"/>
            <a:ext cx="3411324" cy="26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Cleaning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7818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On arrival at the mill, the wheat grain is cleaned to remove dust, straw, stones and other things in the wheat grain that we do not want to eat. 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Magnets are used to remove any metal </a:t>
            </a:r>
            <a:r>
              <a:rPr lang="en-GB" sz="2400" dirty="0" smtClean="0"/>
              <a:t>objects</a:t>
            </a:r>
            <a:r>
              <a:rPr lang="en-GB" sz="2400" dirty="0"/>
              <a:t>.</a:t>
            </a:r>
            <a:endParaRPr lang="en-US" sz="2400" dirty="0"/>
          </a:p>
        </p:txBody>
      </p:sp>
      <p:pic>
        <p:nvPicPr>
          <p:cNvPr id="4" name="Content Placeholder 5" descr="6 Wheat Tipping op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3557" y="1806180"/>
            <a:ext cx="300605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92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7149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grain is then ground through steel rollers with teeth that break the grains open.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This is called the ‘first break’.</a:t>
            </a:r>
            <a:endParaRPr lang="en-US" sz="2400" dirty="0"/>
          </a:p>
        </p:txBody>
      </p:sp>
      <p:pic>
        <p:nvPicPr>
          <p:cNvPr id="4" name="Content Placeholder 6" descr="7 Steel rollers.jpg"/>
          <p:cNvPicPr>
            <a:picLocks noChangeAspect="1"/>
          </p:cNvPicPr>
          <p:nvPr/>
        </p:nvPicPr>
        <p:blipFill rotWithShape="1">
          <a:blip r:embed="rId2" cstate="print"/>
          <a:srcRect l="21493" r="6061"/>
          <a:stretch/>
        </p:blipFill>
        <p:spPr>
          <a:xfrm>
            <a:off x="8112641" y="2365819"/>
            <a:ext cx="3756079" cy="3448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92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2116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grains are then sieved and ground to </a:t>
            </a:r>
            <a:r>
              <a:rPr lang="en-GB" sz="2400" dirty="0" smtClean="0"/>
              <a:t>separate:</a:t>
            </a:r>
          </a:p>
          <a:p>
            <a:r>
              <a:rPr lang="en-GB" sz="2400" dirty="0" smtClean="0"/>
              <a:t>the </a:t>
            </a:r>
            <a:r>
              <a:rPr lang="en-GB" sz="2400" b="1" dirty="0"/>
              <a:t>endosperm</a:t>
            </a:r>
            <a:r>
              <a:rPr lang="en-GB" sz="2400" dirty="0"/>
              <a:t> (the white </a:t>
            </a:r>
            <a:r>
              <a:rPr lang="en-GB" sz="2400" dirty="0" smtClean="0"/>
              <a:t>flour);</a:t>
            </a:r>
          </a:p>
          <a:p>
            <a:r>
              <a:rPr lang="en-GB" sz="2400" dirty="0" smtClean="0"/>
              <a:t>the </a:t>
            </a:r>
            <a:r>
              <a:rPr lang="en-GB" sz="2400" b="1" dirty="0"/>
              <a:t>bran layers</a:t>
            </a:r>
            <a:r>
              <a:rPr lang="en-GB" sz="2400" dirty="0"/>
              <a:t> (outside case of the </a:t>
            </a:r>
            <a:r>
              <a:rPr lang="en-GB" sz="2400" dirty="0" smtClean="0"/>
              <a:t>grain);</a:t>
            </a:r>
          </a:p>
          <a:p>
            <a:r>
              <a:rPr lang="en-GB" sz="2400" dirty="0" smtClean="0"/>
              <a:t>the </a:t>
            </a:r>
            <a:r>
              <a:rPr lang="en-GB" sz="2400" b="1" dirty="0"/>
              <a:t>wheat germ </a:t>
            </a:r>
            <a:r>
              <a:rPr lang="en-GB" sz="2400" dirty="0"/>
              <a:t>(part that grows a new plant).</a:t>
            </a:r>
            <a:endParaRPr lang="en-US" sz="2400" dirty="0"/>
          </a:p>
        </p:txBody>
      </p:sp>
      <p:pic>
        <p:nvPicPr>
          <p:cNvPr id="4" name="Picture 3" descr="C:\Users\ctheobald\Desktop\Grain chain istock photos\Cross-section-of-whea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r="6614"/>
          <a:stretch/>
        </p:blipFill>
        <p:spPr bwMode="auto">
          <a:xfrm>
            <a:off x="7180925" y="1837937"/>
            <a:ext cx="4582157" cy="33761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95703" y="5214039"/>
            <a:ext cx="294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grain of wheat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2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85884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miller will keep grinding and sieving the flour until it is very smooth.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  <p:pic>
        <p:nvPicPr>
          <p:cNvPr id="4" name="Content Placeholder 5" descr="8 Smooth roller mill.jpg"/>
          <p:cNvPicPr>
            <a:picLocks noChangeAspect="1"/>
          </p:cNvPicPr>
          <p:nvPr/>
        </p:nvPicPr>
        <p:blipFill rotWithShape="1">
          <a:blip r:embed="rId2" cstate="print"/>
          <a:srcRect r="19110"/>
          <a:stretch/>
        </p:blipFill>
        <p:spPr>
          <a:xfrm>
            <a:off x="7315200" y="2454907"/>
            <a:ext cx="4520092" cy="371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2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flour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7634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White flour is created when the bran and wheat germ have been removed.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0" y="1718296"/>
            <a:ext cx="4572725" cy="45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2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Brown flour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930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Brown flour is created when some of the bran and wheat germ are added back to the white flour. </a:t>
            </a:r>
            <a:endParaRPr lang="en-US" sz="2400" dirty="0"/>
          </a:p>
        </p:txBody>
      </p:sp>
      <p:pic>
        <p:nvPicPr>
          <p:cNvPr id="4" name="Content Placeholder 9" descr="9b BrownF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8207" y="2466634"/>
            <a:ext cx="4006222" cy="2664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92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Wholemeal</a:t>
            </a:r>
            <a:r>
              <a:rPr lang="en-US" dirty="0" smtClean="0"/>
              <a:t> flour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29531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Wholemeal flour is created when all</a:t>
            </a:r>
            <a:r>
              <a:rPr lang="en-GB" sz="2400" b="1" dirty="0"/>
              <a:t> </a:t>
            </a:r>
            <a:r>
              <a:rPr lang="en-GB" sz="2400" dirty="0" smtClean="0"/>
              <a:t>of </a:t>
            </a:r>
            <a:r>
              <a:rPr lang="en-GB" sz="2400" dirty="0"/>
              <a:t>the bran and wheat germ are added back to the white flour.  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The name ‘wholemeal’ is given because the flour is made from the ‘whole’ of the ‘meal’.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‘Meal’ means coarsely ground grain!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9c WholemealF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2496" y="2571092"/>
            <a:ext cx="4415299" cy="293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92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232</Words>
  <Application>Microsoft Office PowerPoint</Application>
  <PresentationFormat>Custom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Custom Design</vt:lpstr>
      <vt:lpstr>1_Custom Design</vt:lpstr>
      <vt:lpstr>3_Custom Design</vt:lpstr>
      <vt:lpstr>The milling process</vt:lpstr>
      <vt:lpstr>The milling process</vt:lpstr>
      <vt:lpstr>Cleaning</vt:lpstr>
      <vt:lpstr>Milling</vt:lpstr>
      <vt:lpstr>Milling</vt:lpstr>
      <vt:lpstr>Flour</vt:lpstr>
      <vt:lpstr>White flour</vt:lpstr>
      <vt:lpstr>Brown flour</vt:lpstr>
      <vt:lpstr>Wholemeal flour</vt:lpstr>
      <vt:lpstr>Milling diagram</vt:lpstr>
      <vt:lpstr>Food from flour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24</cp:revision>
  <dcterms:created xsi:type="dcterms:W3CDTF">2018-10-10T09:22:08Z</dcterms:created>
  <dcterms:modified xsi:type="dcterms:W3CDTF">2018-12-17T15:36:35Z</dcterms:modified>
</cp:coreProperties>
</file>