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9"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6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8F0E43-80E1-4A07-947A-758A47927FB7}" v="15" dt="2024-05-22T13:28:23.5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32" Type="http://schemas.openxmlformats.org/officeDocument/2006/relationships/customXml" Target="../customXml/item3.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ustomXml" Target="../customXml/item2.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108F0E43-80E1-4A07-947A-758A47927FB7}"/>
    <pc:docChg chg="modSld modMainMaster">
      <pc:chgData name="Alexander White" userId="3da70261-e0e7-408d-aace-eb577feade9e" providerId="ADAL" clId="{108F0E43-80E1-4A07-947A-758A47927FB7}" dt="2024-05-22T13:28:50.996" v="48" actId="1076"/>
      <pc:docMkLst>
        <pc:docMk/>
      </pc:docMkLst>
      <pc:sldChg chg="modSp mod">
        <pc:chgData name="Alexander White" userId="3da70261-e0e7-408d-aace-eb577feade9e" providerId="ADAL" clId="{108F0E43-80E1-4A07-947A-758A47927FB7}" dt="2024-05-22T13:26:28.265" v="19" actId="14100"/>
        <pc:sldMkLst>
          <pc:docMk/>
          <pc:sldMk cId="1740713487" sldId="259"/>
        </pc:sldMkLst>
        <pc:spChg chg="mod">
          <ac:chgData name="Alexander White" userId="3da70261-e0e7-408d-aace-eb577feade9e" providerId="ADAL" clId="{108F0E43-80E1-4A07-947A-758A47927FB7}" dt="2024-05-22T13:26:16.478" v="17" actId="14100"/>
          <ac:spMkLst>
            <pc:docMk/>
            <pc:sldMk cId="1740713487" sldId="259"/>
            <ac:spMk id="3" creationId="{00000000-0000-0000-0000-000000000000}"/>
          </ac:spMkLst>
        </pc:spChg>
        <pc:picChg chg="mod">
          <ac:chgData name="Alexander White" userId="3da70261-e0e7-408d-aace-eb577feade9e" providerId="ADAL" clId="{108F0E43-80E1-4A07-947A-758A47927FB7}" dt="2024-05-22T13:26:28.265" v="19" actId="14100"/>
          <ac:picMkLst>
            <pc:docMk/>
            <pc:sldMk cId="1740713487" sldId="259"/>
            <ac:picMk id="4" creationId="{00000000-0000-0000-0000-000000000000}"/>
          </ac:picMkLst>
        </pc:picChg>
      </pc:sldChg>
      <pc:sldChg chg="addSp modSp">
        <pc:chgData name="Alexander White" userId="3da70261-e0e7-408d-aace-eb577feade9e" providerId="ADAL" clId="{108F0E43-80E1-4A07-947A-758A47927FB7}" dt="2024-05-20T09:27:10.101" v="16"/>
        <pc:sldMkLst>
          <pc:docMk/>
          <pc:sldMk cId="2302005153" sldId="261"/>
        </pc:sldMkLst>
        <pc:spChg chg="add mod">
          <ac:chgData name="Alexander White" userId="3da70261-e0e7-408d-aace-eb577feade9e" providerId="ADAL" clId="{108F0E43-80E1-4A07-947A-758A47927FB7}" dt="2024-05-20T09:27:10.101" v="16"/>
          <ac:spMkLst>
            <pc:docMk/>
            <pc:sldMk cId="2302005153" sldId="261"/>
            <ac:spMk id="4" creationId="{18E81EF8-DF2D-FCA1-57BE-503764E9CCF9}"/>
          </ac:spMkLst>
        </pc:spChg>
      </pc:sldChg>
      <pc:sldChg chg="modSp">
        <pc:chgData name="Alexander White" userId="3da70261-e0e7-408d-aace-eb577feade9e" providerId="ADAL" clId="{108F0E43-80E1-4A07-947A-758A47927FB7}" dt="2024-05-22T13:26:34.826" v="21" actId="1076"/>
        <pc:sldMkLst>
          <pc:docMk/>
          <pc:sldMk cId="720182668" sldId="262"/>
        </pc:sldMkLst>
        <pc:picChg chg="mod">
          <ac:chgData name="Alexander White" userId="3da70261-e0e7-408d-aace-eb577feade9e" providerId="ADAL" clId="{108F0E43-80E1-4A07-947A-758A47927FB7}" dt="2024-05-22T13:26:34.826" v="21" actId="1076"/>
          <ac:picMkLst>
            <pc:docMk/>
            <pc:sldMk cId="720182668" sldId="262"/>
            <ac:picMk id="4" creationId="{00000000-0000-0000-0000-000000000000}"/>
          </ac:picMkLst>
        </pc:picChg>
      </pc:sldChg>
      <pc:sldChg chg="modSp mod">
        <pc:chgData name="Alexander White" userId="3da70261-e0e7-408d-aace-eb577feade9e" providerId="ADAL" clId="{108F0E43-80E1-4A07-947A-758A47927FB7}" dt="2024-05-22T13:26:45.431" v="24" actId="403"/>
        <pc:sldMkLst>
          <pc:docMk/>
          <pc:sldMk cId="625382326" sldId="263"/>
        </pc:sldMkLst>
        <pc:spChg chg="mod">
          <ac:chgData name="Alexander White" userId="3da70261-e0e7-408d-aace-eb577feade9e" providerId="ADAL" clId="{108F0E43-80E1-4A07-947A-758A47927FB7}" dt="2024-05-22T13:26:45.431" v="24" actId="403"/>
          <ac:spMkLst>
            <pc:docMk/>
            <pc:sldMk cId="625382326" sldId="263"/>
            <ac:spMk id="5" creationId="{00000000-0000-0000-0000-000000000000}"/>
          </ac:spMkLst>
        </pc:spChg>
        <pc:picChg chg="mod">
          <ac:chgData name="Alexander White" userId="3da70261-e0e7-408d-aace-eb577feade9e" providerId="ADAL" clId="{108F0E43-80E1-4A07-947A-758A47927FB7}" dt="2024-05-22T13:26:39.678" v="22" actId="1076"/>
          <ac:picMkLst>
            <pc:docMk/>
            <pc:sldMk cId="625382326" sldId="263"/>
            <ac:picMk id="4" creationId="{00000000-0000-0000-0000-000000000000}"/>
          </ac:picMkLst>
        </pc:picChg>
      </pc:sldChg>
      <pc:sldChg chg="modSp mod">
        <pc:chgData name="Alexander White" userId="3da70261-e0e7-408d-aace-eb577feade9e" providerId="ADAL" clId="{108F0E43-80E1-4A07-947A-758A47927FB7}" dt="2024-05-22T13:26:59.616" v="27" actId="14100"/>
        <pc:sldMkLst>
          <pc:docMk/>
          <pc:sldMk cId="86324010" sldId="264"/>
        </pc:sldMkLst>
        <pc:spChg chg="mod">
          <ac:chgData name="Alexander White" userId="3da70261-e0e7-408d-aace-eb577feade9e" providerId="ADAL" clId="{108F0E43-80E1-4A07-947A-758A47927FB7}" dt="2024-05-22T13:26:56.418" v="26" actId="14100"/>
          <ac:spMkLst>
            <pc:docMk/>
            <pc:sldMk cId="86324010" sldId="264"/>
            <ac:spMk id="3" creationId="{00000000-0000-0000-0000-000000000000}"/>
          </ac:spMkLst>
        </pc:spChg>
        <pc:picChg chg="mod">
          <ac:chgData name="Alexander White" userId="3da70261-e0e7-408d-aace-eb577feade9e" providerId="ADAL" clId="{108F0E43-80E1-4A07-947A-758A47927FB7}" dt="2024-05-22T13:26:59.616" v="27" actId="14100"/>
          <ac:picMkLst>
            <pc:docMk/>
            <pc:sldMk cId="86324010" sldId="264"/>
            <ac:picMk id="4" creationId="{00000000-0000-0000-0000-000000000000}"/>
          </ac:picMkLst>
        </pc:picChg>
      </pc:sldChg>
      <pc:sldChg chg="modSp mod">
        <pc:chgData name="Alexander White" userId="3da70261-e0e7-408d-aace-eb577feade9e" providerId="ADAL" clId="{108F0E43-80E1-4A07-947A-758A47927FB7}" dt="2024-05-22T13:27:09.421" v="29" actId="1076"/>
        <pc:sldMkLst>
          <pc:docMk/>
          <pc:sldMk cId="3182303737" sldId="265"/>
        </pc:sldMkLst>
        <pc:spChg chg="mod">
          <ac:chgData name="Alexander White" userId="3da70261-e0e7-408d-aace-eb577feade9e" providerId="ADAL" clId="{108F0E43-80E1-4A07-947A-758A47927FB7}" dt="2024-05-22T13:27:09.421" v="29" actId="1076"/>
          <ac:spMkLst>
            <pc:docMk/>
            <pc:sldMk cId="3182303737" sldId="265"/>
            <ac:spMk id="5" creationId="{00000000-0000-0000-0000-000000000000}"/>
          </ac:spMkLst>
        </pc:spChg>
        <pc:picChg chg="mod">
          <ac:chgData name="Alexander White" userId="3da70261-e0e7-408d-aace-eb577feade9e" providerId="ADAL" clId="{108F0E43-80E1-4A07-947A-758A47927FB7}" dt="2024-05-22T13:27:05.538" v="28" actId="14100"/>
          <ac:picMkLst>
            <pc:docMk/>
            <pc:sldMk cId="3182303737" sldId="265"/>
            <ac:picMk id="4" creationId="{00000000-0000-0000-0000-000000000000}"/>
          </ac:picMkLst>
        </pc:picChg>
      </pc:sldChg>
      <pc:sldChg chg="modSp">
        <pc:chgData name="Alexander White" userId="3da70261-e0e7-408d-aace-eb577feade9e" providerId="ADAL" clId="{108F0E43-80E1-4A07-947A-758A47927FB7}" dt="2024-05-22T13:27:15.766" v="31" actId="1076"/>
        <pc:sldMkLst>
          <pc:docMk/>
          <pc:sldMk cId="4282165967" sldId="266"/>
        </pc:sldMkLst>
        <pc:picChg chg="mod">
          <ac:chgData name="Alexander White" userId="3da70261-e0e7-408d-aace-eb577feade9e" providerId="ADAL" clId="{108F0E43-80E1-4A07-947A-758A47927FB7}" dt="2024-05-22T13:27:15.766" v="31" actId="1076"/>
          <ac:picMkLst>
            <pc:docMk/>
            <pc:sldMk cId="4282165967" sldId="266"/>
            <ac:picMk id="4" creationId="{00000000-0000-0000-0000-000000000000}"/>
          </ac:picMkLst>
        </pc:picChg>
      </pc:sldChg>
      <pc:sldChg chg="modSp">
        <pc:chgData name="Alexander White" userId="3da70261-e0e7-408d-aace-eb577feade9e" providerId="ADAL" clId="{108F0E43-80E1-4A07-947A-758A47927FB7}" dt="2024-05-22T13:27:28.030" v="33" actId="1076"/>
        <pc:sldMkLst>
          <pc:docMk/>
          <pc:sldMk cId="3064159408" sldId="267"/>
        </pc:sldMkLst>
        <pc:picChg chg="mod">
          <ac:chgData name="Alexander White" userId="3da70261-e0e7-408d-aace-eb577feade9e" providerId="ADAL" clId="{108F0E43-80E1-4A07-947A-758A47927FB7}" dt="2024-05-22T13:27:28.030" v="33" actId="1076"/>
          <ac:picMkLst>
            <pc:docMk/>
            <pc:sldMk cId="3064159408" sldId="267"/>
            <ac:picMk id="4" creationId="{00000000-0000-0000-0000-000000000000}"/>
          </ac:picMkLst>
        </pc:picChg>
      </pc:sldChg>
      <pc:sldChg chg="modSp mod">
        <pc:chgData name="Alexander White" userId="3da70261-e0e7-408d-aace-eb577feade9e" providerId="ADAL" clId="{108F0E43-80E1-4A07-947A-758A47927FB7}" dt="2024-05-22T13:27:35.826" v="35" actId="6549"/>
        <pc:sldMkLst>
          <pc:docMk/>
          <pc:sldMk cId="1218658820" sldId="268"/>
        </pc:sldMkLst>
        <pc:spChg chg="mod">
          <ac:chgData name="Alexander White" userId="3da70261-e0e7-408d-aace-eb577feade9e" providerId="ADAL" clId="{108F0E43-80E1-4A07-947A-758A47927FB7}" dt="2024-05-22T13:27:35.826" v="35" actId="6549"/>
          <ac:spMkLst>
            <pc:docMk/>
            <pc:sldMk cId="1218658820" sldId="268"/>
            <ac:spMk id="3" creationId="{00000000-0000-0000-0000-000000000000}"/>
          </ac:spMkLst>
        </pc:spChg>
      </pc:sldChg>
      <pc:sldChg chg="modSp mod">
        <pc:chgData name="Alexander White" userId="3da70261-e0e7-408d-aace-eb577feade9e" providerId="ADAL" clId="{108F0E43-80E1-4A07-947A-758A47927FB7}" dt="2024-05-22T13:27:48.772" v="38" actId="14100"/>
        <pc:sldMkLst>
          <pc:docMk/>
          <pc:sldMk cId="2056952238" sldId="269"/>
        </pc:sldMkLst>
        <pc:spChg chg="mod">
          <ac:chgData name="Alexander White" userId="3da70261-e0e7-408d-aace-eb577feade9e" providerId="ADAL" clId="{108F0E43-80E1-4A07-947A-758A47927FB7}" dt="2024-05-22T13:27:45.043" v="37" actId="20577"/>
          <ac:spMkLst>
            <pc:docMk/>
            <pc:sldMk cId="2056952238" sldId="269"/>
            <ac:spMk id="3" creationId="{00000000-0000-0000-0000-000000000000}"/>
          </ac:spMkLst>
        </pc:spChg>
        <pc:picChg chg="mod">
          <ac:chgData name="Alexander White" userId="3da70261-e0e7-408d-aace-eb577feade9e" providerId="ADAL" clId="{108F0E43-80E1-4A07-947A-758A47927FB7}" dt="2024-05-22T13:27:48.772" v="38" actId="14100"/>
          <ac:picMkLst>
            <pc:docMk/>
            <pc:sldMk cId="2056952238" sldId="269"/>
            <ac:picMk id="4" creationId="{00000000-0000-0000-0000-000000000000}"/>
          </ac:picMkLst>
        </pc:picChg>
      </pc:sldChg>
      <pc:sldChg chg="modSp">
        <pc:chgData name="Alexander White" userId="3da70261-e0e7-408d-aace-eb577feade9e" providerId="ADAL" clId="{108F0E43-80E1-4A07-947A-758A47927FB7}" dt="2024-05-22T13:27:58.371" v="39" actId="14100"/>
        <pc:sldMkLst>
          <pc:docMk/>
          <pc:sldMk cId="2773805770" sldId="272"/>
        </pc:sldMkLst>
        <pc:picChg chg="mod">
          <ac:chgData name="Alexander White" userId="3da70261-e0e7-408d-aace-eb577feade9e" providerId="ADAL" clId="{108F0E43-80E1-4A07-947A-758A47927FB7}" dt="2024-05-22T13:27:58.371" v="39" actId="14100"/>
          <ac:picMkLst>
            <pc:docMk/>
            <pc:sldMk cId="2773805770" sldId="272"/>
            <ac:picMk id="4" creationId="{00000000-0000-0000-0000-000000000000}"/>
          </ac:picMkLst>
        </pc:picChg>
      </pc:sldChg>
      <pc:sldChg chg="modSp">
        <pc:chgData name="Alexander White" userId="3da70261-e0e7-408d-aace-eb577feade9e" providerId="ADAL" clId="{108F0E43-80E1-4A07-947A-758A47927FB7}" dt="2024-05-22T13:28:05.131" v="41" actId="14100"/>
        <pc:sldMkLst>
          <pc:docMk/>
          <pc:sldMk cId="2162863406" sldId="273"/>
        </pc:sldMkLst>
        <pc:picChg chg="mod">
          <ac:chgData name="Alexander White" userId="3da70261-e0e7-408d-aace-eb577feade9e" providerId="ADAL" clId="{108F0E43-80E1-4A07-947A-758A47927FB7}" dt="2024-05-22T13:28:05.131" v="41" actId="14100"/>
          <ac:picMkLst>
            <pc:docMk/>
            <pc:sldMk cId="2162863406" sldId="273"/>
            <ac:picMk id="4" creationId="{00000000-0000-0000-0000-000000000000}"/>
          </ac:picMkLst>
        </pc:picChg>
      </pc:sldChg>
      <pc:sldChg chg="modSp mod">
        <pc:chgData name="Alexander White" userId="3da70261-e0e7-408d-aace-eb577feade9e" providerId="ADAL" clId="{108F0E43-80E1-4A07-947A-758A47927FB7}" dt="2024-05-22T13:28:13.911" v="43" actId="14100"/>
        <pc:sldMkLst>
          <pc:docMk/>
          <pc:sldMk cId="160050313" sldId="274"/>
        </pc:sldMkLst>
        <pc:spChg chg="mod">
          <ac:chgData name="Alexander White" userId="3da70261-e0e7-408d-aace-eb577feade9e" providerId="ADAL" clId="{108F0E43-80E1-4A07-947A-758A47927FB7}" dt="2024-05-22T13:28:13.911" v="43" actId="14100"/>
          <ac:spMkLst>
            <pc:docMk/>
            <pc:sldMk cId="160050313" sldId="274"/>
            <ac:spMk id="6" creationId="{00000000-0000-0000-0000-000000000000}"/>
          </ac:spMkLst>
        </pc:spChg>
      </pc:sldChg>
      <pc:sldChg chg="modSp mod">
        <pc:chgData name="Alexander White" userId="3da70261-e0e7-408d-aace-eb577feade9e" providerId="ADAL" clId="{108F0E43-80E1-4A07-947A-758A47927FB7}" dt="2024-05-22T13:28:23.505" v="46" actId="1076"/>
        <pc:sldMkLst>
          <pc:docMk/>
          <pc:sldMk cId="4104934700" sldId="275"/>
        </pc:sldMkLst>
        <pc:spChg chg="mod">
          <ac:chgData name="Alexander White" userId="3da70261-e0e7-408d-aace-eb577feade9e" providerId="ADAL" clId="{108F0E43-80E1-4A07-947A-758A47927FB7}" dt="2024-05-22T13:28:19.417" v="44" actId="14100"/>
          <ac:spMkLst>
            <pc:docMk/>
            <pc:sldMk cId="4104934700" sldId="275"/>
            <ac:spMk id="3" creationId="{00000000-0000-0000-0000-000000000000}"/>
          </ac:spMkLst>
        </pc:spChg>
        <pc:picChg chg="mod">
          <ac:chgData name="Alexander White" userId="3da70261-e0e7-408d-aace-eb577feade9e" providerId="ADAL" clId="{108F0E43-80E1-4A07-947A-758A47927FB7}" dt="2024-05-22T13:28:23.505" v="46" actId="1076"/>
          <ac:picMkLst>
            <pc:docMk/>
            <pc:sldMk cId="4104934700" sldId="275"/>
            <ac:picMk id="4" creationId="{00000000-0000-0000-0000-000000000000}"/>
          </ac:picMkLst>
        </pc:picChg>
      </pc:sldChg>
      <pc:sldChg chg="modSp mod">
        <pc:chgData name="Alexander White" userId="3da70261-e0e7-408d-aace-eb577feade9e" providerId="ADAL" clId="{108F0E43-80E1-4A07-947A-758A47927FB7}" dt="2024-05-22T13:28:50.996" v="48" actId="1076"/>
        <pc:sldMkLst>
          <pc:docMk/>
          <pc:sldMk cId="956278773" sldId="277"/>
        </pc:sldMkLst>
        <pc:graphicFrameChg chg="mod modGraphic">
          <ac:chgData name="Alexander White" userId="3da70261-e0e7-408d-aace-eb577feade9e" providerId="ADAL" clId="{108F0E43-80E1-4A07-947A-758A47927FB7}" dt="2024-05-22T13:28:50.996" v="48" actId="1076"/>
          <ac:graphicFrameMkLst>
            <pc:docMk/>
            <pc:sldMk cId="956278773" sldId="277"/>
            <ac:graphicFrameMk id="4" creationId="{00000000-0000-0000-0000-000000000000}"/>
          </ac:graphicFrameMkLst>
        </pc:graphicFrameChg>
      </pc:sldChg>
      <pc:sldMasterChg chg="modSp mod">
        <pc:chgData name="Alexander White" userId="3da70261-e0e7-408d-aace-eb577feade9e" providerId="ADAL" clId="{108F0E43-80E1-4A07-947A-758A47927FB7}" dt="2024-05-20T09:26:26.061" v="3" actId="20577"/>
        <pc:sldMasterMkLst>
          <pc:docMk/>
          <pc:sldMasterMk cId="1328885048" sldId="2147483648"/>
        </pc:sldMasterMkLst>
        <pc:spChg chg="mod">
          <ac:chgData name="Alexander White" userId="3da70261-e0e7-408d-aace-eb577feade9e" providerId="ADAL" clId="{108F0E43-80E1-4A07-947A-758A47927FB7}" dt="2024-05-20T09:26:26.061" v="3" actId="20577"/>
          <ac:spMkLst>
            <pc:docMk/>
            <pc:sldMasterMk cId="1328885048" sldId="2147483648"/>
            <ac:spMk id="9" creationId="{00000000-0000-0000-0000-000000000000}"/>
          </ac:spMkLst>
        </pc:spChg>
      </pc:sldMasterChg>
      <pc:sldMasterChg chg="modSp mod">
        <pc:chgData name="Alexander White" userId="3da70261-e0e7-408d-aace-eb577feade9e" providerId="ADAL" clId="{108F0E43-80E1-4A07-947A-758A47927FB7}" dt="2024-05-20T09:26:30.008" v="7" actId="20577"/>
        <pc:sldMasterMkLst>
          <pc:docMk/>
          <pc:sldMasterMk cId="1498317190" sldId="2147483650"/>
        </pc:sldMasterMkLst>
        <pc:spChg chg="mod">
          <ac:chgData name="Alexander White" userId="3da70261-e0e7-408d-aace-eb577feade9e" providerId="ADAL" clId="{108F0E43-80E1-4A07-947A-758A47927FB7}" dt="2024-05-20T09:26:30.008" v="7" actId="20577"/>
          <ac:spMkLst>
            <pc:docMk/>
            <pc:sldMasterMk cId="1498317190" sldId="2147483650"/>
            <ac:spMk id="9" creationId="{00000000-0000-0000-0000-000000000000}"/>
          </ac:spMkLst>
        </pc:spChg>
      </pc:sldMasterChg>
      <pc:sldMasterChg chg="modSp mod">
        <pc:chgData name="Alexander White" userId="3da70261-e0e7-408d-aace-eb577feade9e" providerId="ADAL" clId="{108F0E43-80E1-4A07-947A-758A47927FB7}" dt="2024-05-20T09:26:48.670" v="11" actId="20577"/>
        <pc:sldMasterMkLst>
          <pc:docMk/>
          <pc:sldMasterMk cId="1822393236" sldId="2147483652"/>
        </pc:sldMasterMkLst>
        <pc:spChg chg="mod">
          <ac:chgData name="Alexander White" userId="3da70261-e0e7-408d-aace-eb577feade9e" providerId="ADAL" clId="{108F0E43-80E1-4A07-947A-758A47927FB7}" dt="2024-05-20T09:26:48.670" v="11" actId="20577"/>
          <ac:spMkLst>
            <pc:docMk/>
            <pc:sldMasterMk cId="1822393236" sldId="2147483652"/>
            <ac:spMk id="9" creationId="{00000000-0000-0000-0000-000000000000}"/>
          </ac:spMkLst>
        </pc:spChg>
      </pc:sldMasterChg>
      <pc:sldMasterChg chg="modSp mod">
        <pc:chgData name="Alexander White" userId="3da70261-e0e7-408d-aace-eb577feade9e" providerId="ADAL" clId="{108F0E43-80E1-4A07-947A-758A47927FB7}" dt="2024-05-20T09:26:53.087" v="15" actId="20577"/>
        <pc:sldMasterMkLst>
          <pc:docMk/>
          <pc:sldMasterMk cId="1788143608" sldId="2147483656"/>
        </pc:sldMasterMkLst>
        <pc:spChg chg="mod">
          <ac:chgData name="Alexander White" userId="3da70261-e0e7-408d-aace-eb577feade9e" providerId="ADAL" clId="{108F0E43-80E1-4A07-947A-758A47927FB7}" dt="2024-05-20T09:26:53.087" v="15"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Religion and food choice</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Judaism</a:t>
            </a:r>
            <a:endParaRPr lang="en-GB" dirty="0"/>
          </a:p>
        </p:txBody>
      </p:sp>
      <p:sp>
        <p:nvSpPr>
          <p:cNvPr id="3" name="Subtitle 2"/>
          <p:cNvSpPr>
            <a:spLocks noGrp="1"/>
          </p:cNvSpPr>
          <p:nvPr>
            <p:ph type="subTitle" idx="1"/>
          </p:nvPr>
        </p:nvSpPr>
        <p:spPr>
          <a:xfrm>
            <a:off x="1169276" y="2571092"/>
            <a:ext cx="6015295" cy="3600000"/>
          </a:xfrm>
        </p:spPr>
        <p:txBody>
          <a:bodyPr/>
          <a:lstStyle/>
          <a:p>
            <a:pPr marL="0" indent="0">
              <a:buNone/>
            </a:pPr>
            <a:r>
              <a:rPr lang="en-GB" altLang="en-US" sz="2000" dirty="0">
                <a:latin typeface="Arial" panose="020B0604020202020204" pitchFamily="34" charset="0"/>
                <a:cs typeface="Arial" panose="020B0604020202020204" pitchFamily="34" charset="0"/>
              </a:rPr>
              <a:t>Jews should not prepare food on the Sabbath, (sundown on Friday to sundown on Saturday).</a:t>
            </a:r>
          </a:p>
          <a:p>
            <a:pPr marL="0" indent="0">
              <a:buNone/>
            </a:pPr>
            <a:endParaRPr lang="en-GB" altLang="en-US" sz="2000" dirty="0">
              <a:latin typeface="Arial" panose="020B0604020202020204" pitchFamily="34" charset="0"/>
              <a:cs typeface="Arial" panose="020B0604020202020204" pitchFamily="34" charset="0"/>
            </a:endParaRPr>
          </a:p>
          <a:p>
            <a:pPr marL="0" indent="0">
              <a:buNone/>
            </a:pPr>
            <a:r>
              <a:rPr lang="en-GB" altLang="en-US" sz="2000" dirty="0">
                <a:latin typeface="Arial" panose="020B0604020202020204" pitchFamily="34" charset="0"/>
                <a:cs typeface="Arial" panose="020B0604020202020204" pitchFamily="34" charset="0"/>
              </a:rPr>
              <a:t>Meat is killed and prepared in a kosher way.</a:t>
            </a:r>
          </a:p>
          <a:p>
            <a:pPr marL="0" indent="0">
              <a:buNone/>
            </a:pPr>
            <a:endParaRPr lang="en-GB" altLang="en-US" sz="2000" dirty="0">
              <a:latin typeface="Arial" panose="020B0604020202020204" pitchFamily="34" charset="0"/>
              <a:cs typeface="Arial" panose="020B0604020202020204" pitchFamily="34" charset="0"/>
            </a:endParaRPr>
          </a:p>
          <a:p>
            <a:pPr marL="0" indent="0">
              <a:spcBef>
                <a:spcPct val="50000"/>
              </a:spcBef>
              <a:buNone/>
              <a:defRPr/>
            </a:pPr>
            <a:r>
              <a:rPr lang="en-GB" sz="2000" dirty="0">
                <a:latin typeface="Arial" panose="020B0604020202020204" pitchFamily="34" charset="0"/>
                <a:cs typeface="Arial" panose="020B0604020202020204" pitchFamily="34" charset="0"/>
              </a:rPr>
              <a:t>Meat and dairy cannot be consumed in the same meal or prepared with the same utensils. </a:t>
            </a:r>
          </a:p>
        </p:txBody>
      </p:sp>
      <p:pic>
        <p:nvPicPr>
          <p:cNvPr id="4" name="Picture 4" descr="C:\Users\Jenny\AppData\Local\Microsoft\Windows\INetCache\IE\0RYEYTLC\passover2[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59906" y="1923797"/>
            <a:ext cx="3038059" cy="448620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952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Judaism</a:t>
            </a:r>
            <a:endParaRPr lang="en-GB" dirty="0"/>
          </a:p>
        </p:txBody>
      </p:sp>
      <p:sp>
        <p:nvSpPr>
          <p:cNvPr id="3" name="Subtitle 2"/>
          <p:cNvSpPr>
            <a:spLocks noGrp="1"/>
          </p:cNvSpPr>
          <p:nvPr>
            <p:ph type="subTitle" idx="1"/>
          </p:nvPr>
        </p:nvSpPr>
        <p:spPr>
          <a:xfrm>
            <a:off x="1169276" y="2571092"/>
            <a:ext cx="6668438" cy="3600000"/>
          </a:xfrm>
        </p:spPr>
        <p:txBody>
          <a:bodyPr/>
          <a:lstStyle/>
          <a:p>
            <a:pPr marL="0" indent="0">
              <a:buNone/>
            </a:pPr>
            <a:r>
              <a:rPr lang="en-GB" sz="2000" dirty="0">
                <a:latin typeface="Arial" panose="020B0604020202020204" pitchFamily="34" charset="0"/>
                <a:cs typeface="Arial" panose="020B0604020202020204" pitchFamily="34" charset="0"/>
              </a:rPr>
              <a:t>There are a number of Jewish festivals which have particular associated food customs. </a:t>
            </a:r>
          </a:p>
          <a:p>
            <a:pPr marL="0" indent="0">
              <a:spcBef>
                <a:spcPct val="50000"/>
              </a:spcBef>
              <a:buNone/>
              <a:defRPr/>
            </a:pPr>
            <a:r>
              <a:rPr lang="en-GB" sz="2000" b="1" dirty="0">
                <a:latin typeface="Arial" panose="020B0604020202020204" pitchFamily="34" charset="0"/>
                <a:cs typeface="Arial" panose="020B0604020202020204" pitchFamily="34" charset="0"/>
              </a:rPr>
              <a:t>Rosh Hashanah </a:t>
            </a:r>
            <a:r>
              <a:rPr lang="en-GB" sz="2000" dirty="0">
                <a:latin typeface="Arial" panose="020B0604020202020204" pitchFamily="34" charset="0"/>
                <a:cs typeface="Arial" panose="020B0604020202020204" pitchFamily="34" charset="0"/>
              </a:rPr>
              <a:t>(Jewish New Year) -  sweet foods are eaten to symbolise a sweet new year. The traditional plaited </a:t>
            </a:r>
            <a:r>
              <a:rPr lang="en-GB" sz="2000" dirty="0" err="1">
                <a:latin typeface="Arial" panose="020B0604020202020204" pitchFamily="34" charset="0"/>
                <a:cs typeface="Arial" panose="020B0604020202020204" pitchFamily="34" charset="0"/>
              </a:rPr>
              <a:t>challot</a:t>
            </a:r>
            <a:r>
              <a:rPr lang="en-GB" sz="2000" dirty="0">
                <a:latin typeface="Arial" panose="020B0604020202020204" pitchFamily="34" charset="0"/>
                <a:cs typeface="Arial" panose="020B0604020202020204" pitchFamily="34" charset="0"/>
              </a:rPr>
              <a:t> is replaced by round ones, to symbolise the cycle of a the year. </a:t>
            </a:r>
          </a:p>
          <a:p>
            <a:pPr marL="0" indent="0">
              <a:spcBef>
                <a:spcPct val="50000"/>
              </a:spcBef>
              <a:buNone/>
              <a:defRPr/>
            </a:pPr>
            <a:r>
              <a:rPr lang="en-GB" sz="2000" b="1" dirty="0">
                <a:latin typeface="Arial" panose="020B0604020202020204" pitchFamily="34" charset="0"/>
                <a:cs typeface="Arial" panose="020B0604020202020204" pitchFamily="34" charset="0"/>
              </a:rPr>
              <a:t>Yom Kippur </a:t>
            </a:r>
            <a:r>
              <a:rPr lang="en-GB" sz="2000" dirty="0">
                <a:latin typeface="Arial" panose="020B0604020202020204" pitchFamily="34" charset="0"/>
                <a:cs typeface="Arial" panose="020B0604020202020204" pitchFamily="34" charset="0"/>
              </a:rPr>
              <a:t>(Day of Atonement) - a day of fasting. </a:t>
            </a:r>
          </a:p>
          <a:p>
            <a:pPr marL="0" indent="0">
              <a:spcBef>
                <a:spcPct val="50000"/>
              </a:spcBef>
              <a:buNone/>
              <a:defRPr/>
            </a:pPr>
            <a:r>
              <a:rPr lang="en-GB" sz="2000" b="1" dirty="0">
                <a:latin typeface="Arial" panose="020B0604020202020204" pitchFamily="34" charset="0"/>
                <a:cs typeface="Arial" panose="020B0604020202020204" pitchFamily="34" charset="0"/>
              </a:rPr>
              <a:t>Pesach </a:t>
            </a:r>
            <a:r>
              <a:rPr lang="en-GB" sz="2000" dirty="0">
                <a:latin typeface="Arial" panose="020B0604020202020204" pitchFamily="34" charset="0"/>
                <a:cs typeface="Arial" panose="020B0604020202020204" pitchFamily="34" charset="0"/>
              </a:rPr>
              <a:t>(Passover) - no food which contains yeast can be eaten for the week. A special unleavened bread called matzah is eaten. </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12700" y="1563798"/>
            <a:ext cx="3401786" cy="2267857"/>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23825" y="3831655"/>
            <a:ext cx="3779535" cy="2503893"/>
          </a:xfrm>
          <a:prstGeom prst="rect">
            <a:avLst/>
          </a:prstGeom>
        </p:spPr>
      </p:pic>
    </p:spTree>
    <p:extLst>
      <p:ext uri="{BB962C8B-B14F-4D97-AF65-F5344CB8AC3E}">
        <p14:creationId xmlns:p14="http://schemas.microsoft.com/office/powerpoint/2010/main" val="3196785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Sikhism</a:t>
            </a:r>
            <a:endParaRPr lang="en-GB" dirty="0"/>
          </a:p>
        </p:txBody>
      </p:sp>
      <p:sp>
        <p:nvSpPr>
          <p:cNvPr id="3" name="Subtitle 2"/>
          <p:cNvSpPr>
            <a:spLocks noGrp="1"/>
          </p:cNvSpPr>
          <p:nvPr>
            <p:ph type="subTitle" idx="1"/>
          </p:nvPr>
        </p:nvSpPr>
        <p:spPr>
          <a:xfrm>
            <a:off x="1169276" y="2571092"/>
            <a:ext cx="7582838" cy="3600000"/>
          </a:xfrm>
        </p:spPr>
        <p:txBody>
          <a:bodyPr/>
          <a:lstStyle/>
          <a:p>
            <a:pPr marL="0" indent="0">
              <a:buNone/>
            </a:pPr>
            <a:r>
              <a:rPr lang="en-GB" altLang="en-US" sz="2000" i="1" dirty="0">
                <a:latin typeface="Arial" panose="020B0604020202020204" pitchFamily="34" charset="0"/>
                <a:cs typeface="Arial" panose="020B0604020202020204" pitchFamily="34" charset="0"/>
              </a:rPr>
              <a:t>Prohibited animal flesh: pork, beef, halal and kosher.</a:t>
            </a:r>
          </a:p>
          <a:p>
            <a:pPr marL="0" indent="0">
              <a:spcBef>
                <a:spcPct val="50000"/>
              </a:spcBef>
              <a:buNone/>
            </a:pPr>
            <a:r>
              <a:rPr lang="en-GB" altLang="en-US" sz="2000" dirty="0">
                <a:latin typeface="Arial" panose="020B0604020202020204" pitchFamily="34" charset="0"/>
                <a:cs typeface="Arial" panose="020B0604020202020204" pitchFamily="34" charset="0"/>
              </a:rPr>
              <a:t>Sikhs cannot eat ritually killed meat. There are no other restrictions on what Sikhs can eat. </a:t>
            </a:r>
          </a:p>
          <a:p>
            <a:pPr marL="0" indent="0">
              <a:spcBef>
                <a:spcPct val="50000"/>
              </a:spcBef>
              <a:buNone/>
            </a:pPr>
            <a:r>
              <a:rPr lang="en-GB" altLang="en-US" sz="2000" dirty="0">
                <a:latin typeface="Arial" panose="020B0604020202020204" pitchFamily="34" charset="0"/>
                <a:cs typeface="Arial" panose="020B0604020202020204" pitchFamily="34" charset="0"/>
              </a:rPr>
              <a:t>Sikhs believe in sharing food. Every </a:t>
            </a:r>
            <a:r>
              <a:rPr lang="en-GB" altLang="en-US" sz="2000" dirty="0" err="1">
                <a:latin typeface="Arial" panose="020B0604020202020204" pitchFamily="34" charset="0"/>
                <a:cs typeface="Arial" panose="020B0604020202020204" pitchFamily="34" charset="0"/>
              </a:rPr>
              <a:t>gurdwara</a:t>
            </a:r>
            <a:r>
              <a:rPr lang="en-GB" altLang="en-US" sz="2000" dirty="0">
                <a:latin typeface="Arial" panose="020B0604020202020204" pitchFamily="34" charset="0"/>
                <a:cs typeface="Arial" panose="020B0604020202020204" pitchFamily="34" charset="0"/>
              </a:rPr>
              <a:t> (place of worship) has a </a:t>
            </a:r>
            <a:r>
              <a:rPr lang="en-GB" altLang="en-US" sz="2000" dirty="0" err="1">
                <a:latin typeface="Arial" panose="020B0604020202020204" pitchFamily="34" charset="0"/>
                <a:cs typeface="Arial" panose="020B0604020202020204" pitchFamily="34" charset="0"/>
              </a:rPr>
              <a:t>langar</a:t>
            </a:r>
            <a:r>
              <a:rPr lang="en-GB" altLang="en-US" sz="2000" dirty="0">
                <a:latin typeface="Arial" panose="020B0604020202020204" pitchFamily="34" charset="0"/>
                <a:cs typeface="Arial" panose="020B0604020202020204" pitchFamily="34" charset="0"/>
              </a:rPr>
              <a:t> (common kitchen). The congregation eats together here after the service.  </a:t>
            </a:r>
          </a:p>
          <a:p>
            <a:pPr>
              <a:spcBef>
                <a:spcPct val="50000"/>
              </a:spcBef>
              <a:buFontTx/>
              <a:buNone/>
            </a:pPr>
            <a:r>
              <a:rPr lang="en-GB" altLang="en-US" sz="2000" dirty="0">
                <a:latin typeface="Arial" panose="020B0604020202020204" pitchFamily="34" charset="0"/>
                <a:cs typeface="Arial" panose="020B0604020202020204" pitchFamily="34" charset="0"/>
              </a:rPr>
              <a:t>Sikhs also celebrate the festival </a:t>
            </a:r>
            <a:r>
              <a:rPr lang="en-GB" altLang="en-US" sz="2000" b="1" dirty="0">
                <a:latin typeface="Arial" panose="020B0604020202020204" pitchFamily="34" charset="0"/>
                <a:cs typeface="Arial" panose="020B0604020202020204" pitchFamily="34" charset="0"/>
              </a:rPr>
              <a:t>Diwali</a:t>
            </a:r>
            <a:r>
              <a:rPr lang="en-GB" altLang="en-US" sz="2000" dirty="0">
                <a:latin typeface="Arial" panose="020B0604020202020204" pitchFamily="34" charset="0"/>
                <a:cs typeface="Arial" panose="020B0604020202020204" pitchFamily="34" charset="0"/>
              </a:rPr>
              <a:t>.</a:t>
            </a:r>
            <a:r>
              <a:rPr lang="en-GB" altLang="en-US" sz="2000" b="1" dirty="0">
                <a:latin typeface="Arial" panose="020B0604020202020204" pitchFamily="34" charset="0"/>
                <a:cs typeface="Arial" panose="020B0604020202020204" pitchFamily="34" charset="0"/>
              </a:rPr>
              <a:t> </a:t>
            </a:r>
            <a:endParaRPr lang="en-GB" altLang="en-US" sz="2000" dirty="0">
              <a:latin typeface="Arial" panose="020B0604020202020204" pitchFamily="34" charset="0"/>
              <a:cs typeface="Arial" panose="020B0604020202020204" pitchFamily="34" charset="0"/>
            </a:endParaRPr>
          </a:p>
          <a:p>
            <a:pPr marL="0" indent="0">
              <a:buNone/>
            </a:pPr>
            <a:endParaRPr lang="en-GB" dirty="0"/>
          </a:p>
        </p:txBody>
      </p:sp>
      <p:pic>
        <p:nvPicPr>
          <p:cNvPr id="4" name="Picture 4" descr="C:\Users\Jenny\AppData\Local\Microsoft\Windows\INetCache\IE\W52D0TNO\4025104041_599b46e325_z[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035143" y="2778204"/>
            <a:ext cx="2876550" cy="191470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202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Buddhism (strict)</a:t>
            </a:r>
            <a:endParaRPr lang="en-GB" dirty="0"/>
          </a:p>
        </p:txBody>
      </p:sp>
      <p:sp>
        <p:nvSpPr>
          <p:cNvPr id="3" name="Subtitle 2"/>
          <p:cNvSpPr>
            <a:spLocks noGrp="1"/>
          </p:cNvSpPr>
          <p:nvPr>
            <p:ph type="subTitle" idx="1"/>
          </p:nvPr>
        </p:nvSpPr>
        <p:spPr>
          <a:xfrm>
            <a:off x="1169276" y="2571092"/>
            <a:ext cx="6276553" cy="3600000"/>
          </a:xfrm>
        </p:spPr>
        <p:txBody>
          <a:bodyPr/>
          <a:lstStyle/>
          <a:p>
            <a:pPr marL="0" indent="0">
              <a:spcBef>
                <a:spcPct val="0"/>
              </a:spcBef>
              <a:buNone/>
            </a:pPr>
            <a:r>
              <a:rPr lang="en-GB" altLang="en-US" sz="2000" i="1" dirty="0">
                <a:latin typeface="Arial" panose="020B0604020202020204" pitchFamily="34" charset="0"/>
                <a:cs typeface="Arial" panose="020B0604020202020204" pitchFamily="34" charset="0"/>
              </a:rPr>
              <a:t>Prohibited animal flesh: all.</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Buddhists believe they should not be responsible for the death of any other living organism. </a:t>
            </a:r>
          </a:p>
          <a:p>
            <a:pPr marL="0" indent="0">
              <a:spcBef>
                <a:spcPct val="0"/>
              </a:spcBef>
              <a:buNone/>
            </a:pPr>
            <a:r>
              <a:rPr lang="en-GB" altLang="en-US" sz="2000" dirty="0">
                <a:latin typeface="Arial" panose="020B0604020202020204" pitchFamily="34" charset="0"/>
                <a:cs typeface="Arial" panose="020B0604020202020204" pitchFamily="34" charset="0"/>
              </a:rPr>
              <a:t>Many, but not all, Buddhists follow a strict vegetarian, if not vegan diet. </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b="1" dirty="0" err="1">
                <a:latin typeface="Arial" panose="020B0604020202020204" pitchFamily="34" charset="0"/>
                <a:cs typeface="Arial" panose="020B0604020202020204" pitchFamily="34" charset="0"/>
              </a:rPr>
              <a:t>Wesak</a:t>
            </a:r>
            <a:r>
              <a:rPr lang="en-GB" altLang="en-US" sz="2000" dirty="0">
                <a:latin typeface="Arial" panose="020B0604020202020204" pitchFamily="34" charset="0"/>
                <a:cs typeface="Arial" panose="020B0604020202020204" pitchFamily="34" charset="0"/>
              </a:rPr>
              <a:t> is a festival celebrating the birth, enlightenment and death of Siddhartha (who some people believe to be Buddha).  Foods such as eight treasure rice can be eaten on </a:t>
            </a:r>
            <a:r>
              <a:rPr lang="en-GB" altLang="en-US" sz="2000" dirty="0" err="1">
                <a:latin typeface="Arial" panose="020B0604020202020204" pitchFamily="34" charset="0"/>
                <a:cs typeface="Arial" panose="020B0604020202020204" pitchFamily="34" charset="0"/>
              </a:rPr>
              <a:t>Wesak</a:t>
            </a:r>
            <a:r>
              <a:rPr lang="en-GB" altLang="en-US" sz="2000" dirty="0">
                <a:latin typeface="Arial" panose="020B0604020202020204" pitchFamily="34" charset="0"/>
                <a:cs typeface="Arial" panose="020B0604020202020204" pitchFamily="34" charset="0"/>
              </a:rPr>
              <a:t>. </a:t>
            </a:r>
          </a:p>
          <a:p>
            <a:pPr>
              <a:spcBef>
                <a:spcPct val="0"/>
              </a:spcBef>
            </a:pPr>
            <a:endParaRPr lang="en-GB" altLang="en-US" sz="2400" dirty="0"/>
          </a:p>
          <a:p>
            <a:pPr marL="0" indent="0">
              <a:buNone/>
            </a:pPr>
            <a:endParaRPr lang="en-GB" dirty="0"/>
          </a:p>
        </p:txBody>
      </p:sp>
      <p:pic>
        <p:nvPicPr>
          <p:cNvPr id="4" name="Picture 3" descr="C:\Users\Jenny\AppData\Local\Microsoft\Windows\INetCache\IE\EPRO8C7F\theravada-buddhism-1858721_960_720[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63840" y="2329404"/>
            <a:ext cx="3653245" cy="348851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3805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Christianity</a:t>
            </a:r>
            <a:endParaRPr lang="en-GB" dirty="0"/>
          </a:p>
        </p:txBody>
      </p:sp>
      <p:sp>
        <p:nvSpPr>
          <p:cNvPr id="3" name="Subtitle 2"/>
          <p:cNvSpPr>
            <a:spLocks noGrp="1"/>
          </p:cNvSpPr>
          <p:nvPr>
            <p:ph type="subTitle" idx="1"/>
          </p:nvPr>
        </p:nvSpPr>
        <p:spPr>
          <a:xfrm>
            <a:off x="1169276" y="2571092"/>
            <a:ext cx="5362153"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The general beliefs in Christianity are that there is no restriction on kinds of animals that can be eaten.</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Some Christians may choose to follow a vegetarian or vegan diet. </a:t>
            </a:r>
          </a:p>
          <a:p>
            <a:pPr marL="0" indent="0">
              <a:buNone/>
            </a:pPr>
            <a:endParaRPr lang="en-GB" dirty="0"/>
          </a:p>
        </p:txBody>
      </p:sp>
      <p:pic>
        <p:nvPicPr>
          <p:cNvPr id="4" name="Picture 4" descr="C:\Users\Jenny\AppData\Local\Microsoft\Windows\INetCache\IE\0RYEYTLC\Christianity-Jesus_Christ_Died_for_your_Sin[1].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315200" y="2036660"/>
            <a:ext cx="4343399" cy="38243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2863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Christianity</a:t>
            </a:r>
            <a:endParaRPr lang="en-GB" dirty="0"/>
          </a:p>
        </p:txBody>
      </p:sp>
      <p:sp>
        <p:nvSpPr>
          <p:cNvPr id="3" name="Subtitle 2"/>
          <p:cNvSpPr>
            <a:spLocks noGrp="1"/>
          </p:cNvSpPr>
          <p:nvPr>
            <p:ph type="subTitle" idx="1"/>
          </p:nvPr>
        </p:nvSpPr>
        <p:spPr>
          <a:xfrm>
            <a:off x="1169276" y="2571092"/>
            <a:ext cx="7495753" cy="3600000"/>
          </a:xfrm>
        </p:spPr>
        <p:txBody>
          <a:bodyPr/>
          <a:lstStyle/>
          <a:p>
            <a:pPr marL="0" indent="0">
              <a:spcBef>
                <a:spcPct val="50000"/>
              </a:spcBef>
              <a:buNone/>
              <a:defRPr/>
            </a:pPr>
            <a:r>
              <a:rPr lang="en-GB" sz="2000" dirty="0">
                <a:latin typeface="Arial" panose="020B0604020202020204" pitchFamily="34" charset="0"/>
                <a:cs typeface="Arial" panose="020B0604020202020204" pitchFamily="34" charset="0"/>
              </a:rPr>
              <a:t>There are a number of occasions in the Church year where special food may be eaten. This includes:</a:t>
            </a:r>
          </a:p>
          <a:p>
            <a:pPr marL="0" indent="0">
              <a:spcBef>
                <a:spcPct val="50000"/>
              </a:spcBef>
              <a:buNone/>
              <a:defRPr/>
            </a:pPr>
            <a:r>
              <a:rPr lang="en-GB" sz="2000" b="1" dirty="0">
                <a:latin typeface="Arial" panose="020B0604020202020204" pitchFamily="34" charset="0"/>
                <a:cs typeface="Arial" panose="020B0604020202020204" pitchFamily="34" charset="0"/>
              </a:rPr>
              <a:t>Christmas</a:t>
            </a:r>
            <a:r>
              <a:rPr lang="en-GB" sz="2000" dirty="0">
                <a:latin typeface="Arial" panose="020B0604020202020204" pitchFamily="34" charset="0"/>
                <a:cs typeface="Arial" panose="020B0604020202020204" pitchFamily="34" charset="0"/>
              </a:rPr>
              <a:t> – a day celebrating the birth of Jesus;</a:t>
            </a:r>
          </a:p>
          <a:p>
            <a:pPr marL="0" indent="0">
              <a:spcBef>
                <a:spcPct val="50000"/>
              </a:spcBef>
              <a:buNone/>
              <a:defRPr/>
            </a:pPr>
            <a:r>
              <a:rPr lang="en-GB" sz="2000" b="1" dirty="0">
                <a:latin typeface="Arial" panose="020B0604020202020204" pitchFamily="34" charset="0"/>
                <a:cs typeface="Arial" panose="020B0604020202020204" pitchFamily="34" charset="0"/>
              </a:rPr>
              <a:t>Easter</a:t>
            </a:r>
            <a:r>
              <a:rPr lang="en-GB" sz="2000" dirty="0">
                <a:latin typeface="Arial" panose="020B0604020202020204" pitchFamily="34" charset="0"/>
                <a:cs typeface="Arial" panose="020B0604020202020204" pitchFamily="34" charset="0"/>
              </a:rPr>
              <a:t> – celebrates Jesus’ resurrection from the dead;</a:t>
            </a:r>
          </a:p>
          <a:p>
            <a:pPr marL="0" indent="0">
              <a:spcBef>
                <a:spcPct val="50000"/>
              </a:spcBef>
              <a:buNone/>
              <a:defRPr/>
            </a:pPr>
            <a:r>
              <a:rPr lang="en-GB" sz="2000" b="1" dirty="0">
                <a:latin typeface="Arial" panose="020B0604020202020204" pitchFamily="34" charset="0"/>
                <a:cs typeface="Arial" panose="020B0604020202020204" pitchFamily="34" charset="0"/>
              </a:rPr>
              <a:t>Shrove Tuesday </a:t>
            </a:r>
            <a:r>
              <a:rPr lang="en-GB" sz="2000" dirty="0">
                <a:latin typeface="Arial" panose="020B0604020202020204" pitchFamily="34" charset="0"/>
                <a:cs typeface="Arial" panose="020B0604020202020204" pitchFamily="34" charset="0"/>
              </a:rPr>
              <a:t>– Shrove Tuesday  is the Tuesday prior to Lent, where Christians remember the time Jesus fasted in the desert.  They often give up certain food during this period. Shrove Tuesday was traditionally the last chance to use up the foods Christians would not be eating during Lent (e.g. eggs, fats). </a:t>
            </a:r>
          </a:p>
          <a:p>
            <a:pPr marL="0" indent="0">
              <a:buNone/>
            </a:pPr>
            <a:endParaRPr lang="en-GB" dirty="0"/>
          </a:p>
        </p:txBody>
      </p:sp>
      <p:pic>
        <p:nvPicPr>
          <p:cNvPr id="4" name="Picture 9"/>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9827236" y="2172739"/>
            <a:ext cx="2124075" cy="14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C:\Users\Jenny\AppData\Local\Microsoft\Windows\INetCache\IE\W52D0TNO\4492925419_53eac5db6f_o[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344085" y="3580852"/>
            <a:ext cx="2535788" cy="168136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944984" y="5529943"/>
            <a:ext cx="2934889" cy="707886"/>
          </a:xfrm>
          <a:prstGeom prst="rect">
            <a:avLst/>
          </a:prstGeom>
          <a:noFill/>
        </p:spPr>
        <p:txBody>
          <a:bodyPr wrap="square" rtlCol="0">
            <a:spAutoFit/>
          </a:bodyPr>
          <a:lstStyle/>
          <a:p>
            <a:r>
              <a:rPr lang="en-US" sz="2000" dirty="0" err="1">
                <a:latin typeface="Arial" panose="020B0604020202020204" pitchFamily="34" charset="0"/>
                <a:cs typeface="Arial" panose="020B0604020202020204" pitchFamily="34" charset="0"/>
              </a:rPr>
              <a:t>Simnel</a:t>
            </a:r>
            <a:r>
              <a:rPr lang="en-US" sz="2000" dirty="0">
                <a:latin typeface="Arial" panose="020B0604020202020204" pitchFamily="34" charset="0"/>
                <a:cs typeface="Arial" panose="020B0604020202020204" pitchFamily="34" charset="0"/>
              </a:rPr>
              <a:t> cake eaten during the Easter period</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05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Seventh-Day Adventist Church</a:t>
            </a:r>
            <a:endParaRPr lang="en-GB" dirty="0"/>
          </a:p>
        </p:txBody>
      </p:sp>
      <p:sp>
        <p:nvSpPr>
          <p:cNvPr id="3" name="Subtitle 2"/>
          <p:cNvSpPr>
            <a:spLocks noGrp="1"/>
          </p:cNvSpPr>
          <p:nvPr>
            <p:ph type="subTitle" idx="1"/>
          </p:nvPr>
        </p:nvSpPr>
        <p:spPr>
          <a:xfrm>
            <a:off x="1169277" y="2571092"/>
            <a:ext cx="5559632"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Many Adventists are </a:t>
            </a:r>
            <a:r>
              <a:rPr lang="en-GB" altLang="en-US" sz="2000" dirty="0" err="1">
                <a:latin typeface="Arial" panose="020B0604020202020204" pitchFamily="34" charset="0"/>
                <a:cs typeface="Arial" panose="020B0604020202020204" pitchFamily="34" charset="0"/>
              </a:rPr>
              <a:t>ovo</a:t>
            </a:r>
            <a:r>
              <a:rPr lang="en-GB" altLang="en-US" sz="2000" dirty="0">
                <a:latin typeface="Arial" panose="020B0604020202020204" pitchFamily="34" charset="0"/>
                <a:cs typeface="Arial" panose="020B0604020202020204" pitchFamily="34" charset="0"/>
              </a:rPr>
              <a:t>-lacto vegetarians, which means they do not consume animal flesh of any kind, but will consume dairy and egg products.</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Some Adventists avoid food and drinks which contain caffeine, therefore they do not consume tea and coffee. They also avoid alcohol.</a:t>
            </a:r>
          </a:p>
          <a:p>
            <a:pPr marL="0" indent="0">
              <a:buNone/>
            </a:pPr>
            <a:endParaRPr lang="en-GB" dirty="0"/>
          </a:p>
        </p:txBody>
      </p:sp>
      <p:pic>
        <p:nvPicPr>
          <p:cNvPr id="4" name="Picture 7" descr="C:\Users\Jenny\AppData\Local\Microsoft\Windows\INetCache\IE\W52D0TNO\cooking[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43309" y="2506546"/>
            <a:ext cx="4055377" cy="28843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4934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Rastafarian movement</a:t>
            </a:r>
            <a:endParaRPr lang="en-GB" dirty="0"/>
          </a:p>
        </p:txBody>
      </p:sp>
      <p:sp>
        <p:nvSpPr>
          <p:cNvPr id="3" name="Subtitle 2"/>
          <p:cNvSpPr>
            <a:spLocks noGrp="1"/>
          </p:cNvSpPr>
          <p:nvPr>
            <p:ph type="subTitle" idx="1"/>
          </p:nvPr>
        </p:nvSpPr>
        <p:spPr>
          <a:xfrm>
            <a:off x="1169276" y="2571092"/>
            <a:ext cx="7473981" cy="3600000"/>
          </a:xfrm>
        </p:spPr>
        <p:txBody>
          <a:bodyPr/>
          <a:lstStyle/>
          <a:p>
            <a:pPr marL="0" indent="0">
              <a:spcBef>
                <a:spcPct val="0"/>
              </a:spcBef>
              <a:buNone/>
            </a:pPr>
            <a:r>
              <a:rPr lang="en-GB" altLang="en-US" sz="2000" i="1" dirty="0">
                <a:latin typeface="Arial" panose="020B0604020202020204" pitchFamily="34" charset="0"/>
                <a:cs typeface="Arial" panose="020B0604020202020204" pitchFamily="34" charset="0"/>
              </a:rPr>
              <a:t>Prohibited animal flesh: all.</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Most Rastafarians are vegetarians or vegans. </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Foods approved for Rastafarians are called Ital, which should be natural or pure, without the addition of artificial colours, flavourings or preservatives.</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Rastafarians avoid alcohol and some also avoid tea, coffee and other caffeinated drinks because these are considered to confuse the soul.</a:t>
            </a:r>
          </a:p>
          <a:p>
            <a:endParaRPr lang="en-GB" sz="2400" dirty="0"/>
          </a:p>
          <a:p>
            <a:pPr marL="0" indent="0">
              <a:buNone/>
            </a:pPr>
            <a:endParaRPr lang="en-GB" dirty="0"/>
          </a:p>
        </p:txBody>
      </p:sp>
      <p:pic>
        <p:nvPicPr>
          <p:cNvPr id="4" name="Picture 3" descr="C:\Users\Jenny\AppData\Local\Microsoft\Windows\INetCache\IE\0RYEYTLC\set-of-vegetables-1379279383paK[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934906" y="2283798"/>
            <a:ext cx="2858411" cy="21844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0113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Foods avoided by different religions</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920634651"/>
              </p:ext>
            </p:extLst>
          </p:nvPr>
        </p:nvGraphicFramePr>
        <p:xfrm>
          <a:off x="1169274" y="2283798"/>
          <a:ext cx="9106846" cy="4084320"/>
        </p:xfrm>
        <a:graphic>
          <a:graphicData uri="http://schemas.openxmlformats.org/drawingml/2006/table">
            <a:tbl>
              <a:tblPr firstRow="1" bandRow="1">
                <a:solidFill>
                  <a:srgbClr val="EF9F3F"/>
                </a:solidFill>
                <a:tableStyleId>{21E4AEA4-8DFA-4A89-87EB-49C32662AFE0}</a:tableStyleId>
              </a:tblPr>
              <a:tblGrid>
                <a:gridCol w="3298339">
                  <a:extLst>
                    <a:ext uri="{9D8B030D-6E8A-4147-A177-3AD203B41FA5}">
                      <a16:colId xmlns:a16="http://schemas.microsoft.com/office/drawing/2014/main" val="3141528445"/>
                    </a:ext>
                  </a:extLst>
                </a:gridCol>
                <a:gridCol w="1237192">
                  <a:extLst>
                    <a:ext uri="{9D8B030D-6E8A-4147-A177-3AD203B41FA5}">
                      <a16:colId xmlns:a16="http://schemas.microsoft.com/office/drawing/2014/main" val="2992154198"/>
                    </a:ext>
                  </a:extLst>
                </a:gridCol>
                <a:gridCol w="1218514">
                  <a:extLst>
                    <a:ext uri="{9D8B030D-6E8A-4147-A177-3AD203B41FA5}">
                      <a16:colId xmlns:a16="http://schemas.microsoft.com/office/drawing/2014/main" val="443566183"/>
                    </a:ext>
                  </a:extLst>
                </a:gridCol>
                <a:gridCol w="1110343">
                  <a:extLst>
                    <a:ext uri="{9D8B030D-6E8A-4147-A177-3AD203B41FA5}">
                      <a16:colId xmlns:a16="http://schemas.microsoft.com/office/drawing/2014/main" val="1773349816"/>
                    </a:ext>
                  </a:extLst>
                </a:gridCol>
                <a:gridCol w="1197429">
                  <a:extLst>
                    <a:ext uri="{9D8B030D-6E8A-4147-A177-3AD203B41FA5}">
                      <a16:colId xmlns:a16="http://schemas.microsoft.com/office/drawing/2014/main" val="152735259"/>
                    </a:ext>
                  </a:extLst>
                </a:gridCol>
                <a:gridCol w="1045029">
                  <a:extLst>
                    <a:ext uri="{9D8B030D-6E8A-4147-A177-3AD203B41FA5}">
                      <a16:colId xmlns:a16="http://schemas.microsoft.com/office/drawing/2014/main" val="8249974"/>
                    </a:ext>
                  </a:extLst>
                </a:gridCol>
              </a:tblGrid>
              <a:tr h="370840">
                <a:tc>
                  <a:txBody>
                    <a:bodyPr/>
                    <a:lstStyle/>
                    <a:p>
                      <a:r>
                        <a:rPr lang="en-US" sz="2000" dirty="0">
                          <a:latin typeface="Arial" panose="020B0604020202020204" pitchFamily="34" charset="0"/>
                          <a:cs typeface="Arial" panose="020B0604020202020204" pitchFamily="34" charset="0"/>
                        </a:rPr>
                        <a:t>Religion</a:t>
                      </a:r>
                      <a:endParaRPr lang="en-GB" sz="2000" dirty="0">
                        <a:latin typeface="Arial" panose="020B0604020202020204" pitchFamily="34" charset="0"/>
                        <a:cs typeface="Arial" panose="020B0604020202020204" pitchFamily="34" charset="0"/>
                      </a:endParaRPr>
                    </a:p>
                  </a:txBody>
                  <a:tcPr>
                    <a:solidFill>
                      <a:srgbClr val="EF9F3F"/>
                    </a:solidFill>
                  </a:tcPr>
                </a:tc>
                <a:tc>
                  <a:txBody>
                    <a:bodyPr/>
                    <a:lstStyle/>
                    <a:p>
                      <a:r>
                        <a:rPr lang="en-US" sz="2000" dirty="0">
                          <a:latin typeface="Arial" panose="020B0604020202020204" pitchFamily="34" charset="0"/>
                          <a:cs typeface="Arial" panose="020B0604020202020204" pitchFamily="34" charset="0"/>
                        </a:rPr>
                        <a:t>Pork</a:t>
                      </a:r>
                      <a:endParaRPr lang="en-GB" sz="2000" dirty="0">
                        <a:latin typeface="Arial" panose="020B0604020202020204" pitchFamily="34" charset="0"/>
                        <a:cs typeface="Arial" panose="020B0604020202020204" pitchFamily="34" charset="0"/>
                      </a:endParaRPr>
                    </a:p>
                  </a:txBody>
                  <a:tcPr>
                    <a:solidFill>
                      <a:srgbClr val="EF9F3F"/>
                    </a:solidFill>
                  </a:tcPr>
                </a:tc>
                <a:tc>
                  <a:txBody>
                    <a:bodyPr/>
                    <a:lstStyle/>
                    <a:p>
                      <a:r>
                        <a:rPr lang="en-US" sz="2000" dirty="0">
                          <a:latin typeface="Arial" panose="020B0604020202020204" pitchFamily="34" charset="0"/>
                          <a:cs typeface="Arial" panose="020B0604020202020204" pitchFamily="34" charset="0"/>
                        </a:rPr>
                        <a:t>Beef</a:t>
                      </a:r>
                      <a:endParaRPr lang="en-GB" sz="2000" dirty="0">
                        <a:latin typeface="Arial" panose="020B0604020202020204" pitchFamily="34" charset="0"/>
                        <a:cs typeface="Arial" panose="020B0604020202020204" pitchFamily="34" charset="0"/>
                      </a:endParaRPr>
                    </a:p>
                  </a:txBody>
                  <a:tcPr>
                    <a:solidFill>
                      <a:srgbClr val="EF9F3F"/>
                    </a:solidFill>
                  </a:tcPr>
                </a:tc>
                <a:tc>
                  <a:txBody>
                    <a:bodyPr/>
                    <a:lstStyle/>
                    <a:p>
                      <a:r>
                        <a:rPr lang="en-US" sz="2000" dirty="0">
                          <a:latin typeface="Arial" panose="020B0604020202020204" pitchFamily="34" charset="0"/>
                          <a:cs typeface="Arial" panose="020B0604020202020204" pitchFamily="34" charset="0"/>
                        </a:rPr>
                        <a:t>Lamb</a:t>
                      </a:r>
                      <a:endParaRPr lang="en-GB" sz="2000" dirty="0">
                        <a:latin typeface="Arial" panose="020B0604020202020204" pitchFamily="34" charset="0"/>
                        <a:cs typeface="Arial" panose="020B0604020202020204" pitchFamily="34" charset="0"/>
                      </a:endParaRPr>
                    </a:p>
                  </a:txBody>
                  <a:tcPr>
                    <a:solidFill>
                      <a:srgbClr val="EF9F3F"/>
                    </a:solidFill>
                  </a:tcPr>
                </a:tc>
                <a:tc>
                  <a:txBody>
                    <a:bodyPr/>
                    <a:lstStyle/>
                    <a:p>
                      <a:r>
                        <a:rPr lang="en-US" sz="2000" dirty="0">
                          <a:latin typeface="Arial" panose="020B0604020202020204" pitchFamily="34" charset="0"/>
                          <a:cs typeface="Arial" panose="020B0604020202020204" pitchFamily="34" charset="0"/>
                        </a:rPr>
                        <a:t>Chicken</a:t>
                      </a:r>
                      <a:endParaRPr lang="en-GB" sz="2000" dirty="0">
                        <a:latin typeface="Arial" panose="020B0604020202020204" pitchFamily="34" charset="0"/>
                        <a:cs typeface="Arial" panose="020B0604020202020204" pitchFamily="34" charset="0"/>
                      </a:endParaRPr>
                    </a:p>
                  </a:txBody>
                  <a:tcPr>
                    <a:solidFill>
                      <a:srgbClr val="EF9F3F"/>
                    </a:solidFill>
                  </a:tcPr>
                </a:tc>
                <a:tc>
                  <a:txBody>
                    <a:bodyPr/>
                    <a:lstStyle/>
                    <a:p>
                      <a:r>
                        <a:rPr lang="en-US" sz="2000" dirty="0">
                          <a:latin typeface="Arial" panose="020B0604020202020204" pitchFamily="34" charset="0"/>
                          <a:cs typeface="Arial" panose="020B0604020202020204" pitchFamily="34" charset="0"/>
                        </a:rPr>
                        <a:t>Fish</a:t>
                      </a:r>
                      <a:endParaRPr lang="en-GB" sz="2000" dirty="0">
                        <a:latin typeface="Arial" panose="020B0604020202020204" pitchFamily="34" charset="0"/>
                        <a:cs typeface="Arial" panose="020B0604020202020204" pitchFamily="34" charset="0"/>
                      </a:endParaRPr>
                    </a:p>
                  </a:txBody>
                  <a:tcPr>
                    <a:solidFill>
                      <a:srgbClr val="EF9F3F"/>
                    </a:solidFill>
                  </a:tcPr>
                </a:tc>
                <a:extLst>
                  <a:ext uri="{0D108BD9-81ED-4DB2-BD59-A6C34878D82A}">
                    <a16:rowId xmlns:a16="http://schemas.microsoft.com/office/drawing/2014/main" val="1675142368"/>
                  </a:ext>
                </a:extLst>
              </a:tr>
              <a:tr h="415133">
                <a:tc>
                  <a:txBody>
                    <a:bodyPr/>
                    <a:lstStyle/>
                    <a:p>
                      <a:r>
                        <a:rPr lang="en-US" sz="2000" dirty="0">
                          <a:latin typeface="Arial" panose="020B0604020202020204" pitchFamily="34" charset="0"/>
                          <a:cs typeface="Arial" panose="020B0604020202020204" pitchFamily="34" charset="0"/>
                        </a:rPr>
                        <a:t>Islam</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r>
                        <a:rPr lang="en-GB" sz="2000" dirty="0">
                          <a:latin typeface="Arial" panose="020B0604020202020204" pitchFamily="34" charset="0"/>
                          <a:ea typeface="Segoe UI Symbol" panose="020B0502040204020203" pitchFamily="34" charset="0"/>
                          <a:cs typeface="Arial" panose="020B0604020202020204" pitchFamily="34" charset="0"/>
                        </a:rPr>
                        <a:t>✖</a:t>
                      </a:r>
                    </a:p>
                  </a:txBody>
                  <a:tcPr>
                    <a:solidFill>
                      <a:srgbClr val="FCE3C2"/>
                    </a:solidFill>
                  </a:tcPr>
                </a:tc>
                <a:tc>
                  <a:txBody>
                    <a:bodyPr/>
                    <a:lstStyle/>
                    <a:p>
                      <a:r>
                        <a:rPr lang="en-US" sz="2000" dirty="0">
                          <a:latin typeface="Arial" panose="020B0604020202020204" pitchFamily="34" charset="0"/>
                          <a:cs typeface="Arial" panose="020B0604020202020204" pitchFamily="34" charset="0"/>
                        </a:rPr>
                        <a:t>Halal only</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r>
                        <a:rPr lang="en-US" sz="2000" dirty="0">
                          <a:latin typeface="Arial" panose="020B0604020202020204" pitchFamily="34" charset="0"/>
                          <a:cs typeface="Arial" panose="020B0604020202020204" pitchFamily="34" charset="0"/>
                        </a:rPr>
                        <a:t>Halal only</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r>
                        <a:rPr lang="en-US" sz="2000" dirty="0">
                          <a:latin typeface="Arial" panose="020B0604020202020204" pitchFamily="34" charset="0"/>
                          <a:cs typeface="Arial" panose="020B0604020202020204" pitchFamily="34" charset="0"/>
                        </a:rPr>
                        <a:t>Halal only</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extLst>
                  <a:ext uri="{0D108BD9-81ED-4DB2-BD59-A6C34878D82A}">
                    <a16:rowId xmlns:a16="http://schemas.microsoft.com/office/drawing/2014/main" val="1424033127"/>
                  </a:ext>
                </a:extLst>
              </a:tr>
              <a:tr h="370840">
                <a:tc>
                  <a:txBody>
                    <a:bodyPr/>
                    <a:lstStyle/>
                    <a:p>
                      <a:r>
                        <a:rPr lang="en-US" sz="2000" dirty="0">
                          <a:latin typeface="Arial" panose="020B0604020202020204" pitchFamily="34" charset="0"/>
                          <a:cs typeface="Arial" panose="020B0604020202020204" pitchFamily="34" charset="0"/>
                        </a:rPr>
                        <a:t>Hinduism</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extLst>
                  <a:ext uri="{0D108BD9-81ED-4DB2-BD59-A6C34878D82A}">
                    <a16:rowId xmlns:a16="http://schemas.microsoft.com/office/drawing/2014/main" val="303796542"/>
                  </a:ext>
                </a:extLst>
              </a:tr>
              <a:tr h="370840">
                <a:tc>
                  <a:txBody>
                    <a:bodyPr/>
                    <a:lstStyle/>
                    <a:p>
                      <a:r>
                        <a:rPr lang="en-US" sz="2000" dirty="0">
                          <a:latin typeface="Arial" panose="020B0604020202020204" pitchFamily="34" charset="0"/>
                          <a:cs typeface="Arial" panose="020B0604020202020204" pitchFamily="34" charset="0"/>
                        </a:rPr>
                        <a:t>Judaism</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r>
                        <a:rPr lang="en-US" sz="2000" dirty="0">
                          <a:latin typeface="Arial" panose="020B0604020202020204" pitchFamily="34" charset="0"/>
                          <a:cs typeface="Arial" panose="020B0604020202020204" pitchFamily="34" charset="0"/>
                        </a:rPr>
                        <a:t>Kosher only</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r>
                        <a:rPr lang="en-US" sz="2000" dirty="0">
                          <a:latin typeface="Arial" panose="020B0604020202020204" pitchFamily="34" charset="0"/>
                          <a:cs typeface="Arial" panose="020B0604020202020204" pitchFamily="34" charset="0"/>
                        </a:rPr>
                        <a:t>Kosher only</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r>
                        <a:rPr lang="en-US" sz="2000" dirty="0">
                          <a:latin typeface="Arial" panose="020B0604020202020204" pitchFamily="34" charset="0"/>
                          <a:cs typeface="Arial" panose="020B0604020202020204" pitchFamily="34" charset="0"/>
                        </a:rPr>
                        <a:t>Kosher only</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txBody>
                  <a:tcPr>
                    <a:solidFill>
                      <a:srgbClr val="FCE3C2"/>
                    </a:solidFill>
                  </a:tcPr>
                </a:tc>
                <a:extLst>
                  <a:ext uri="{0D108BD9-81ED-4DB2-BD59-A6C34878D82A}">
                    <a16:rowId xmlns:a16="http://schemas.microsoft.com/office/drawing/2014/main" val="129658133"/>
                  </a:ext>
                </a:extLst>
              </a:tr>
              <a:tr h="370840">
                <a:tc>
                  <a:txBody>
                    <a:bodyPr/>
                    <a:lstStyle/>
                    <a:p>
                      <a:r>
                        <a:rPr lang="en-US" sz="2000" dirty="0">
                          <a:latin typeface="Arial" panose="020B0604020202020204" pitchFamily="34" charset="0"/>
                          <a:cs typeface="Arial" panose="020B0604020202020204" pitchFamily="34" charset="0"/>
                        </a:rPr>
                        <a:t>Sikhism</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extLst>
                  <a:ext uri="{0D108BD9-81ED-4DB2-BD59-A6C34878D82A}">
                    <a16:rowId xmlns:a16="http://schemas.microsoft.com/office/drawing/2014/main" val="464448102"/>
                  </a:ext>
                </a:extLst>
              </a:tr>
              <a:tr h="370840">
                <a:tc>
                  <a:txBody>
                    <a:bodyPr/>
                    <a:lstStyle/>
                    <a:p>
                      <a:r>
                        <a:rPr lang="en-US" sz="2000" dirty="0">
                          <a:latin typeface="Arial" panose="020B0604020202020204" pitchFamily="34" charset="0"/>
                          <a:cs typeface="Arial" panose="020B0604020202020204" pitchFamily="34" charset="0"/>
                        </a:rPr>
                        <a:t>Buddhism (strict)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extLst>
                  <a:ext uri="{0D108BD9-81ED-4DB2-BD59-A6C34878D82A}">
                    <a16:rowId xmlns:a16="http://schemas.microsoft.com/office/drawing/2014/main" val="3406673329"/>
                  </a:ext>
                </a:extLst>
              </a:tr>
              <a:tr h="370840">
                <a:tc>
                  <a:txBody>
                    <a:bodyPr/>
                    <a:lstStyle/>
                    <a:p>
                      <a:r>
                        <a:rPr lang="en-US" sz="2000" dirty="0">
                          <a:latin typeface="Arial" panose="020B0604020202020204" pitchFamily="34" charset="0"/>
                          <a:cs typeface="Arial" panose="020B0604020202020204" pitchFamily="34" charset="0"/>
                        </a:rPr>
                        <a:t>Seventh-day</a:t>
                      </a:r>
                      <a:r>
                        <a:rPr lang="en-US" sz="2000" baseline="0" dirty="0">
                          <a:latin typeface="Arial" panose="020B0604020202020204" pitchFamily="34" charset="0"/>
                          <a:cs typeface="Arial" panose="020B0604020202020204" pitchFamily="34" charset="0"/>
                        </a:rPr>
                        <a:t> Adventist Church</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extLst>
                  <a:ext uri="{0D108BD9-81ED-4DB2-BD59-A6C34878D82A}">
                    <a16:rowId xmlns:a16="http://schemas.microsoft.com/office/drawing/2014/main" val="2400578410"/>
                  </a:ext>
                </a:extLst>
              </a:tr>
              <a:tr h="370840">
                <a:tc>
                  <a:txBody>
                    <a:bodyPr/>
                    <a:lstStyle/>
                    <a:p>
                      <a:r>
                        <a:rPr lang="en-US" sz="2000" dirty="0">
                          <a:latin typeface="Arial" panose="020B0604020202020204" pitchFamily="34" charset="0"/>
                          <a:cs typeface="Arial" panose="020B0604020202020204" pitchFamily="34" charset="0"/>
                        </a:rPr>
                        <a:t>Rastafari movement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ea typeface="Segoe UI Symbol" panose="020B0502040204020203"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txBody>
                  <a:tcPr>
                    <a:solidFill>
                      <a:srgbClr val="FCE3C2"/>
                    </a:solidFill>
                  </a:tcPr>
                </a:tc>
                <a:extLst>
                  <a:ext uri="{0D108BD9-81ED-4DB2-BD59-A6C34878D82A}">
                    <a16:rowId xmlns:a16="http://schemas.microsoft.com/office/drawing/2014/main" val="2266705493"/>
                  </a:ext>
                </a:extLst>
              </a:tr>
            </a:tbl>
          </a:graphicData>
        </a:graphic>
      </p:graphicFrame>
    </p:spTree>
    <p:extLst>
      <p:ext uri="{BB962C8B-B14F-4D97-AF65-F5344CB8AC3E}">
        <p14:creationId xmlns:p14="http://schemas.microsoft.com/office/powerpoint/2010/main" val="956278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Religion and food choice</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18E81EF8-DF2D-FCA1-57BE-503764E9CCF9}"/>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Religion and food choice</a:t>
            </a:r>
            <a:endParaRPr lang="en-US" dirty="0"/>
          </a:p>
        </p:txBody>
      </p:sp>
      <p:sp>
        <p:nvSpPr>
          <p:cNvPr id="3" name="Subtitle 2"/>
          <p:cNvSpPr>
            <a:spLocks noGrp="1"/>
          </p:cNvSpPr>
          <p:nvPr>
            <p:ph type="subTitle" idx="1"/>
          </p:nvPr>
        </p:nvSpPr>
        <p:spPr>
          <a:xfrm>
            <a:off x="1169276" y="2571092"/>
            <a:ext cx="5462813" cy="3600000"/>
          </a:xfrm>
        </p:spPr>
        <p:txBody>
          <a:bodyPr/>
          <a:lstStyle/>
          <a:p>
            <a:pPr marL="0" indent="0">
              <a:buNone/>
            </a:pPr>
            <a:r>
              <a:rPr lang="en-GB" sz="2000" dirty="0">
                <a:latin typeface="Arial" panose="020B0604020202020204" pitchFamily="34" charset="0"/>
                <a:cs typeface="Arial" panose="020B0604020202020204" pitchFamily="34" charset="0"/>
              </a:rPr>
              <a:t>Around the world, people choose to eat or avoid certain foods depending on their religious belief.</a:t>
            </a:r>
          </a:p>
          <a:p>
            <a:pPr marL="0" indent="0">
              <a:buNone/>
            </a:pPr>
            <a:r>
              <a:rPr lang="en-GB" sz="2000" dirty="0">
                <a:latin typeface="Arial" panose="020B0604020202020204" pitchFamily="34" charset="0"/>
                <a:cs typeface="Arial" panose="020B0604020202020204" pitchFamily="34" charset="0"/>
              </a:rPr>
              <a:t>Some beliefs have been followed for centuries and are well established as part of life.</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 healthy and varied diet is important for good health.</a:t>
            </a:r>
          </a:p>
          <a:p>
            <a:pPr marL="0" indent="0">
              <a:buNone/>
            </a:pPr>
            <a:endParaRPr lang="en-GB" sz="2000" dirty="0">
              <a:latin typeface="Arial" panose="020B0604020202020204" pitchFamily="34" charset="0"/>
              <a:cs typeface="Arial" panose="020B0604020202020204" pitchFamily="34" charset="0"/>
            </a:endParaRPr>
          </a:p>
        </p:txBody>
      </p:sp>
      <p:pic>
        <p:nvPicPr>
          <p:cNvPr id="4" name="Picture 5" descr="C:\Users\Jenny\AppData\Local\Microsoft\Windows\INetCache\IE\6T7W4HTR\1[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487322" y="2542291"/>
            <a:ext cx="4337143" cy="244346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Roles of food in religion</a:t>
            </a:r>
            <a:br>
              <a:rPr lang="en-GB"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6603124" cy="3600000"/>
          </a:xfrm>
        </p:spPr>
        <p:txBody>
          <a:bodyPr/>
          <a:lstStyle/>
          <a:p>
            <a:pPr marL="0" indent="0">
              <a:spcBef>
                <a:spcPct val="0"/>
              </a:spcBef>
              <a:buNone/>
              <a:defRPr/>
            </a:pPr>
            <a:r>
              <a:rPr lang="en-US" altLang="en-US" sz="2000" dirty="0">
                <a:latin typeface="Arial" panose="020B0604020202020204" pitchFamily="34" charset="0"/>
                <a:cs typeface="Arial" panose="020B0604020202020204" pitchFamily="34" charset="0"/>
              </a:rPr>
              <a:t>These include:</a:t>
            </a:r>
          </a:p>
          <a:p>
            <a:pPr marL="266700" indent="-266700">
              <a:spcBef>
                <a:spcPct val="0"/>
              </a:spcBef>
              <a:defRPr/>
            </a:pPr>
            <a:endParaRPr lang="en-US" altLang="en-US" sz="2000" dirty="0">
              <a:latin typeface="Arial" panose="020B0604020202020204" pitchFamily="34" charset="0"/>
              <a:cs typeface="Arial" panose="020B0604020202020204" pitchFamily="34" charset="0"/>
            </a:endParaRPr>
          </a:p>
          <a:p>
            <a:pPr>
              <a:spcBef>
                <a:spcPct val="0"/>
              </a:spcBef>
              <a:buFont typeface="Arial" pitchFamily="34" charset="0"/>
              <a:buChar char="•"/>
              <a:defRPr/>
            </a:pPr>
            <a:r>
              <a:rPr lang="en-US" altLang="en-US" sz="2000" dirty="0">
                <a:latin typeface="Arial" panose="020B0604020202020204" pitchFamily="34" charset="0"/>
                <a:cs typeface="Arial" panose="020B0604020202020204" pitchFamily="34" charset="0"/>
              </a:rPr>
              <a:t>to communicate with God (e.g. saying thanks and blessing);</a:t>
            </a:r>
          </a:p>
          <a:p>
            <a:pPr>
              <a:spcBef>
                <a:spcPct val="0"/>
              </a:spcBef>
              <a:buFont typeface="Arial" pitchFamily="34" charset="0"/>
              <a:buChar char="•"/>
              <a:defRPr/>
            </a:pPr>
            <a:endParaRPr lang="en-US" altLang="en-US" sz="2000" dirty="0">
              <a:latin typeface="Arial" panose="020B0604020202020204" pitchFamily="34" charset="0"/>
              <a:cs typeface="Arial" panose="020B0604020202020204" pitchFamily="34" charset="0"/>
            </a:endParaRPr>
          </a:p>
          <a:p>
            <a:pPr>
              <a:spcBef>
                <a:spcPct val="0"/>
              </a:spcBef>
              <a:buFont typeface="Arial" pitchFamily="34" charset="0"/>
              <a:buChar char="•"/>
              <a:defRPr/>
            </a:pPr>
            <a:r>
              <a:rPr lang="en-US" altLang="en-US" sz="2000" dirty="0">
                <a:latin typeface="Arial" panose="020B0604020202020204" pitchFamily="34" charset="0"/>
                <a:cs typeface="Arial" panose="020B0604020202020204" pitchFamily="34" charset="0"/>
              </a:rPr>
              <a:t>to demonstrate faith through following religious rites concerning diets;</a:t>
            </a:r>
          </a:p>
          <a:p>
            <a:pPr>
              <a:spcBef>
                <a:spcPct val="0"/>
              </a:spcBef>
              <a:buFont typeface="Arial" pitchFamily="34" charset="0"/>
              <a:buChar char="•"/>
              <a:defRPr/>
            </a:pPr>
            <a:endParaRPr lang="en-US" altLang="en-US" sz="2000" dirty="0">
              <a:latin typeface="Arial" panose="020B0604020202020204" pitchFamily="34" charset="0"/>
              <a:cs typeface="Arial" panose="020B0604020202020204" pitchFamily="34" charset="0"/>
            </a:endParaRPr>
          </a:p>
          <a:p>
            <a:pPr>
              <a:spcBef>
                <a:spcPct val="0"/>
              </a:spcBef>
              <a:buFont typeface="Arial" pitchFamily="34" charset="0"/>
              <a:buChar char="•"/>
              <a:defRPr/>
            </a:pPr>
            <a:r>
              <a:rPr lang="en-US" altLang="en-US" sz="2000" dirty="0">
                <a:latin typeface="Arial" panose="020B0604020202020204" pitchFamily="34" charset="0"/>
                <a:cs typeface="Arial" panose="020B0604020202020204" pitchFamily="34" charset="0"/>
              </a:rPr>
              <a:t>to develop discipline through fasting</a:t>
            </a:r>
            <a:r>
              <a:rPr lang="en-US" altLang="en-US" dirty="0">
                <a:latin typeface="Arial" panose="020B0604020202020204" pitchFamily="34" charset="0"/>
                <a:cs typeface="Arial" panose="020B0604020202020204" pitchFamily="34" charset="0"/>
              </a:rPr>
              <a:t>.</a:t>
            </a:r>
          </a:p>
          <a:p>
            <a:endParaRPr lang="en-GB" sz="2400" dirty="0"/>
          </a:p>
          <a:p>
            <a:pPr marL="0" indent="0">
              <a:buNone/>
            </a:pPr>
            <a:endParaRPr lang="en-GB" dirty="0"/>
          </a:p>
        </p:txBody>
      </p:sp>
      <p:pic>
        <p:nvPicPr>
          <p:cNvPr id="4" name="Picture 3" descr="C:\Documents and Settings\Eschneider\Local Settings\Temporary Internet Files\Content.IE5\77TFGTKG\MP900409578[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772400" y="2332517"/>
            <a:ext cx="3987258" cy="319130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0182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Religions around the world</a:t>
            </a:r>
            <a:br>
              <a:rPr lang="en-GB"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7844095" cy="3600000"/>
          </a:xfrm>
        </p:spPr>
        <p:txBody>
          <a:bodyPr/>
          <a:lstStyle/>
          <a:p>
            <a:pPr>
              <a:spcBef>
                <a:spcPct val="0"/>
              </a:spcBef>
              <a:buNone/>
              <a:defRPr/>
            </a:pPr>
            <a:r>
              <a:rPr lang="en-GB" altLang="en-US" sz="2000" dirty="0">
                <a:latin typeface="Arial" panose="020B0604020202020204" pitchFamily="34" charset="0"/>
                <a:cs typeface="Arial" panose="020B0604020202020204" pitchFamily="34" charset="0"/>
              </a:rPr>
              <a:t>Religions which require particular food rules include:</a:t>
            </a:r>
          </a:p>
          <a:p>
            <a:pPr marL="457200" indent="-457200">
              <a:lnSpc>
                <a:spcPct val="150000"/>
              </a:lnSpc>
              <a:spcBef>
                <a:spcPct val="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Islam;</a:t>
            </a:r>
          </a:p>
          <a:p>
            <a:pPr marL="457200" indent="-457200">
              <a:lnSpc>
                <a:spcPct val="150000"/>
              </a:lnSpc>
              <a:spcBef>
                <a:spcPct val="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Hinduism;</a:t>
            </a:r>
          </a:p>
          <a:p>
            <a:pPr marL="457200" indent="-457200">
              <a:lnSpc>
                <a:spcPct val="150000"/>
              </a:lnSpc>
              <a:spcBef>
                <a:spcPct val="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Judaism;</a:t>
            </a:r>
          </a:p>
          <a:p>
            <a:pPr marL="457200" indent="-457200">
              <a:lnSpc>
                <a:spcPct val="150000"/>
              </a:lnSpc>
              <a:spcBef>
                <a:spcPct val="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Sikhism;</a:t>
            </a:r>
          </a:p>
          <a:p>
            <a:pPr marL="457200" indent="-457200">
              <a:lnSpc>
                <a:spcPct val="150000"/>
              </a:lnSpc>
              <a:spcBef>
                <a:spcPct val="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Buddhism (strict);</a:t>
            </a:r>
          </a:p>
          <a:p>
            <a:pPr marL="457200" indent="-457200">
              <a:lnSpc>
                <a:spcPct val="150000"/>
              </a:lnSpc>
              <a:spcBef>
                <a:spcPct val="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Seventh-day Adventist Church;</a:t>
            </a:r>
          </a:p>
          <a:p>
            <a:pPr marL="457200" indent="-457200">
              <a:lnSpc>
                <a:spcPct val="150000"/>
              </a:lnSpc>
              <a:spcBef>
                <a:spcPct val="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Rastafari Movement.</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05700" y="2915336"/>
            <a:ext cx="3967843" cy="2645229"/>
          </a:xfrm>
          <a:prstGeom prst="rect">
            <a:avLst/>
          </a:prstGeom>
        </p:spPr>
      </p:pic>
      <p:sp>
        <p:nvSpPr>
          <p:cNvPr id="5" name="TextBox 4"/>
          <p:cNvSpPr txBox="1"/>
          <p:nvPr/>
        </p:nvSpPr>
        <p:spPr>
          <a:xfrm>
            <a:off x="9051023" y="5720143"/>
            <a:ext cx="246017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Diwali</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5382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Islam</a:t>
            </a:r>
          </a:p>
        </p:txBody>
      </p:sp>
      <p:sp>
        <p:nvSpPr>
          <p:cNvPr id="3" name="Subtitle 2"/>
          <p:cNvSpPr>
            <a:spLocks noGrp="1"/>
          </p:cNvSpPr>
          <p:nvPr>
            <p:ph type="subTitle" idx="1"/>
          </p:nvPr>
        </p:nvSpPr>
        <p:spPr>
          <a:xfrm>
            <a:off x="1169276" y="2571092"/>
            <a:ext cx="5957665" cy="3600000"/>
          </a:xfrm>
        </p:spPr>
        <p:txBody>
          <a:bodyPr/>
          <a:lstStyle/>
          <a:p>
            <a:pPr marL="0" indent="0">
              <a:spcBef>
                <a:spcPct val="0"/>
              </a:spcBef>
              <a:buNone/>
            </a:pPr>
            <a:r>
              <a:rPr lang="en-GB" altLang="en-US" sz="2000" i="1" dirty="0">
                <a:latin typeface="Arial" panose="020B0604020202020204" pitchFamily="34" charset="0"/>
                <a:cs typeface="Arial" panose="020B0604020202020204" pitchFamily="34" charset="0"/>
              </a:rPr>
              <a:t>Prohibited animal flesh: pork. </a:t>
            </a:r>
          </a:p>
          <a:p>
            <a:pPr>
              <a:spcBef>
                <a:spcPct val="0"/>
              </a:spcBef>
            </a:pPr>
            <a:endParaRPr lang="en-GB" altLang="en-US" sz="2000" i="1"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The Koran outlines the foods which can be eaten (halal) and those forbidden (haram).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sz="2000" dirty="0">
                <a:latin typeface="Arial" panose="020B0604020202020204" pitchFamily="34" charset="0"/>
                <a:cs typeface="Arial" panose="020B0604020202020204" pitchFamily="34" charset="0"/>
              </a:rPr>
              <a:t>Haram are foods which are forbidden. Examples include pork, blood, alcohol and meat sacrificed to idols.</a:t>
            </a:r>
          </a:p>
          <a:p>
            <a:pPr marL="0" indent="0">
              <a:spcBef>
                <a:spcPct val="0"/>
              </a:spcBef>
              <a:buNone/>
            </a:pPr>
            <a:r>
              <a:rPr lang="en-GB" altLang="en-US" sz="2000" dirty="0">
                <a:latin typeface="Arial" panose="020B0604020202020204" pitchFamily="34" charset="0"/>
                <a:cs typeface="Arial" panose="020B0604020202020204" pitchFamily="34" charset="0"/>
              </a:rPr>
              <a:t> </a:t>
            </a:r>
          </a:p>
          <a:p>
            <a:pPr marL="0" indent="0">
              <a:spcBef>
                <a:spcPct val="0"/>
              </a:spcBef>
              <a:buNone/>
            </a:pPr>
            <a:r>
              <a:rPr lang="en-GB" altLang="en-US" sz="2000" dirty="0">
                <a:latin typeface="Arial" panose="020B0604020202020204" pitchFamily="34" charset="0"/>
                <a:cs typeface="Arial" panose="020B0604020202020204" pitchFamily="34" charset="0"/>
              </a:rPr>
              <a:t>Beef, lamb and chicken can only be eaten if the animal has been slaughtered by the halal method.</a:t>
            </a:r>
          </a:p>
          <a:p>
            <a:pPr marL="0" indent="0">
              <a:buNone/>
            </a:pPr>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65808" y="2808513"/>
            <a:ext cx="4479780" cy="2759545"/>
          </a:xfrm>
          <a:prstGeom prst="rect">
            <a:avLst/>
          </a:prstGeom>
        </p:spPr>
      </p:pic>
    </p:spTree>
    <p:extLst>
      <p:ext uri="{BB962C8B-B14F-4D97-AF65-F5344CB8AC3E}">
        <p14:creationId xmlns:p14="http://schemas.microsoft.com/office/powerpoint/2010/main" val="86324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Islam</a:t>
            </a:r>
            <a:endParaRPr lang="en-GB" dirty="0"/>
          </a:p>
        </p:txBody>
      </p:sp>
      <p:sp>
        <p:nvSpPr>
          <p:cNvPr id="3" name="Subtitle 2"/>
          <p:cNvSpPr>
            <a:spLocks noGrp="1"/>
          </p:cNvSpPr>
          <p:nvPr>
            <p:ph type="subTitle" idx="1"/>
          </p:nvPr>
        </p:nvSpPr>
        <p:spPr>
          <a:xfrm>
            <a:off x="1169276" y="2571092"/>
            <a:ext cx="7147410" cy="3600000"/>
          </a:xfrm>
        </p:spPr>
        <p:txBody>
          <a:bodyPr/>
          <a:lstStyle/>
          <a:p>
            <a:pPr marL="0" indent="0">
              <a:spcBef>
                <a:spcPct val="50000"/>
              </a:spcBef>
              <a:buNone/>
              <a:defRPr/>
            </a:pPr>
            <a:r>
              <a:rPr lang="en-GB" sz="2000" dirty="0">
                <a:latin typeface="Arial" panose="020B0604020202020204" pitchFamily="34" charset="0"/>
                <a:cs typeface="Arial" panose="020B0604020202020204" pitchFamily="34" charset="0"/>
              </a:rPr>
              <a:t>The following Islamic occasions have certain associated food rituals: </a:t>
            </a:r>
          </a:p>
          <a:p>
            <a:pPr>
              <a:spcBef>
                <a:spcPct val="50000"/>
              </a:spcBef>
              <a:defRPr/>
            </a:pPr>
            <a:endParaRPr lang="en-GB" sz="2000" dirty="0">
              <a:latin typeface="Arial" panose="020B0604020202020204" pitchFamily="34" charset="0"/>
              <a:cs typeface="Arial" panose="020B0604020202020204" pitchFamily="34" charset="0"/>
            </a:endParaRPr>
          </a:p>
          <a:p>
            <a:pPr>
              <a:spcBef>
                <a:spcPct val="50000"/>
              </a:spcBef>
              <a:defRPr/>
            </a:pPr>
            <a:r>
              <a:rPr lang="en-GB" sz="2000" b="1" dirty="0">
                <a:latin typeface="Arial" panose="020B0604020202020204" pitchFamily="34" charset="0"/>
                <a:cs typeface="Arial" panose="020B0604020202020204" pitchFamily="34" charset="0"/>
              </a:rPr>
              <a:t>Ramadan </a:t>
            </a:r>
            <a:r>
              <a:rPr lang="en-GB" sz="2000" dirty="0">
                <a:latin typeface="Arial" panose="020B0604020202020204" pitchFamily="34" charset="0"/>
                <a:cs typeface="Arial" panose="020B0604020202020204" pitchFamily="34" charset="0"/>
              </a:rPr>
              <a:t>- a month of fasting from dawn to sunset. </a:t>
            </a:r>
          </a:p>
          <a:p>
            <a:pPr>
              <a:spcBef>
                <a:spcPct val="50000"/>
              </a:spcBef>
              <a:defRPr/>
            </a:pPr>
            <a:r>
              <a:rPr lang="en-GB" sz="2000" b="1" dirty="0">
                <a:latin typeface="Arial" panose="020B0604020202020204" pitchFamily="34" charset="0"/>
                <a:cs typeface="Arial" panose="020B0604020202020204" pitchFamily="34" charset="0"/>
              </a:rPr>
              <a:t>Eid - </a:t>
            </a:r>
            <a:r>
              <a:rPr lang="en-GB" sz="2000" dirty="0">
                <a:latin typeface="Arial" panose="020B0604020202020204" pitchFamily="34" charset="0"/>
                <a:cs typeface="Arial" panose="020B0604020202020204" pitchFamily="34" charset="0"/>
              </a:rPr>
              <a:t>Eid-</a:t>
            </a:r>
            <a:r>
              <a:rPr lang="en-GB" sz="2000" dirty="0" err="1">
                <a:latin typeface="Arial" panose="020B0604020202020204" pitchFamily="34" charset="0"/>
                <a:cs typeface="Arial" panose="020B0604020202020204" pitchFamily="34" charset="0"/>
              </a:rPr>
              <a:t>ul</a:t>
            </a:r>
            <a:r>
              <a:rPr lang="en-GB" sz="2000" dirty="0">
                <a:latin typeface="Arial" panose="020B0604020202020204" pitchFamily="34" charset="0"/>
                <a:cs typeface="Arial" panose="020B0604020202020204" pitchFamily="34" charset="0"/>
              </a:rPr>
              <a:t>-</a:t>
            </a:r>
            <a:r>
              <a:rPr lang="en-GB" sz="2000" dirty="0" err="1">
                <a:latin typeface="Arial" panose="020B0604020202020204" pitchFamily="34" charset="0"/>
                <a:cs typeface="Arial" panose="020B0604020202020204" pitchFamily="34" charset="0"/>
              </a:rPr>
              <a:t>Fitr</a:t>
            </a:r>
            <a:r>
              <a:rPr lang="en-GB" sz="2000" dirty="0">
                <a:latin typeface="Arial" panose="020B0604020202020204" pitchFamily="34" charset="0"/>
                <a:cs typeface="Arial" panose="020B0604020202020204" pitchFamily="34" charset="0"/>
              </a:rPr>
              <a:t> – day celebrating end of Ramadan.</a:t>
            </a:r>
          </a:p>
          <a:p>
            <a:pPr marL="0" indent="0">
              <a:spcBef>
                <a:spcPct val="50000"/>
              </a:spcBef>
              <a:buNone/>
              <a:defRPr/>
            </a:pPr>
            <a:r>
              <a:rPr lang="en-GB" sz="2000" dirty="0">
                <a:latin typeface="Arial" panose="020B0604020202020204" pitchFamily="34" charset="0"/>
                <a:cs typeface="Arial" panose="020B0604020202020204" pitchFamily="34" charset="0"/>
              </a:rPr>
              <a:t>             Eid </a:t>
            </a:r>
            <a:r>
              <a:rPr lang="en-GB" sz="2000" dirty="0" err="1">
                <a:latin typeface="Arial" panose="020B0604020202020204" pitchFamily="34" charset="0"/>
                <a:cs typeface="Arial" panose="020B0604020202020204" pitchFamily="34" charset="0"/>
              </a:rPr>
              <a:t>ul-Adha</a:t>
            </a:r>
            <a:r>
              <a:rPr lang="en-GB" sz="2000" dirty="0">
                <a:latin typeface="Arial" panose="020B0604020202020204" pitchFamily="34" charset="0"/>
                <a:cs typeface="Arial" panose="020B0604020202020204" pitchFamily="34" charset="0"/>
              </a:rPr>
              <a:t> – day that celebrates the end of the Hajj.   </a:t>
            </a:r>
          </a:p>
          <a:p>
            <a:pPr marL="0" indent="0">
              <a:spcBef>
                <a:spcPct val="50000"/>
              </a:spcBef>
              <a:buNone/>
              <a:defRPr/>
            </a:pPr>
            <a:endParaRPr lang="en-US" sz="2000" dirty="0">
              <a:latin typeface="Arial" panose="020B0604020202020204" pitchFamily="34" charset="0"/>
              <a:cs typeface="Arial" panose="020B0604020202020204" pitchFamily="34" charset="0"/>
            </a:endParaRPr>
          </a:p>
          <a:p>
            <a:pPr marL="0" indent="0">
              <a:spcBef>
                <a:spcPct val="50000"/>
              </a:spcBef>
              <a:buNone/>
              <a:defRPr/>
            </a:pPr>
            <a:r>
              <a:rPr lang="en-GB" sz="2000" dirty="0">
                <a:latin typeface="Arial" panose="020B0604020202020204" pitchFamily="34" charset="0"/>
                <a:cs typeface="Arial" panose="020B0604020202020204" pitchFamily="34" charset="0"/>
              </a:rPr>
              <a:t>Eid can be celebrated with special foods shared with friends and family, such as Eid sweets.</a:t>
            </a:r>
          </a:p>
          <a:p>
            <a:pPr>
              <a:spcBef>
                <a:spcPct val="50000"/>
              </a:spcBef>
              <a:defRPr/>
            </a:pPr>
            <a:endParaRPr lang="en-GB" dirty="0">
              <a:latin typeface="Arial" panose="020B0604020202020204" pitchFamily="34" charset="0"/>
              <a:cs typeface="Arial" panose="020B0604020202020204" pitchFamily="34" charset="0"/>
            </a:endParaRP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91948" y="1923798"/>
            <a:ext cx="3653951" cy="3177734"/>
          </a:xfrm>
          <a:prstGeom prst="rect">
            <a:avLst/>
          </a:prstGeom>
        </p:spPr>
      </p:pic>
      <p:sp>
        <p:nvSpPr>
          <p:cNvPr id="5" name="TextBox 4"/>
          <p:cNvSpPr txBox="1"/>
          <p:nvPr/>
        </p:nvSpPr>
        <p:spPr>
          <a:xfrm>
            <a:off x="9049742" y="4861366"/>
            <a:ext cx="2242457" cy="369332"/>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Eid</a:t>
            </a:r>
            <a:r>
              <a:rPr lang="en-US" dirty="0">
                <a:latin typeface="Arial" panose="020B0604020202020204" pitchFamily="34" charset="0"/>
                <a:cs typeface="Arial" panose="020B0604020202020204" pitchFamily="34" charset="0"/>
              </a:rPr>
              <a:t> holiday sweets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2303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Hinduism</a:t>
            </a:r>
            <a:endParaRPr lang="en-GB" dirty="0"/>
          </a:p>
        </p:txBody>
      </p:sp>
      <p:sp>
        <p:nvSpPr>
          <p:cNvPr id="3" name="Subtitle 2"/>
          <p:cNvSpPr>
            <a:spLocks noGrp="1"/>
          </p:cNvSpPr>
          <p:nvPr>
            <p:ph type="subTitle" idx="1"/>
          </p:nvPr>
        </p:nvSpPr>
        <p:spPr>
          <a:xfrm>
            <a:off x="1169276" y="2571092"/>
            <a:ext cx="6124153" cy="3600000"/>
          </a:xfrm>
        </p:spPr>
        <p:txBody>
          <a:bodyPr/>
          <a:lstStyle/>
          <a:p>
            <a:pPr marL="0" indent="0">
              <a:spcBef>
                <a:spcPct val="0"/>
              </a:spcBef>
              <a:buNone/>
            </a:pPr>
            <a:r>
              <a:rPr lang="en-GB" altLang="en-US" sz="2000" i="1" dirty="0">
                <a:latin typeface="Arial" panose="020B0604020202020204" pitchFamily="34" charset="0"/>
                <a:cs typeface="Arial" panose="020B0604020202020204" pitchFamily="34" charset="0"/>
              </a:rPr>
              <a:t>Prohibited animal flesh: all, except lamb, chicken and fish.</a:t>
            </a:r>
          </a:p>
          <a:p>
            <a:pPr marL="0" indent="0">
              <a:spcBef>
                <a:spcPct val="0"/>
              </a:spcBef>
              <a:buNone/>
            </a:pPr>
            <a:r>
              <a:rPr lang="en-GB" altLang="en-US" sz="2000" i="1" dirty="0">
                <a:latin typeface="Arial" panose="020B0604020202020204" pitchFamily="34" charset="0"/>
                <a:cs typeface="Arial" panose="020B0604020202020204" pitchFamily="34" charset="0"/>
              </a:rPr>
              <a:t> </a:t>
            </a:r>
          </a:p>
          <a:p>
            <a:pPr marL="0" indent="0">
              <a:spcBef>
                <a:spcPct val="0"/>
              </a:spcBef>
              <a:buNone/>
            </a:pPr>
            <a:r>
              <a:rPr lang="en-GB" altLang="en-US" sz="2000" dirty="0">
                <a:latin typeface="Arial" panose="020B0604020202020204" pitchFamily="34" charset="0"/>
                <a:cs typeface="Arial" panose="020B0604020202020204" pitchFamily="34" charset="0"/>
              </a:rPr>
              <a:t>Strict Hindus are vegetarian. The cow is held in high regard and a symbol of abundance, therefore Hindus do not eat beef. </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Some Hindus may also avoid certain foods, such as domestic fowl, salted pork, milk, ghee, onions, garlic, eggs and coconut.</a:t>
            </a:r>
          </a:p>
          <a:p>
            <a:endParaRPr lang="en-GB" dirty="0"/>
          </a:p>
        </p:txBody>
      </p:sp>
      <p:pic>
        <p:nvPicPr>
          <p:cNvPr id="4" name="Picture 4" descr="C:\Users\Jenny\AppData\Local\Microsoft\Windows\INetCache\IE\6T7W4HTR\3558691316_ca835b0330_z[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43959" y="2571092"/>
            <a:ext cx="4090841" cy="306813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2165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Hinduism</a:t>
            </a:r>
            <a:endParaRPr lang="en-GB" dirty="0"/>
          </a:p>
        </p:txBody>
      </p:sp>
      <p:sp>
        <p:nvSpPr>
          <p:cNvPr id="3" name="Subtitle 2"/>
          <p:cNvSpPr>
            <a:spLocks noGrp="1"/>
          </p:cNvSpPr>
          <p:nvPr>
            <p:ph type="subTitle" idx="1"/>
          </p:nvPr>
        </p:nvSpPr>
        <p:spPr>
          <a:xfrm>
            <a:off x="1169276" y="2571092"/>
            <a:ext cx="5732267" cy="3600000"/>
          </a:xfrm>
        </p:spPr>
        <p:txBody>
          <a:bodyPr/>
          <a:lstStyle/>
          <a:p>
            <a:pPr marL="0" indent="0">
              <a:spcBef>
                <a:spcPct val="0"/>
              </a:spcBef>
              <a:buNone/>
            </a:pPr>
            <a:r>
              <a:rPr lang="en-US" altLang="en-US" sz="2000" dirty="0">
                <a:latin typeface="Arial" panose="020B0604020202020204" pitchFamily="34" charset="0"/>
                <a:cs typeface="Arial" panose="020B0604020202020204" pitchFamily="34" charset="0"/>
              </a:rPr>
              <a:t>Some devout Hindus observe fasting on special occasions, or </a:t>
            </a:r>
            <a:r>
              <a:rPr lang="en-GB" altLang="en-US" sz="2000" dirty="0">
                <a:latin typeface="Arial" panose="020B0604020202020204" pitchFamily="34" charset="0"/>
                <a:cs typeface="Arial" panose="020B0604020202020204" pitchFamily="34" charset="0"/>
              </a:rPr>
              <a:t>on certain days of the week or month,</a:t>
            </a:r>
            <a:r>
              <a:rPr lang="en-US" altLang="en-US" sz="2000" dirty="0">
                <a:latin typeface="Arial" panose="020B0604020202020204" pitchFamily="34" charset="0"/>
                <a:cs typeface="Arial" panose="020B0604020202020204" pitchFamily="34" charset="0"/>
              </a:rPr>
              <a:t> as a mark of respect to personal Gods or as part of their penance. </a:t>
            </a:r>
          </a:p>
          <a:p>
            <a:pPr>
              <a:spcBef>
                <a:spcPct val="0"/>
              </a:spcBef>
            </a:pPr>
            <a:endParaRPr lang="en-US"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The religious festival </a:t>
            </a:r>
            <a:r>
              <a:rPr lang="en-GB" altLang="en-US" sz="2000" b="1" dirty="0">
                <a:latin typeface="Arial" panose="020B0604020202020204" pitchFamily="34" charset="0"/>
                <a:cs typeface="Arial" panose="020B0604020202020204" pitchFamily="34" charset="0"/>
              </a:rPr>
              <a:t>Diwali</a:t>
            </a:r>
            <a:r>
              <a:rPr lang="en-GB" altLang="en-US" sz="2000" dirty="0">
                <a:latin typeface="Arial" panose="020B0604020202020204" pitchFamily="34" charset="0"/>
                <a:cs typeface="Arial" panose="020B0604020202020204" pitchFamily="34" charset="0"/>
              </a:rPr>
              <a:t> marks the end of the Hindu year and the start of a new. Special Diwali sweets are eaten.</a:t>
            </a:r>
            <a:endParaRPr lang="en-US" altLang="en-US" sz="2000" dirty="0">
              <a:latin typeface="Arial" panose="020B0604020202020204" pitchFamily="34" charset="0"/>
              <a:cs typeface="Arial" panose="020B0604020202020204" pitchFamily="34" charset="0"/>
            </a:endParaRPr>
          </a:p>
          <a:p>
            <a:endParaRPr lang="en-GB" dirty="0"/>
          </a:p>
        </p:txBody>
      </p:sp>
      <p:pic>
        <p:nvPicPr>
          <p:cNvPr id="4" name="Picture 11"/>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16397" y="2671073"/>
            <a:ext cx="3860219" cy="296593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4159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Judaism</a:t>
            </a:r>
            <a:endParaRPr lang="en-GB" dirty="0"/>
          </a:p>
        </p:txBody>
      </p:sp>
      <p:sp>
        <p:nvSpPr>
          <p:cNvPr id="3" name="Subtitle 2"/>
          <p:cNvSpPr>
            <a:spLocks noGrp="1"/>
          </p:cNvSpPr>
          <p:nvPr>
            <p:ph type="subTitle" idx="1"/>
          </p:nvPr>
        </p:nvSpPr>
        <p:spPr>
          <a:xfrm>
            <a:off x="1169274" y="2285861"/>
            <a:ext cx="8214212" cy="3764394"/>
          </a:xfrm>
        </p:spPr>
        <p:txBody>
          <a:bodyPr/>
          <a:lstStyle/>
          <a:p>
            <a:pPr marL="0" indent="0">
              <a:buNone/>
              <a:defRPr/>
            </a:pPr>
            <a:r>
              <a:rPr lang="en-GB" altLang="en-US" sz="2000" i="1" dirty="0">
                <a:latin typeface="Arial" panose="020B0604020202020204" pitchFamily="34" charset="0"/>
                <a:cs typeface="Arial" panose="020B0604020202020204" pitchFamily="34" charset="0"/>
              </a:rPr>
              <a:t>Prohibited animal flesh: pork and non-kosher beef, lamb and chicken.</a:t>
            </a:r>
          </a:p>
          <a:p>
            <a:pPr>
              <a:defRPr/>
            </a:pPr>
            <a:endParaRPr lang="en-GB" altLang="en-US" sz="2000" dirty="0">
              <a:latin typeface="Arial" panose="020B0604020202020204" pitchFamily="34" charset="0"/>
              <a:cs typeface="Arial" panose="020B0604020202020204" pitchFamily="34" charset="0"/>
            </a:endParaRPr>
          </a:p>
          <a:p>
            <a:pPr marL="0" indent="0">
              <a:buNone/>
              <a:defRPr/>
            </a:pPr>
            <a:r>
              <a:rPr lang="en-GB" altLang="en-US" sz="2000" dirty="0">
                <a:latin typeface="Arial" panose="020B0604020202020204" pitchFamily="34" charset="0"/>
                <a:cs typeface="Arial" panose="020B0604020202020204" pitchFamily="34" charset="0"/>
              </a:rPr>
              <a:t>The Torah outlines which foods are allowed for Jews to eat. Permissible foods are called Kosher and forbidden foods are called </a:t>
            </a:r>
            <a:r>
              <a:rPr lang="en-GB" altLang="en-US" sz="2000" dirty="0" err="1">
                <a:latin typeface="Arial" panose="020B0604020202020204" pitchFamily="34" charset="0"/>
                <a:cs typeface="Arial" panose="020B0604020202020204" pitchFamily="34" charset="0"/>
              </a:rPr>
              <a:t>Trefa</a:t>
            </a:r>
            <a:r>
              <a:rPr lang="en-GB" altLang="en-US" sz="2000" dirty="0">
                <a:latin typeface="Arial" panose="020B0604020202020204" pitchFamily="34" charset="0"/>
                <a:cs typeface="Arial" panose="020B0604020202020204" pitchFamily="34" charset="0"/>
              </a:rPr>
              <a:t>.</a:t>
            </a:r>
          </a:p>
          <a:p>
            <a:pPr>
              <a:defRPr/>
            </a:pPr>
            <a:endParaRPr lang="en-GB" altLang="en-US" sz="2000" dirty="0">
              <a:latin typeface="Arial" panose="020B0604020202020204" pitchFamily="34" charset="0"/>
              <a:cs typeface="Arial" panose="020B0604020202020204" pitchFamily="34" charset="0"/>
            </a:endParaRPr>
          </a:p>
          <a:p>
            <a:pPr marL="0" indent="0">
              <a:buNone/>
              <a:defRPr/>
            </a:pPr>
            <a:r>
              <a:rPr lang="en-GB" altLang="en-US" sz="2000" dirty="0">
                <a:latin typeface="Arial" panose="020B0604020202020204" pitchFamily="34" charset="0"/>
                <a:cs typeface="Arial" panose="020B0604020202020204" pitchFamily="34" charset="0"/>
              </a:rPr>
              <a:t>Kosher animals have a completely split hoof and chew cud, e.g. cows, goat and sheep. Horses and pigs are not Kosher animals. Kosher fish must have fins and scales.</a:t>
            </a:r>
          </a:p>
          <a:p>
            <a:pPr marL="0" indent="0">
              <a:buNone/>
              <a:defRPr/>
            </a:pPr>
            <a:endParaRPr lang="en-GB" altLang="en-US" sz="2000" dirty="0">
              <a:latin typeface="Arial" panose="020B0604020202020204" pitchFamily="34" charset="0"/>
              <a:cs typeface="Arial" panose="020B0604020202020204" pitchFamily="34" charset="0"/>
            </a:endParaRPr>
          </a:p>
          <a:p>
            <a:pPr marL="0" indent="0">
              <a:buNone/>
              <a:defRPr/>
            </a:pPr>
            <a:r>
              <a:rPr lang="en-GB" altLang="en-US" sz="2000" dirty="0">
                <a:latin typeface="Arial" panose="020B0604020202020204" pitchFamily="34" charset="0"/>
                <a:cs typeface="Arial" panose="020B0604020202020204" pitchFamily="34" charset="0"/>
              </a:rPr>
              <a:t>All plant foods are Kosher, unless damaged by rot or insects. </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383486" y="2833912"/>
            <a:ext cx="2639786" cy="1759858"/>
          </a:xfrm>
          <a:prstGeom prst="rect">
            <a:avLst/>
          </a:prstGeom>
        </p:spPr>
      </p:pic>
    </p:spTree>
    <p:extLst>
      <p:ext uri="{BB962C8B-B14F-4D97-AF65-F5344CB8AC3E}">
        <p14:creationId xmlns:p14="http://schemas.microsoft.com/office/powerpoint/2010/main" val="1218658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D8DBA9A-8BB4-4A6D-AC2F-81434E046ECE}"/>
</file>

<file path=customXml/itemProps2.xml><?xml version="1.0" encoding="utf-8"?>
<ds:datastoreItem xmlns:ds="http://schemas.openxmlformats.org/officeDocument/2006/customXml" ds:itemID="{0745E043-5820-4D37-AFC6-C5CBDC1FD5B4}"/>
</file>

<file path=customXml/itemProps3.xml><?xml version="1.0" encoding="utf-8"?>
<ds:datastoreItem xmlns:ds="http://schemas.openxmlformats.org/officeDocument/2006/customXml" ds:itemID="{929C3236-3B31-46A3-8770-999D868DE4AF}"/>
</file>

<file path=docProps/app.xml><?xml version="1.0" encoding="utf-8"?>
<Properties xmlns="http://schemas.openxmlformats.org/officeDocument/2006/extended-properties" xmlns:vt="http://schemas.openxmlformats.org/officeDocument/2006/docPropsVTypes">
  <TotalTime>0</TotalTime>
  <Words>1112</Words>
  <Application>Microsoft Office PowerPoint</Application>
  <PresentationFormat>Widescreen</PresentationFormat>
  <Paragraphs>157</Paragraphs>
  <Slides>19</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19</vt:i4>
      </vt:variant>
    </vt:vector>
  </HeadingPairs>
  <TitlesOfParts>
    <vt:vector size="24" baseType="lpstr">
      <vt:lpstr>Arial</vt:lpstr>
      <vt:lpstr>Office Theme</vt:lpstr>
      <vt:lpstr>Custom Design</vt:lpstr>
      <vt:lpstr>1_Custom Design</vt:lpstr>
      <vt:lpstr>3_Custom Design</vt:lpstr>
      <vt:lpstr>Religion and food choice</vt:lpstr>
      <vt:lpstr>Religion and food choice</vt:lpstr>
      <vt:lpstr>Roles of food in religion </vt:lpstr>
      <vt:lpstr>Religions around the world </vt:lpstr>
      <vt:lpstr>Islam</vt:lpstr>
      <vt:lpstr>Islam</vt:lpstr>
      <vt:lpstr>Hinduism</vt:lpstr>
      <vt:lpstr>Hinduism</vt:lpstr>
      <vt:lpstr>Judaism</vt:lpstr>
      <vt:lpstr>Judaism</vt:lpstr>
      <vt:lpstr>Judaism</vt:lpstr>
      <vt:lpstr>Sikhism</vt:lpstr>
      <vt:lpstr>Buddhism (strict)</vt:lpstr>
      <vt:lpstr>Christianity</vt:lpstr>
      <vt:lpstr>Christianity</vt:lpstr>
      <vt:lpstr>Seventh-Day Adventist Church</vt:lpstr>
      <vt:lpstr>Rastafarian movement</vt:lpstr>
      <vt:lpstr>Foods avoided by different religions</vt:lpstr>
      <vt:lpstr>Religion and food choice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35</cp:revision>
  <dcterms:created xsi:type="dcterms:W3CDTF">2018-10-10T09:22:08Z</dcterms:created>
  <dcterms:modified xsi:type="dcterms:W3CDTF">2024-05-22T13:28:53Z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