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9" r:id="rId6"/>
    <p:sldId id="259" r:id="rId7"/>
    <p:sldId id="262" r:id="rId8"/>
    <p:sldId id="263" r:id="rId9"/>
    <p:sldId id="264" r:id="rId10"/>
    <p:sldId id="265" r:id="rId11"/>
    <p:sldId id="266" r:id="rId12"/>
    <p:sldId id="267" r:id="rId13"/>
    <p:sldId id="268" r:id="rId14"/>
    <p:sldId id="270" r:id="rId15"/>
    <p:sldId id="271"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80" d="100"/>
          <a:sy n="80" d="100"/>
        </p:scale>
        <p:origin x="-49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a:t>
            </a:r>
            <a:r>
              <a:rPr lang="en-US" sz="900" b="0" i="0" baseline="0" dirty="0" smtClean="0">
                <a:solidFill>
                  <a:schemeClr val="tx1"/>
                </a:solidFill>
                <a:latin typeface="Arial" charset="0"/>
                <a:ea typeface="Arial" charset="0"/>
                <a:cs typeface="Arial" charset="0"/>
              </a:rPr>
              <a:t>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Poultry farming </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Catching</a:t>
            </a:r>
          </a:p>
        </p:txBody>
      </p:sp>
      <p:sp>
        <p:nvSpPr>
          <p:cNvPr id="3" name="Subtitle 2"/>
          <p:cNvSpPr>
            <a:spLocks noGrp="1"/>
          </p:cNvSpPr>
          <p:nvPr>
            <p:ph type="subTitle" idx="1"/>
          </p:nvPr>
        </p:nvSpPr>
        <p:spPr>
          <a:xfrm>
            <a:off x="1169276" y="2571092"/>
            <a:ext cx="6698817" cy="3600000"/>
          </a:xfrm>
        </p:spPr>
        <p:txBody>
          <a:bodyPr/>
          <a:lstStyle/>
          <a:p>
            <a:pPr marL="0" indent="0">
              <a:buNone/>
            </a:pPr>
            <a:r>
              <a:rPr lang="en-GB" sz="2400" dirty="0"/>
              <a:t>Once the birds reach their required weight they are transported to the processing plant</a:t>
            </a:r>
            <a:r>
              <a:rPr lang="en-GB" sz="2400" dirty="0" smtClean="0"/>
              <a:t>.</a:t>
            </a:r>
            <a:endParaRPr lang="en-GB" sz="2400" dirty="0"/>
          </a:p>
          <a:p>
            <a:pPr marL="0" indent="0">
              <a:buNone/>
            </a:pPr>
            <a:r>
              <a:rPr lang="en-GB" sz="2400" dirty="0"/>
              <a:t>Trained staff called ‘catchers’ catch the birds and put them in special containers called modules</a:t>
            </a:r>
            <a:r>
              <a:rPr lang="en-GB" sz="2400" dirty="0" smtClean="0"/>
              <a:t>.</a:t>
            </a:r>
            <a:endParaRPr lang="en-GB" sz="2400" dirty="0"/>
          </a:p>
          <a:p>
            <a:pPr marL="0" indent="0">
              <a:buNone/>
            </a:pPr>
            <a:r>
              <a:rPr lang="en-GB" sz="2400" dirty="0"/>
              <a:t>Catching is carried out quietly and with care to avoid unnecessary stress and to prevent injury to the birds</a:t>
            </a:r>
            <a:r>
              <a:rPr lang="en-GB" sz="2400" dirty="0" smtClean="0"/>
              <a:t>.</a:t>
            </a:r>
            <a:endParaRPr lang="en-GB" sz="2400" dirty="0"/>
          </a:p>
          <a:p>
            <a:pPr marL="0" indent="0">
              <a:buNone/>
            </a:pPr>
            <a:r>
              <a:rPr lang="en-GB" sz="2400" dirty="0"/>
              <a:t>The modules are then loaded </a:t>
            </a:r>
            <a:r>
              <a:rPr lang="en-GB" sz="2400" dirty="0" smtClean="0"/>
              <a:t>into </a:t>
            </a:r>
            <a:r>
              <a:rPr lang="en-GB" sz="2400" dirty="0"/>
              <a:t>lorries and taken to the </a:t>
            </a:r>
            <a:r>
              <a:rPr lang="en-GB" sz="2400" dirty="0" smtClean="0"/>
              <a:t>processing </a:t>
            </a:r>
            <a:r>
              <a:rPr lang="en-GB" sz="2400" dirty="0"/>
              <a:t>plant. </a:t>
            </a:r>
          </a:p>
        </p:txBody>
      </p:sp>
      <p:pic>
        <p:nvPicPr>
          <p:cNvPr id="4" name="Picture 2" descr="\\bnf01\Company\Shared\EDUCATION TEAM FILES\British Poultry Council\Other images\sector_trans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5136" y="2571092"/>
            <a:ext cx="3979104" cy="266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7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Processing Plant</a:t>
            </a:r>
            <a:endParaRPr lang="en-US" dirty="0"/>
          </a:p>
        </p:txBody>
      </p:sp>
      <p:sp>
        <p:nvSpPr>
          <p:cNvPr id="3" name="Subtitle 2"/>
          <p:cNvSpPr>
            <a:spLocks noGrp="1"/>
          </p:cNvSpPr>
          <p:nvPr>
            <p:ph type="subTitle" idx="1"/>
          </p:nvPr>
        </p:nvSpPr>
        <p:spPr>
          <a:xfrm>
            <a:off x="1169276" y="2571092"/>
            <a:ext cx="6698817" cy="3600000"/>
          </a:xfrm>
        </p:spPr>
        <p:txBody>
          <a:bodyPr/>
          <a:lstStyle/>
          <a:p>
            <a:pPr marL="0" indent="0">
              <a:buNone/>
            </a:pPr>
            <a:r>
              <a:rPr lang="en-GB" sz="2400" dirty="0"/>
              <a:t>Here the birds are processed and packaged.</a:t>
            </a:r>
          </a:p>
          <a:p>
            <a:pPr marL="0" indent="0">
              <a:buNone/>
            </a:pPr>
            <a:endParaRPr lang="en-GB" sz="2400" dirty="0"/>
          </a:p>
          <a:p>
            <a:pPr marL="0" indent="0">
              <a:buNone/>
            </a:pPr>
            <a:r>
              <a:rPr lang="en-GB" sz="2400" dirty="0"/>
              <a:t>After the birds have been processed they are weighed, and then either left whole or portioned.</a:t>
            </a:r>
          </a:p>
          <a:p>
            <a:pPr marL="0" indent="0">
              <a:buNone/>
            </a:pPr>
            <a:endParaRPr lang="en-GB" sz="2400" dirty="0"/>
          </a:p>
          <a:p>
            <a:pPr marL="0" indent="0">
              <a:buNone/>
            </a:pPr>
            <a:r>
              <a:rPr lang="en-GB" sz="2400" dirty="0"/>
              <a:t>The meat is then packaged and labelled ready to be delivered to restaurants, shops and supermarkets.</a:t>
            </a:r>
          </a:p>
        </p:txBody>
      </p:sp>
      <p:pic>
        <p:nvPicPr>
          <p:cNvPr id="5" name="Picture 4" descr="\\bnf01\Company\Shared\EDUCATION TEAM FILES\British Poultry Council\Other images\DSC_01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076" y="2571092"/>
            <a:ext cx="3795752" cy="2821498"/>
          </a:xfrm>
          <a:prstGeom prst="rect">
            <a:avLst/>
          </a:prstGeom>
          <a:noFill/>
          <a:ln>
            <a:noFill/>
          </a:ln>
        </p:spPr>
      </p:pic>
    </p:spTree>
    <p:extLst>
      <p:ext uri="{BB962C8B-B14F-4D97-AF65-F5344CB8AC3E}">
        <p14:creationId xmlns:p14="http://schemas.microsoft.com/office/powerpoint/2010/main" val="2457554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Summary</a:t>
            </a:r>
            <a:endParaRPr lang="en-US" dirty="0"/>
          </a:p>
        </p:txBody>
      </p:sp>
      <p:sp>
        <p:nvSpPr>
          <p:cNvPr id="3" name="Subtitle 2"/>
          <p:cNvSpPr>
            <a:spLocks noGrp="1"/>
          </p:cNvSpPr>
          <p:nvPr>
            <p:ph type="subTitle" idx="1"/>
          </p:nvPr>
        </p:nvSpPr>
        <p:spPr>
          <a:xfrm>
            <a:off x="1169276" y="2571092"/>
            <a:ext cx="6074672" cy="3600000"/>
          </a:xfrm>
        </p:spPr>
        <p:txBody>
          <a:bodyPr/>
          <a:lstStyle/>
          <a:p>
            <a:pPr marL="0" indent="0">
              <a:buNone/>
            </a:pPr>
            <a:r>
              <a:rPr lang="en-GB" sz="2400" dirty="0"/>
              <a:t>Poultry includes birds such as chicken, turkey, duck and goose.</a:t>
            </a:r>
          </a:p>
          <a:p>
            <a:pPr marL="0" indent="0">
              <a:buNone/>
            </a:pPr>
            <a:endParaRPr lang="en-GB" sz="2400" dirty="0"/>
          </a:p>
          <a:p>
            <a:pPr marL="0" indent="0">
              <a:buNone/>
            </a:pPr>
            <a:r>
              <a:rPr lang="en-GB" sz="2400" dirty="0"/>
              <a:t>A breeder farm, hatchery and rearing farm are all involved in the life cycle of poultry birds.</a:t>
            </a:r>
          </a:p>
          <a:p>
            <a:pPr marL="0" indent="0">
              <a:buNone/>
            </a:pPr>
            <a:endParaRPr lang="en-GB" sz="2400" dirty="0"/>
          </a:p>
          <a:p>
            <a:pPr marL="0" indent="0">
              <a:buNone/>
            </a:pPr>
            <a:r>
              <a:rPr lang="en-GB" sz="2400" dirty="0"/>
              <a:t>Hygiene is very important during all parts of poultry farming to prevent diseases.</a:t>
            </a:r>
          </a:p>
        </p:txBody>
      </p:sp>
      <p:pic>
        <p:nvPicPr>
          <p:cNvPr id="5" name="Picture 4" descr="\\bnf01\Company\Shared\EDUCATION TEAM FILES\British Poultry Council\Primary booklet\Images\From Frogmary Farm\WPR25042012-18-we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835" y="2571091"/>
            <a:ext cx="4188286" cy="2725303"/>
          </a:xfrm>
          <a:prstGeom prst="rect">
            <a:avLst/>
          </a:prstGeom>
          <a:noFill/>
          <a:ln>
            <a:noFill/>
          </a:ln>
        </p:spPr>
      </p:pic>
    </p:spTree>
    <p:extLst>
      <p:ext uri="{BB962C8B-B14F-4D97-AF65-F5344CB8AC3E}">
        <p14:creationId xmlns:p14="http://schemas.microsoft.com/office/powerpoint/2010/main" val="245755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marL="0" indent="0" algn="ctr">
              <a:buNone/>
            </a:pPr>
            <a:r>
              <a:rPr lang="en-GB" sz="3600" dirty="0" smtClean="0"/>
              <a:t>For further information, go to: </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9893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lstStyle/>
          <a:p>
            <a:pPr marL="0" indent="0">
              <a:buNone/>
            </a:pPr>
            <a:r>
              <a:rPr lang="en-GB" sz="2400" dirty="0"/>
              <a:t>Chicken, turkey, duck and goose are all types of birds called poultry. </a:t>
            </a:r>
          </a:p>
          <a:p>
            <a:pPr marL="0" indent="0">
              <a:buNone/>
            </a:pPr>
            <a:endParaRPr lang="en-GB" sz="2400" dirty="0"/>
          </a:p>
          <a:p>
            <a:pPr marL="0" indent="0">
              <a:buNone/>
            </a:pPr>
            <a:r>
              <a:rPr lang="en-GB" sz="2400" dirty="0"/>
              <a:t>They are reared for meat.</a:t>
            </a:r>
          </a:p>
        </p:txBody>
      </p:sp>
      <p:pic>
        <p:nvPicPr>
          <p:cNvPr id="4" name="Picture 3" descr="\\BNF01\Home\hbutt\My Documents\My Pictures\Purchased chicken pictures\iStock_000019777638Large.jpg"/>
          <p:cNvPicPr/>
          <p:nvPr/>
        </p:nvPicPr>
        <p:blipFill rotWithShape="1">
          <a:blip r:embed="rId2" cstate="print">
            <a:extLst>
              <a:ext uri="{28A0092B-C50C-407E-A947-70E740481C1C}">
                <a14:useLocalDpi xmlns:a14="http://schemas.microsoft.com/office/drawing/2010/main" val="0"/>
              </a:ext>
            </a:extLst>
          </a:blip>
          <a:srcRect l="20029" t="12908" r="20182" b="11635"/>
          <a:stretch/>
        </p:blipFill>
        <p:spPr bwMode="auto">
          <a:xfrm>
            <a:off x="1358259" y="3945100"/>
            <a:ext cx="1611999" cy="2236734"/>
          </a:xfrm>
          <a:prstGeom prst="rect">
            <a:avLst/>
          </a:prstGeom>
          <a:noFill/>
          <a:ln>
            <a:noFill/>
          </a:ln>
          <a:extLst>
            <a:ext uri="{53640926-AAD7-44D8-BBD7-CCE9431645EC}">
              <a14:shadowObscured xmlns:a14="http://schemas.microsoft.com/office/drawing/2010/main"/>
            </a:ext>
          </a:extLst>
        </p:spPr>
      </p:pic>
      <p:pic>
        <p:nvPicPr>
          <p:cNvPr id="5" name="Picture 4" descr="\\BNF01\Home\hbutt\My Documents\My Pictures\Purchased chicken pictures\iStock_000003527412Medium.jpg"/>
          <p:cNvPicPr/>
          <p:nvPr/>
        </p:nvPicPr>
        <p:blipFill rotWithShape="1">
          <a:blip r:embed="rId3" cstate="print">
            <a:extLst>
              <a:ext uri="{28A0092B-C50C-407E-A947-70E740481C1C}">
                <a14:useLocalDpi xmlns:a14="http://schemas.microsoft.com/office/drawing/2010/main" val="0"/>
              </a:ext>
            </a:extLst>
          </a:blip>
          <a:srcRect l="5661" t="7640" r="6126" b="2037"/>
          <a:stretch/>
        </p:blipFill>
        <p:spPr bwMode="auto">
          <a:xfrm>
            <a:off x="3302474" y="4038195"/>
            <a:ext cx="2659173" cy="2121113"/>
          </a:xfrm>
          <a:prstGeom prst="rect">
            <a:avLst/>
          </a:prstGeom>
          <a:noFill/>
          <a:ln>
            <a:noFill/>
          </a:ln>
          <a:extLst>
            <a:ext uri="{53640926-AAD7-44D8-BBD7-CCE9431645EC}">
              <a14:shadowObscured xmlns:a14="http://schemas.microsoft.com/office/drawing/2010/main"/>
            </a:ext>
          </a:extLst>
        </p:spPr>
      </p:pic>
      <p:pic>
        <p:nvPicPr>
          <p:cNvPr id="6" name="Picture 5" descr="\\BNF01\Home\hbutt\My Documents\My Pictures\Purchased chicken pictures\iStock_000014235582Large.jpg"/>
          <p:cNvPicPr/>
          <p:nvPr/>
        </p:nvPicPr>
        <p:blipFill rotWithShape="1">
          <a:blip r:embed="rId4" cstate="print">
            <a:extLst>
              <a:ext uri="{28A0092B-C50C-407E-A947-70E740481C1C}">
                <a14:useLocalDpi xmlns:a14="http://schemas.microsoft.com/office/drawing/2010/main" val="0"/>
              </a:ext>
            </a:extLst>
          </a:blip>
          <a:srcRect l="16567" t="6158" r="14157" b="4667"/>
          <a:stretch/>
        </p:blipFill>
        <p:spPr bwMode="auto">
          <a:xfrm>
            <a:off x="8899022" y="3837085"/>
            <a:ext cx="1414560" cy="2322223"/>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910" t="6826" r="11837" b="17105"/>
          <a:stretch/>
        </p:blipFill>
        <p:spPr>
          <a:xfrm flipH="1">
            <a:off x="6151411" y="4052750"/>
            <a:ext cx="2835030" cy="2066919"/>
          </a:xfrm>
          <a:prstGeom prst="rect">
            <a:avLst/>
          </a:prstGeom>
        </p:spPr>
      </p:pic>
    </p:spTree>
    <p:extLst>
      <p:ext uri="{BB962C8B-B14F-4D97-AF65-F5344CB8AC3E}">
        <p14:creationId xmlns:p14="http://schemas.microsoft.com/office/powerpoint/2010/main" val="87067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chicken farming</a:t>
            </a:r>
            <a:br>
              <a:rPr lang="en-US" dirty="0"/>
            </a:br>
            <a:endParaRPr lang="en-US" dirty="0"/>
          </a:p>
        </p:txBody>
      </p:sp>
      <p:sp>
        <p:nvSpPr>
          <p:cNvPr id="3" name="Subtitle 2"/>
          <p:cNvSpPr>
            <a:spLocks noGrp="1"/>
          </p:cNvSpPr>
          <p:nvPr>
            <p:ph type="subTitle" idx="1"/>
          </p:nvPr>
        </p:nvSpPr>
        <p:spPr>
          <a:xfrm>
            <a:off x="1169276" y="2571092"/>
            <a:ext cx="5433405" cy="3600000"/>
          </a:xfrm>
        </p:spPr>
        <p:txBody>
          <a:bodyPr/>
          <a:lstStyle/>
          <a:p>
            <a:pPr marL="0" indent="0">
              <a:buNone/>
            </a:pPr>
            <a:r>
              <a:rPr lang="en-GB" sz="2400" dirty="0"/>
              <a:t>Chickens farmed for meat are called broiler chickens.</a:t>
            </a:r>
          </a:p>
          <a:p>
            <a:pPr marL="0" indent="0">
              <a:buNone/>
            </a:pPr>
            <a:endParaRPr lang="en-GB" sz="2400" dirty="0"/>
          </a:p>
          <a:p>
            <a:pPr marL="0" indent="0">
              <a:buNone/>
            </a:pPr>
            <a:r>
              <a:rPr lang="en-GB" sz="2400" dirty="0"/>
              <a:t>A group of chickens is called a flock.</a:t>
            </a:r>
          </a:p>
        </p:txBody>
      </p:sp>
      <p:pic>
        <p:nvPicPr>
          <p:cNvPr id="4" name="Picture 3" descr="\\bnf01\Company\Shared\EDUCATION TEAM FILES\British Poultry Council\Images from PDHook\PD Hook00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0260" y="2571092"/>
            <a:ext cx="4422599" cy="3032423"/>
          </a:xfrm>
          <a:prstGeom prst="rect">
            <a:avLst/>
          </a:prstGeom>
          <a:noFill/>
          <a:ln>
            <a:noFill/>
          </a:ln>
        </p:spPr>
      </p:pic>
    </p:spTree>
    <p:extLst>
      <p:ext uri="{BB962C8B-B14F-4D97-AF65-F5344CB8AC3E}">
        <p14:creationId xmlns:p14="http://schemas.microsoft.com/office/powerpoint/2010/main" val="17407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Breeder farm</a:t>
            </a:r>
          </a:p>
        </p:txBody>
      </p:sp>
      <p:sp>
        <p:nvSpPr>
          <p:cNvPr id="3" name="Subtitle 2"/>
          <p:cNvSpPr>
            <a:spLocks noGrp="1"/>
          </p:cNvSpPr>
          <p:nvPr>
            <p:ph type="subTitle" idx="1"/>
          </p:nvPr>
        </p:nvSpPr>
        <p:spPr>
          <a:xfrm>
            <a:off x="1169276" y="2571092"/>
            <a:ext cx="7464361" cy="3600000"/>
          </a:xfrm>
        </p:spPr>
        <p:txBody>
          <a:bodyPr/>
          <a:lstStyle/>
          <a:p>
            <a:pPr marL="0" indent="0">
              <a:buNone/>
            </a:pPr>
            <a:r>
              <a:rPr lang="en-GB" sz="2400" dirty="0"/>
              <a:t>Eggs are laid by broiler hens (parent flock).</a:t>
            </a:r>
          </a:p>
          <a:p>
            <a:pPr marL="0" indent="0">
              <a:buNone/>
            </a:pPr>
            <a:endParaRPr lang="en-GB" sz="2400" dirty="0"/>
          </a:p>
          <a:p>
            <a:pPr marL="0" indent="0">
              <a:buNone/>
            </a:pPr>
            <a:r>
              <a:rPr lang="en-GB" sz="2400" dirty="0"/>
              <a:t>Male chickens are called cockerels and female chickens are called pullets or hens.</a:t>
            </a:r>
          </a:p>
          <a:p>
            <a:pPr marL="0" indent="0">
              <a:buNone/>
            </a:pPr>
            <a:endParaRPr lang="en-GB" sz="2400" dirty="0"/>
          </a:p>
          <a:p>
            <a:pPr marL="0" indent="0">
              <a:buNone/>
            </a:pPr>
            <a:r>
              <a:rPr lang="en-GB" sz="2400" dirty="0"/>
              <a:t>Male turkeys are called stags and </a:t>
            </a:r>
            <a:r>
              <a:rPr lang="en-GB" sz="2400" dirty="0" smtClean="0"/>
              <a:t>female </a:t>
            </a:r>
            <a:r>
              <a:rPr lang="en-GB" sz="2400" dirty="0"/>
              <a:t>turkeys are called hens.</a:t>
            </a:r>
          </a:p>
          <a:p>
            <a:pPr marL="0" indent="0">
              <a:buNone/>
            </a:pPr>
            <a:endParaRPr lang="en-GB" sz="2400" dirty="0"/>
          </a:p>
          <a:p>
            <a:pPr marL="0" indent="0">
              <a:buNone/>
            </a:pPr>
            <a:r>
              <a:rPr lang="en-GB" sz="2400" dirty="0"/>
              <a:t>The eggs are </a:t>
            </a:r>
            <a:r>
              <a:rPr lang="en-GB" sz="2400" dirty="0" smtClean="0"/>
              <a:t>collected and </a:t>
            </a:r>
            <a:r>
              <a:rPr lang="en-GB" sz="2400" dirty="0"/>
              <a:t>sent to the hatchery</a:t>
            </a:r>
            <a:r>
              <a:rPr lang="en-GB" sz="2400" dirty="0" smtClean="0"/>
              <a:t>.</a:t>
            </a:r>
            <a:endParaRPr lang="en-GB" sz="2400" dirty="0"/>
          </a:p>
        </p:txBody>
      </p:sp>
      <p:pic>
        <p:nvPicPr>
          <p:cNvPr id="4" name="Picture 3" descr="\\bnf01\Company\Shared\EDUCATION TEAM FILES\British Poultry Council\Images from PDHook\PD Hook010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7974" y="2383914"/>
            <a:ext cx="2904303" cy="3787178"/>
          </a:xfrm>
          <a:prstGeom prst="rect">
            <a:avLst/>
          </a:prstGeom>
          <a:noFill/>
          <a:ln>
            <a:noFill/>
          </a:ln>
        </p:spPr>
      </p:pic>
    </p:spTree>
    <p:extLst>
      <p:ext uri="{BB962C8B-B14F-4D97-AF65-F5344CB8AC3E}">
        <p14:creationId xmlns:p14="http://schemas.microsoft.com/office/powerpoint/2010/main" val="87067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you know? </a:t>
            </a:r>
          </a:p>
        </p:txBody>
      </p:sp>
      <p:sp>
        <p:nvSpPr>
          <p:cNvPr id="3" name="Subtitle 2"/>
          <p:cNvSpPr>
            <a:spLocks noGrp="1"/>
          </p:cNvSpPr>
          <p:nvPr>
            <p:ph type="subTitle" idx="1"/>
          </p:nvPr>
        </p:nvSpPr>
        <p:spPr>
          <a:xfrm>
            <a:off x="1169276" y="2571092"/>
            <a:ext cx="5302776" cy="3600000"/>
          </a:xfrm>
        </p:spPr>
        <p:txBody>
          <a:bodyPr/>
          <a:lstStyle/>
          <a:p>
            <a:pPr marL="0" indent="0">
              <a:buNone/>
            </a:pPr>
            <a:r>
              <a:rPr lang="en-GB" sz="2400" dirty="0"/>
              <a:t>At any one time there are approximately 7 million broiler chicken hens laying eggs for hatching in the UK.</a:t>
            </a:r>
          </a:p>
        </p:txBody>
      </p:sp>
      <p:pic>
        <p:nvPicPr>
          <p:cNvPr id="4" name="Picture 2" descr="\\bnf01\Company\Shared\EDUCATION TEAM FILES\British Poultry Council\Other images\single broiler.jpg"/>
          <p:cNvPicPr>
            <a:picLocks noChangeAspect="1" noChangeArrowheads="1"/>
          </p:cNvPicPr>
          <p:nvPr/>
        </p:nvPicPr>
        <p:blipFill rotWithShape="1">
          <a:blip r:embed="rId2">
            <a:extLst>
              <a:ext uri="{28A0092B-C50C-407E-A947-70E740481C1C}">
                <a14:useLocalDpi xmlns:a14="http://schemas.microsoft.com/office/drawing/2010/main" val="0"/>
              </a:ext>
            </a:extLst>
          </a:blip>
          <a:srcRect l="2884" t="3400" r="2935"/>
          <a:stretch/>
        </p:blipFill>
        <p:spPr bwMode="auto">
          <a:xfrm>
            <a:off x="7602019" y="2571092"/>
            <a:ext cx="4082902" cy="314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67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Hatchery</a:t>
            </a:r>
          </a:p>
        </p:txBody>
      </p:sp>
      <p:sp>
        <p:nvSpPr>
          <p:cNvPr id="3" name="Subtitle 2"/>
          <p:cNvSpPr>
            <a:spLocks noGrp="1"/>
          </p:cNvSpPr>
          <p:nvPr>
            <p:ph type="subTitle" idx="1"/>
          </p:nvPr>
        </p:nvSpPr>
        <p:spPr>
          <a:xfrm>
            <a:off x="1169276" y="2571092"/>
            <a:ext cx="6312179" cy="3600000"/>
          </a:xfrm>
        </p:spPr>
        <p:txBody>
          <a:bodyPr/>
          <a:lstStyle/>
          <a:p>
            <a:pPr marL="0" indent="0">
              <a:buNone/>
            </a:pPr>
            <a:r>
              <a:rPr lang="en-GB" sz="2400" dirty="0"/>
              <a:t>The eggs are incubated at the hatchery. They are kept warm, until the chicks start to hatch out of their shells</a:t>
            </a:r>
            <a:r>
              <a:rPr lang="en-GB" sz="2400" dirty="0" smtClean="0"/>
              <a:t>.</a:t>
            </a:r>
            <a:endParaRPr lang="en-GB" sz="2400" dirty="0"/>
          </a:p>
          <a:p>
            <a:pPr marL="0" indent="0">
              <a:buNone/>
            </a:pPr>
            <a:r>
              <a:rPr lang="en-GB" sz="2400" dirty="0"/>
              <a:t>Chickens hatch at around 20 days and turkeys hatch at around 27 days</a:t>
            </a:r>
            <a:r>
              <a:rPr lang="en-GB" sz="2400" dirty="0" smtClean="0"/>
              <a:t>.</a:t>
            </a:r>
            <a:endParaRPr lang="en-GB" sz="2400" dirty="0"/>
          </a:p>
          <a:p>
            <a:pPr marL="0" indent="0">
              <a:buNone/>
            </a:pPr>
            <a:r>
              <a:rPr lang="en-GB" sz="2400" dirty="0"/>
              <a:t>Baby chickens are called chicks</a:t>
            </a:r>
            <a:r>
              <a:rPr lang="en-GB" sz="2400" dirty="0" smtClean="0"/>
              <a:t>.</a:t>
            </a:r>
            <a:endParaRPr lang="en-GB" sz="2400" dirty="0"/>
          </a:p>
          <a:p>
            <a:pPr marL="0" indent="0">
              <a:buNone/>
            </a:pPr>
            <a:r>
              <a:rPr lang="en-GB" sz="2400" dirty="0"/>
              <a:t>Baby turkeys are called </a:t>
            </a:r>
            <a:r>
              <a:rPr lang="en-GB" sz="2400" dirty="0" err="1"/>
              <a:t>poults</a:t>
            </a:r>
            <a:r>
              <a:rPr lang="en-GB" sz="2400" dirty="0" smtClean="0"/>
              <a:t>.</a:t>
            </a:r>
            <a:endParaRPr lang="en-GB" sz="2400" dirty="0"/>
          </a:p>
          <a:p>
            <a:pPr marL="0" indent="0">
              <a:buNone/>
            </a:pPr>
            <a:r>
              <a:rPr lang="en-GB" sz="2400" dirty="0"/>
              <a:t>The hatched birds are then </a:t>
            </a:r>
            <a:r>
              <a:rPr lang="en-GB" sz="2400" dirty="0" smtClean="0"/>
              <a:t>sorted </a:t>
            </a:r>
            <a:r>
              <a:rPr lang="en-GB" sz="2400" dirty="0"/>
              <a:t>and transported to Rearing farms.</a:t>
            </a:r>
            <a:endParaRPr lang="en-US" sz="2400" dirty="0"/>
          </a:p>
        </p:txBody>
      </p:sp>
      <p:pic>
        <p:nvPicPr>
          <p:cNvPr id="4" name="Picture 3" descr="\\bnf01\Company\Shared\EDUCATION TEAM FILES\British Poultry Council\Images from PDHook\099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2191" y="2571092"/>
            <a:ext cx="3536003" cy="2795875"/>
          </a:xfrm>
          <a:prstGeom prst="rect">
            <a:avLst/>
          </a:prstGeom>
          <a:noFill/>
          <a:ln>
            <a:noFill/>
          </a:ln>
        </p:spPr>
      </p:pic>
    </p:spTree>
    <p:extLst>
      <p:ext uri="{BB962C8B-B14F-4D97-AF65-F5344CB8AC3E}">
        <p14:creationId xmlns:p14="http://schemas.microsoft.com/office/powerpoint/2010/main" val="87067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Do you know what a group of </a:t>
            </a:r>
            <a:r>
              <a:rPr lang="en-GB" dirty="0" smtClean="0"/>
              <a:t>chicks </a:t>
            </a:r>
            <a:r>
              <a:rPr lang="en-GB" dirty="0"/>
              <a:t>is called?</a:t>
            </a:r>
            <a:endParaRPr lang="en-US" dirty="0"/>
          </a:p>
        </p:txBody>
      </p:sp>
      <p:sp>
        <p:nvSpPr>
          <p:cNvPr id="3" name="Subtitle 2"/>
          <p:cNvSpPr>
            <a:spLocks noGrp="1"/>
          </p:cNvSpPr>
          <p:nvPr>
            <p:ph type="subTitle" idx="1"/>
          </p:nvPr>
        </p:nvSpPr>
        <p:spPr>
          <a:xfrm>
            <a:off x="1169276" y="2571092"/>
            <a:ext cx="4043992" cy="3600000"/>
          </a:xfrm>
        </p:spPr>
        <p:txBody>
          <a:bodyPr/>
          <a:lstStyle/>
          <a:p>
            <a:pPr marL="0" indent="0">
              <a:buNone/>
            </a:pPr>
            <a:r>
              <a:rPr lang="en-GB" sz="2400" dirty="0"/>
              <a:t>A group of chicks (baby </a:t>
            </a:r>
            <a:r>
              <a:rPr lang="en-GB" sz="2400" dirty="0" smtClean="0"/>
              <a:t>chickens) is </a:t>
            </a:r>
            <a:r>
              <a:rPr lang="en-GB" sz="2400" dirty="0"/>
              <a:t>called a clutch or peep.</a:t>
            </a:r>
          </a:p>
        </p:txBody>
      </p:sp>
      <p:pic>
        <p:nvPicPr>
          <p:cNvPr id="4" name="Picture 3" descr="\\bnf01\Company\Shared\EDUCATION TEAM FILES\British Poultry Council\Primary booklet\Images\GL's Farm visit\8483904958_904da56613_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3208" y="2437373"/>
            <a:ext cx="5304388" cy="3213720"/>
          </a:xfrm>
          <a:prstGeom prst="rect">
            <a:avLst/>
          </a:prstGeom>
          <a:noFill/>
          <a:ln>
            <a:noFill/>
          </a:ln>
        </p:spPr>
      </p:pic>
    </p:spTree>
    <p:extLst>
      <p:ext uri="{BB962C8B-B14F-4D97-AF65-F5344CB8AC3E}">
        <p14:creationId xmlns:p14="http://schemas.microsoft.com/office/powerpoint/2010/main" val="87067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you know?</a:t>
            </a:r>
          </a:p>
        </p:txBody>
      </p:sp>
      <p:sp>
        <p:nvSpPr>
          <p:cNvPr id="3" name="Subtitle 2"/>
          <p:cNvSpPr>
            <a:spLocks noGrp="1"/>
          </p:cNvSpPr>
          <p:nvPr>
            <p:ph type="subTitle" idx="1"/>
          </p:nvPr>
        </p:nvSpPr>
        <p:spPr>
          <a:xfrm>
            <a:off x="1169276" y="2571092"/>
            <a:ext cx="5979670" cy="3600000"/>
          </a:xfrm>
        </p:spPr>
        <p:txBody>
          <a:bodyPr/>
          <a:lstStyle/>
          <a:p>
            <a:pPr marL="0" indent="0">
              <a:buNone/>
            </a:pPr>
            <a:r>
              <a:rPr lang="en-GB" sz="2400" dirty="0"/>
              <a:t>When a chick hatches it can live healthily for up to two days without being given any food or water. This is because it still has nutrients in its stomach from when it was inside the egg.</a:t>
            </a:r>
          </a:p>
          <a:p>
            <a:pPr marL="0" indent="0">
              <a:buNone/>
            </a:pPr>
            <a:endParaRPr lang="en-GB" sz="2400" dirty="0"/>
          </a:p>
          <a:p>
            <a:pPr marL="0" indent="0">
              <a:buNone/>
            </a:pPr>
            <a:r>
              <a:rPr lang="en-GB" sz="2400" dirty="0"/>
              <a:t>This is why chicks do not need food or water when they are being moved to the rearing farm.</a:t>
            </a:r>
          </a:p>
        </p:txBody>
      </p:sp>
      <p:pic>
        <p:nvPicPr>
          <p:cNvPr id="4" name="Picture 3" descr="\\bnf01\Company\Shared\EDUCATION TEAM FILES\British Poultry Council\Images from PDHook\112a.jpg"/>
          <p:cNvPicPr/>
          <p:nvPr/>
        </p:nvPicPr>
        <p:blipFill rotWithShape="1">
          <a:blip r:embed="rId2" cstate="print">
            <a:extLst>
              <a:ext uri="{28A0092B-C50C-407E-A947-70E740481C1C}">
                <a14:useLocalDpi xmlns:a14="http://schemas.microsoft.com/office/drawing/2010/main" val="0"/>
              </a:ext>
            </a:extLst>
          </a:blip>
          <a:srcRect r="17887"/>
          <a:stretch/>
        </p:blipFill>
        <p:spPr bwMode="auto">
          <a:xfrm>
            <a:off x="7623958" y="2368784"/>
            <a:ext cx="4150940" cy="32244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067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Rearing farms</a:t>
            </a:r>
          </a:p>
        </p:txBody>
      </p:sp>
      <p:sp>
        <p:nvSpPr>
          <p:cNvPr id="3" name="Subtitle 2"/>
          <p:cNvSpPr>
            <a:spLocks noGrp="1"/>
          </p:cNvSpPr>
          <p:nvPr>
            <p:ph type="subTitle" idx="1"/>
          </p:nvPr>
        </p:nvSpPr>
        <p:spPr>
          <a:xfrm>
            <a:off x="1169275" y="2571092"/>
            <a:ext cx="7315505" cy="3600000"/>
          </a:xfrm>
        </p:spPr>
        <p:txBody>
          <a:bodyPr/>
          <a:lstStyle/>
          <a:p>
            <a:pPr marL="0" indent="0">
              <a:buNone/>
            </a:pPr>
            <a:r>
              <a:rPr lang="en-GB" sz="2400" dirty="0"/>
              <a:t>The baby birds are reared in special large houses, which provide them with water and a special diet</a:t>
            </a:r>
            <a:r>
              <a:rPr lang="en-GB" sz="2400" dirty="0" smtClean="0"/>
              <a:t>.</a:t>
            </a:r>
            <a:endParaRPr lang="en-GB" sz="2400" dirty="0"/>
          </a:p>
          <a:p>
            <a:pPr marL="0" indent="0">
              <a:buNone/>
            </a:pPr>
            <a:r>
              <a:rPr lang="en-GB" sz="2400" dirty="0"/>
              <a:t>These houses are cleaned before each new arrival of baby birds</a:t>
            </a:r>
            <a:r>
              <a:rPr lang="en-GB" sz="2400" dirty="0" smtClean="0"/>
              <a:t>.</a:t>
            </a:r>
            <a:endParaRPr lang="en-GB" sz="2400" dirty="0"/>
          </a:p>
          <a:p>
            <a:pPr marL="0" indent="0">
              <a:buNone/>
            </a:pPr>
            <a:r>
              <a:rPr lang="en-GB" sz="2400" dirty="0"/>
              <a:t>Trained staff look after the </a:t>
            </a:r>
            <a:r>
              <a:rPr lang="en-GB" sz="2400" dirty="0" smtClean="0"/>
              <a:t>birds </a:t>
            </a:r>
            <a:r>
              <a:rPr lang="en-GB" sz="2400" dirty="0"/>
              <a:t>in the houses every day</a:t>
            </a:r>
            <a:r>
              <a:rPr lang="en-GB" sz="2400" dirty="0" smtClean="0"/>
              <a:t>.</a:t>
            </a:r>
            <a:endParaRPr lang="en-GB" sz="2400" dirty="0"/>
          </a:p>
          <a:p>
            <a:pPr marL="0" indent="0">
              <a:buNone/>
            </a:pPr>
            <a:r>
              <a:rPr lang="en-GB" sz="2400" dirty="0"/>
              <a:t>If the birds are ill, special medicines </a:t>
            </a:r>
            <a:r>
              <a:rPr lang="en-GB" sz="2400" dirty="0" smtClean="0"/>
              <a:t>are given </a:t>
            </a:r>
            <a:r>
              <a:rPr lang="en-GB" sz="2400" dirty="0"/>
              <a:t>in their food or water.  </a:t>
            </a:r>
          </a:p>
          <a:p>
            <a:pPr marL="0" indent="0">
              <a:buNone/>
            </a:pPr>
            <a:r>
              <a:rPr lang="en-GB" sz="2400" dirty="0"/>
              <a:t>The birds are reared until </a:t>
            </a:r>
            <a:r>
              <a:rPr lang="en-GB" sz="2400" dirty="0" smtClean="0"/>
              <a:t> they </a:t>
            </a:r>
            <a:r>
              <a:rPr lang="en-GB" sz="2400" dirty="0"/>
              <a:t>reach their required weight.</a:t>
            </a:r>
          </a:p>
        </p:txBody>
      </p:sp>
      <p:pic>
        <p:nvPicPr>
          <p:cNvPr id="4" name="Picture 3" descr="\\bnf01\Company\Shared\EDUCATION TEAM FILES\British Poultry Council\Primary booklet\Images\From Frogmary Farm\13441-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1901" y="2449493"/>
            <a:ext cx="2950318" cy="3601391"/>
          </a:xfrm>
          <a:prstGeom prst="rect">
            <a:avLst/>
          </a:prstGeom>
          <a:noFill/>
          <a:ln>
            <a:noFill/>
          </a:ln>
        </p:spPr>
      </p:pic>
    </p:spTree>
    <p:extLst>
      <p:ext uri="{BB962C8B-B14F-4D97-AF65-F5344CB8AC3E}">
        <p14:creationId xmlns:p14="http://schemas.microsoft.com/office/powerpoint/2010/main" val="870675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512</Words>
  <Application>Microsoft Office PowerPoint</Application>
  <PresentationFormat>Custom</PresentationFormat>
  <Paragraphs>56</Paragraphs>
  <Slides>13</Slides>
  <Notes>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Custom Design</vt:lpstr>
      <vt:lpstr>1_Custom Design</vt:lpstr>
      <vt:lpstr>3_Custom Design</vt:lpstr>
      <vt:lpstr>Poultry farming </vt:lpstr>
      <vt:lpstr>Introduction</vt:lpstr>
      <vt:lpstr>Introduction to chicken farming </vt:lpstr>
      <vt:lpstr>Breeder farm</vt:lpstr>
      <vt:lpstr>Did you know? </vt:lpstr>
      <vt:lpstr>Hatchery</vt:lpstr>
      <vt:lpstr>Do you know what a group of chicks is called?</vt:lpstr>
      <vt:lpstr>Did you know?</vt:lpstr>
      <vt:lpstr>Rearing farms</vt:lpstr>
      <vt:lpstr>Catching</vt:lpstr>
      <vt:lpstr>Processing Plant</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Roy Ballam</cp:lastModifiedBy>
  <cp:revision>23</cp:revision>
  <dcterms:created xsi:type="dcterms:W3CDTF">2018-10-10T09:22:08Z</dcterms:created>
  <dcterms:modified xsi:type="dcterms:W3CDTF">2018-12-19T12:11:18Z</dcterms:modified>
</cp:coreProperties>
</file>