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notesMasterIdLst>
    <p:notesMasterId r:id="rId40"/>
  </p:notesMasterIdLst>
  <p:sldIdLst>
    <p:sldId id="256" r:id="rId8"/>
    <p:sldId id="292" r:id="rId9"/>
    <p:sldId id="293" r:id="rId10"/>
    <p:sldId id="294" r:id="rId11"/>
    <p:sldId id="295" r:id="rId12"/>
    <p:sldId id="296" r:id="rId13"/>
    <p:sldId id="297" r:id="rId14"/>
    <p:sldId id="298"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6" r:id="rId33"/>
    <p:sldId id="287" r:id="rId34"/>
    <p:sldId id="288" r:id="rId35"/>
    <p:sldId id="289" r:id="rId36"/>
    <p:sldId id="290" r:id="rId37"/>
    <p:sldId id="291" r:id="rId38"/>
    <p:sldId id="261"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8F98D3-495A-4082-B663-2369944450D3}" v="1" dt="2024-08-30T08:55:39.8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75"/>
    <p:restoredTop sz="95429" autoAdjust="0"/>
  </p:normalViewPr>
  <p:slideViewPr>
    <p:cSldViewPr snapToGrid="0" snapToObjects="1">
      <p:cViewPr varScale="1">
        <p:scale>
          <a:sx n="75" d="100"/>
          <a:sy n="75" d="100"/>
        </p:scale>
        <p:origin x="950"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viewProps" Target="view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heme" Target="theme/theme1.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microsoft.com/office/2015/10/relationships/revisionInfo" Target="revisionInfo.xml"/><Relationship Id="rId20" Type="http://schemas.openxmlformats.org/officeDocument/2006/relationships/slide" Target="slides/slide13.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7F2A99E6-2E65-43BF-BB6F-9D827FAB5EC0}"/>
    <pc:docChg chg="modSld modMainMaster">
      <pc:chgData name="Alexander White" userId="3da70261-e0e7-408d-aace-eb577feade9e" providerId="ADAL" clId="{7F2A99E6-2E65-43BF-BB6F-9D827FAB5EC0}" dt="2024-05-21T08:21:02.767" v="16" actId="20577"/>
      <pc:docMkLst>
        <pc:docMk/>
      </pc:docMkLst>
      <pc:sldChg chg="addSp modSp">
        <pc:chgData name="Alexander White" userId="3da70261-e0e7-408d-aace-eb577feade9e" providerId="ADAL" clId="{7F2A99E6-2E65-43BF-BB6F-9D827FAB5EC0}" dt="2024-05-21T08:20:41.998" v="0"/>
        <pc:sldMkLst>
          <pc:docMk/>
          <pc:sldMk cId="1219004254" sldId="261"/>
        </pc:sldMkLst>
        <pc:spChg chg="add mod">
          <ac:chgData name="Alexander White" userId="3da70261-e0e7-408d-aace-eb577feade9e" providerId="ADAL" clId="{7F2A99E6-2E65-43BF-BB6F-9D827FAB5EC0}" dt="2024-05-21T08:20:41.998" v="0"/>
          <ac:spMkLst>
            <pc:docMk/>
            <pc:sldMk cId="1219004254" sldId="261"/>
            <ac:spMk id="4" creationId="{31953FF3-B3E2-DC3A-7F8E-37B27B89595E}"/>
          </ac:spMkLst>
        </pc:spChg>
      </pc:sldChg>
      <pc:sldMasterChg chg="modSp mod">
        <pc:chgData name="Alexander White" userId="3da70261-e0e7-408d-aace-eb577feade9e" providerId="ADAL" clId="{7F2A99E6-2E65-43BF-BB6F-9D827FAB5EC0}" dt="2024-05-21T08:20:49.888" v="4" actId="20577"/>
        <pc:sldMasterMkLst>
          <pc:docMk/>
          <pc:sldMasterMk cId="1328885048" sldId="2147483648"/>
        </pc:sldMasterMkLst>
        <pc:spChg chg="mod">
          <ac:chgData name="Alexander White" userId="3da70261-e0e7-408d-aace-eb577feade9e" providerId="ADAL" clId="{7F2A99E6-2E65-43BF-BB6F-9D827FAB5EC0}" dt="2024-05-21T08:20:49.888"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7F2A99E6-2E65-43BF-BB6F-9D827FAB5EC0}" dt="2024-05-21T08:20:53.922" v="8" actId="20577"/>
        <pc:sldMasterMkLst>
          <pc:docMk/>
          <pc:sldMasterMk cId="1498317190" sldId="2147483650"/>
        </pc:sldMasterMkLst>
        <pc:spChg chg="mod">
          <ac:chgData name="Alexander White" userId="3da70261-e0e7-408d-aace-eb577feade9e" providerId="ADAL" clId="{7F2A99E6-2E65-43BF-BB6F-9D827FAB5EC0}" dt="2024-05-21T08:20:53.922"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7F2A99E6-2E65-43BF-BB6F-9D827FAB5EC0}" dt="2024-05-21T08:20:58.281" v="12" actId="20577"/>
        <pc:sldMasterMkLst>
          <pc:docMk/>
          <pc:sldMasterMk cId="1822393236" sldId="2147483652"/>
        </pc:sldMasterMkLst>
        <pc:spChg chg="mod">
          <ac:chgData name="Alexander White" userId="3da70261-e0e7-408d-aace-eb577feade9e" providerId="ADAL" clId="{7F2A99E6-2E65-43BF-BB6F-9D827FAB5EC0}" dt="2024-05-21T08:20:58.281"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7F2A99E6-2E65-43BF-BB6F-9D827FAB5EC0}" dt="2024-05-21T08:21:02.767" v="16" actId="20577"/>
        <pc:sldMasterMkLst>
          <pc:docMk/>
          <pc:sldMasterMk cId="1788143608" sldId="2147483656"/>
        </pc:sldMasterMkLst>
        <pc:spChg chg="mod">
          <ac:chgData name="Alexander White" userId="3da70261-e0e7-408d-aace-eb577feade9e" providerId="ADAL" clId="{7F2A99E6-2E65-43BF-BB6F-9D827FAB5EC0}" dt="2024-05-21T08:21:02.767" v="16" actId="20577"/>
          <ac:spMkLst>
            <pc:docMk/>
            <pc:sldMasterMk cId="1788143608" sldId="2147483656"/>
            <ac:spMk id="8" creationId="{00000000-0000-0000-0000-000000000000}"/>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388D2-0D79-45A5-A897-BD92DDD4DA7B}" type="datetimeFigureOut">
              <a:rPr lang="en-GB" smtClean="0"/>
              <a:t>30/08/2024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8A0793-5824-4DDD-8E57-396D4896C4FE}" type="slidenum">
              <a:rPr lang="en-GB" smtClean="0"/>
              <a:t>‹#›</a:t>
            </a:fld>
            <a:endParaRPr lang="en-GB"/>
          </a:p>
        </p:txBody>
      </p:sp>
    </p:spTree>
    <p:extLst>
      <p:ext uri="{BB962C8B-B14F-4D97-AF65-F5344CB8AC3E}">
        <p14:creationId xmlns:p14="http://schemas.microsoft.com/office/powerpoint/2010/main" val="2614990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atalog.flatworldknowledge.com/bookhub/127?e=stangor-ch04_s04"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ltLang="en-US" sz="1200" dirty="0">
                <a:hlinkClick r:id="rId3"/>
              </a:rPr>
              <a:t>http://catalog.flatworldknowledge.com/bookhub/127?e=stangor-ch04_s04</a:t>
            </a:r>
            <a:r>
              <a:rPr lang="en-GB" altLang="en-US" sz="1200" dirty="0"/>
              <a:t> </a:t>
            </a:r>
          </a:p>
          <a:p>
            <a:endParaRPr lang="en-GB" dirty="0"/>
          </a:p>
        </p:txBody>
      </p:sp>
      <p:sp>
        <p:nvSpPr>
          <p:cNvPr id="4" name="Slide Number Placeholder 3"/>
          <p:cNvSpPr>
            <a:spLocks noGrp="1"/>
          </p:cNvSpPr>
          <p:nvPr>
            <p:ph type="sldNum" sz="quarter" idx="10"/>
          </p:nvPr>
        </p:nvSpPr>
        <p:spPr/>
        <p:txBody>
          <a:bodyPr/>
          <a:lstStyle/>
          <a:p>
            <a:fld id="{C48A0793-5824-4DDD-8E57-396D4896C4FE}" type="slidenum">
              <a:rPr lang="en-GB" smtClean="0"/>
              <a:t>8</a:t>
            </a:fld>
            <a:endParaRPr lang="en-GB"/>
          </a:p>
        </p:txBody>
      </p:sp>
    </p:spTree>
    <p:extLst>
      <p:ext uri="{BB962C8B-B14F-4D97-AF65-F5344CB8AC3E}">
        <p14:creationId xmlns:p14="http://schemas.microsoft.com/office/powerpoint/2010/main" val="3174638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3.xml"/><Relationship Id="rId4" Type="http://schemas.openxmlformats.org/officeDocument/2006/relationships/image" Target="../media/image28.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www.foodafactoflife.org.uk/11-14-years/cooking/ingredients/"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jpe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Using your senses</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How was it discovered?</a:t>
            </a:r>
            <a:br>
              <a:rPr lang="en-US" dirty="0"/>
            </a:br>
            <a:endParaRPr lang="en-US" dirty="0"/>
          </a:p>
        </p:txBody>
      </p:sp>
      <p:sp>
        <p:nvSpPr>
          <p:cNvPr id="3" name="Subtitle 2"/>
          <p:cNvSpPr>
            <a:spLocks noGrp="1"/>
          </p:cNvSpPr>
          <p:nvPr>
            <p:ph type="subTitle" idx="1"/>
          </p:nvPr>
        </p:nvSpPr>
        <p:spPr>
          <a:xfrm>
            <a:off x="1169276" y="2571092"/>
            <a:ext cx="7198547" cy="3600000"/>
          </a:xfrm>
        </p:spPr>
        <p:txBody>
          <a:bodyPr/>
          <a:lstStyle/>
          <a:p>
            <a:pPr marL="0" indent="0">
              <a:spcBef>
                <a:spcPct val="50000"/>
              </a:spcBef>
              <a:buNone/>
            </a:pPr>
            <a:r>
              <a:rPr lang="en-GB" altLang="en-US" sz="2000" dirty="0"/>
              <a:t>Umami was discovered by </a:t>
            </a:r>
            <a:r>
              <a:rPr lang="en-GB" altLang="en-US" sz="2000" b="1" dirty="0"/>
              <a:t>Dr </a:t>
            </a:r>
            <a:r>
              <a:rPr lang="en-GB" altLang="en-US" sz="2000" b="1" dirty="0" err="1"/>
              <a:t>Kikunae</a:t>
            </a:r>
            <a:r>
              <a:rPr lang="en-GB" altLang="en-US" sz="2000" b="1" dirty="0"/>
              <a:t> Ikeda</a:t>
            </a:r>
            <a:r>
              <a:rPr lang="en-GB" altLang="en-US" sz="2000" dirty="0"/>
              <a:t>, from Tokyo Imperial University, Japan, in 1908. </a:t>
            </a:r>
          </a:p>
          <a:p>
            <a:pPr marL="0" indent="0">
              <a:spcBef>
                <a:spcPct val="50000"/>
              </a:spcBef>
              <a:buNone/>
            </a:pPr>
            <a:r>
              <a:rPr lang="en-GB" altLang="en-US" sz="2000" dirty="0"/>
              <a:t>He undertook research into Dashi, a traditional Japanese stock made from kombu (kelp). His research lead to describing the savoury taste as ‘umami’.</a:t>
            </a:r>
          </a:p>
          <a:p>
            <a:pPr marL="0" indent="0">
              <a:spcBef>
                <a:spcPct val="50000"/>
              </a:spcBef>
              <a:buNone/>
            </a:pPr>
            <a:r>
              <a:rPr lang="en-GB" altLang="en-US" sz="2000" dirty="0"/>
              <a:t>He was sure that this taste was held in common by other foods with a savoury flavour, including those used in Western meals such as tomatoes and meat. Upon investigation it was discovered that these foods also had ‘umami’. </a:t>
            </a:r>
          </a:p>
        </p:txBody>
      </p:sp>
      <p:pic>
        <p:nvPicPr>
          <p:cNvPr id="4"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97433" y="1883468"/>
            <a:ext cx="3006691" cy="4510908"/>
          </a:xfrm>
          <a:prstGeom prst="rect">
            <a:avLst/>
          </a:prstGeom>
          <a:ln w="127000" cap="sq">
            <a:no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254572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Umami around the world</a:t>
            </a:r>
          </a:p>
        </p:txBody>
      </p:sp>
      <p:pic>
        <p:nvPicPr>
          <p:cNvPr id="5" name="Picture 4" descr="umami world map"/>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69273" y="2077619"/>
            <a:ext cx="6039601" cy="4495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7491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Familiar foods with a umami taste</a:t>
            </a:r>
            <a:br>
              <a:rPr lang="en-GB" dirty="0"/>
            </a:br>
            <a:endParaRPr lang="en-US" dirty="0"/>
          </a:p>
        </p:txBody>
      </p:sp>
      <p:sp>
        <p:nvSpPr>
          <p:cNvPr id="3" name="Subtitle 2"/>
          <p:cNvSpPr>
            <a:spLocks noGrp="1"/>
          </p:cNvSpPr>
          <p:nvPr>
            <p:ph type="subTitle" idx="1"/>
          </p:nvPr>
        </p:nvSpPr>
        <p:spPr/>
        <p:txBody>
          <a:bodyPr/>
          <a:lstStyle/>
          <a:p>
            <a:pPr marL="0" indent="0">
              <a:spcBef>
                <a:spcPct val="50000"/>
              </a:spcBef>
              <a:buNone/>
            </a:pPr>
            <a:r>
              <a:rPr lang="en-GB" altLang="en-US" sz="2000" dirty="0"/>
              <a:t>These are foods which all have an umami taste:</a:t>
            </a:r>
          </a:p>
          <a:p>
            <a:pPr>
              <a:lnSpc>
                <a:spcPct val="100000"/>
              </a:lnSpc>
              <a:spcBef>
                <a:spcPct val="50000"/>
              </a:spcBef>
              <a:buFontTx/>
              <a:buChar char="•"/>
            </a:pPr>
            <a:r>
              <a:rPr lang="en-GB" altLang="en-US" sz="2000" dirty="0"/>
              <a:t> tomatoes;</a:t>
            </a:r>
          </a:p>
          <a:p>
            <a:pPr>
              <a:lnSpc>
                <a:spcPct val="100000"/>
              </a:lnSpc>
              <a:spcBef>
                <a:spcPct val="50000"/>
              </a:spcBef>
              <a:buFontTx/>
              <a:buChar char="•"/>
            </a:pPr>
            <a:r>
              <a:rPr lang="en-GB" altLang="en-US" sz="2000" dirty="0"/>
              <a:t> cured pork, e.g. ham, sausage, bacon;</a:t>
            </a:r>
          </a:p>
          <a:p>
            <a:pPr>
              <a:lnSpc>
                <a:spcPct val="100000"/>
              </a:lnSpc>
              <a:spcBef>
                <a:spcPct val="50000"/>
              </a:spcBef>
              <a:buFontTx/>
              <a:buChar char="•"/>
            </a:pPr>
            <a:r>
              <a:rPr lang="en-GB" altLang="en-US" sz="2000" dirty="0"/>
              <a:t> cheddar cheese;</a:t>
            </a:r>
          </a:p>
          <a:p>
            <a:pPr>
              <a:lnSpc>
                <a:spcPct val="100000"/>
              </a:lnSpc>
              <a:spcBef>
                <a:spcPct val="50000"/>
              </a:spcBef>
              <a:buFontTx/>
              <a:buChar char="•"/>
            </a:pPr>
            <a:r>
              <a:rPr lang="en-GB" altLang="en-US" sz="2000" dirty="0"/>
              <a:t> parmesan;</a:t>
            </a:r>
          </a:p>
          <a:p>
            <a:pPr>
              <a:lnSpc>
                <a:spcPct val="100000"/>
              </a:lnSpc>
              <a:spcBef>
                <a:spcPct val="50000"/>
              </a:spcBef>
              <a:buFontTx/>
              <a:buChar char="•"/>
            </a:pPr>
            <a:r>
              <a:rPr lang="en-GB" altLang="en-US" sz="2000" dirty="0"/>
              <a:t> meat, e.g. beef;</a:t>
            </a:r>
          </a:p>
          <a:p>
            <a:pPr>
              <a:lnSpc>
                <a:spcPct val="100000"/>
              </a:lnSpc>
              <a:spcBef>
                <a:spcPct val="50000"/>
              </a:spcBef>
              <a:buFontTx/>
              <a:buChar char="•"/>
            </a:pPr>
            <a:r>
              <a:rPr lang="en-GB" altLang="en-US" sz="2000" dirty="0"/>
              <a:t> anchovies;</a:t>
            </a:r>
          </a:p>
          <a:p>
            <a:pPr>
              <a:lnSpc>
                <a:spcPct val="100000"/>
              </a:lnSpc>
              <a:spcBef>
                <a:spcPct val="50000"/>
              </a:spcBef>
              <a:buFontTx/>
              <a:buChar char="•"/>
            </a:pPr>
            <a:r>
              <a:rPr lang="en-GB" altLang="en-US" sz="2000" dirty="0"/>
              <a:t> yeast extract.</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746274" y="2017984"/>
            <a:ext cx="2286000" cy="3048000"/>
          </a:xfrm>
          <a:prstGeom prst="rect">
            <a:avLst/>
          </a:prstGeom>
          <a:ln w="38100" cap="sq">
            <a:noFill/>
            <a:prstDash val="solid"/>
            <a:miter lim="800000"/>
          </a:ln>
          <a:effectLst>
            <a:outerShdw blurRad="50800" dist="38100" dir="2700000" algn="tl" rotWithShape="0">
              <a:srgbClr val="000000">
                <a:alpha val="43000"/>
              </a:srgbClr>
            </a:outerShdw>
          </a:effec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50524" y="4297948"/>
            <a:ext cx="3152702" cy="2102852"/>
          </a:xfrm>
          <a:prstGeom prst="rect">
            <a:avLst/>
          </a:prstGeom>
          <a:ln w="38100" cap="sq">
            <a:no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59339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Taste and flavour</a:t>
            </a:r>
          </a:p>
        </p:txBody>
      </p:sp>
      <p:sp>
        <p:nvSpPr>
          <p:cNvPr id="3" name="Subtitle 2"/>
          <p:cNvSpPr>
            <a:spLocks noGrp="1"/>
          </p:cNvSpPr>
          <p:nvPr>
            <p:ph type="subTitle" idx="1"/>
          </p:nvPr>
        </p:nvSpPr>
        <p:spPr>
          <a:xfrm>
            <a:off x="1255001" y="2571092"/>
            <a:ext cx="9720000" cy="3229633"/>
          </a:xfrm>
        </p:spPr>
        <p:txBody>
          <a:bodyPr/>
          <a:lstStyle/>
          <a:p>
            <a:pPr marL="0" indent="0">
              <a:buNone/>
            </a:pPr>
            <a:r>
              <a:rPr lang="en-GB" sz="2000" b="1" dirty="0"/>
              <a:t>Hold your nose!</a:t>
            </a:r>
          </a:p>
          <a:p>
            <a:r>
              <a:rPr lang="en-GB" sz="2000" dirty="0"/>
              <a:t>When eating food the odour combines with the taste to give flavour.  </a:t>
            </a:r>
          </a:p>
          <a:p>
            <a:r>
              <a:rPr lang="en-GB" sz="2000" dirty="0"/>
              <a:t>The texture, or mouthfeel, of a food may also help us recognise what it is.  </a:t>
            </a:r>
          </a:p>
          <a:p>
            <a:r>
              <a:rPr lang="en-GB" sz="2000" dirty="0"/>
              <a:t>An experiment to test the difference between taste and flavour involves eating a pear. </a:t>
            </a:r>
          </a:p>
          <a:p>
            <a:r>
              <a:rPr lang="en-GB" sz="2000" dirty="0"/>
              <a:t>Alternatively, you could use cooked bacon, cheese or cooked sausage.</a:t>
            </a:r>
          </a:p>
          <a:p>
            <a:pPr marL="0" indent="0">
              <a:buNone/>
            </a:pPr>
            <a:endParaRPr lang="en-GB" sz="2000" dirty="0"/>
          </a:p>
          <a:p>
            <a:pPr marL="0" indent="0">
              <a:buNone/>
            </a:pPr>
            <a:r>
              <a:rPr lang="en-GB" sz="2000" dirty="0"/>
              <a:t>1. Wash the pear and cut into bite sized pieces.</a:t>
            </a:r>
          </a:p>
          <a:p>
            <a:pPr marL="0" indent="0">
              <a:buNone/>
            </a:pPr>
            <a:endParaRPr lang="en-GB" sz="2000" dirty="0"/>
          </a:p>
          <a:p>
            <a:pPr marL="0" indent="0">
              <a:buNone/>
            </a:pPr>
            <a:r>
              <a:rPr lang="en-GB" sz="2000" dirty="0"/>
              <a:t>2. Give each student two pieces of pear.</a:t>
            </a:r>
          </a:p>
        </p:txBody>
      </p:sp>
      <p:pic>
        <p:nvPicPr>
          <p:cNvPr id="4" name="Picture 4" descr="C:\Users\fmeek\Dropbox\Images for MEI spring newsletter\Bacon.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694967" y="5065712"/>
            <a:ext cx="1524000" cy="117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C:\Users\fmeek\Dropbox\Images for MEI spring newsletter\Cheeses.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8512434" y="5003800"/>
            <a:ext cx="179070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S:\Shared\BNF Photographs\iStock Photo Images\Foods and drinks\Fruit veg and pulses\pear1.jp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0186807" y="4189413"/>
            <a:ext cx="1404938"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6013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Taste and flavour</a:t>
            </a:r>
          </a:p>
        </p:txBody>
      </p:sp>
      <p:sp>
        <p:nvSpPr>
          <p:cNvPr id="3" name="Subtitle 2"/>
          <p:cNvSpPr>
            <a:spLocks noGrp="1"/>
          </p:cNvSpPr>
          <p:nvPr>
            <p:ph type="subTitle" idx="1"/>
          </p:nvPr>
        </p:nvSpPr>
        <p:spPr/>
        <p:txBody>
          <a:bodyPr/>
          <a:lstStyle/>
          <a:p>
            <a:pPr marL="0" indent="0">
              <a:buFont typeface="Arial" pitchFamily="34" charset="0"/>
              <a:buNone/>
              <a:defRPr/>
            </a:pPr>
            <a:r>
              <a:rPr lang="en-GB" sz="2000" dirty="0"/>
              <a:t>Hold your nose! continued</a:t>
            </a:r>
          </a:p>
          <a:p>
            <a:pPr marL="266700" indent="-266700">
              <a:buNone/>
              <a:defRPr/>
            </a:pPr>
            <a:r>
              <a:rPr lang="en-GB" sz="2000" dirty="0"/>
              <a:t>3. Ask the students to hold their noses tightly, close their eyes and eat the piece of  food.  </a:t>
            </a:r>
            <a:r>
              <a:rPr lang="en-GB" sz="2000" i="1" dirty="0"/>
              <a:t>Ask them if they can tell what the item is?</a:t>
            </a:r>
            <a:endParaRPr lang="en-GB" sz="2000" dirty="0"/>
          </a:p>
          <a:p>
            <a:pPr marL="266700" indent="-266700">
              <a:buNone/>
              <a:defRPr/>
            </a:pPr>
            <a:r>
              <a:rPr lang="en-GB" sz="2000" dirty="0"/>
              <a:t>4. Ask the students to release their noses and then continue to chew?</a:t>
            </a:r>
            <a:r>
              <a:rPr lang="en-GB" sz="2000" i="1" dirty="0"/>
              <a:t>  Can they now tell what the item is?</a:t>
            </a:r>
            <a:endParaRPr lang="en-GB" sz="2000" dirty="0"/>
          </a:p>
          <a:p>
            <a:pPr marL="0" indent="0">
              <a:buNone/>
              <a:defRPr/>
            </a:pPr>
            <a:r>
              <a:rPr lang="en-GB" sz="2000" dirty="0"/>
              <a:t>5. Repeat with the second sample.</a:t>
            </a:r>
          </a:p>
          <a:p>
            <a:pPr marL="0" indent="0">
              <a:buNone/>
            </a:pPr>
            <a:endParaRPr lang="en-GB" sz="2000" dirty="0"/>
          </a:p>
        </p:txBody>
      </p:sp>
      <p:pic>
        <p:nvPicPr>
          <p:cNvPr id="4" name="Picture 6" descr="Sausage"/>
          <p:cNvPicPr>
            <a:picLocks noChangeAspect="1" noChangeArrowheads="1"/>
          </p:cNvPicPr>
          <p:nvPr/>
        </p:nvPicPr>
        <p:blipFill>
          <a:blip r:embed="rId2" cstate="email">
            <a:extLst>
              <a:ext uri="{28A0092B-C50C-407E-A947-70E740481C1C}">
                <a14:useLocalDpi xmlns:a14="http://schemas.microsoft.com/office/drawing/2010/main"/>
              </a:ext>
            </a:extLst>
          </a:blip>
          <a:srcRect l="-1202"/>
          <a:stretch>
            <a:fillRect/>
          </a:stretch>
        </p:blipFill>
        <p:spPr bwMode="auto">
          <a:xfrm rot="7943642">
            <a:off x="7508321" y="4880492"/>
            <a:ext cx="2879725"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Taste and flavour</a:t>
            </a:r>
          </a:p>
        </p:txBody>
      </p:sp>
      <p:sp>
        <p:nvSpPr>
          <p:cNvPr id="3" name="Subtitle 2"/>
          <p:cNvSpPr>
            <a:spLocks noGrp="1"/>
          </p:cNvSpPr>
          <p:nvPr>
            <p:ph type="subTitle" idx="1"/>
          </p:nvPr>
        </p:nvSpPr>
        <p:spPr/>
        <p:txBody>
          <a:bodyPr/>
          <a:lstStyle/>
          <a:p>
            <a:pPr marL="0" indent="0">
              <a:buNone/>
            </a:pPr>
            <a:r>
              <a:rPr lang="en-GB" sz="2000" b="1" dirty="0"/>
              <a:t>Blue jelly!</a:t>
            </a:r>
          </a:p>
          <a:p>
            <a:pPr marL="0" indent="0">
              <a:buNone/>
            </a:pPr>
            <a:r>
              <a:rPr lang="en-GB" sz="2000" dirty="0"/>
              <a:t>Size, shape, and colour all play an important part in helping to determine the first reaction to a food. Colour in particular gives us an indication of what flavour a food might be, e.g. a red jelly is most likely to be strawberry flavour.  </a:t>
            </a:r>
          </a:p>
          <a:p>
            <a:pPr marL="0" indent="0">
              <a:buNone/>
            </a:pPr>
            <a:endParaRPr lang="en-GB" sz="2000" dirty="0"/>
          </a:p>
          <a:p>
            <a:pPr marL="0" indent="0">
              <a:buNone/>
            </a:pPr>
            <a:r>
              <a:rPr lang="en-GB" sz="2000" dirty="0"/>
              <a:t>Test your students’ sense of flavour through eating blue jelly.</a:t>
            </a:r>
          </a:p>
          <a:p>
            <a:pPr marL="0" indent="0">
              <a:buNone/>
            </a:pPr>
            <a:endParaRPr lang="en-GB" sz="2000" dirty="0"/>
          </a:p>
        </p:txBody>
      </p:sp>
      <p:pic>
        <p:nvPicPr>
          <p:cNvPr id="4" name="Picture 5" descr="Jelly, Dessert, Sweet, Farbenspiel, Food Of The God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389121" y="3696771"/>
            <a:ext cx="2148739" cy="2684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Taste and flavour</a:t>
            </a:r>
          </a:p>
        </p:txBody>
      </p:sp>
      <p:sp>
        <p:nvSpPr>
          <p:cNvPr id="3" name="Subtitle 2"/>
          <p:cNvSpPr>
            <a:spLocks noGrp="1"/>
          </p:cNvSpPr>
          <p:nvPr>
            <p:ph type="subTitle" idx="1"/>
          </p:nvPr>
        </p:nvSpPr>
        <p:spPr/>
        <p:txBody>
          <a:bodyPr/>
          <a:lstStyle/>
          <a:p>
            <a:pPr marL="0" indent="0">
              <a:buFont typeface="Arial" pitchFamily="34" charset="0"/>
              <a:buNone/>
              <a:defRPr/>
            </a:pPr>
            <a:r>
              <a:rPr lang="en-GB" altLang="en-US" sz="2000" b="1" dirty="0">
                <a:ea typeface="ヒラギノ角ゴ Pro W3" charset="-128"/>
              </a:rPr>
              <a:t>Blue jelly!</a:t>
            </a:r>
          </a:p>
          <a:p>
            <a:pPr>
              <a:defRPr/>
            </a:pPr>
            <a:r>
              <a:rPr lang="en-GB" sz="2000" dirty="0"/>
              <a:t>Prepare a jelly using a 12g individual sachet, or four leaves of gelatine, and one pint (570ml) of water. Vegetarian jelly can also be used successfully.  Add a few drops of blue liquid food colouring.</a:t>
            </a:r>
          </a:p>
          <a:p>
            <a:pPr>
              <a:defRPr/>
            </a:pPr>
            <a:r>
              <a:rPr lang="en-GB" sz="2000" dirty="0"/>
              <a:t>Divide the jelly mixture into five jugs and add a few drops of a different liquid flavouring, ideally colourless, into each jug.</a:t>
            </a:r>
          </a:p>
          <a:p>
            <a:pPr>
              <a:defRPr/>
            </a:pPr>
            <a:r>
              <a:rPr lang="en-GB" sz="2000" dirty="0"/>
              <a:t>Pour a small amount of jelly into sample pots or plastic cups and leave to set.</a:t>
            </a:r>
          </a:p>
          <a:p>
            <a:pPr>
              <a:defRPr/>
            </a:pPr>
            <a:r>
              <a:rPr lang="en-GB" sz="2000" dirty="0"/>
              <a:t>Once set, ask your students to identify the flavour of the jelly.</a:t>
            </a:r>
          </a:p>
          <a:p>
            <a:pPr marL="0" indent="0">
              <a:buNone/>
            </a:pPr>
            <a:endParaRPr lang="en-GB" sz="2000" dirty="0"/>
          </a:p>
        </p:txBody>
      </p:sp>
      <p:pic>
        <p:nvPicPr>
          <p:cNvPr id="4" name="Picture 4" descr="C:\Users\fmeek\Pictures\blue jelly.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998960" y="4628357"/>
            <a:ext cx="1287463" cy="150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Taste and flavour</a:t>
            </a:r>
          </a:p>
        </p:txBody>
      </p:sp>
      <p:sp>
        <p:nvSpPr>
          <p:cNvPr id="3" name="Subtitle 2"/>
          <p:cNvSpPr>
            <a:spLocks noGrp="1"/>
          </p:cNvSpPr>
          <p:nvPr>
            <p:ph type="subTitle" idx="1"/>
          </p:nvPr>
        </p:nvSpPr>
        <p:spPr/>
        <p:txBody>
          <a:bodyPr/>
          <a:lstStyle/>
          <a:p>
            <a:pPr marL="0" indent="0">
              <a:buFont typeface="Arial" pitchFamily="34" charset="0"/>
              <a:buNone/>
              <a:defRPr/>
            </a:pPr>
            <a:r>
              <a:rPr lang="en-GB" sz="2000" b="1" dirty="0"/>
              <a:t>Taste sensations</a:t>
            </a:r>
          </a:p>
          <a:p>
            <a:pPr marL="0" indent="0">
              <a:buFont typeface="Arial" pitchFamily="34" charset="0"/>
              <a:buNone/>
              <a:defRPr/>
            </a:pPr>
            <a:r>
              <a:rPr lang="en-GB" sz="2000" dirty="0"/>
              <a:t>We can detect five basic tastes.  Provide a variety of ingredients for your students to try and see if they can identify each basic taste:</a:t>
            </a:r>
          </a:p>
          <a:p>
            <a:pPr>
              <a:defRPr/>
            </a:pPr>
            <a:r>
              <a:rPr lang="en-GB" sz="2000" dirty="0"/>
              <a:t>bitter - tonic water; </a:t>
            </a:r>
          </a:p>
          <a:p>
            <a:pPr>
              <a:defRPr/>
            </a:pPr>
            <a:r>
              <a:rPr lang="en-GB" sz="2000" dirty="0"/>
              <a:t>salty - table salt;</a:t>
            </a:r>
          </a:p>
          <a:p>
            <a:pPr>
              <a:defRPr/>
            </a:pPr>
            <a:r>
              <a:rPr lang="en-GB" sz="2000" dirty="0"/>
              <a:t>sour - sliced lime;</a:t>
            </a:r>
          </a:p>
          <a:p>
            <a:pPr>
              <a:defRPr/>
            </a:pPr>
            <a:r>
              <a:rPr lang="en-GB" sz="2000" dirty="0"/>
              <a:t>sweet - caster sugar; </a:t>
            </a:r>
          </a:p>
          <a:p>
            <a:pPr>
              <a:defRPr/>
            </a:pPr>
            <a:r>
              <a:rPr lang="en-GB" sz="2000" dirty="0"/>
              <a:t>umami - Parmesan cheese, umami paste mixed with low-fat mayonnaise, yeast extract on toast, cooked sausages.</a:t>
            </a:r>
            <a:endParaRPr lang="en-GB" altLang="en-US" sz="2000" dirty="0">
              <a:ea typeface="ヒラギノ角ゴ Pro W3" charset="-128"/>
            </a:endParaRPr>
          </a:p>
          <a:p>
            <a:pPr marL="0" indent="0">
              <a:buNone/>
            </a:pPr>
            <a:endParaRPr lang="en-GB" sz="2000" dirty="0"/>
          </a:p>
        </p:txBody>
      </p:sp>
      <p:pic>
        <p:nvPicPr>
          <p:cNvPr id="4" name="Picture 5" descr="Lime, Fruit, Food, Fresh, Healthy, Green, Tropical"/>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458385" y="3540346"/>
            <a:ext cx="172878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 descr="Parmesan Chees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0618529" y="4556236"/>
            <a:ext cx="1252538"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Odour</a:t>
            </a:r>
          </a:p>
        </p:txBody>
      </p:sp>
      <p:sp>
        <p:nvSpPr>
          <p:cNvPr id="3" name="Subtitle 2"/>
          <p:cNvSpPr>
            <a:spLocks noGrp="1"/>
          </p:cNvSpPr>
          <p:nvPr>
            <p:ph type="subTitle" idx="1"/>
          </p:nvPr>
        </p:nvSpPr>
        <p:spPr/>
        <p:txBody>
          <a:bodyPr/>
          <a:lstStyle/>
          <a:p>
            <a:pPr marL="0" indent="0">
              <a:buNone/>
            </a:pPr>
            <a:r>
              <a:rPr lang="en-GB" sz="2000" dirty="0"/>
              <a:t>There are a number of easy experiments through which the students learn about the sense of smell (olfaction) and how the olfactory system works.  </a:t>
            </a:r>
          </a:p>
          <a:p>
            <a:pPr marL="0" indent="0">
              <a:buNone/>
            </a:pPr>
            <a:endParaRPr lang="en-GB" sz="2000" dirty="0"/>
          </a:p>
          <a:p>
            <a:pPr marL="0" indent="0">
              <a:buNone/>
            </a:pPr>
            <a:r>
              <a:rPr lang="en-GB" sz="2000" dirty="0"/>
              <a:t>The experiments require the students to be blindfolded, keep in mind that some people do not like to be blindfolded so they could close their eyes tightly instead.</a:t>
            </a:r>
          </a:p>
          <a:p>
            <a:pPr marL="0" indent="0">
              <a:buNone/>
            </a:pPr>
            <a:endParaRPr lang="en-GB" sz="2000" dirty="0"/>
          </a:p>
        </p:txBody>
      </p:sp>
    </p:spTree>
    <p:extLst>
      <p:ext uri="{BB962C8B-B14F-4D97-AF65-F5344CB8AC3E}">
        <p14:creationId xmlns:p14="http://schemas.microsoft.com/office/powerpoint/2010/main" val="3322689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Odour</a:t>
            </a:r>
          </a:p>
        </p:txBody>
      </p:sp>
      <p:sp>
        <p:nvSpPr>
          <p:cNvPr id="3" name="Subtitle 2"/>
          <p:cNvSpPr>
            <a:spLocks noGrp="1"/>
          </p:cNvSpPr>
          <p:nvPr>
            <p:ph type="subTitle" idx="1"/>
          </p:nvPr>
        </p:nvSpPr>
        <p:spPr/>
        <p:txBody>
          <a:bodyPr/>
          <a:lstStyle/>
          <a:p>
            <a:pPr marL="0" indent="0">
              <a:buNone/>
            </a:pPr>
            <a:r>
              <a:rPr lang="en-GB" sz="2000" b="1" dirty="0"/>
              <a:t>Memories</a:t>
            </a:r>
          </a:p>
          <a:p>
            <a:pPr marL="0" indent="0">
              <a:buNone/>
            </a:pPr>
            <a:r>
              <a:rPr lang="en-GB" sz="2000" dirty="0"/>
              <a:t>We can recognise a variety of smells, or odours.  Some smells can stir up memories.  To demonstrate the sense of smell, collect several items that have distinctive smells such as: peppermint, chocolate, coffee, garlic, saw dust, lemon zest, orange peel, onion, rose flowers and place them in separate containers.</a:t>
            </a:r>
          </a:p>
          <a:p>
            <a:pPr marL="0" indent="0">
              <a:buNone/>
            </a:pPr>
            <a:endParaRPr lang="en-GB" sz="2000" dirty="0"/>
          </a:p>
        </p:txBody>
      </p:sp>
      <p:pic>
        <p:nvPicPr>
          <p:cNvPr id="4" name="Picture 5" descr="Lawn Mower, Hand Lawn Mower, Lawn Mowi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249738" y="4848278"/>
            <a:ext cx="3714048" cy="1610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Orange, Citrus Fruit, Fruit, Healthy, Vitamins, Fruity"/>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254336" y="4349066"/>
            <a:ext cx="2318204" cy="1694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Garlic, Purple Garlic, Head Of Garlic"/>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8354680" y="4272258"/>
            <a:ext cx="2231886" cy="14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Which senses do we use? </a:t>
            </a:r>
            <a:endParaRPr lang="en-US" dirty="0"/>
          </a:p>
        </p:txBody>
      </p:sp>
      <p:sp>
        <p:nvSpPr>
          <p:cNvPr id="3" name="Subtitle 2"/>
          <p:cNvSpPr>
            <a:spLocks noGrp="1"/>
          </p:cNvSpPr>
          <p:nvPr>
            <p:ph type="subTitle" idx="1"/>
          </p:nvPr>
        </p:nvSpPr>
        <p:spPr/>
        <p:txBody>
          <a:bodyPr/>
          <a:lstStyle/>
          <a:p>
            <a:pPr marL="0" indent="0">
              <a:spcBef>
                <a:spcPct val="0"/>
              </a:spcBef>
              <a:buNone/>
            </a:pPr>
            <a:r>
              <a:rPr lang="en-GB" dirty="0">
                <a:solidFill>
                  <a:srgbClr val="000000"/>
                </a:solidFill>
                <a:latin typeface="Arial"/>
                <a:cs typeface="Arial"/>
              </a:rPr>
              <a:t>A range of senses are used when eating food. </a:t>
            </a:r>
          </a:p>
          <a:p>
            <a:pPr>
              <a:spcBef>
                <a:spcPct val="0"/>
              </a:spcBef>
            </a:pPr>
            <a:endParaRPr lang="en-GB" dirty="0">
              <a:solidFill>
                <a:srgbClr val="000000"/>
              </a:solidFill>
              <a:latin typeface="Arial"/>
              <a:cs typeface="Arial"/>
            </a:endParaRPr>
          </a:p>
          <a:p>
            <a:pPr marL="0" indent="0">
              <a:spcBef>
                <a:spcPct val="0"/>
              </a:spcBef>
              <a:buNone/>
            </a:pPr>
            <a:r>
              <a:rPr lang="en-GB" dirty="0">
                <a:solidFill>
                  <a:srgbClr val="000000"/>
                </a:solidFill>
                <a:latin typeface="Arial"/>
                <a:cs typeface="Arial"/>
              </a:rPr>
              <a:t>These senses are:</a:t>
            </a:r>
          </a:p>
          <a:p>
            <a:pPr marL="342900" lvl="1" indent="-342900" algn="l">
              <a:lnSpc>
                <a:spcPct val="150000"/>
              </a:lnSpc>
              <a:spcBef>
                <a:spcPct val="0"/>
              </a:spcBef>
              <a:buFont typeface="Arial" panose="020B0604020202020204" pitchFamily="34" charset="0"/>
              <a:buChar char="•"/>
            </a:pPr>
            <a:r>
              <a:rPr lang="en-GB" dirty="0">
                <a:solidFill>
                  <a:srgbClr val="000000"/>
                </a:solidFill>
                <a:latin typeface="Arial"/>
                <a:cs typeface="Arial"/>
              </a:rPr>
              <a:t>sight;</a:t>
            </a:r>
          </a:p>
          <a:p>
            <a:pPr marL="342900" lvl="1" indent="-342900" algn="l">
              <a:lnSpc>
                <a:spcPct val="150000"/>
              </a:lnSpc>
              <a:spcBef>
                <a:spcPct val="0"/>
              </a:spcBef>
              <a:buFont typeface="Arial" panose="020B0604020202020204" pitchFamily="34" charset="0"/>
              <a:buChar char="•"/>
            </a:pPr>
            <a:r>
              <a:rPr lang="en-GB" dirty="0">
                <a:solidFill>
                  <a:srgbClr val="000000"/>
                </a:solidFill>
                <a:latin typeface="Arial"/>
                <a:cs typeface="Arial"/>
              </a:rPr>
              <a:t>smell;</a:t>
            </a:r>
          </a:p>
          <a:p>
            <a:pPr marL="342900" lvl="1" indent="-342900" algn="l">
              <a:lnSpc>
                <a:spcPct val="150000"/>
              </a:lnSpc>
              <a:spcBef>
                <a:spcPct val="0"/>
              </a:spcBef>
              <a:buFont typeface="Arial" panose="020B0604020202020204" pitchFamily="34" charset="0"/>
              <a:buChar char="•"/>
            </a:pPr>
            <a:r>
              <a:rPr lang="en-GB" dirty="0">
                <a:solidFill>
                  <a:srgbClr val="000000"/>
                </a:solidFill>
                <a:latin typeface="Arial"/>
                <a:cs typeface="Arial"/>
              </a:rPr>
              <a:t>hearing;</a:t>
            </a:r>
          </a:p>
          <a:p>
            <a:pPr marL="342900" lvl="1" indent="-342900" algn="l">
              <a:lnSpc>
                <a:spcPct val="150000"/>
              </a:lnSpc>
              <a:spcBef>
                <a:spcPct val="0"/>
              </a:spcBef>
              <a:buFont typeface="Arial" panose="020B0604020202020204" pitchFamily="34" charset="0"/>
              <a:buChar char="•"/>
            </a:pPr>
            <a:r>
              <a:rPr lang="en-GB" dirty="0">
                <a:solidFill>
                  <a:srgbClr val="000000"/>
                </a:solidFill>
                <a:latin typeface="Arial"/>
                <a:cs typeface="Arial"/>
              </a:rPr>
              <a:t>taste;</a:t>
            </a:r>
          </a:p>
          <a:p>
            <a:pPr marL="342900" lvl="1" indent="-342900" algn="l">
              <a:lnSpc>
                <a:spcPct val="150000"/>
              </a:lnSpc>
              <a:spcBef>
                <a:spcPct val="0"/>
              </a:spcBef>
              <a:buFont typeface="Arial" panose="020B0604020202020204" pitchFamily="34" charset="0"/>
              <a:buChar char="•"/>
            </a:pPr>
            <a:r>
              <a:rPr lang="en-GB" dirty="0">
                <a:solidFill>
                  <a:srgbClr val="000000"/>
                </a:solidFill>
                <a:latin typeface="Arial"/>
                <a:cs typeface="Arial"/>
              </a:rPr>
              <a:t>touch. </a:t>
            </a:r>
          </a:p>
          <a:p>
            <a:pPr>
              <a:spcBef>
                <a:spcPct val="0"/>
              </a:spcBef>
            </a:pPr>
            <a:endParaRPr lang="en-GB" dirty="0">
              <a:solidFill>
                <a:srgbClr val="000000"/>
              </a:solidFill>
              <a:latin typeface="Arial"/>
              <a:cs typeface="Arial"/>
            </a:endParaRPr>
          </a:p>
          <a:p>
            <a:pPr marL="0" indent="0">
              <a:spcBef>
                <a:spcPct val="0"/>
              </a:spcBef>
              <a:buNone/>
            </a:pPr>
            <a:r>
              <a:rPr lang="en-GB" dirty="0">
                <a:solidFill>
                  <a:srgbClr val="000000"/>
                </a:solidFill>
                <a:latin typeface="Arial"/>
                <a:cs typeface="Arial"/>
              </a:rPr>
              <a:t>A combination of these senses enables you to evaluate a food.</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171054" y="2283798"/>
            <a:ext cx="2421581" cy="3640943"/>
          </a:xfrm>
          <a:prstGeom prst="rect">
            <a:avLst/>
          </a:prstGeom>
          <a:ln>
            <a:noFill/>
          </a:ln>
          <a:effectLst/>
        </p:spPr>
      </p:pic>
    </p:spTree>
    <p:extLst>
      <p:ext uri="{BB962C8B-B14F-4D97-AF65-F5344CB8AC3E}">
        <p14:creationId xmlns:p14="http://schemas.microsoft.com/office/powerpoint/2010/main" val="25977227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Odour</a:t>
            </a:r>
          </a:p>
        </p:txBody>
      </p:sp>
      <p:sp>
        <p:nvSpPr>
          <p:cNvPr id="3" name="Subtitle 2"/>
          <p:cNvSpPr>
            <a:spLocks noGrp="1"/>
          </p:cNvSpPr>
          <p:nvPr>
            <p:ph type="subTitle" idx="1"/>
          </p:nvPr>
        </p:nvSpPr>
        <p:spPr/>
        <p:txBody>
          <a:bodyPr/>
          <a:lstStyle/>
          <a:p>
            <a:pPr marL="0" indent="0">
              <a:buFont typeface="Arial" pitchFamily="34" charset="0"/>
              <a:buNone/>
              <a:defRPr/>
            </a:pPr>
            <a:r>
              <a:rPr lang="en-GB" sz="2000" b="1" dirty="0"/>
              <a:t>Memories</a:t>
            </a:r>
          </a:p>
          <a:p>
            <a:pPr marL="0" indent="0">
              <a:buFont typeface="Arial" pitchFamily="34" charset="0"/>
              <a:buNone/>
              <a:defRPr/>
            </a:pPr>
            <a:r>
              <a:rPr lang="en-GB" sz="2000" dirty="0"/>
              <a:t>Task the students to work in pairs and see if they can:</a:t>
            </a:r>
          </a:p>
          <a:p>
            <a:pPr>
              <a:defRPr/>
            </a:pPr>
            <a:r>
              <a:rPr lang="en-GB" sz="2000" dirty="0"/>
              <a:t>identify the item by smell;</a:t>
            </a:r>
          </a:p>
          <a:p>
            <a:pPr>
              <a:defRPr/>
            </a:pPr>
            <a:r>
              <a:rPr lang="en-GB" sz="2000" dirty="0"/>
              <a:t>describe the odour, e.g. strong, pleasant, neutral, bland or unpleasant;</a:t>
            </a:r>
          </a:p>
          <a:p>
            <a:pPr>
              <a:defRPr/>
            </a:pPr>
            <a:r>
              <a:rPr lang="en-GB" sz="2000" dirty="0"/>
              <a:t>describe any memories associated with the smells.</a:t>
            </a:r>
          </a:p>
          <a:p>
            <a:pPr marL="0" indent="0">
              <a:buNone/>
            </a:pPr>
            <a:endParaRPr lang="en-GB" sz="2000" dirty="0"/>
          </a:p>
        </p:txBody>
      </p:sp>
      <p:pic>
        <p:nvPicPr>
          <p:cNvPr id="4" name="Picture 6" descr="Petals, Rosa, Despetalada, Red Petals, Flower, Red Rose"/>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571573" y="4231758"/>
            <a:ext cx="3326259" cy="2216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Odour</a:t>
            </a:r>
          </a:p>
        </p:txBody>
      </p:sp>
      <p:sp>
        <p:nvSpPr>
          <p:cNvPr id="3" name="Subtitle 2"/>
          <p:cNvSpPr>
            <a:spLocks noGrp="1"/>
          </p:cNvSpPr>
          <p:nvPr>
            <p:ph type="subTitle" idx="1"/>
          </p:nvPr>
        </p:nvSpPr>
        <p:spPr/>
        <p:txBody>
          <a:bodyPr/>
          <a:lstStyle/>
          <a:p>
            <a:pPr marL="0" indent="0">
              <a:buFont typeface="Arial" pitchFamily="34" charset="0"/>
              <a:buNone/>
              <a:defRPr/>
            </a:pPr>
            <a:r>
              <a:rPr lang="en-GB" sz="2000" b="1" dirty="0"/>
              <a:t>Smell detective – how many odours can you smell?</a:t>
            </a:r>
          </a:p>
          <a:p>
            <a:pPr>
              <a:defRPr/>
            </a:pPr>
            <a:r>
              <a:rPr lang="en-GB" sz="2000" dirty="0"/>
              <a:t>Collect a range of natural food flavourings such as raspberry, caramel, custard, strawberry, rhubarb, coconut, rose, violet, cherry, banana, lemon, orange.  </a:t>
            </a:r>
          </a:p>
          <a:p>
            <a:pPr>
              <a:defRPr/>
            </a:pPr>
            <a:r>
              <a:rPr lang="en-GB" sz="2000" dirty="0"/>
              <a:t>Place a couple of drops of the flavouring in about 20ml of water, task a student to smell the mixture and ask them to identify the flavouring.  </a:t>
            </a:r>
          </a:p>
          <a:p>
            <a:pPr marL="0" indent="0">
              <a:buNone/>
            </a:pPr>
            <a:endParaRPr lang="en-GB" sz="2000" dirty="0"/>
          </a:p>
        </p:txBody>
      </p:sp>
      <p:pic>
        <p:nvPicPr>
          <p:cNvPr id="4" name="Picture 5" descr="Image result for food flavouring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411184" y="4436049"/>
            <a:ext cx="3249469" cy="188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Odour</a:t>
            </a:r>
          </a:p>
        </p:txBody>
      </p:sp>
      <p:sp>
        <p:nvSpPr>
          <p:cNvPr id="3" name="Subtitle 2"/>
          <p:cNvSpPr>
            <a:spLocks noGrp="1"/>
          </p:cNvSpPr>
          <p:nvPr>
            <p:ph type="subTitle" idx="1"/>
          </p:nvPr>
        </p:nvSpPr>
        <p:spPr/>
        <p:txBody>
          <a:bodyPr/>
          <a:lstStyle/>
          <a:p>
            <a:pPr marL="0" indent="0">
              <a:buFont typeface="Arial" pitchFamily="34" charset="0"/>
              <a:buNone/>
              <a:defRPr/>
            </a:pPr>
            <a:r>
              <a:rPr lang="en-GB" sz="2000" b="1" dirty="0"/>
              <a:t>Smell detective – how many odours can you smell?</a:t>
            </a:r>
          </a:p>
          <a:p>
            <a:pPr>
              <a:defRPr/>
            </a:pPr>
            <a:r>
              <a:rPr lang="en-GB" sz="2000" dirty="0"/>
              <a:t>Then add one more flavour – can the student correctly identify the additional flavouring by the aroma?  What if you mix three, four or more smells together?</a:t>
            </a:r>
          </a:p>
          <a:p>
            <a:pPr marL="0" indent="0">
              <a:buNone/>
            </a:pPr>
            <a:endParaRPr lang="en-GB" sz="2000" dirty="0"/>
          </a:p>
        </p:txBody>
      </p:sp>
      <p:pic>
        <p:nvPicPr>
          <p:cNvPr id="4" name="Picture 5" descr="https://upload.wikimedia.org/wikipedia/commons/f/f0/Rainbow_of_food_natural_food_colors.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042411" y="3946303"/>
            <a:ext cx="4276551" cy="2326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Activities – Odour</a:t>
            </a:r>
          </a:p>
        </p:txBody>
      </p:sp>
      <p:sp>
        <p:nvSpPr>
          <p:cNvPr id="3" name="Subtitle 2"/>
          <p:cNvSpPr>
            <a:spLocks noGrp="1"/>
          </p:cNvSpPr>
          <p:nvPr>
            <p:ph type="subTitle" idx="1"/>
          </p:nvPr>
        </p:nvSpPr>
        <p:spPr/>
        <p:txBody>
          <a:bodyPr/>
          <a:lstStyle/>
          <a:p>
            <a:pPr marL="0" indent="0">
              <a:buFont typeface="Arial" pitchFamily="34" charset="0"/>
              <a:buNone/>
              <a:defRPr/>
            </a:pPr>
            <a:r>
              <a:rPr lang="en-GB" sz="2000" b="1" dirty="0"/>
              <a:t>Smell cards</a:t>
            </a:r>
          </a:p>
          <a:p>
            <a:pPr>
              <a:defRPr/>
            </a:pPr>
            <a:r>
              <a:rPr lang="en-GB" sz="2000" dirty="0"/>
              <a:t>A bit like ‘scratch and sniff’ cards.  </a:t>
            </a:r>
          </a:p>
          <a:p>
            <a:pPr>
              <a:defRPr/>
            </a:pPr>
            <a:r>
              <a:rPr lang="en-GB" sz="2000" dirty="0"/>
              <a:t>Collect a number of dried herbs and spices that have a strong smell and glue them to pieces of card.  </a:t>
            </a:r>
          </a:p>
          <a:p>
            <a:pPr>
              <a:defRPr/>
            </a:pPr>
            <a:r>
              <a:rPr lang="en-GB" sz="2000" dirty="0"/>
              <a:t>These cards could be used for memory or matching type games or as a starter at the beginning of a lesson to identify the flavourings to be used in a recipe.</a:t>
            </a:r>
          </a:p>
          <a:p>
            <a:pPr marL="0" indent="0">
              <a:buNone/>
            </a:pPr>
            <a:endParaRPr lang="en-GB" sz="2000" dirty="0"/>
          </a:p>
        </p:txBody>
      </p:sp>
      <p:pic>
        <p:nvPicPr>
          <p:cNvPr id="4" name="Picture 5" descr="Spices, Aroma, Odor, Market, Bazaa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125947" y="4694460"/>
            <a:ext cx="2316162" cy="173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89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Sensory evaluation tests</a:t>
            </a:r>
          </a:p>
        </p:txBody>
      </p:sp>
      <p:sp>
        <p:nvSpPr>
          <p:cNvPr id="3" name="Subtitle 2"/>
          <p:cNvSpPr>
            <a:spLocks noGrp="1"/>
          </p:cNvSpPr>
          <p:nvPr>
            <p:ph type="subTitle" idx="1"/>
          </p:nvPr>
        </p:nvSpPr>
        <p:spPr/>
        <p:txBody>
          <a:bodyPr/>
          <a:lstStyle/>
          <a:p>
            <a:pPr marL="0" indent="0">
              <a:buNone/>
            </a:pPr>
            <a:r>
              <a:rPr lang="en-GB" sz="2000" dirty="0"/>
              <a:t>Students should be taught how to set up tasting panels for preference testing.  </a:t>
            </a:r>
          </a:p>
          <a:p>
            <a:pPr marL="0" indent="0">
              <a:buNone/>
            </a:pPr>
            <a:endParaRPr lang="en-GB" sz="2000" dirty="0"/>
          </a:p>
          <a:p>
            <a:pPr marL="0" indent="0">
              <a:buNone/>
            </a:pPr>
            <a:r>
              <a:rPr lang="en-GB" sz="2000" dirty="0"/>
              <a:t>There are a number of resources available on the </a:t>
            </a:r>
            <a:r>
              <a:rPr lang="en-GB" sz="2000" i="1" dirty="0"/>
              <a:t>Food - a fact of life </a:t>
            </a:r>
            <a:r>
              <a:rPr lang="en-GB" sz="2000" dirty="0"/>
              <a:t>website to support this including templates for preference and discrimination tests</a:t>
            </a:r>
          </a:p>
        </p:txBody>
      </p:sp>
      <p:sp>
        <p:nvSpPr>
          <p:cNvPr id="4" name="Rectangle 3"/>
          <p:cNvSpPr/>
          <p:nvPr/>
        </p:nvSpPr>
        <p:spPr>
          <a:xfrm>
            <a:off x="7272759" y="5281876"/>
            <a:ext cx="6096000" cy="369332"/>
          </a:xfrm>
          <a:prstGeom prst="rect">
            <a:avLst/>
          </a:prstGeom>
        </p:spPr>
        <p:txBody>
          <a:bodyPr>
            <a:spAutoFit/>
          </a:bodyPr>
          <a:lstStyle/>
          <a:p>
            <a:r>
              <a:rPr lang="en-GB" dirty="0">
                <a:hlinkClick r:id="rId2"/>
              </a:rPr>
              <a:t>Sensory characteristics resources</a:t>
            </a:r>
            <a:endParaRPr lang="en-GB" dirty="0"/>
          </a:p>
        </p:txBody>
      </p:sp>
    </p:spTree>
    <p:extLst>
      <p:ext uri="{BB962C8B-B14F-4D97-AF65-F5344CB8AC3E}">
        <p14:creationId xmlns:p14="http://schemas.microsoft.com/office/powerpoint/2010/main" val="33226892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Sensory evaluation tests</a:t>
            </a:r>
          </a:p>
        </p:txBody>
      </p:sp>
      <p:sp>
        <p:nvSpPr>
          <p:cNvPr id="3" name="Subtitle 2"/>
          <p:cNvSpPr>
            <a:spLocks noGrp="1"/>
          </p:cNvSpPr>
          <p:nvPr>
            <p:ph type="subTitle" idx="1"/>
          </p:nvPr>
        </p:nvSpPr>
        <p:spPr/>
        <p:txBody>
          <a:bodyPr/>
          <a:lstStyle/>
          <a:p>
            <a:pPr marL="0" indent="0">
              <a:buFont typeface="Arial" pitchFamily="34" charset="0"/>
              <a:buNone/>
              <a:defRPr/>
            </a:pPr>
            <a:r>
              <a:rPr lang="en-GB" altLang="en-US" sz="2000" dirty="0">
                <a:ea typeface="ヒラギノ角ゴ Pro W3" charset="-128"/>
              </a:rPr>
              <a:t>Different tests are used in sensory analysis to obtain different kinds of information.   These include:</a:t>
            </a:r>
          </a:p>
          <a:p>
            <a:pPr>
              <a:defRPr/>
            </a:pPr>
            <a:r>
              <a:rPr lang="en-GB" altLang="en-US" sz="2000" dirty="0">
                <a:ea typeface="ヒラギノ角ゴ Pro W3" charset="-128"/>
              </a:rPr>
              <a:t>ranking – order of preference;</a:t>
            </a:r>
          </a:p>
          <a:p>
            <a:pPr>
              <a:defRPr/>
            </a:pPr>
            <a:r>
              <a:rPr lang="en-GB" altLang="en-US" sz="2000" dirty="0">
                <a:ea typeface="ヒラギノ角ゴ Pro W3" charset="-128"/>
              </a:rPr>
              <a:t>rating  - samples scored on a scale;</a:t>
            </a:r>
          </a:p>
          <a:p>
            <a:pPr>
              <a:defRPr/>
            </a:pPr>
            <a:r>
              <a:rPr lang="en-GB" altLang="en-US" sz="2000" dirty="0">
                <a:ea typeface="ヒラギノ角ゴ Pro W3" charset="-128"/>
              </a:rPr>
              <a:t>paired comparison (preference) – which product is preferred and why?</a:t>
            </a:r>
          </a:p>
        </p:txBody>
      </p:sp>
    </p:spTree>
    <p:extLst>
      <p:ext uri="{BB962C8B-B14F-4D97-AF65-F5344CB8AC3E}">
        <p14:creationId xmlns:p14="http://schemas.microsoft.com/office/powerpoint/2010/main" val="33226892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Sensory evaluation tests</a:t>
            </a:r>
          </a:p>
        </p:txBody>
      </p:sp>
      <p:sp>
        <p:nvSpPr>
          <p:cNvPr id="3" name="Subtitle 2"/>
          <p:cNvSpPr>
            <a:spLocks noGrp="1"/>
          </p:cNvSpPr>
          <p:nvPr>
            <p:ph type="subTitle" idx="1"/>
          </p:nvPr>
        </p:nvSpPr>
        <p:spPr/>
        <p:txBody>
          <a:bodyPr/>
          <a:lstStyle/>
          <a:p>
            <a:pPr marL="0" indent="0">
              <a:buFont typeface="Arial" pitchFamily="34" charset="0"/>
              <a:buNone/>
              <a:defRPr/>
            </a:pPr>
            <a:r>
              <a:rPr lang="en-GB" altLang="en-US" sz="2000" dirty="0">
                <a:ea typeface="ヒラギノ角ゴ Pro W3" charset="-128"/>
              </a:rPr>
              <a:t>Different tests are used in sensory analysis to obtain different kinds of information.   These include:</a:t>
            </a:r>
          </a:p>
          <a:p>
            <a:pPr>
              <a:defRPr/>
            </a:pPr>
            <a:r>
              <a:rPr lang="en-GB" altLang="en-US" sz="2000" dirty="0">
                <a:ea typeface="ヒラギノ角ゴ Pro W3" charset="-128"/>
              </a:rPr>
              <a:t>paired comparison (discrimination) – attributes are compared;</a:t>
            </a:r>
          </a:p>
          <a:p>
            <a:pPr>
              <a:defRPr/>
            </a:pPr>
            <a:r>
              <a:rPr lang="en-GB" altLang="en-US" sz="2000" dirty="0">
                <a:ea typeface="ヒラギノ角ゴ Pro W3" charset="-128"/>
              </a:rPr>
              <a:t>triangle – which is the odd one out?</a:t>
            </a:r>
          </a:p>
          <a:p>
            <a:pPr>
              <a:defRPr/>
            </a:pPr>
            <a:r>
              <a:rPr lang="en-GB" altLang="en-US" sz="2000" dirty="0">
                <a:ea typeface="ヒラギノ角ゴ Pro W3" charset="-128"/>
              </a:rPr>
              <a:t>duo trio – which sample is the same as the control?</a:t>
            </a:r>
          </a:p>
          <a:p>
            <a:pPr>
              <a:defRPr/>
            </a:pPr>
            <a:r>
              <a:rPr lang="en-GB" altLang="en-US" sz="2000" dirty="0">
                <a:ea typeface="ヒラギノ角ゴ Pro W3" charset="-128"/>
              </a:rPr>
              <a:t>product profile – intensity of sensory attributes recorded, e.g. spiciness, shortness.</a:t>
            </a:r>
          </a:p>
          <a:p>
            <a:pPr marL="0" indent="0">
              <a:buNone/>
            </a:pPr>
            <a:endParaRPr lang="en-GB" sz="2000" dirty="0"/>
          </a:p>
        </p:txBody>
      </p:sp>
    </p:spTree>
    <p:extLst>
      <p:ext uri="{BB962C8B-B14F-4D97-AF65-F5344CB8AC3E}">
        <p14:creationId xmlns:p14="http://schemas.microsoft.com/office/powerpoint/2010/main" val="1000171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Sensory evaluation in the food industry</a:t>
            </a:r>
            <a:endParaRPr lang="en-GB" dirty="0"/>
          </a:p>
        </p:txBody>
      </p:sp>
      <p:sp>
        <p:nvSpPr>
          <p:cNvPr id="3" name="Subtitle 2"/>
          <p:cNvSpPr>
            <a:spLocks noGrp="1"/>
          </p:cNvSpPr>
          <p:nvPr>
            <p:ph type="subTitle" idx="1"/>
          </p:nvPr>
        </p:nvSpPr>
        <p:spPr/>
        <p:txBody>
          <a:bodyPr/>
          <a:lstStyle/>
          <a:p>
            <a:pPr marL="0" indent="0">
              <a:buFont typeface="Arial" pitchFamily="34" charset="0"/>
              <a:buNone/>
              <a:defRPr/>
            </a:pPr>
            <a:r>
              <a:rPr lang="en-GB" altLang="en-US" sz="2000" dirty="0">
                <a:ea typeface="ヒラギノ角ゴ Pro W3" charset="-128"/>
              </a:rPr>
              <a:t>Sensory evaluation is used at several stages during product development and production to:</a:t>
            </a:r>
          </a:p>
          <a:p>
            <a:pPr>
              <a:defRPr/>
            </a:pPr>
            <a:r>
              <a:rPr lang="en-GB" sz="2000" dirty="0"/>
              <a:t>evaluate a range of existing food products;</a:t>
            </a:r>
          </a:p>
          <a:p>
            <a:pPr>
              <a:defRPr/>
            </a:pPr>
            <a:r>
              <a:rPr lang="en-GB" sz="2000" dirty="0"/>
              <a:t>analyse a test kitchen sample for improvements;</a:t>
            </a:r>
          </a:p>
          <a:p>
            <a:pPr>
              <a:defRPr/>
            </a:pPr>
            <a:r>
              <a:rPr lang="en-GB" sz="2000" dirty="0"/>
              <a:t>gauge consumer response to a product;</a:t>
            </a:r>
          </a:p>
          <a:p>
            <a:pPr>
              <a:defRPr/>
            </a:pPr>
            <a:r>
              <a:rPr lang="en-GB" sz="2000" dirty="0"/>
              <a:t>check that a final product meets its original specification;</a:t>
            </a:r>
          </a:p>
          <a:p>
            <a:pPr>
              <a:defRPr/>
            </a:pPr>
            <a:r>
              <a:rPr lang="en-GB" sz="2000" dirty="0"/>
              <a:t>detect differences between products from different runs or batches;</a:t>
            </a:r>
          </a:p>
          <a:p>
            <a:pPr>
              <a:defRPr/>
            </a:pPr>
            <a:r>
              <a:rPr lang="en-GB" sz="2000" dirty="0"/>
              <a:t>monitor quality control by checking regular samples against specification.</a:t>
            </a:r>
          </a:p>
          <a:p>
            <a:pPr marL="0" indent="0">
              <a:buNone/>
            </a:pPr>
            <a:endParaRPr lang="en-GB" sz="2000" dirty="0"/>
          </a:p>
        </p:txBody>
      </p:sp>
    </p:spTree>
    <p:extLst>
      <p:ext uri="{BB962C8B-B14F-4D97-AF65-F5344CB8AC3E}">
        <p14:creationId xmlns:p14="http://schemas.microsoft.com/office/powerpoint/2010/main" val="10001716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Setting up a tasting area</a:t>
            </a:r>
            <a:endParaRPr lang="en-GB" dirty="0"/>
          </a:p>
        </p:txBody>
      </p:sp>
      <p:sp>
        <p:nvSpPr>
          <p:cNvPr id="3" name="Subtitle 2"/>
          <p:cNvSpPr>
            <a:spLocks noGrp="1"/>
          </p:cNvSpPr>
          <p:nvPr>
            <p:ph type="subTitle" idx="1"/>
          </p:nvPr>
        </p:nvSpPr>
        <p:spPr>
          <a:xfrm>
            <a:off x="1169276" y="2571092"/>
            <a:ext cx="7083473" cy="3600000"/>
          </a:xfrm>
        </p:spPr>
        <p:txBody>
          <a:bodyPr/>
          <a:lstStyle/>
          <a:p>
            <a:pPr marL="0" indent="0">
              <a:buFont typeface="Arial" pitchFamily="34" charset="0"/>
              <a:buNone/>
            </a:pPr>
            <a:r>
              <a:rPr lang="en-GB" altLang="en-US" sz="2000" dirty="0">
                <a:ea typeface="ヒラギノ角ゴ Pro W3" charset="-128"/>
              </a:rPr>
              <a:t>Everyone has different perceptions of tastes, so the tasters should understand that no-one has the ‘right’ answer.  </a:t>
            </a:r>
          </a:p>
          <a:p>
            <a:pPr marL="0" indent="0">
              <a:buFont typeface="Arial" pitchFamily="34" charset="0"/>
              <a:buNone/>
            </a:pPr>
            <a:endParaRPr lang="en-GB" altLang="en-US" sz="2000" dirty="0">
              <a:ea typeface="ヒラギノ角ゴ Pro W3" charset="-128"/>
            </a:endParaRPr>
          </a:p>
          <a:p>
            <a:pPr marL="0" indent="0">
              <a:buFont typeface="Arial" pitchFamily="34" charset="0"/>
              <a:buNone/>
            </a:pPr>
            <a:r>
              <a:rPr lang="en-GB" altLang="en-US" sz="2000" dirty="0">
                <a:ea typeface="ヒラギノ角ゴ Pro W3" charset="-128"/>
              </a:rPr>
              <a:t>During a tasting session, the tasters should not talk or share ideas, or look at the expressions on the faces of the other tasters.  In industry, tasting booths are used to prevent this from happening.</a:t>
            </a:r>
          </a:p>
        </p:txBody>
      </p:sp>
      <p:pic>
        <p:nvPicPr>
          <p:cNvPr id="4" name="Picture 19" descr="C:\Users\Jenny\AppData\Local\Microsoft\Windows\INetCache\IE\0RYEYTLC\3485579611_43f3cd2ccc[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33359" y="2571092"/>
            <a:ext cx="3072081" cy="2304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0171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Setting up a tasting area</a:t>
            </a:r>
            <a:endParaRPr lang="en-GB" dirty="0"/>
          </a:p>
        </p:txBody>
      </p:sp>
      <p:sp>
        <p:nvSpPr>
          <p:cNvPr id="3" name="Subtitle 2"/>
          <p:cNvSpPr>
            <a:spLocks noGrp="1"/>
          </p:cNvSpPr>
          <p:nvPr>
            <p:ph type="subTitle" idx="1"/>
          </p:nvPr>
        </p:nvSpPr>
        <p:spPr>
          <a:xfrm>
            <a:off x="1169275" y="2571092"/>
            <a:ext cx="8251171" cy="3600000"/>
          </a:xfrm>
        </p:spPr>
        <p:txBody>
          <a:bodyPr/>
          <a:lstStyle/>
          <a:p>
            <a:pPr marL="0" indent="0">
              <a:buFont typeface="Arial" pitchFamily="34" charset="0"/>
              <a:buNone/>
              <a:defRPr/>
            </a:pPr>
            <a:r>
              <a:rPr lang="en-GB" sz="2000" dirty="0"/>
              <a:t>In order to obtain reliable results, the tests are set up in a controlled way to ensure fair testing.  This could include:</a:t>
            </a:r>
          </a:p>
          <a:p>
            <a:pPr>
              <a:defRPr/>
            </a:pPr>
            <a:r>
              <a:rPr lang="en-GB" sz="2000" dirty="0"/>
              <a:t>a quiet environment controlled by lighting and temperature;</a:t>
            </a:r>
          </a:p>
          <a:p>
            <a:pPr>
              <a:defRPr/>
            </a:pPr>
            <a:r>
              <a:rPr lang="en-GB" sz="2000" dirty="0"/>
              <a:t>an atmosphere free from smells;</a:t>
            </a:r>
          </a:p>
          <a:p>
            <a:pPr>
              <a:defRPr/>
            </a:pPr>
            <a:r>
              <a:rPr lang="en-GB" sz="2000" dirty="0"/>
              <a:t>individual booths to reduce influence from other testers (you could ask your DT technician to make a tasting booth for you);</a:t>
            </a:r>
          </a:p>
          <a:p>
            <a:pPr>
              <a:defRPr/>
            </a:pPr>
            <a:r>
              <a:rPr lang="en-GB" sz="2000" dirty="0"/>
              <a:t>food samples presented on or in identical sized and shaped plain containers.</a:t>
            </a:r>
          </a:p>
          <a:p>
            <a:pPr marL="0" indent="0">
              <a:buNone/>
            </a:pPr>
            <a:endParaRPr lang="en-GB" sz="2000" dirty="0"/>
          </a:p>
        </p:txBody>
      </p:sp>
      <p:pic>
        <p:nvPicPr>
          <p:cNvPr id="4" name="Picture 5" descr="Dishes, White, Plate, Stemware, Plate Empty, Glas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531054" y="2943922"/>
            <a:ext cx="2281717" cy="3227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71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Taste receptors</a:t>
            </a:r>
          </a:p>
        </p:txBody>
      </p:sp>
      <p:sp>
        <p:nvSpPr>
          <p:cNvPr id="3" name="Subtitle 2"/>
          <p:cNvSpPr>
            <a:spLocks noGrp="1"/>
          </p:cNvSpPr>
          <p:nvPr>
            <p:ph type="subTitle" idx="1"/>
          </p:nvPr>
        </p:nvSpPr>
        <p:spPr>
          <a:xfrm>
            <a:off x="1169276" y="2571092"/>
            <a:ext cx="7627483" cy="3600000"/>
          </a:xfrm>
        </p:spPr>
        <p:txBody>
          <a:bodyPr/>
          <a:lstStyle/>
          <a:p>
            <a:pPr marL="0" indent="0">
              <a:buNone/>
            </a:pPr>
            <a:r>
              <a:rPr lang="en-GB" sz="2000" dirty="0"/>
              <a:t>The classical "taste map" is an over simplification. </a:t>
            </a:r>
          </a:p>
          <a:p>
            <a:pPr marL="0" indent="0">
              <a:buNone/>
            </a:pPr>
            <a:r>
              <a:rPr lang="en-GB" sz="2000" dirty="0"/>
              <a:t>Sensitivity to all tastes is distributed across the whole tongue (and indeed other regions of the mouth where there are taste buds), but some areas are more responsive to certain tastes than others.</a:t>
            </a:r>
          </a:p>
          <a:p>
            <a:pPr marL="0" indent="0">
              <a:buNone/>
            </a:pPr>
            <a:r>
              <a:rPr lang="en-GB" sz="2000" dirty="0"/>
              <a:t>Our tongues are covered with taste buds, which are designed to sense chemicals in the mouth. Most taste buds are located in the top outer edges of the tongue, but there are also receptors at the back of the tongue as well as on the walls of the mouth and at the back of the throat. As we chew food, it dissolves and enters the taste buds, triggering nerve impulses that are transmitted to the brain.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65283" y="4206905"/>
            <a:ext cx="3058194" cy="2039815"/>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848850" y="1923798"/>
            <a:ext cx="1307340" cy="1938349"/>
          </a:xfrm>
          <a:prstGeom prst="rect">
            <a:avLst/>
          </a:prstGeom>
        </p:spPr>
      </p:pic>
    </p:spTree>
    <p:extLst>
      <p:ext uri="{BB962C8B-B14F-4D97-AF65-F5344CB8AC3E}">
        <p14:creationId xmlns:p14="http://schemas.microsoft.com/office/powerpoint/2010/main" val="3988727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200" dirty="0">
                <a:ea typeface="ヒラギノ角ゴ Pro W3" charset="-128"/>
              </a:rPr>
              <a:t>Setting up a tasting area</a:t>
            </a:r>
            <a:endParaRPr lang="en-GB" dirty="0"/>
          </a:p>
        </p:txBody>
      </p:sp>
      <p:sp>
        <p:nvSpPr>
          <p:cNvPr id="3" name="Subtitle 2"/>
          <p:cNvSpPr>
            <a:spLocks noGrp="1"/>
          </p:cNvSpPr>
          <p:nvPr>
            <p:ph type="subTitle" idx="1"/>
          </p:nvPr>
        </p:nvSpPr>
        <p:spPr>
          <a:xfrm>
            <a:off x="1169276" y="2571092"/>
            <a:ext cx="7430714" cy="3600000"/>
          </a:xfrm>
        </p:spPr>
        <p:txBody>
          <a:bodyPr/>
          <a:lstStyle/>
          <a:p>
            <a:pPr marL="0" indent="0">
              <a:buNone/>
              <a:defRPr/>
            </a:pPr>
            <a:r>
              <a:rPr lang="en-GB" sz="2000" dirty="0"/>
              <a:t>Continued:</a:t>
            </a:r>
          </a:p>
          <a:p>
            <a:pPr>
              <a:defRPr/>
            </a:pPr>
            <a:r>
              <a:rPr lang="en-GB" sz="2000" dirty="0"/>
              <a:t>all samples served in the same way, at the same temperature (appropriate to the food);</a:t>
            </a:r>
          </a:p>
          <a:p>
            <a:pPr>
              <a:defRPr/>
            </a:pPr>
            <a:r>
              <a:rPr lang="en-GB" sz="2000" dirty="0"/>
              <a:t>allowing each taster to sip water or eat a plain biscuit in between each tasting to clear the palate;</a:t>
            </a:r>
          </a:p>
          <a:p>
            <a:pPr>
              <a:defRPr/>
            </a:pPr>
            <a:r>
              <a:rPr lang="en-GB" sz="2000" dirty="0"/>
              <a:t>a small number of samples presented at one time, otherwise their taste buds get tired.</a:t>
            </a:r>
          </a:p>
          <a:p>
            <a:pPr marL="0" indent="0">
              <a:buNone/>
            </a:pPr>
            <a:endParaRPr lang="en-GB" sz="2000" dirty="0"/>
          </a:p>
        </p:txBody>
      </p:sp>
      <p:pic>
        <p:nvPicPr>
          <p:cNvPr id="4" name="Picture 5" descr="Cookie, Water Biscuit, Food"/>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240838" y="1971281"/>
            <a:ext cx="2422525"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C:\Users\Jenny\AppData\Local\Microsoft\Windows\INetCache\IE\W52D0TNO\water_glass_by_emptypulchritude-d5bwg4g[1].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410700" y="3596812"/>
            <a:ext cx="2469174" cy="2261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01716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ea typeface="ヒラギノ角ゴ Pro W3" charset="-128"/>
              </a:rPr>
              <a:t>Setting up a tasting area</a:t>
            </a:r>
            <a:endParaRPr lang="en-GB" dirty="0"/>
          </a:p>
        </p:txBody>
      </p:sp>
      <p:sp>
        <p:nvSpPr>
          <p:cNvPr id="3" name="Subtitle 2"/>
          <p:cNvSpPr>
            <a:spLocks noGrp="1"/>
          </p:cNvSpPr>
          <p:nvPr>
            <p:ph type="subTitle" idx="1"/>
          </p:nvPr>
        </p:nvSpPr>
        <p:spPr/>
        <p:txBody>
          <a:bodyPr/>
          <a:lstStyle/>
          <a:p>
            <a:pPr>
              <a:defRPr/>
            </a:pPr>
            <a:r>
              <a:rPr lang="en-GB" sz="2000" dirty="0"/>
              <a:t>Coding the samples of food randomly to avoid the tasters having a preference – e.g. use three random numbers or letters, such as 327 or DTH. Avoid using single numbers such as 1,2,3 as these numbers can imply that the food has an order already </a:t>
            </a:r>
          </a:p>
          <a:p>
            <a:pPr>
              <a:defRPr/>
            </a:pPr>
            <a:r>
              <a:rPr lang="en-GB" sz="2000" dirty="0"/>
              <a:t>Clear instructions to the taster</a:t>
            </a:r>
          </a:p>
          <a:p>
            <a:pPr>
              <a:defRPr/>
            </a:pPr>
            <a:r>
              <a:rPr lang="en-GB" sz="2000" dirty="0"/>
              <a:t>Straight forward response sheets to record the results – make sure the tasters understand them.</a:t>
            </a:r>
          </a:p>
          <a:p>
            <a:pPr marL="0" indent="0">
              <a:buNone/>
            </a:pPr>
            <a:endParaRPr lang="en-GB" sz="2000" dirty="0"/>
          </a:p>
        </p:txBody>
      </p:sp>
    </p:spTree>
    <p:extLst>
      <p:ext uri="{BB962C8B-B14F-4D97-AF65-F5344CB8AC3E}">
        <p14:creationId xmlns:p14="http://schemas.microsoft.com/office/powerpoint/2010/main" val="1000171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Using your senses</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31953FF3-B3E2-DC3A-7F8E-37B27B89595E}"/>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Taste receptors</a:t>
            </a:r>
          </a:p>
        </p:txBody>
      </p:sp>
      <p:sp>
        <p:nvSpPr>
          <p:cNvPr id="3" name="Subtitle 2"/>
          <p:cNvSpPr>
            <a:spLocks noGrp="1"/>
          </p:cNvSpPr>
          <p:nvPr>
            <p:ph type="subTitle" idx="1"/>
          </p:nvPr>
        </p:nvSpPr>
        <p:spPr>
          <a:xfrm>
            <a:off x="1169276" y="2571092"/>
            <a:ext cx="7546461" cy="3600000"/>
          </a:xfrm>
        </p:spPr>
        <p:txBody>
          <a:bodyPr/>
          <a:lstStyle/>
          <a:p>
            <a:pPr marL="0" indent="0">
              <a:buNone/>
            </a:pPr>
            <a:r>
              <a:rPr lang="en-GB" sz="2000" dirty="0"/>
              <a:t>Human tongues are covered with 2,000 to 10,000 taste buds, and each bud contains between 50 and 100 taste receptor cells. Taste buds are activated very quickly; a salty or sweet taste that touches a taste bud for even one tenth of a second will trigger a neural impulse.</a:t>
            </a:r>
          </a:p>
          <a:p>
            <a:pPr marL="0" indent="0">
              <a:buNone/>
            </a:pPr>
            <a:r>
              <a:rPr lang="en-GB" sz="2000" dirty="0"/>
              <a:t>On average, taste buds live for about 5 days, after which new taste buds are created to replace them. </a:t>
            </a:r>
          </a:p>
          <a:p>
            <a:pPr marL="0" indent="0">
              <a:buNone/>
            </a:pPr>
            <a:r>
              <a:rPr lang="en-GB" sz="2000" dirty="0"/>
              <a:t>As we get older, the rate of creation decreases making us less sensitive to taste. </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96760" y="2571092"/>
            <a:ext cx="3048000" cy="2593848"/>
          </a:xfrm>
          <a:prstGeom prst="rect">
            <a:avLst/>
          </a:prstGeom>
        </p:spPr>
      </p:pic>
    </p:spTree>
    <p:extLst>
      <p:ext uri="{BB962C8B-B14F-4D97-AF65-F5344CB8AC3E}">
        <p14:creationId xmlns:p14="http://schemas.microsoft.com/office/powerpoint/2010/main" val="1864186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Taste receptors</a:t>
            </a:r>
          </a:p>
        </p:txBody>
      </p:sp>
      <p:sp>
        <p:nvSpPr>
          <p:cNvPr id="3" name="Subtitle 2"/>
          <p:cNvSpPr>
            <a:spLocks noGrp="1"/>
          </p:cNvSpPr>
          <p:nvPr>
            <p:ph type="subTitle" idx="1"/>
          </p:nvPr>
        </p:nvSpPr>
        <p:spPr>
          <a:xfrm>
            <a:off x="1169276" y="2571092"/>
            <a:ext cx="6701509" cy="3600000"/>
          </a:xfrm>
        </p:spPr>
        <p:txBody>
          <a:bodyPr/>
          <a:lstStyle/>
          <a:p>
            <a:pPr marL="0" indent="0">
              <a:buNone/>
            </a:pPr>
            <a:r>
              <a:rPr lang="en-GB" sz="2000" dirty="0"/>
              <a:t>The area of the sensory cortex that responds to taste is in a very similar location to the area that responds to smell, a fact that helps explain why the sense of smell also contributes to our experience of the things we eat. </a:t>
            </a:r>
          </a:p>
          <a:p>
            <a:pPr marL="0" indent="0">
              <a:buNone/>
            </a:pPr>
            <a:endParaRPr lang="en-US" sz="2000" dirty="0"/>
          </a:p>
        </p:txBody>
      </p:sp>
      <p:pic>
        <p:nvPicPr>
          <p:cNvPr id="4" name="Picture 5" descr="MPj0430481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10404" y="1763933"/>
            <a:ext cx="2341024" cy="4094642"/>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8456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sp>
        <p:nvSpPr>
          <p:cNvPr id="3" name="Subtitle 2"/>
          <p:cNvSpPr>
            <a:spLocks noGrp="1"/>
          </p:cNvSpPr>
          <p:nvPr>
            <p:ph type="subTitle" idx="1"/>
          </p:nvPr>
        </p:nvSpPr>
        <p:spPr>
          <a:xfrm>
            <a:off x="1169276" y="2571092"/>
            <a:ext cx="6157499" cy="3600000"/>
          </a:xfrm>
        </p:spPr>
        <p:txBody>
          <a:bodyPr/>
          <a:lstStyle/>
          <a:p>
            <a:pPr marL="0" indent="0">
              <a:buNone/>
            </a:pPr>
            <a:r>
              <a:rPr lang="en-GB" sz="2000" dirty="0"/>
              <a:t>The olfactory system is the sensory system used for olfaction, or the sense of smell. </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84111" y="3249602"/>
            <a:ext cx="5815064" cy="2751836"/>
          </a:xfrm>
          <a:prstGeom prst="rect">
            <a:avLst/>
          </a:prstGeom>
        </p:spPr>
      </p:pic>
    </p:spTree>
    <p:extLst>
      <p:ext uri="{BB962C8B-B14F-4D97-AF65-F5344CB8AC3E}">
        <p14:creationId xmlns:p14="http://schemas.microsoft.com/office/powerpoint/2010/main" val="3673230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sp>
        <p:nvSpPr>
          <p:cNvPr id="3" name="Subtitle 2"/>
          <p:cNvSpPr>
            <a:spLocks noGrp="1"/>
          </p:cNvSpPr>
          <p:nvPr>
            <p:ph type="subTitle" idx="1"/>
          </p:nvPr>
        </p:nvSpPr>
        <p:spPr>
          <a:xfrm>
            <a:off x="1169276" y="2571092"/>
            <a:ext cx="7662208" cy="3600000"/>
          </a:xfrm>
        </p:spPr>
        <p:txBody>
          <a:bodyPr/>
          <a:lstStyle/>
          <a:p>
            <a:pPr marL="0" indent="0">
              <a:buNone/>
            </a:pPr>
            <a:r>
              <a:rPr lang="en-GB" sz="2000" dirty="0"/>
              <a:t>As we breathe in air through our nostrils, we inhale airborne chemical molecules, which are detected by the 10 million to 20 million receptor cells embedded in the olfactory membrane of the upper nasal passage. </a:t>
            </a:r>
          </a:p>
          <a:p>
            <a:pPr marL="0" indent="0">
              <a:buNone/>
            </a:pPr>
            <a:r>
              <a:rPr lang="en-GB" sz="2000" dirty="0"/>
              <a:t>The olfactory receptor cells are topped with tentacle-like protrusions that contain receptor proteins. </a:t>
            </a:r>
          </a:p>
          <a:p>
            <a:pPr marL="0" indent="0">
              <a:buNone/>
            </a:pPr>
            <a:r>
              <a:rPr lang="en-GB" sz="2000" dirty="0"/>
              <a:t>When an odour receptor is stimulated, the membrane sends neural messages up the olfactory nerve to the brain</a:t>
            </a:r>
          </a:p>
          <a:p>
            <a:pPr marL="0" indent="0">
              <a:buNone/>
            </a:pPr>
            <a:endParaRPr lang="en-US" sz="2000" dirty="0"/>
          </a:p>
        </p:txBody>
      </p:sp>
      <p:pic>
        <p:nvPicPr>
          <p:cNvPr id="4" name="Picture 9" descr="C:\Users\fmeek\Dropbox\Images for MEI spring poster\shutterstock_188264069.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572263" y="2571092"/>
            <a:ext cx="2278746" cy="2074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7054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olfactory system</a:t>
            </a:r>
          </a:p>
        </p:txBody>
      </p:sp>
      <p:pic>
        <p:nvPicPr>
          <p:cNvPr id="4" name="Picture 2" descr="http://images.flatworldknowledge.com/stangor/stangor-fig04_020.jpg"/>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169274" y="2402959"/>
            <a:ext cx="7879033" cy="4029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8233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What is umami?</a:t>
            </a:r>
            <a:br>
              <a:rPr lang="en-US" dirty="0"/>
            </a:br>
            <a:endParaRPr lang="en-US" dirty="0"/>
          </a:p>
        </p:txBody>
      </p:sp>
      <p:sp>
        <p:nvSpPr>
          <p:cNvPr id="3" name="Subtitle 2"/>
          <p:cNvSpPr>
            <a:spLocks noGrp="1"/>
          </p:cNvSpPr>
          <p:nvPr>
            <p:ph type="subTitle" idx="1"/>
          </p:nvPr>
        </p:nvSpPr>
        <p:spPr>
          <a:xfrm>
            <a:off x="1169276" y="2571092"/>
            <a:ext cx="7283608" cy="3600000"/>
          </a:xfrm>
        </p:spPr>
        <p:txBody>
          <a:bodyPr/>
          <a:lstStyle/>
          <a:p>
            <a:pPr marL="0" indent="0">
              <a:buNone/>
            </a:pPr>
            <a:r>
              <a:rPr lang="en-GB" sz="2000" dirty="0"/>
              <a:t>Umami is a savoury taste, often known as the fifth taste. It is a subtle taste and blends well with other tastes. Most people do not recognise the taste unless attention is especially drawn towards it.</a:t>
            </a:r>
          </a:p>
          <a:p>
            <a:pPr marL="0" indent="0">
              <a:buNone/>
            </a:pPr>
            <a:endParaRPr lang="en-GB" sz="2000" dirty="0"/>
          </a:p>
          <a:p>
            <a:pPr marL="0" indent="0">
              <a:buNone/>
            </a:pPr>
            <a:r>
              <a:rPr lang="en-GB" sz="2000" dirty="0"/>
              <a:t>After eating Cheddar cheese or tomatoes, there may be a ‘savoury’ taste lingering - this is umami. </a:t>
            </a:r>
          </a:p>
          <a:p>
            <a:pPr marL="0" indent="0">
              <a:buNone/>
            </a:pPr>
            <a:endParaRPr lang="en-GB" sz="2000" dirty="0"/>
          </a:p>
          <a:p>
            <a:pPr marL="0" indent="0">
              <a:buNone/>
            </a:pPr>
            <a:r>
              <a:rPr lang="en-GB" sz="2000" dirty="0"/>
              <a:t>Have you tasted umami?</a:t>
            </a:r>
          </a:p>
          <a:p>
            <a:pPr marL="0" indent="0">
              <a:buNone/>
            </a:pPr>
            <a:endParaRPr lang="en-US" sz="2000" dirty="0"/>
          </a:p>
        </p:txBody>
      </p:sp>
      <p:pic>
        <p:nvPicPr>
          <p:cNvPr id="4" name="Picture 3" descr="Japanese miso soup"/>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575881" y="1770906"/>
            <a:ext cx="3312368" cy="4570831"/>
          </a:xfrm>
          <a:prstGeom prst="rect">
            <a:avLst/>
          </a:prstGeom>
          <a:ln w="9525">
            <a:solidFill>
              <a:srgbClr val="000000"/>
            </a:solidFill>
            <a:miter lim="800000"/>
            <a:headEnd/>
            <a:tailEnd/>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402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03818EB-345E-45DF-93E4-909A196392BB}">
  <ds:schemaRefs>
    <ds:schemaRef ds:uri="http://schemas.microsoft.com/sharepoint/v3/contenttype/forms"/>
  </ds:schemaRefs>
</ds:datastoreItem>
</file>

<file path=customXml/itemProps2.xml><?xml version="1.0" encoding="utf-8"?>
<ds:datastoreItem xmlns:ds="http://schemas.openxmlformats.org/officeDocument/2006/customXml" ds:itemID="{78FA96AF-EEE8-43AA-BC6E-21231CF943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FBECE3-D792-4EDD-AE36-D4F5764C54AF}">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docProps/app.xml><?xml version="1.0" encoding="utf-8"?>
<Properties xmlns="http://schemas.openxmlformats.org/officeDocument/2006/extended-properties" xmlns:vt="http://schemas.openxmlformats.org/officeDocument/2006/docPropsVTypes">
  <TotalTime>0</TotalTime>
  <Words>1990</Words>
  <Application>Microsoft Office PowerPoint</Application>
  <PresentationFormat>Widescreen</PresentationFormat>
  <Paragraphs>157</Paragraphs>
  <Slides>32</Slides>
  <Notes>1</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32</vt:i4>
      </vt:variant>
    </vt:vector>
  </HeadingPairs>
  <TitlesOfParts>
    <vt:vector size="39" baseType="lpstr">
      <vt:lpstr>Arial</vt:lpstr>
      <vt:lpstr>Calibri</vt:lpstr>
      <vt:lpstr>ヒラギノ角ゴ Pro W3</vt:lpstr>
      <vt:lpstr>Office Theme</vt:lpstr>
      <vt:lpstr>Custom Design</vt:lpstr>
      <vt:lpstr>1_Custom Design</vt:lpstr>
      <vt:lpstr>3_Custom Design</vt:lpstr>
      <vt:lpstr>Using your senses</vt:lpstr>
      <vt:lpstr>Which senses do we use? </vt:lpstr>
      <vt:lpstr>Taste receptors</vt:lpstr>
      <vt:lpstr>Taste receptors</vt:lpstr>
      <vt:lpstr>Taste receptors</vt:lpstr>
      <vt:lpstr>The olfactory system</vt:lpstr>
      <vt:lpstr>The olfactory system</vt:lpstr>
      <vt:lpstr>The olfactory system</vt:lpstr>
      <vt:lpstr>What is umami? </vt:lpstr>
      <vt:lpstr>How was it discovered? </vt:lpstr>
      <vt:lpstr>Umami around the world</vt:lpstr>
      <vt:lpstr>Familiar foods with a umami taste </vt:lpstr>
      <vt:lpstr>Activities – Taste and flavour</vt:lpstr>
      <vt:lpstr>Activities – Taste and flavour</vt:lpstr>
      <vt:lpstr>Activities – Taste and flavour</vt:lpstr>
      <vt:lpstr>Activities – Taste and flavour</vt:lpstr>
      <vt:lpstr>Activities – Taste and flavour</vt:lpstr>
      <vt:lpstr>Activities – Odour</vt:lpstr>
      <vt:lpstr>Activities – Odour</vt:lpstr>
      <vt:lpstr>Activities – Odour</vt:lpstr>
      <vt:lpstr>Activities – Odour</vt:lpstr>
      <vt:lpstr>Activities – Odour</vt:lpstr>
      <vt:lpstr>Activities – Odour</vt:lpstr>
      <vt:lpstr>Sensory evaluation tests</vt:lpstr>
      <vt:lpstr>Sensory evaluation tests</vt:lpstr>
      <vt:lpstr>Sensory evaluation tests</vt:lpstr>
      <vt:lpstr>Sensory evaluation in the food industry</vt:lpstr>
      <vt:lpstr>Setting up a tasting area</vt:lpstr>
      <vt:lpstr>Setting up a tasting area</vt:lpstr>
      <vt:lpstr>Setting up a tasting area</vt:lpstr>
      <vt:lpstr>Setting up a tasting area</vt:lpstr>
      <vt:lpstr>Using your senses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30</cp:revision>
  <dcterms:created xsi:type="dcterms:W3CDTF">2018-10-10T09:22:08Z</dcterms:created>
  <dcterms:modified xsi:type="dcterms:W3CDTF">2024-08-30T08:55:41Z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