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notesMasterIdLst>
    <p:notesMasterId r:id="rId21"/>
  </p:notesMasterIdLst>
  <p:sldIdLst>
    <p:sldId id="256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B17"/>
    <a:srgbClr val="A88D18"/>
    <a:srgbClr val="FCE3C2"/>
    <a:srgbClr val="EF9F3F"/>
    <a:srgbClr val="F9D4B6"/>
    <a:srgbClr val="EDAD80"/>
    <a:srgbClr val="E46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18" autoAdjust="0"/>
    <p:restoredTop sz="86957" autoAdjust="0"/>
  </p:normalViewPr>
  <p:slideViewPr>
    <p:cSldViewPr snapToGrid="0" snapToObjects="1">
      <p:cViewPr varScale="1">
        <p:scale>
          <a:sx n="99" d="100"/>
          <a:sy n="99" d="100"/>
        </p:scale>
        <p:origin x="60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D9419-662C-4A15-9E1A-53D7882BD422}" type="datetimeFigureOut">
              <a:rPr lang="en-GB" smtClean="0"/>
              <a:t>03/12/2023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A6C67-3F37-4ADC-A1AD-8359B237BF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11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A6C67-3F37-4ADC-A1AD-8359B237BF0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387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2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CE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png"/><Relationship Id="rId7" Type="http://schemas.openxmlformats.org/officeDocument/2006/relationships/image" Target="../media/image4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microsoft.com/office/2007/relationships/hdphoto" Target="../media/hdphoto1.wdp"/><Relationship Id="rId9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factoflife.org.uk/whole-school/whole-school-approach/guidelines-for-school-education-resources-about-food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ereals.ahdb.org.uk/markets/market-news/2017/october/24/prospects-uk-trade-in-oats-reliant-on-eu-%E2%80%93-so-what-will-brexit-mean.aspx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452" y="3261311"/>
            <a:ext cx="9144000" cy="733096"/>
          </a:xfrm>
        </p:spPr>
        <p:txBody>
          <a:bodyPr/>
          <a:lstStyle/>
          <a:p>
            <a:r>
              <a:rPr lang="en-US" dirty="0"/>
              <a:t>Where is my food from?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Rearing livestock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Animals are reared for their meat and their products.  </a:t>
            </a:r>
          </a:p>
          <a:p>
            <a:pPr marL="0" indent="0" algn="just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includes cattle, pigs, sheep and poultry (e.g. chicken), fish such as farmed salmon and products such as eggs and milk. </a:t>
            </a:r>
          </a:p>
          <a:p>
            <a:pPr marL="0" indent="0" algn="just">
              <a:buNone/>
            </a:pPr>
            <a:endParaRPr lang="en-GB" dirty="0"/>
          </a:p>
        </p:txBody>
      </p:sp>
      <p:pic>
        <p:nvPicPr>
          <p:cNvPr id="4" name="Picture 2" descr="C:\Users\Jenny\AppData\Local\Microsoft\Windows\INetCache\IE\EPRO8C7F\Cow_calf_dsc0651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50" y="3775730"/>
            <a:ext cx="2895600" cy="216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Jenny\AppData\Local\Microsoft\Windows\INetCache\IE\EPRO8C7F\Victoria,Lagunajf3443_0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50" y="3761664"/>
            <a:ext cx="2909248" cy="218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Jenny\AppData\Local\Microsoft\Windows\INetCache\IE\EPRO8C7F\Fish-farm-hero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84"/>
          <a:stretch/>
        </p:blipFill>
        <p:spPr bwMode="auto">
          <a:xfrm>
            <a:off x="6961898" y="3733800"/>
            <a:ext cx="3077452" cy="221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229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Reared livestock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Around the world other animals, birds and fish are reared for consumption. 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Examples include: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50224" y="3490020"/>
            <a:ext cx="243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Animals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Goat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Buffalo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Horse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Caribou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Llama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Guinea pig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Venison (deer)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588624" y="3512999"/>
            <a:ext cx="259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Birds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Turkey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Geese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Duck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Ostrich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16649" y="3512999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Game birds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Pheasant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Grouse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Quail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7140" y="3508593"/>
            <a:ext cx="1210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Fish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Salmon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Tilapia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Carp</a:t>
            </a:r>
          </a:p>
        </p:txBody>
      </p:sp>
      <p:pic>
        <p:nvPicPr>
          <p:cNvPr id="8" name="Picture 2" descr="C:\Users\Jenny\AppData\Local\Microsoft\Windows\INetCache\IE\EPRO8C7F\pheasant_pre_cut_by_elaineselenestock-d5fbzwd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924" y="4866418"/>
            <a:ext cx="2587425" cy="178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813" y="1863703"/>
            <a:ext cx="2258319" cy="2304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568" y="5144215"/>
            <a:ext cx="2122427" cy="14156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41519" y="1814235"/>
            <a:ext cx="120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Ostrich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2774" y="6383433"/>
            <a:ext cx="120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Pheasant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5796" y="6373951"/>
            <a:ext cx="120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Carp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58" y="3911972"/>
            <a:ext cx="1585153" cy="23872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714185" y="5667378"/>
            <a:ext cx="120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Caribou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742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Catching food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Fish and seafood are caught from the wild for eating.</a:t>
            </a:r>
          </a:p>
          <a:p>
            <a:pPr marL="0" indent="0" algn="just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Some wild animals and birds may also be hunted and caught such as boar, venison, pheasant and grouse.</a:t>
            </a:r>
          </a:p>
          <a:p>
            <a:pPr marL="0" indent="0" algn="just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Fish and seafood are caught all over the world and provide many people with their main source of protein. There are fresh and salt water species.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C:\Users\Jenny\AppData\Local\Microsoft\Windows\INetCache\IE\0RYEYTLC\Jagalchi_Market_-_Squid_Stal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6" y="4317370"/>
            <a:ext cx="3100532" cy="206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 descr="C:\Users\Jenny\AppData\Local\Microsoft\Windows\INetCache\IE\EPRO8C7F\Miesmuscheln-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715" y="4343400"/>
            <a:ext cx="1106842" cy="207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game me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693" y="4350666"/>
            <a:ext cx="3254151" cy="203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9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Caught food – fish and seafood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What are these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? Where in the world are they caught?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5" descr="C:\Users\Jenny\AppData\Local\Microsoft\Windows\INetCache\IE\EPRO8C7F\Opened_scallop_shel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4" y="2968822"/>
            <a:ext cx="272769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6874" y="5445322"/>
            <a:ext cx="2727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Scallops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Scotland</a:t>
            </a:r>
          </a:p>
        </p:txBody>
      </p:sp>
      <p:pic>
        <p:nvPicPr>
          <p:cNvPr id="6" name="Picture 14" descr="C:\Users\Jenny\AppData\Local\Microsoft\Windows\INetCache\IE\EPRO8C7F\s5v8H0OFiD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74" y="2968822"/>
            <a:ext cx="347662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63425" y="5483421"/>
            <a:ext cx="332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Red snapper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Mexico &amp; Caribbean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86000" y="5461393"/>
            <a:ext cx="2727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Sardines</a:t>
            </a:r>
          </a:p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Mediterranean 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7" descr="C:\Users\Jenny\AppData\Local\Microsoft\Windows\INetCache\IE\W52D0TNO\barbecued-sardines-raw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274" y="2968822"/>
            <a:ext cx="342715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19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in the world? </a:t>
            </a:r>
          </a:p>
        </p:txBody>
      </p:sp>
      <p:pic>
        <p:nvPicPr>
          <p:cNvPr id="4" name="Picture 7" descr="C:\Users\Jenny\AppData\Local\Microsoft\Windows\INetCache\IE\0RYEYTLC\World_Map_WSF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240" y="1998048"/>
            <a:ext cx="7819716" cy="413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69274" y="6053764"/>
            <a:ext cx="97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Where do you think the following ingredients and food are from?</a:t>
            </a:r>
          </a:p>
        </p:txBody>
      </p:sp>
    </p:spTree>
    <p:extLst>
      <p:ext uri="{BB962C8B-B14F-4D97-AF65-F5344CB8AC3E}">
        <p14:creationId xmlns:p14="http://schemas.microsoft.com/office/powerpoint/2010/main" val="609587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Jenny\AppData\Local\Microsoft\Windows\INetCache\IE\EPRO8C7F\Olive-Oi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71" y="915679"/>
            <a:ext cx="2286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C:\Users\Jenny\AppData\Local\Microsoft\Windows\INetCache\IE\6T7W4HTR\6009735023_97fb8e0b5d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467" b="100000" l="1800" r="94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021" y="962232"/>
            <a:ext cx="2063750" cy="1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456650" y="2300496"/>
            <a:ext cx="912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Olive oil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70571" y="259208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Oats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33235" y="6357956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Sugar beet</a:t>
            </a:r>
          </a:p>
        </p:txBody>
      </p:sp>
      <p:pic>
        <p:nvPicPr>
          <p:cNvPr id="27" name="Picture 10" descr="C:\Users\Jenny\AppData\Local\Microsoft\Windows\INetCache\IE\6T7W4HTR\T2gmy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671" y="1022907"/>
            <a:ext cx="1943100" cy="125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060571" y="2376696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Avocado pear</a:t>
            </a:r>
          </a:p>
        </p:txBody>
      </p:sp>
      <p:pic>
        <p:nvPicPr>
          <p:cNvPr id="29" name="Picture 12" descr="C:\Users\Jenny\AppData\Local\Microsoft\Windows\INetCache\IE\6T7W4HTR\Spinach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77" y="2833896"/>
            <a:ext cx="1658588" cy="165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241171" y="4434096"/>
            <a:ext cx="1086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Spinach</a:t>
            </a:r>
          </a:p>
        </p:txBody>
      </p:sp>
      <p:pic>
        <p:nvPicPr>
          <p:cNvPr id="31" name="Picture 14" descr="C:\Users\Jenny\AppData\Local\Microsoft\Windows\INetCache\IE\EPRO8C7F\whole-and-grated-nutmeg_thumb[1]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5"/>
          <a:stretch/>
        </p:blipFill>
        <p:spPr bwMode="auto">
          <a:xfrm>
            <a:off x="936371" y="4891297"/>
            <a:ext cx="1975134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241171" y="6357956"/>
            <a:ext cx="1156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Nutmeg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6820" y="3395686"/>
            <a:ext cx="258787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China, USA, Japan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56170" y="1438978"/>
            <a:ext cx="26069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UK, Europe, Canada</a:t>
            </a:r>
          </a:p>
        </p:txBody>
      </p:sp>
      <p:pic>
        <p:nvPicPr>
          <p:cNvPr id="35" name="Picture 18" descr="C:\Users\Jenny\AppData\Local\Microsoft\Windows\INetCache\IE\6T7W4HTR\lamb_cuttlets[1]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9" t="13312" r="8358" b="9925"/>
          <a:stretch/>
        </p:blipFill>
        <p:spPr bwMode="auto">
          <a:xfrm>
            <a:off x="4029499" y="3122059"/>
            <a:ext cx="2291452" cy="149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593971" y="466269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Lamb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17670" y="3541117"/>
            <a:ext cx="30289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UK, China, New Zealand</a:t>
            </a:r>
          </a:p>
        </p:txBody>
      </p:sp>
      <p:pic>
        <p:nvPicPr>
          <p:cNvPr id="38" name="Picture 19" descr="C:\Users\Jenny\AppData\Local\Microsoft\Windows\INetCache\IE\W52D0TNO\isolated-potatoes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5" y="3020434"/>
            <a:ext cx="24384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641971" y="4624596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Potatoes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45189" y="3540079"/>
            <a:ext cx="189609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UK, Europe, North America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65371" y="6350764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Squid</a:t>
            </a:r>
          </a:p>
        </p:txBody>
      </p:sp>
      <p:pic>
        <p:nvPicPr>
          <p:cNvPr id="42" name="Picture 22" descr="Image result for where are squid caugh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785" y="4908236"/>
            <a:ext cx="2261473" cy="150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Image result for sugar bee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89" y="5138024"/>
            <a:ext cx="1741984" cy="116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7280021" y="5384640"/>
            <a:ext cx="196988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UK, Ireland, Europe, Russia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16676" y="1460261"/>
            <a:ext cx="269619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Spain, Italy, Greece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49192" y="1499104"/>
            <a:ext cx="2286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Mexico, USA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36371" y="5369018"/>
            <a:ext cx="2286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Indonesia and West Indies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35004" y="5473014"/>
            <a:ext cx="2743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North Atlantic, California, Hawaii</a:t>
            </a:r>
          </a:p>
        </p:txBody>
      </p:sp>
    </p:spTree>
    <p:extLst>
      <p:ext uri="{BB962C8B-B14F-4D97-AF65-F5344CB8AC3E}">
        <p14:creationId xmlns:p14="http://schemas.microsoft.com/office/powerpoint/2010/main" val="289273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7" grpId="0" animBg="1"/>
      <p:bldP spid="40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is my food from?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E92716-AA5B-F879-F9F5-1BBA3F4D002B}"/>
              </a:ext>
            </a:extLst>
          </p:cNvPr>
          <p:cNvSpPr txBox="1"/>
          <p:nvPr/>
        </p:nvSpPr>
        <p:spPr>
          <a:xfrm>
            <a:off x="393116" y="5999572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0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Food provenance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707033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Food provenance means 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ingredients and the foods made from them originally come from.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Many consumers want to know where their food originated.</a:t>
            </a:r>
          </a:p>
          <a:p>
            <a:pPr marL="0" indent="0" algn="just">
              <a:buNone/>
            </a:pPr>
            <a:endParaRPr lang="en-GB" dirty="0"/>
          </a:p>
        </p:txBody>
      </p:sp>
      <p:pic>
        <p:nvPicPr>
          <p:cNvPr id="4" name="Picture 24" descr="C:\Users\Jenny\AppData\Local\Microsoft\Windows\INetCache\IE\6T7W4HTR\food_prices_declin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395" y="2571092"/>
            <a:ext cx="3409361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979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does our food come from?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436869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Many ingredients and foods we eat are grown, reared or caught in the UK.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Name some familiar foods from the UK.</a:t>
            </a:r>
            <a:endParaRPr lang="en-GB" b="1" dirty="0"/>
          </a:p>
        </p:txBody>
      </p:sp>
      <p:pic>
        <p:nvPicPr>
          <p:cNvPr id="9" name="Picture 16" descr="C:\Users\Jenny\AppData\Local\Microsoft\Windows\INetCache\IE\6T7W4HTR\United_Kingdom_color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854" y="2065190"/>
            <a:ext cx="1738753" cy="214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93274" y="468387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Some foods are imported from other parts of the world.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Name five foods that are imported.</a:t>
            </a:r>
            <a:endParaRPr lang="en-GB" sz="2000" b="1" dirty="0"/>
          </a:p>
        </p:txBody>
      </p:sp>
      <p:pic>
        <p:nvPicPr>
          <p:cNvPr id="11" name="Picture 17" descr="C:\Users\Jenny\AppData\Local\Microsoft\Windows\INetCache\IE\W52D0TNO\13950522103608568835760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897" y="4364182"/>
            <a:ext cx="2819143" cy="196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01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Growing food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686251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Many types of food from plant sources are grown all over the world. These include: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cereal crops;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fruits;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vegetables;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nuts;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herbs and spices.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Food can be grown in gardens, allotments, greenhouses, orchards and fields.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:\Users\Jenny\AppData\Local\Microsoft\Windows\INetCache\IE\0RYEYTLC\Agriculture_in_Volgograd_Oblast_00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658" y="2017098"/>
            <a:ext cx="2847242" cy="213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:\Users\Jenny\AppData\Local\Microsoft\Windows\INetCache\IE\W52D0TNO\types-greenhouse-usage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" r="11127"/>
          <a:stretch/>
        </p:blipFill>
        <p:spPr bwMode="auto">
          <a:xfrm>
            <a:off x="8544658" y="4328957"/>
            <a:ext cx="2847243" cy="197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Food grown in the UK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Many plant crops are grown in the UK. They are an essential part of our food supply. 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Some are grown on a large scale, this is called intensive farming.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What crops are grown on a large scale in the UK?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8" descr="C:\Users\Jenny\AppData\Local\Microsoft\Windows\INetCache\IE\0RYEYTLC\1842382_9cf7f9a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51" y="4254319"/>
            <a:ext cx="2916250" cy="199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Jenny\AppData\Local\Microsoft\Windows\INetCache\IE\0RYEYTLC\potato-fields-1372435789tnv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599" y="4254320"/>
            <a:ext cx="2748521" cy="201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Jenny\AppData\Local\Microsoft\Windows\INetCache\IE\6T7W4HTR\kbgwdxvs-136695696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46" y="4256946"/>
            <a:ext cx="2985137" cy="196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3400" y="5715023"/>
            <a:ext cx="174890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Wheat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2400" y="5715023"/>
            <a:ext cx="191707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Oilseed rape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98796" y="5734073"/>
            <a:ext cx="174890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Potatoes</a:t>
            </a:r>
          </a:p>
        </p:txBody>
      </p:sp>
    </p:spTree>
    <p:extLst>
      <p:ext uri="{BB962C8B-B14F-4D97-AF65-F5344CB8AC3E}">
        <p14:creationId xmlns:p14="http://schemas.microsoft.com/office/powerpoint/2010/main" val="233187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Food grown in the UK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250824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Different types of plant crops grow in different regions of the UK.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principle crops are: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wheat;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barley;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oats;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potatoes;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sugar beet;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vegetables;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oilseed rape;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fruits.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4" descr="C:\Users\Jenny\AppData\Local\Microsoft\Windows\INetCache\IE\0RYEYTLC\potato-373822_960_720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5" r="12540"/>
          <a:stretch/>
        </p:blipFill>
        <p:spPr bwMode="auto">
          <a:xfrm>
            <a:off x="9987234" y="2588596"/>
            <a:ext cx="1804079" cy="168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0" descr="C:\Users\Jenny\AppData\Local\Microsoft\Windows\INetCache\IE\EPRO8C7F\250px-Kaura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35"/>
          <a:stretch/>
        </p:blipFill>
        <p:spPr bwMode="auto">
          <a:xfrm>
            <a:off x="8723497" y="2588599"/>
            <a:ext cx="1495997" cy="168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24650" y="4705350"/>
            <a:ext cx="5066663" cy="1384995"/>
          </a:xfrm>
          <a:prstGeom prst="rect">
            <a:avLst/>
          </a:prstGeom>
          <a:noFill/>
          <a:ln>
            <a:solidFill>
              <a:srgbClr val="ED6B17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Did you know?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Oats are the UK’s third largest home-grown cereal crop, behind wheat and barley.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AHDB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01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Food grown in Europe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012574" cy="3600000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is a great variety of foods grown all over Europe. The type of farming is partly determined by the climate and geography of the country or region. </a:t>
            </a:r>
          </a:p>
          <a:p>
            <a:pPr marL="0" indent="0" algn="just">
              <a:buNone/>
            </a:pPr>
            <a:endParaRPr lang="en-GB" dirty="0"/>
          </a:p>
        </p:txBody>
      </p:sp>
      <p:pic>
        <p:nvPicPr>
          <p:cNvPr id="4" name="Picture 6" descr="C:\Users\Jenny\AppData\Local\Microsoft\Windows\INetCache\IE\EPRO8C7F\europe_map31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503" y="2538797"/>
            <a:ext cx="4254371" cy="378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759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in Europe do you think these foods are grown?</a:t>
            </a:r>
          </a:p>
        </p:txBody>
      </p:sp>
      <p:pic>
        <p:nvPicPr>
          <p:cNvPr id="4" name="Picture 4" descr="C:\Users\Jenny\AppData\Local\Microsoft\Windows\INetCache\IE\6T7W4HTR\Fruit-Free-PNG-Ima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246" y="2234001"/>
            <a:ext cx="349541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8874" y="5235864"/>
            <a:ext cx="4056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Spain, Italy, Greece, France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40046" y="5081976"/>
            <a:ext cx="4749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Southern Europe – Spain, Italy, Greece, Portugal, Turkey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9274" y="5971037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Why do these foods grow successfully in these regions?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660" y="2666379"/>
            <a:ext cx="30480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0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Food grown in the rest of the world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variety of ingredients and foods that are now readily available have been introduced to the UK over a long period of time. </a:t>
            </a:r>
          </a:p>
          <a:p>
            <a:pPr marL="0" indent="0" algn="just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Many are imported from other countries giving access to ingredients and foods that would not normally grow in the UK. </a:t>
            </a:r>
          </a:p>
          <a:p>
            <a:pPr marL="0" indent="0" algn="just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availability of these ingredients and foods gives us a wide choice throughout the year. </a:t>
            </a:r>
          </a:p>
          <a:p>
            <a:pPr marL="0" indent="0" algn="just">
              <a:buNone/>
            </a:pPr>
            <a:endParaRPr lang="en-GB" dirty="0"/>
          </a:p>
        </p:txBody>
      </p:sp>
      <p:pic>
        <p:nvPicPr>
          <p:cNvPr id="4" name="Picture 9" descr="C:\Users\Jenny\AppData\Local\Microsoft\Windows\INetCache\IE\6T7W4HTR\CcxYv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936" y="4793748"/>
            <a:ext cx="240993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C:\Users\Jenny\AppData\Local\Microsoft\Windows\INetCache\IE\W52D0TNO\KidneyBeans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88" y="4641348"/>
            <a:ext cx="1905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C:\Users\Jenny\AppData\Local\Microsoft\Windows\INetCache\IE\W52D0TNO\ocra-300x204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817" y="4793748"/>
            <a:ext cx="2340671" cy="159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C:\Users\Jenny\AppData\Local\Microsoft\Windows\INetCache\IE\0RYEYTLC\Corn-Free-Download-PNG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669" y="4655051"/>
            <a:ext cx="2476576" cy="181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41701" y="5098548"/>
            <a:ext cx="9216787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other examples can you name?</a:t>
            </a:r>
          </a:p>
        </p:txBody>
      </p:sp>
    </p:spTree>
    <p:extLst>
      <p:ext uri="{BB962C8B-B14F-4D97-AF65-F5344CB8AC3E}">
        <p14:creationId xmlns:p14="http://schemas.microsoft.com/office/powerpoint/2010/main" val="391266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689</Words>
  <Application>Microsoft Office PowerPoint</Application>
  <PresentationFormat>Widescreen</PresentationFormat>
  <Paragraphs>125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Office Theme</vt:lpstr>
      <vt:lpstr>Custom Design</vt:lpstr>
      <vt:lpstr>1_Custom Design</vt:lpstr>
      <vt:lpstr>3_Custom Design</vt:lpstr>
      <vt:lpstr>Where is my food from?</vt:lpstr>
      <vt:lpstr>Food provenance</vt:lpstr>
      <vt:lpstr>Where does our food come from?</vt:lpstr>
      <vt:lpstr>Growing food</vt:lpstr>
      <vt:lpstr>Food grown in the UK</vt:lpstr>
      <vt:lpstr>Food grown in the UK</vt:lpstr>
      <vt:lpstr>Food grown in Europe</vt:lpstr>
      <vt:lpstr>Where in Europe do you think these foods are grown?</vt:lpstr>
      <vt:lpstr>Food grown in the rest of the world</vt:lpstr>
      <vt:lpstr>Rearing livestock</vt:lpstr>
      <vt:lpstr>Reared livestock</vt:lpstr>
      <vt:lpstr>Catching food</vt:lpstr>
      <vt:lpstr>Caught food – fish and seafood</vt:lpstr>
      <vt:lpstr>Where in the world? </vt:lpstr>
      <vt:lpstr>PowerPoint Presentation</vt:lpstr>
      <vt:lpstr>Where is my food from?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Elsa Healey</cp:lastModifiedBy>
  <cp:revision>37</cp:revision>
  <dcterms:created xsi:type="dcterms:W3CDTF">2018-10-10T09:22:08Z</dcterms:created>
  <dcterms:modified xsi:type="dcterms:W3CDTF">2023-12-03T23:32:12Z</dcterms:modified>
</cp:coreProperties>
</file>