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Lst>
  <p:notesMasterIdLst>
    <p:notesMasterId r:id="rId90"/>
  </p:notesMasterIdLst>
  <p:sldIdLst>
    <p:sldId id="256" r:id="rId8"/>
    <p:sldId id="259" r:id="rId9"/>
    <p:sldId id="299" r:id="rId10"/>
    <p:sldId id="262" r:id="rId11"/>
    <p:sldId id="263" r:id="rId12"/>
    <p:sldId id="377" r:id="rId13"/>
    <p:sldId id="341" r:id="rId14"/>
    <p:sldId id="271" r:id="rId15"/>
    <p:sldId id="272" r:id="rId16"/>
    <p:sldId id="273" r:id="rId17"/>
    <p:sldId id="324" r:id="rId18"/>
    <p:sldId id="278" r:id="rId19"/>
    <p:sldId id="323" r:id="rId20"/>
    <p:sldId id="277" r:id="rId21"/>
    <p:sldId id="319" r:id="rId22"/>
    <p:sldId id="279" r:id="rId23"/>
    <p:sldId id="337" r:id="rId24"/>
    <p:sldId id="334" r:id="rId25"/>
    <p:sldId id="342" r:id="rId26"/>
    <p:sldId id="335" r:id="rId27"/>
    <p:sldId id="371" r:id="rId28"/>
    <p:sldId id="368" r:id="rId29"/>
    <p:sldId id="383" r:id="rId30"/>
    <p:sldId id="266" r:id="rId31"/>
    <p:sldId id="305" r:id="rId32"/>
    <p:sldId id="304" r:id="rId33"/>
    <p:sldId id="345" r:id="rId34"/>
    <p:sldId id="348" r:id="rId35"/>
    <p:sldId id="349" r:id="rId36"/>
    <p:sldId id="361" r:id="rId37"/>
    <p:sldId id="350" r:id="rId38"/>
    <p:sldId id="351" r:id="rId39"/>
    <p:sldId id="352" r:id="rId40"/>
    <p:sldId id="353" r:id="rId41"/>
    <p:sldId id="359" r:id="rId42"/>
    <p:sldId id="378" r:id="rId43"/>
    <p:sldId id="355" r:id="rId44"/>
    <p:sldId id="356" r:id="rId45"/>
    <p:sldId id="354" r:id="rId46"/>
    <p:sldId id="357" r:id="rId47"/>
    <p:sldId id="358" r:id="rId48"/>
    <p:sldId id="364" r:id="rId49"/>
    <p:sldId id="296" r:id="rId50"/>
    <p:sldId id="365" r:id="rId51"/>
    <p:sldId id="366" r:id="rId52"/>
    <p:sldId id="367" r:id="rId53"/>
    <p:sldId id="372" r:id="rId54"/>
    <p:sldId id="375" r:id="rId55"/>
    <p:sldId id="376" r:id="rId56"/>
    <p:sldId id="374" r:id="rId57"/>
    <p:sldId id="326" r:id="rId58"/>
    <p:sldId id="379" r:id="rId59"/>
    <p:sldId id="322" r:id="rId60"/>
    <p:sldId id="307" r:id="rId61"/>
    <p:sldId id="362" r:id="rId62"/>
    <p:sldId id="311" r:id="rId63"/>
    <p:sldId id="363" r:id="rId64"/>
    <p:sldId id="308" r:id="rId65"/>
    <p:sldId id="369" r:id="rId66"/>
    <p:sldId id="309" r:id="rId67"/>
    <p:sldId id="370" r:id="rId68"/>
    <p:sldId id="313" r:id="rId69"/>
    <p:sldId id="328" r:id="rId70"/>
    <p:sldId id="380" r:id="rId71"/>
    <p:sldId id="267" r:id="rId72"/>
    <p:sldId id="282" r:id="rId73"/>
    <p:sldId id="286" r:id="rId74"/>
    <p:sldId id="285" r:id="rId75"/>
    <p:sldId id="292" r:id="rId76"/>
    <p:sldId id="293" r:id="rId77"/>
    <p:sldId id="289" r:id="rId78"/>
    <p:sldId id="294" r:id="rId79"/>
    <p:sldId id="284" r:id="rId80"/>
    <p:sldId id="297" r:id="rId81"/>
    <p:sldId id="290" r:id="rId82"/>
    <p:sldId id="318" r:id="rId83"/>
    <p:sldId id="298" r:id="rId84"/>
    <p:sldId id="325" r:id="rId85"/>
    <p:sldId id="303" r:id="rId86"/>
    <p:sldId id="329" r:id="rId87"/>
    <p:sldId id="381" r:id="rId88"/>
    <p:sldId id="261"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C6FB245-5259-4109-9130-883F45C78674}">
          <p14:sldIdLst>
            <p14:sldId id="256"/>
          </p14:sldIdLst>
        </p14:section>
        <p14:section name="Teacher introduction" id="{764A111E-FE5C-4D09-BB63-BD6D7A6B97AC}">
          <p14:sldIdLst>
            <p14:sldId id="259"/>
            <p14:sldId id="299"/>
            <p14:sldId id="262"/>
            <p14:sldId id="263"/>
            <p14:sldId id="377"/>
          </p14:sldIdLst>
        </p14:section>
        <p14:section name="Land, water and energy" id="{221B0DFC-F8CD-4888-A5ED-BD17932F4BAA}">
          <p14:sldIdLst>
            <p14:sldId id="341"/>
            <p14:sldId id="271"/>
            <p14:sldId id="272"/>
            <p14:sldId id="273"/>
            <p14:sldId id="324"/>
            <p14:sldId id="278"/>
            <p14:sldId id="323"/>
            <p14:sldId id="277"/>
            <p14:sldId id="319"/>
            <p14:sldId id="279"/>
            <p14:sldId id="337"/>
            <p14:sldId id="334"/>
            <p14:sldId id="342"/>
            <p14:sldId id="335"/>
            <p14:sldId id="371"/>
            <p14:sldId id="368"/>
            <p14:sldId id="383"/>
            <p14:sldId id="266"/>
            <p14:sldId id="305"/>
            <p14:sldId id="304"/>
            <p14:sldId id="345"/>
            <p14:sldId id="348"/>
            <p14:sldId id="349"/>
            <p14:sldId id="361"/>
            <p14:sldId id="350"/>
            <p14:sldId id="351"/>
            <p14:sldId id="352"/>
            <p14:sldId id="353"/>
            <p14:sldId id="359"/>
            <p14:sldId id="378"/>
            <p14:sldId id="355"/>
            <p14:sldId id="356"/>
            <p14:sldId id="354"/>
            <p14:sldId id="357"/>
            <p14:sldId id="358"/>
            <p14:sldId id="364"/>
            <p14:sldId id="296"/>
            <p14:sldId id="365"/>
            <p14:sldId id="366"/>
            <p14:sldId id="367"/>
            <p14:sldId id="372"/>
            <p14:sldId id="375"/>
            <p14:sldId id="376"/>
            <p14:sldId id="374"/>
            <p14:sldId id="326"/>
            <p14:sldId id="379"/>
          </p14:sldIdLst>
        </p14:section>
        <p14:section name="Environmental - food waste" id="{04BD95CE-EE62-415E-B195-6B9C396537EB}">
          <p14:sldIdLst>
            <p14:sldId id="322"/>
            <p14:sldId id="307"/>
            <p14:sldId id="362"/>
            <p14:sldId id="311"/>
            <p14:sldId id="363"/>
            <p14:sldId id="308"/>
            <p14:sldId id="369"/>
            <p14:sldId id="309"/>
            <p14:sldId id="370"/>
            <p14:sldId id="313"/>
            <p14:sldId id="328"/>
            <p14:sldId id="380"/>
          </p14:sldIdLst>
        </p14:section>
        <p14:section name="Human health" id="{0021624A-2524-4C2D-B949-4B4E2A664906}">
          <p14:sldIdLst>
            <p14:sldId id="267"/>
            <p14:sldId id="282"/>
            <p14:sldId id="286"/>
            <p14:sldId id="285"/>
            <p14:sldId id="292"/>
            <p14:sldId id="293"/>
            <p14:sldId id="289"/>
            <p14:sldId id="294"/>
            <p14:sldId id="284"/>
            <p14:sldId id="297"/>
            <p14:sldId id="290"/>
            <p14:sldId id="318"/>
            <p14:sldId id="298"/>
            <p14:sldId id="325"/>
            <p14:sldId id="303"/>
            <p14:sldId id="329"/>
            <p14:sldId id="381"/>
            <p14:sldId id="26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E6144C-14BA-4EF9-61ED-859BA2598D84}" name="Frances Meek" initials="FM" userId="S::F.Meek@nutrition.org.uk::f3af35cc-3229-46e1-af36-3525661cfbd3" providerId="AD"/>
  <p188:author id="{207CE754-DEED-6894-4C93-D86BACC9F0C7}" name="Orla Condon" initials="OC" userId="S::o.condon@nutrition.org.uk::62ca7181-df71-4740-a21a-4649c658ad3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7BFD4"/>
    <a:srgbClr val="584288"/>
    <a:srgbClr val="ED6B17"/>
    <a:srgbClr val="FF66CC"/>
    <a:srgbClr val="F9D4B6"/>
    <a:srgbClr val="EDAD80"/>
    <a:srgbClr val="E46B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D9A89A-5D0C-4AB2-A529-3B4BDBA1E2B2}" v="1" dt="2025-06-09T14:37:58.304"/>
    <p1510:client id="{3DAD9334-B51E-1BCA-0C8E-65D00C4BA8CE}" v="345" dt="2025-06-09T14:26:02.0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90" Type="http://schemas.openxmlformats.org/officeDocument/2006/relationships/notesMaster" Target="notesMasters/notesMaster1.xml"/><Relationship Id="rId95" Type="http://schemas.microsoft.com/office/2015/10/relationships/revisionInfo" Target="revisionInfo.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presProps" Target="presProps.xml"/><Relationship Id="rId9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436B25-56A8-4397-BF0F-80326B60379F}" type="datetimeFigureOut">
              <a:rPr lang="en-GB" smtClean="0"/>
              <a:t>06/06/2025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A387B8-8DD5-4FE8-8EE0-DFF786356D5A}" type="slidenum">
              <a:rPr lang="en-GB" smtClean="0"/>
              <a:t>‹#›</a:t>
            </a:fld>
            <a:endParaRPr lang="en-GB"/>
          </a:p>
        </p:txBody>
      </p:sp>
    </p:spTree>
    <p:extLst>
      <p:ext uri="{BB962C8B-B14F-4D97-AF65-F5344CB8AC3E}">
        <p14:creationId xmlns:p14="http://schemas.microsoft.com/office/powerpoint/2010/main" val="1752764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A387B8-8DD5-4FE8-8EE0-DFF786356D5A}" type="slidenum">
              <a:rPr lang="en-GB" smtClean="0"/>
              <a:t>13</a:t>
            </a:fld>
            <a:endParaRPr lang="en-GB"/>
          </a:p>
        </p:txBody>
      </p:sp>
    </p:spTree>
    <p:extLst>
      <p:ext uri="{BB962C8B-B14F-4D97-AF65-F5344CB8AC3E}">
        <p14:creationId xmlns:p14="http://schemas.microsoft.com/office/powerpoint/2010/main" val="3908553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a:solidFill>
                <a:srgbClr val="234C5A"/>
              </a:solidFill>
              <a:effectLst/>
              <a:latin typeface="gill-sans-nova"/>
            </a:endParaRPr>
          </a:p>
        </p:txBody>
      </p:sp>
      <p:sp>
        <p:nvSpPr>
          <p:cNvPr id="4" name="Slide Number Placeholder 3"/>
          <p:cNvSpPr>
            <a:spLocks noGrp="1"/>
          </p:cNvSpPr>
          <p:nvPr>
            <p:ph type="sldNum" sz="quarter" idx="5"/>
          </p:nvPr>
        </p:nvSpPr>
        <p:spPr/>
        <p:txBody>
          <a:bodyPr/>
          <a:lstStyle/>
          <a:p>
            <a:fld id="{D3A387B8-8DD5-4FE8-8EE0-DFF786356D5A}" type="slidenum">
              <a:rPr lang="en-GB" smtClean="0"/>
              <a:t>32</a:t>
            </a:fld>
            <a:endParaRPr lang="en-GB"/>
          </a:p>
        </p:txBody>
      </p:sp>
    </p:spTree>
    <p:extLst>
      <p:ext uri="{BB962C8B-B14F-4D97-AF65-F5344CB8AC3E}">
        <p14:creationId xmlns:p14="http://schemas.microsoft.com/office/powerpoint/2010/main" val="2765725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AE46A-8C89-1260-31A1-84AB1FED7E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F249C1-1279-8A8C-5526-954D7A44AF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E94F24-8CDC-6B60-3B16-4A402BADA81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8D5CF72-B842-5D2A-ED53-6A98C2745A0B}"/>
              </a:ext>
            </a:extLst>
          </p:cNvPr>
          <p:cNvSpPr>
            <a:spLocks noGrp="1"/>
          </p:cNvSpPr>
          <p:nvPr>
            <p:ph type="sldNum" sz="quarter" idx="5"/>
          </p:nvPr>
        </p:nvSpPr>
        <p:spPr/>
        <p:txBody>
          <a:bodyPr/>
          <a:lstStyle/>
          <a:p>
            <a:fld id="{D3A387B8-8DD5-4FE8-8EE0-DFF786356D5A}" type="slidenum">
              <a:rPr lang="en-GB" smtClean="0"/>
              <a:t>33</a:t>
            </a:fld>
            <a:endParaRPr lang="en-GB"/>
          </a:p>
        </p:txBody>
      </p:sp>
    </p:spTree>
    <p:extLst>
      <p:ext uri="{BB962C8B-B14F-4D97-AF65-F5344CB8AC3E}">
        <p14:creationId xmlns:p14="http://schemas.microsoft.com/office/powerpoint/2010/main" val="482682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A387B8-8DD5-4FE8-8EE0-DFF786356D5A}" type="slidenum">
              <a:rPr lang="en-GB" smtClean="0"/>
              <a:t>73</a:t>
            </a:fld>
            <a:endParaRPr lang="en-GB"/>
          </a:p>
        </p:txBody>
      </p:sp>
    </p:spTree>
    <p:extLst>
      <p:ext uri="{BB962C8B-B14F-4D97-AF65-F5344CB8AC3E}">
        <p14:creationId xmlns:p14="http://schemas.microsoft.com/office/powerpoint/2010/main" val="1060355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584288"/>
                </a:solidFill>
                <a:latin typeface="Arial" charset="0"/>
                <a:ea typeface="Arial" charset="0"/>
                <a:cs typeface="Arial" charset="0"/>
              </a:defRPr>
            </a:lvl1pPr>
          </a:lstStyle>
          <a:p>
            <a:r>
              <a:rPr lang="en-US"/>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numCol="1"/>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584288"/>
                </a:solidFill>
                <a:latin typeface="Arial" charset="0"/>
                <a:ea typeface="Arial" charset="0"/>
                <a:cs typeface="Arial" charset="0"/>
              </a:defRPr>
            </a:lvl1pPr>
          </a:lstStyle>
          <a:p>
            <a:r>
              <a:rPr lang="en-US"/>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C7B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584288"/>
                </a:solidFill>
                <a:latin typeface="Arial" charset="0"/>
                <a:ea typeface="Arial" charset="0"/>
                <a:cs typeface="Arial" charset="0"/>
              </a:defRPr>
            </a:lvl1pPr>
          </a:lstStyle>
          <a:p>
            <a:r>
              <a:rPr lang="en-US"/>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5"/>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a:t>
            </a:r>
            <a:r>
              <a:rPr lang="en-US" sz="900" b="0" i="0" baseline="0">
                <a:solidFill>
                  <a:schemeClr val="tx1"/>
                </a:solidFill>
                <a:latin typeface="Arial" charset="0"/>
                <a:ea typeface="Arial" charset="0"/>
                <a:cs typeface="Arial" charset="0"/>
              </a:rPr>
              <a:t> Food – </a:t>
            </a:r>
            <a:r>
              <a:rPr lang="en-US" sz="900" b="0" i="0">
                <a:solidFill>
                  <a:schemeClr val="tx1"/>
                </a:solidFill>
                <a:latin typeface="Arial" charset="0"/>
                <a:ea typeface="Arial" charset="0"/>
                <a:cs typeface="Arial" charset="0"/>
              </a:rPr>
              <a:t>a fact of life 2025</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2025</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2025</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2025</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soilassociation.org/causes-campaigns/save-our-soil/10-soil-facts/" TargetMode="External"/><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hyperlink" Target="https://www.nhm.ac.uk/discover/soil-degradation.html"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soilassociation.org/causes-campaigns/save-our-soil/save-our-soil-at-home/" TargetMode="External"/><Relationship Id="rId1" Type="http://schemas.openxmlformats.org/officeDocument/2006/relationships/slideLayout" Target="../slideLayouts/slideLayout3.xml"/><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foodafactoflife.org.uk/whole-school/food-a-fact-of-life-roadmaps/" TargetMode="External"/><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1.jpeg"/><Relationship Id="rId1" Type="http://schemas.openxmlformats.org/officeDocument/2006/relationships/slideLayout" Target="../slideLayouts/slideLayout3.xml"/><Relationship Id="rId4" Type="http://schemas.openxmlformats.org/officeDocument/2006/relationships/hyperlink" Target="https://www.foodafactoflife.org.uk/whole-school/whole-school-approach/growing-clubs/"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rhs.org.uk/soil-composts-mulches/composting" TargetMode="External"/><Relationship Id="rId2" Type="http://schemas.openxmlformats.org/officeDocument/2006/relationships/image" Target="../media/image48.jpeg"/><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hyperlink" Target="https://www.recyclenow.com/how-to-recycle/home-composting"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youtu.be/LTq_86S5-nU" TargetMode="External"/><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s://youtu.be/AVwt1UIRGuM" TargetMode="Externa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1.jpeg"/><Relationship Id="rId1" Type="http://schemas.openxmlformats.org/officeDocument/2006/relationships/slideLayout" Target="../slideLayouts/slideLayout3.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1.jpeg"/><Relationship Id="rId1" Type="http://schemas.openxmlformats.org/officeDocument/2006/relationships/slideLayout" Target="../slideLayouts/slideLayout3.xml"/><Relationship Id="rId6" Type="http://schemas.openxmlformats.org/officeDocument/2006/relationships/image" Target="../media/image58.jpeg"/><Relationship Id="rId5" Type="http://schemas.openxmlformats.org/officeDocument/2006/relationships/image" Target="../media/image56.jpeg"/><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s://youtu.be/WdZViehrUks" TargetMode="Externa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s://www.wastemanaged.co.uk/our-news/food-waste/food-waste-facts-statistics/#:~:text=WRAP%20estimates%20that%2070%25%20of,2%25%20from%20the%20retail%20industry." TargetMode="Externa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www.wastemanaged.co.uk/our-news/food-waste/food-waste-facts-statistics/#:~:text=WRAP%20estimates%20that%2070%25%20of,2%25%20from%20the%20retail%20industry."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 Id="rId4" Type="http://schemas.openxmlformats.org/officeDocument/2006/relationships/image" Target="../media/image72.jpeg"/></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7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18.jpeg"/><Relationship Id="rId4" Type="http://schemas.openxmlformats.org/officeDocument/2006/relationships/image" Target="../media/image75.jpeg"/></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3.xml"/><Relationship Id="rId6" Type="http://schemas.openxmlformats.org/officeDocument/2006/relationships/image" Target="../media/image86.png"/><Relationship Id="rId11" Type="http://schemas.openxmlformats.org/officeDocument/2006/relationships/image" Target="../media/image90.jpeg"/><Relationship Id="rId5" Type="http://schemas.openxmlformats.org/officeDocument/2006/relationships/image" Target="../media/image85.png"/><Relationship Id="rId10" Type="http://schemas.openxmlformats.org/officeDocument/2006/relationships/image" Target="../media/image89.jpeg"/><Relationship Id="rId4" Type="http://schemas.openxmlformats.org/officeDocument/2006/relationships/image" Target="../media/image84.png"/><Relationship Id="rId9" Type="http://schemas.openxmlformats.org/officeDocument/2006/relationships/image" Target="../media/image18.jpeg"/></Relationships>
</file>

<file path=ppt/slides/_rels/slide7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3.xml"/><Relationship Id="rId6" Type="http://schemas.openxmlformats.org/officeDocument/2006/relationships/image" Target="../media/image86.png"/><Relationship Id="rId11" Type="http://schemas.openxmlformats.org/officeDocument/2006/relationships/image" Target="../media/image90.jpeg"/><Relationship Id="rId5" Type="http://schemas.openxmlformats.org/officeDocument/2006/relationships/image" Target="../media/image85.png"/><Relationship Id="rId10" Type="http://schemas.openxmlformats.org/officeDocument/2006/relationships/image" Target="../media/image89.jpeg"/><Relationship Id="rId4" Type="http://schemas.openxmlformats.org/officeDocument/2006/relationships/image" Target="../media/image84.png"/><Relationship Id="rId9" Type="http://schemas.openxmlformats.org/officeDocument/2006/relationships/image" Target="../media/image72.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hyperlink" Target="https://www.foodafactoflife.org.uk/whole-school/whole-school-approach/guidelines-for-school-education-resources-about-food/"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4157" y="3419061"/>
            <a:ext cx="9144000" cy="733096"/>
          </a:xfrm>
        </p:spPr>
        <p:txBody>
          <a:bodyPr/>
          <a:lstStyle/>
          <a:p>
            <a:r>
              <a:rPr lang="en-US"/>
              <a:t>Sustainable healthy food</a:t>
            </a:r>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8F237-150E-E635-8BCD-DB8BF972DA5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56328CF-7147-6173-AE29-E9D34C5C47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0896" y="2005503"/>
            <a:ext cx="1928684" cy="1625832"/>
          </a:xfrm>
          <a:prstGeom prst="rect">
            <a:avLst/>
          </a:prstGeom>
          <a:ln w="28575">
            <a:noFill/>
          </a:ln>
          <a:effectLst/>
        </p:spPr>
      </p:pic>
      <p:pic>
        <p:nvPicPr>
          <p:cNvPr id="5" name="Picture 4">
            <a:extLst>
              <a:ext uri="{FF2B5EF4-FFF2-40B4-BE49-F238E27FC236}">
                <a16:creationId xmlns:a16="http://schemas.microsoft.com/office/drawing/2014/main" id="{AD9A7127-5AFB-302C-D287-7ECAE28CE4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77149" y="2040724"/>
            <a:ext cx="1928684" cy="1625832"/>
          </a:xfrm>
          <a:prstGeom prst="rect">
            <a:avLst/>
          </a:prstGeom>
          <a:ln w="28575">
            <a:noFill/>
          </a:ln>
        </p:spPr>
      </p:pic>
      <p:pic>
        <p:nvPicPr>
          <p:cNvPr id="6" name="Picture 5">
            <a:extLst>
              <a:ext uri="{FF2B5EF4-FFF2-40B4-BE49-F238E27FC236}">
                <a16:creationId xmlns:a16="http://schemas.microsoft.com/office/drawing/2014/main" id="{34DC7751-6608-06EC-FD0B-5B8A05B72E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77149" y="4366122"/>
            <a:ext cx="1928684" cy="1625832"/>
          </a:xfrm>
          <a:prstGeom prst="rect">
            <a:avLst/>
          </a:prstGeom>
          <a:ln w="28575">
            <a:noFill/>
          </a:ln>
        </p:spPr>
      </p:pic>
      <p:pic>
        <p:nvPicPr>
          <p:cNvPr id="7" name="Picture 6">
            <a:extLst>
              <a:ext uri="{FF2B5EF4-FFF2-40B4-BE49-F238E27FC236}">
                <a16:creationId xmlns:a16="http://schemas.microsoft.com/office/drawing/2014/main" id="{678B8C55-9145-A537-CC27-91845BE927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57520" y="4366122"/>
            <a:ext cx="2001285" cy="1687034"/>
          </a:xfrm>
          <a:prstGeom prst="rect">
            <a:avLst/>
          </a:prstGeom>
          <a:ln w="28575">
            <a:noFill/>
          </a:ln>
        </p:spPr>
      </p:pic>
      <p:pic>
        <p:nvPicPr>
          <p:cNvPr id="8" name="Picture 7">
            <a:extLst>
              <a:ext uri="{FF2B5EF4-FFF2-40B4-BE49-F238E27FC236}">
                <a16:creationId xmlns:a16="http://schemas.microsoft.com/office/drawing/2014/main" id="{A79B0E46-3392-1B92-851D-51527CF323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5531" y="4366121"/>
            <a:ext cx="1928684" cy="1625833"/>
          </a:xfrm>
          <a:prstGeom prst="rect">
            <a:avLst/>
          </a:prstGeom>
          <a:ln w="28575">
            <a:noFill/>
          </a:ln>
        </p:spPr>
      </p:pic>
      <p:sp>
        <p:nvSpPr>
          <p:cNvPr id="14" name="TextBox 13">
            <a:extLst>
              <a:ext uri="{FF2B5EF4-FFF2-40B4-BE49-F238E27FC236}">
                <a16:creationId xmlns:a16="http://schemas.microsoft.com/office/drawing/2014/main" id="{0535AD52-EC32-F0AC-7EB8-211AF5F8FF08}"/>
              </a:ext>
            </a:extLst>
          </p:cNvPr>
          <p:cNvSpPr txBox="1"/>
          <p:nvPr/>
        </p:nvSpPr>
        <p:spPr>
          <a:xfrm>
            <a:off x="239593" y="3664030"/>
            <a:ext cx="2611900" cy="400110"/>
          </a:xfrm>
          <a:prstGeom prst="rect">
            <a:avLst/>
          </a:prstGeom>
          <a:noFill/>
        </p:spPr>
        <p:txBody>
          <a:bodyPr wrap="square" rtlCol="0">
            <a:spAutoFit/>
          </a:bodyPr>
          <a:lstStyle/>
          <a:p>
            <a:pPr algn="ctr"/>
            <a:r>
              <a:rPr lang="en-GB" sz="2000">
                <a:latin typeface="Arial" panose="020B0604020202020204" pitchFamily="34" charset="0"/>
                <a:cs typeface="Arial" panose="020B0604020202020204" pitchFamily="34" charset="0"/>
              </a:rPr>
              <a:t>Land</a:t>
            </a:r>
          </a:p>
        </p:txBody>
      </p:sp>
      <p:sp>
        <p:nvSpPr>
          <p:cNvPr id="15" name="TextBox 14">
            <a:extLst>
              <a:ext uri="{FF2B5EF4-FFF2-40B4-BE49-F238E27FC236}">
                <a16:creationId xmlns:a16="http://schemas.microsoft.com/office/drawing/2014/main" id="{7A5FFB54-0B1C-D60A-F1B5-4096F67ADF5A}"/>
              </a:ext>
            </a:extLst>
          </p:cNvPr>
          <p:cNvSpPr txBox="1"/>
          <p:nvPr/>
        </p:nvSpPr>
        <p:spPr>
          <a:xfrm>
            <a:off x="361512" y="5991954"/>
            <a:ext cx="2368032" cy="400110"/>
          </a:xfrm>
          <a:prstGeom prst="rect">
            <a:avLst/>
          </a:prstGeom>
          <a:noFill/>
        </p:spPr>
        <p:txBody>
          <a:bodyPr wrap="square" rtlCol="0">
            <a:spAutoFit/>
          </a:bodyPr>
          <a:lstStyle/>
          <a:p>
            <a:pPr algn="ctr"/>
            <a:r>
              <a:rPr lang="en-GB" sz="2000">
                <a:latin typeface="Arial" panose="020B0604020202020204" pitchFamily="34" charset="0"/>
                <a:cs typeface="Arial" panose="020B0604020202020204" pitchFamily="34" charset="0"/>
              </a:rPr>
              <a:t>Water</a:t>
            </a:r>
          </a:p>
        </p:txBody>
      </p:sp>
      <p:sp>
        <p:nvSpPr>
          <p:cNvPr id="17" name="TextBox 16">
            <a:extLst>
              <a:ext uri="{FF2B5EF4-FFF2-40B4-BE49-F238E27FC236}">
                <a16:creationId xmlns:a16="http://schemas.microsoft.com/office/drawing/2014/main" id="{DB52BF32-6CE7-BCCF-D7FC-20BACC4FE74D}"/>
              </a:ext>
            </a:extLst>
          </p:cNvPr>
          <p:cNvSpPr txBox="1"/>
          <p:nvPr/>
        </p:nvSpPr>
        <p:spPr>
          <a:xfrm>
            <a:off x="3754232" y="3690854"/>
            <a:ext cx="2048271" cy="400110"/>
          </a:xfrm>
          <a:prstGeom prst="rect">
            <a:avLst/>
          </a:prstGeom>
          <a:noFill/>
        </p:spPr>
        <p:txBody>
          <a:bodyPr wrap="square" rtlCol="0">
            <a:spAutoFit/>
          </a:bodyPr>
          <a:lstStyle/>
          <a:p>
            <a:pPr algn="l"/>
            <a:r>
              <a:rPr lang="en-GB" sz="2000">
                <a:latin typeface="Arial" panose="020B0604020202020204" pitchFamily="34" charset="0"/>
                <a:cs typeface="Arial" panose="020B0604020202020204" pitchFamily="34" charset="0"/>
              </a:rPr>
              <a:t>Fuel</a:t>
            </a:r>
          </a:p>
        </p:txBody>
      </p:sp>
      <p:sp>
        <p:nvSpPr>
          <p:cNvPr id="18" name="TextBox 17">
            <a:extLst>
              <a:ext uri="{FF2B5EF4-FFF2-40B4-BE49-F238E27FC236}">
                <a16:creationId xmlns:a16="http://schemas.microsoft.com/office/drawing/2014/main" id="{C93BBAD4-9C2A-5A35-1FC6-3FA6E191F060}"/>
              </a:ext>
            </a:extLst>
          </p:cNvPr>
          <p:cNvSpPr txBox="1"/>
          <p:nvPr/>
        </p:nvSpPr>
        <p:spPr>
          <a:xfrm>
            <a:off x="4694281" y="3706438"/>
            <a:ext cx="3709380" cy="400110"/>
          </a:xfrm>
          <a:prstGeom prst="rect">
            <a:avLst/>
          </a:prstGeom>
          <a:noFill/>
        </p:spPr>
        <p:txBody>
          <a:bodyPr wrap="square" rtlCol="0">
            <a:spAutoFit/>
          </a:bodyPr>
          <a:lstStyle/>
          <a:p>
            <a:pPr algn="ctr"/>
            <a:r>
              <a:rPr lang="en-GB" sz="2000">
                <a:latin typeface="Arial" panose="020B0604020202020204" pitchFamily="34" charset="0"/>
                <a:cs typeface="Arial" panose="020B0604020202020204" pitchFamily="34" charset="0"/>
              </a:rPr>
              <a:t>Transport</a:t>
            </a:r>
          </a:p>
        </p:txBody>
      </p:sp>
      <p:sp>
        <p:nvSpPr>
          <p:cNvPr id="19" name="TextBox 18">
            <a:extLst>
              <a:ext uri="{FF2B5EF4-FFF2-40B4-BE49-F238E27FC236}">
                <a16:creationId xmlns:a16="http://schemas.microsoft.com/office/drawing/2014/main" id="{0437B72D-9D03-B684-EEB7-D726D28A63F5}"/>
              </a:ext>
            </a:extLst>
          </p:cNvPr>
          <p:cNvSpPr txBox="1"/>
          <p:nvPr/>
        </p:nvSpPr>
        <p:spPr>
          <a:xfrm>
            <a:off x="2982316" y="5997611"/>
            <a:ext cx="2294748" cy="400110"/>
          </a:xfrm>
          <a:prstGeom prst="rect">
            <a:avLst/>
          </a:prstGeom>
          <a:noFill/>
        </p:spPr>
        <p:txBody>
          <a:bodyPr wrap="square" rtlCol="0">
            <a:spAutoFit/>
          </a:bodyPr>
          <a:lstStyle/>
          <a:p>
            <a:pPr algn="ctr"/>
            <a:r>
              <a:rPr lang="en-GB" sz="2000">
                <a:latin typeface="Arial" panose="020B0604020202020204" pitchFamily="34" charset="0"/>
                <a:cs typeface="Arial" panose="020B0604020202020204" pitchFamily="34" charset="0"/>
              </a:rPr>
              <a:t>Oven</a:t>
            </a:r>
          </a:p>
        </p:txBody>
      </p:sp>
      <p:sp>
        <p:nvSpPr>
          <p:cNvPr id="20" name="TextBox 19">
            <a:extLst>
              <a:ext uri="{FF2B5EF4-FFF2-40B4-BE49-F238E27FC236}">
                <a16:creationId xmlns:a16="http://schemas.microsoft.com/office/drawing/2014/main" id="{9CB9AAE3-E35B-E39B-F5BC-9137A85D04E9}"/>
              </a:ext>
            </a:extLst>
          </p:cNvPr>
          <p:cNvSpPr txBox="1"/>
          <p:nvPr/>
        </p:nvSpPr>
        <p:spPr>
          <a:xfrm>
            <a:off x="5897113" y="6056938"/>
            <a:ext cx="1761692" cy="400110"/>
          </a:xfrm>
          <a:prstGeom prst="rect">
            <a:avLst/>
          </a:prstGeom>
          <a:noFill/>
        </p:spPr>
        <p:txBody>
          <a:bodyPr wrap="square" rtlCol="0">
            <a:spAutoFit/>
          </a:bodyPr>
          <a:lstStyle/>
          <a:p>
            <a:pPr algn="l"/>
            <a:r>
              <a:rPr lang="en-GB" sz="2000">
                <a:latin typeface="Arial" panose="020B0604020202020204" pitchFamily="34" charset="0"/>
                <a:cs typeface="Arial" panose="020B0604020202020204" pitchFamily="34" charset="0"/>
              </a:rPr>
              <a:t>Packaging</a:t>
            </a:r>
          </a:p>
        </p:txBody>
      </p:sp>
      <p:pic>
        <p:nvPicPr>
          <p:cNvPr id="21" name="Picture 20">
            <a:extLst>
              <a:ext uri="{FF2B5EF4-FFF2-40B4-BE49-F238E27FC236}">
                <a16:creationId xmlns:a16="http://schemas.microsoft.com/office/drawing/2014/main" id="{2937BBA8-C848-DA3B-4698-B2D517FA7A9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32587" y="2040724"/>
            <a:ext cx="1928686" cy="1648435"/>
          </a:xfrm>
          <a:prstGeom prst="rect">
            <a:avLst/>
          </a:prstGeom>
          <a:ln w="28575">
            <a:noFill/>
          </a:ln>
        </p:spPr>
      </p:pic>
      <p:sp>
        <p:nvSpPr>
          <p:cNvPr id="25" name="Title 1">
            <a:extLst>
              <a:ext uri="{FF2B5EF4-FFF2-40B4-BE49-F238E27FC236}">
                <a16:creationId xmlns:a16="http://schemas.microsoft.com/office/drawing/2014/main" id="{528250AB-39AC-449A-B1EE-763064635580}"/>
              </a:ext>
            </a:extLst>
          </p:cNvPr>
          <p:cNvSpPr>
            <a:spLocks noGrp="1"/>
          </p:cNvSpPr>
          <p:nvPr>
            <p:ph type="ctrTitle"/>
          </p:nvPr>
        </p:nvSpPr>
        <p:spPr>
          <a:xfrm>
            <a:off x="612682" y="1285503"/>
            <a:ext cx="9720000" cy="720000"/>
          </a:xfrm>
        </p:spPr>
        <p:txBody>
          <a:bodyPr/>
          <a:lstStyle/>
          <a:p>
            <a:r>
              <a:rPr lang="en-GB" sz="3600"/>
              <a:t>A lot goes into producing our food </a:t>
            </a:r>
            <a:br>
              <a:rPr lang="en-GB" sz="3600"/>
            </a:br>
            <a:endParaRPr lang="en-US"/>
          </a:p>
        </p:txBody>
      </p:sp>
      <p:sp>
        <p:nvSpPr>
          <p:cNvPr id="26" name="TextBox 25">
            <a:extLst>
              <a:ext uri="{FF2B5EF4-FFF2-40B4-BE49-F238E27FC236}">
                <a16:creationId xmlns:a16="http://schemas.microsoft.com/office/drawing/2014/main" id="{18DC0C27-877D-7DAD-739D-3F5C44C13B5D}"/>
              </a:ext>
            </a:extLst>
          </p:cNvPr>
          <p:cNvSpPr txBox="1"/>
          <p:nvPr/>
        </p:nvSpPr>
        <p:spPr>
          <a:xfrm>
            <a:off x="8026915" y="2005503"/>
            <a:ext cx="3524582" cy="1569660"/>
          </a:xfrm>
          <a:prstGeom prst="rect">
            <a:avLst/>
          </a:prstGeom>
          <a:noFill/>
        </p:spPr>
        <p:txBody>
          <a:bodyPr wrap="square" rtlCol="0">
            <a:spAutoFit/>
          </a:bodyPr>
          <a:lstStyle/>
          <a:p>
            <a:r>
              <a:rPr lang="en-GB" sz="2400">
                <a:latin typeface="Arial" panose="020B0604020202020204" pitchFamily="34" charset="0"/>
                <a:cs typeface="Arial" panose="020B0604020202020204" pitchFamily="34" charset="0"/>
              </a:rPr>
              <a:t>Here are some of the ways </a:t>
            </a:r>
            <a:r>
              <a:rPr lang="en-GB" sz="2400" b="1">
                <a:latin typeface="Arial" panose="020B0604020202020204" pitchFamily="34" charset="0"/>
                <a:cs typeface="Arial" panose="020B0604020202020204" pitchFamily="34" charset="0"/>
              </a:rPr>
              <a:t>land</a:t>
            </a:r>
            <a:r>
              <a:rPr lang="en-GB" sz="2400">
                <a:latin typeface="Arial" panose="020B0604020202020204" pitchFamily="34" charset="0"/>
                <a:cs typeface="Arial" panose="020B0604020202020204" pitchFamily="34" charset="0"/>
              </a:rPr>
              <a:t>, </a:t>
            </a:r>
            <a:r>
              <a:rPr lang="en-GB" sz="2400" b="1">
                <a:latin typeface="Arial" panose="020B0604020202020204" pitchFamily="34" charset="0"/>
                <a:cs typeface="Arial" panose="020B0604020202020204" pitchFamily="34" charset="0"/>
              </a:rPr>
              <a:t>water</a:t>
            </a:r>
            <a:r>
              <a:rPr lang="en-GB" sz="2400">
                <a:latin typeface="Arial" panose="020B0604020202020204" pitchFamily="34" charset="0"/>
                <a:cs typeface="Arial" panose="020B0604020202020204" pitchFamily="34" charset="0"/>
              </a:rPr>
              <a:t> and </a:t>
            </a:r>
            <a:r>
              <a:rPr lang="en-GB" sz="2400" b="1">
                <a:latin typeface="Arial" panose="020B0604020202020204" pitchFamily="34" charset="0"/>
                <a:cs typeface="Arial" panose="020B0604020202020204" pitchFamily="34" charset="0"/>
              </a:rPr>
              <a:t>energy</a:t>
            </a:r>
            <a:r>
              <a:rPr lang="en-GB" sz="2400">
                <a:latin typeface="Arial" panose="020B0604020202020204" pitchFamily="34" charset="0"/>
                <a:cs typeface="Arial" panose="020B0604020202020204" pitchFamily="34" charset="0"/>
              </a:rPr>
              <a:t> are used to make a loaf of bread.</a:t>
            </a:r>
          </a:p>
        </p:txBody>
      </p:sp>
      <p:pic>
        <p:nvPicPr>
          <p:cNvPr id="12" name="Picture 11" descr="A cartoon earth with arms and legs&#10;&#10;AI-generated content may be incorrect.">
            <a:extLst>
              <a:ext uri="{FF2B5EF4-FFF2-40B4-BE49-F238E27FC236}">
                <a16:creationId xmlns:a16="http://schemas.microsoft.com/office/drawing/2014/main" id="{B8D6F4CE-6517-D8BB-4A57-20BB48FDC7F5}"/>
              </a:ext>
            </a:extLst>
          </p:cNvPr>
          <p:cNvPicPr>
            <a:picLocks noChangeAspect="1"/>
          </p:cNvPicPr>
          <p:nvPr/>
        </p:nvPicPr>
        <p:blipFill>
          <a:blip r:embed="rId8"/>
          <a:stretch>
            <a:fillRect/>
          </a:stretch>
        </p:blipFill>
        <p:spPr>
          <a:xfrm>
            <a:off x="10332682" y="4939461"/>
            <a:ext cx="1912237" cy="1584736"/>
          </a:xfrm>
          <a:prstGeom prst="rect">
            <a:avLst/>
          </a:prstGeom>
        </p:spPr>
      </p:pic>
      <p:sp>
        <p:nvSpPr>
          <p:cNvPr id="9" name="TextBox 8">
            <a:extLst>
              <a:ext uri="{FF2B5EF4-FFF2-40B4-BE49-F238E27FC236}">
                <a16:creationId xmlns:a16="http://schemas.microsoft.com/office/drawing/2014/main" id="{79535E4C-129A-BF1C-9BB7-ACE07E9DB323}"/>
              </a:ext>
            </a:extLst>
          </p:cNvPr>
          <p:cNvSpPr txBox="1"/>
          <p:nvPr/>
        </p:nvSpPr>
        <p:spPr>
          <a:xfrm>
            <a:off x="8039261" y="4064140"/>
            <a:ext cx="3174692" cy="1569660"/>
          </a:xfrm>
          <a:prstGeom prst="rect">
            <a:avLst/>
          </a:prstGeom>
          <a:noFill/>
        </p:spPr>
        <p:txBody>
          <a:bodyPr wrap="square">
            <a:spAutoFit/>
          </a:bodyPr>
          <a:lstStyle/>
          <a:p>
            <a:r>
              <a:rPr lang="en-GB" sz="2400">
                <a:solidFill>
                  <a:srgbClr val="584288"/>
                </a:solidFill>
                <a:latin typeface="Arial" panose="020B0604020202020204" pitchFamily="34" charset="0"/>
                <a:cs typeface="Arial" panose="020B0604020202020204" pitchFamily="34" charset="0"/>
              </a:rPr>
              <a:t>Can you explain why each of these is needed so we can have bread to eat? </a:t>
            </a:r>
          </a:p>
        </p:txBody>
      </p:sp>
    </p:spTree>
    <p:extLst>
      <p:ext uri="{BB962C8B-B14F-4D97-AF65-F5344CB8AC3E}">
        <p14:creationId xmlns:p14="http://schemas.microsoft.com/office/powerpoint/2010/main" val="401926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P spid="19" grpId="0"/>
      <p:bldP spid="20"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11CC1-3666-BF3E-716B-3A6B6CE3E7B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19D7272-9D82-9F09-E883-2BEAA9CA2BD5}"/>
              </a:ext>
            </a:extLst>
          </p:cNvPr>
          <p:cNvSpPr>
            <a:spLocks noGrp="1"/>
          </p:cNvSpPr>
          <p:nvPr>
            <p:ph type="ctrTitle"/>
          </p:nvPr>
        </p:nvSpPr>
        <p:spPr>
          <a:xfrm>
            <a:off x="453656" y="1166303"/>
            <a:ext cx="11005447" cy="720725"/>
          </a:xfrm>
        </p:spPr>
        <p:txBody>
          <a:bodyPr>
            <a:noAutofit/>
          </a:bodyPr>
          <a:lstStyle/>
          <a:p>
            <a:r>
              <a:rPr lang="en-US" sz="3200" b="1"/>
              <a:t>What</a:t>
            </a:r>
            <a:r>
              <a:rPr lang="en-US" sz="3200"/>
              <a:t>’s</a:t>
            </a:r>
            <a:r>
              <a:rPr lang="en-US" sz="3200" b="1"/>
              <a:t> the problem?</a:t>
            </a:r>
          </a:p>
        </p:txBody>
      </p:sp>
      <p:sp>
        <p:nvSpPr>
          <p:cNvPr id="2" name="Text Placeholder 2">
            <a:extLst>
              <a:ext uri="{FF2B5EF4-FFF2-40B4-BE49-F238E27FC236}">
                <a16:creationId xmlns:a16="http://schemas.microsoft.com/office/drawing/2014/main" id="{82EB44BB-16CC-3A8B-6C61-D2E2E7845564}"/>
              </a:ext>
            </a:extLst>
          </p:cNvPr>
          <p:cNvSpPr txBox="1">
            <a:spLocks/>
          </p:cNvSpPr>
          <p:nvPr/>
        </p:nvSpPr>
        <p:spPr>
          <a:xfrm>
            <a:off x="563217" y="1988446"/>
            <a:ext cx="10250073" cy="2237272"/>
          </a:xfrm>
          <a:prstGeom prst="rect">
            <a:avLst/>
          </a:prstGeom>
        </p:spPr>
        <p:txBody>
          <a:bodyPr vert="horz" lIns="91440" tIns="45720" rIns="91440" bIns="45720" rtlCol="0">
            <a:norm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en-GB" sz="2800">
              <a:solidFill>
                <a:srgbClr val="000000"/>
              </a:solidFill>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 name="Picture 2" descr="A picture containing nature, outdoor, water, snow&#10;&#10;Description automatically generated">
            <a:extLst>
              <a:ext uri="{FF2B5EF4-FFF2-40B4-BE49-F238E27FC236}">
                <a16:creationId xmlns:a16="http://schemas.microsoft.com/office/drawing/2014/main" id="{B13E4C5F-F6D0-8400-40E8-52AC6F4EA3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80345" y="3425157"/>
            <a:ext cx="3095757" cy="1903890"/>
          </a:xfrm>
          <a:prstGeom prst="rect">
            <a:avLst/>
          </a:prstGeom>
          <a:ln w="28575">
            <a:noFill/>
          </a:ln>
        </p:spPr>
      </p:pic>
      <p:pic>
        <p:nvPicPr>
          <p:cNvPr id="5" name="Picture 4" descr="A picture containing outdoor, sky, nature, desert&#10;&#10;Description automatically generated">
            <a:extLst>
              <a:ext uri="{FF2B5EF4-FFF2-40B4-BE49-F238E27FC236}">
                <a16:creationId xmlns:a16="http://schemas.microsoft.com/office/drawing/2014/main" id="{1DD37D4E-2EB8-8262-79C9-2B0DE8E258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465" y="3469030"/>
            <a:ext cx="2854408" cy="1903890"/>
          </a:xfrm>
          <a:prstGeom prst="rect">
            <a:avLst/>
          </a:prstGeom>
          <a:ln w="28575">
            <a:noFill/>
          </a:ln>
        </p:spPr>
      </p:pic>
      <p:pic>
        <p:nvPicPr>
          <p:cNvPr id="6" name="Picture 5" descr="A picture containing smoke, sky, train, steam&#10;&#10;Description automatically generated">
            <a:extLst>
              <a:ext uri="{FF2B5EF4-FFF2-40B4-BE49-F238E27FC236}">
                <a16:creationId xmlns:a16="http://schemas.microsoft.com/office/drawing/2014/main" id="{AB9D7B6B-7F70-D7F5-D3D6-2BF0129C57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0504" y="3425157"/>
            <a:ext cx="3002981" cy="1903890"/>
          </a:xfrm>
          <a:prstGeom prst="rect">
            <a:avLst/>
          </a:prstGeom>
          <a:ln w="28575">
            <a:noFill/>
          </a:ln>
        </p:spPr>
      </p:pic>
      <p:sp>
        <p:nvSpPr>
          <p:cNvPr id="8" name="TextBox 7">
            <a:extLst>
              <a:ext uri="{FF2B5EF4-FFF2-40B4-BE49-F238E27FC236}">
                <a16:creationId xmlns:a16="http://schemas.microsoft.com/office/drawing/2014/main" id="{15B6EEA3-B573-BC9D-2E7E-9AB6DFD352E1}"/>
              </a:ext>
            </a:extLst>
          </p:cNvPr>
          <p:cNvSpPr txBox="1"/>
          <p:nvPr/>
        </p:nvSpPr>
        <p:spPr>
          <a:xfrm>
            <a:off x="368815" y="1735358"/>
            <a:ext cx="11175127" cy="1846659"/>
          </a:xfrm>
          <a:prstGeom prst="rect">
            <a:avLst/>
          </a:prstGeom>
          <a:noFill/>
        </p:spPr>
        <p:txBody>
          <a:bodyPr wrap="square">
            <a:spAutoFit/>
          </a:bodyPr>
          <a:lstStyle/>
          <a:p>
            <a:pPr indent="0"/>
            <a:r>
              <a:rPr lang="en-GB" sz="2400">
                <a:solidFill>
                  <a:srgbClr val="000000"/>
                </a:solidFill>
                <a:latin typeface="Arial" panose="020B0604020202020204" pitchFamily="34" charset="0"/>
                <a:cs typeface="Arial" panose="020B0604020202020204" pitchFamily="34" charset="0"/>
              </a:rPr>
              <a:t>The number of people on our planet is growing. We will need to make a lot more food in the future to feed everyone.</a:t>
            </a:r>
            <a:br>
              <a:rPr lang="en-GB" sz="2400">
                <a:solidFill>
                  <a:srgbClr val="000000"/>
                </a:solidFill>
                <a:latin typeface="Arial" panose="020B0604020202020204" pitchFamily="34" charset="0"/>
                <a:cs typeface="Arial" panose="020B0604020202020204" pitchFamily="34" charset="0"/>
              </a:rPr>
            </a:br>
            <a:endParaRPr lang="en-GB" sz="2400">
              <a:solidFill>
                <a:srgbClr val="000000"/>
              </a:solidFill>
              <a:latin typeface="Arial" panose="020B0604020202020204" pitchFamily="34" charset="0"/>
              <a:cs typeface="Arial" panose="020B0604020202020204" pitchFamily="34" charset="0"/>
            </a:endParaRPr>
          </a:p>
          <a:p>
            <a:pPr indent="0"/>
            <a:r>
              <a:rPr lang="en-GB" sz="2400" b="1">
                <a:solidFill>
                  <a:srgbClr val="000000"/>
                </a:solidFill>
                <a:latin typeface="Arial" panose="020B0604020202020204" pitchFamily="34" charset="0"/>
                <a:cs typeface="Arial" panose="020B0604020202020204" pitchFamily="34" charset="0"/>
              </a:rPr>
              <a:t>  We need to look after our land, water and energy and use them wisely. </a:t>
            </a:r>
          </a:p>
          <a:p>
            <a:pPr indent="0"/>
            <a:r>
              <a:rPr lang="en-GB" sz="1800">
                <a:solidFill>
                  <a:srgbClr val="000000"/>
                </a:solidFill>
                <a:latin typeface="+mn-lt"/>
              </a:rPr>
              <a:t> </a:t>
            </a:r>
          </a:p>
        </p:txBody>
      </p:sp>
      <p:pic>
        <p:nvPicPr>
          <p:cNvPr id="7" name="Picture 6" descr="A cartoon earth with arms and legs&#10;&#10;AI-generated content may be incorrect.">
            <a:extLst>
              <a:ext uri="{FF2B5EF4-FFF2-40B4-BE49-F238E27FC236}">
                <a16:creationId xmlns:a16="http://schemas.microsoft.com/office/drawing/2014/main" id="{E9876AC0-5BBA-11AD-63F7-BAB350687DE4}"/>
              </a:ext>
            </a:extLst>
          </p:cNvPr>
          <p:cNvPicPr>
            <a:picLocks noChangeAspect="1"/>
          </p:cNvPicPr>
          <p:nvPr/>
        </p:nvPicPr>
        <p:blipFill>
          <a:blip r:embed="rId5"/>
          <a:srcRect l="9647"/>
          <a:stretch/>
        </p:blipFill>
        <p:spPr>
          <a:xfrm flipH="1">
            <a:off x="1355905" y="5456159"/>
            <a:ext cx="1466808" cy="1345378"/>
          </a:xfrm>
          <a:prstGeom prst="rect">
            <a:avLst/>
          </a:prstGeom>
        </p:spPr>
      </p:pic>
      <p:sp>
        <p:nvSpPr>
          <p:cNvPr id="9" name="TextBox 8">
            <a:extLst>
              <a:ext uri="{FF2B5EF4-FFF2-40B4-BE49-F238E27FC236}">
                <a16:creationId xmlns:a16="http://schemas.microsoft.com/office/drawing/2014/main" id="{F3B7D5FF-1C76-F9B3-EFB2-B1D555D0DD74}"/>
              </a:ext>
            </a:extLst>
          </p:cNvPr>
          <p:cNvSpPr txBox="1"/>
          <p:nvPr/>
        </p:nvSpPr>
        <p:spPr>
          <a:xfrm>
            <a:off x="2089309" y="5923701"/>
            <a:ext cx="4653591" cy="523220"/>
          </a:xfrm>
          <a:prstGeom prst="rect">
            <a:avLst/>
          </a:prstGeom>
          <a:noFill/>
        </p:spPr>
        <p:txBody>
          <a:bodyPr wrap="square">
            <a:spAutoFit/>
          </a:bodyPr>
          <a:lstStyle/>
          <a:p>
            <a:pPr algn="ctr"/>
            <a:r>
              <a:rPr lang="en-GB" sz="2800">
                <a:solidFill>
                  <a:srgbClr val="584288"/>
                </a:solidFill>
                <a:latin typeface="Arial" panose="020B0604020202020204" pitchFamily="34" charset="0"/>
                <a:cs typeface="Arial" panose="020B0604020202020204" pitchFamily="34" charset="0"/>
              </a:rPr>
              <a:t>Let’s find out why!</a:t>
            </a:r>
          </a:p>
        </p:txBody>
      </p:sp>
    </p:spTree>
    <p:extLst>
      <p:ext uri="{BB962C8B-B14F-4D97-AF65-F5344CB8AC3E}">
        <p14:creationId xmlns:p14="http://schemas.microsoft.com/office/powerpoint/2010/main" val="86564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F898F-DD46-2DB6-248D-2670BCDA2E5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C3C6228-44C8-AD3A-D6A9-9945881BAB29}"/>
              </a:ext>
            </a:extLst>
          </p:cNvPr>
          <p:cNvSpPr>
            <a:spLocks noGrp="1"/>
          </p:cNvSpPr>
          <p:nvPr>
            <p:ph type="ctrTitle"/>
          </p:nvPr>
        </p:nvSpPr>
        <p:spPr>
          <a:xfrm>
            <a:off x="623337" y="1354966"/>
            <a:ext cx="8729385" cy="720725"/>
          </a:xfrm>
        </p:spPr>
        <p:txBody>
          <a:bodyPr>
            <a:noAutofit/>
          </a:bodyPr>
          <a:lstStyle/>
          <a:p>
            <a:r>
              <a:rPr lang="en-US" sz="3200" b="1"/>
              <a:t>Why does it matter how much land we use?</a:t>
            </a:r>
          </a:p>
        </p:txBody>
      </p:sp>
      <p:pic>
        <p:nvPicPr>
          <p:cNvPr id="7" name="Picture 6" descr="A picture containing outdoor, sky, nature, desert&#10;&#10;Description automatically generated">
            <a:extLst>
              <a:ext uri="{FF2B5EF4-FFF2-40B4-BE49-F238E27FC236}">
                <a16:creationId xmlns:a16="http://schemas.microsoft.com/office/drawing/2014/main" id="{8821A5CF-4B15-C753-44BE-17781E24D67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3337" y="2082103"/>
            <a:ext cx="4515193" cy="3011633"/>
          </a:xfrm>
          <a:prstGeom prst="rect">
            <a:avLst/>
          </a:prstGeom>
          <a:ln w="28575">
            <a:noFill/>
          </a:ln>
        </p:spPr>
      </p:pic>
      <p:sp>
        <p:nvSpPr>
          <p:cNvPr id="10" name="Text Placeholder 2">
            <a:extLst>
              <a:ext uri="{FF2B5EF4-FFF2-40B4-BE49-F238E27FC236}">
                <a16:creationId xmlns:a16="http://schemas.microsoft.com/office/drawing/2014/main" id="{9B00E107-ECEA-3E1D-65FE-C23CB29DFECA}"/>
              </a:ext>
            </a:extLst>
          </p:cNvPr>
          <p:cNvSpPr txBox="1">
            <a:spLocks/>
          </p:cNvSpPr>
          <p:nvPr/>
        </p:nvSpPr>
        <p:spPr>
          <a:xfrm>
            <a:off x="5377546" y="2226675"/>
            <a:ext cx="5886802" cy="2404650"/>
          </a:xfrm>
          <a:prstGeom prst="rect">
            <a:avLst/>
          </a:prstGeom>
        </p:spPr>
        <p:txBody>
          <a:bodyPr vert="horz" lIns="91440" tIns="45720" rIns="91440" bIns="45720" rtlCol="0">
            <a:norm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r>
              <a:rPr lang="en-GB" sz="2400">
                <a:solidFill>
                  <a:srgbClr val="000000"/>
                </a:solidFill>
              </a:rPr>
              <a:t>Not all land can be used to grow crops and graze animals.</a:t>
            </a:r>
          </a:p>
          <a:p>
            <a:pPr indent="0"/>
            <a:endParaRPr lang="en-GB" sz="2400">
              <a:solidFill>
                <a:srgbClr val="000000"/>
              </a:solidFill>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GB" sz="2400">
                <a:solidFill>
                  <a:srgbClr val="000000"/>
                </a:solidFill>
              </a:rPr>
              <a:t>We need to use the land we have wisely. </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 name="Picture 4" descr="A cartoon earth with arms and legs&#10;&#10;AI-generated content may be incorrect.">
            <a:extLst>
              <a:ext uri="{FF2B5EF4-FFF2-40B4-BE49-F238E27FC236}">
                <a16:creationId xmlns:a16="http://schemas.microsoft.com/office/drawing/2014/main" id="{518BCF64-6467-AEF2-3070-A776CFA48E9B}"/>
              </a:ext>
            </a:extLst>
          </p:cNvPr>
          <p:cNvPicPr>
            <a:picLocks noChangeAspect="1"/>
          </p:cNvPicPr>
          <p:nvPr/>
        </p:nvPicPr>
        <p:blipFill>
          <a:blip r:embed="rId3"/>
          <a:stretch>
            <a:fillRect/>
          </a:stretch>
        </p:blipFill>
        <p:spPr>
          <a:xfrm flipH="1">
            <a:off x="824947" y="5346969"/>
            <a:ext cx="1623414" cy="1345378"/>
          </a:xfrm>
          <a:prstGeom prst="rect">
            <a:avLst/>
          </a:prstGeom>
        </p:spPr>
      </p:pic>
      <p:sp>
        <p:nvSpPr>
          <p:cNvPr id="6" name="TextBox 5">
            <a:extLst>
              <a:ext uri="{FF2B5EF4-FFF2-40B4-BE49-F238E27FC236}">
                <a16:creationId xmlns:a16="http://schemas.microsoft.com/office/drawing/2014/main" id="{38D23010-7CA5-41D4-5C20-4DFF772A8047}"/>
              </a:ext>
            </a:extLst>
          </p:cNvPr>
          <p:cNvSpPr txBox="1"/>
          <p:nvPr/>
        </p:nvSpPr>
        <p:spPr>
          <a:xfrm>
            <a:off x="2266121" y="5663578"/>
            <a:ext cx="6795053" cy="458927"/>
          </a:xfrm>
          <a:prstGeom prst="rect">
            <a:avLst/>
          </a:prstGeom>
          <a:noFill/>
        </p:spPr>
        <p:txBody>
          <a:bodyPr wrap="square">
            <a:spAutoFit/>
          </a:bodyPr>
          <a:lstStyle/>
          <a:p>
            <a:pPr algn="ctr"/>
            <a:r>
              <a:rPr lang="en-GB" sz="2400">
                <a:solidFill>
                  <a:srgbClr val="584288"/>
                </a:solidFill>
                <a:latin typeface="Arial" panose="020B0604020202020204" pitchFamily="34" charset="0"/>
                <a:cs typeface="Arial" panose="020B0604020202020204" pitchFamily="34" charset="0"/>
              </a:rPr>
              <a:t>Why do you think there isn’t much growing here?</a:t>
            </a:r>
          </a:p>
        </p:txBody>
      </p:sp>
    </p:spTree>
    <p:extLst>
      <p:ext uri="{BB962C8B-B14F-4D97-AF65-F5344CB8AC3E}">
        <p14:creationId xmlns:p14="http://schemas.microsoft.com/office/powerpoint/2010/main" val="243676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A5F4E-AD43-6DB3-A5AC-2F76410F018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DBADEA3-7712-F0E9-6354-1389D6E04C7C}"/>
              </a:ext>
            </a:extLst>
          </p:cNvPr>
          <p:cNvSpPr>
            <a:spLocks noGrp="1"/>
          </p:cNvSpPr>
          <p:nvPr>
            <p:ph type="ctrTitle"/>
          </p:nvPr>
        </p:nvSpPr>
        <p:spPr>
          <a:xfrm>
            <a:off x="623337" y="1354966"/>
            <a:ext cx="8729385" cy="720725"/>
          </a:xfrm>
        </p:spPr>
        <p:txBody>
          <a:bodyPr>
            <a:noAutofit/>
          </a:bodyPr>
          <a:lstStyle/>
          <a:p>
            <a:r>
              <a:rPr lang="en-US" sz="3200" b="1"/>
              <a:t>Why does it matter how much land we use?</a:t>
            </a:r>
          </a:p>
        </p:txBody>
      </p:sp>
      <p:sp>
        <p:nvSpPr>
          <p:cNvPr id="10" name="Text Placeholder 2">
            <a:extLst>
              <a:ext uri="{FF2B5EF4-FFF2-40B4-BE49-F238E27FC236}">
                <a16:creationId xmlns:a16="http://schemas.microsoft.com/office/drawing/2014/main" id="{DAAAE2D2-723A-8EED-6D6F-48E56ADB21F5}"/>
              </a:ext>
            </a:extLst>
          </p:cNvPr>
          <p:cNvSpPr txBox="1">
            <a:spLocks/>
          </p:cNvSpPr>
          <p:nvPr/>
        </p:nvSpPr>
        <p:spPr>
          <a:xfrm>
            <a:off x="5473149" y="2075691"/>
            <a:ext cx="5671930" cy="3599750"/>
          </a:xfrm>
          <a:prstGeom prst="rect">
            <a:avLst/>
          </a:prstGeom>
        </p:spPr>
        <p:txBody>
          <a:bodyPr vert="horz" lIns="91440" tIns="45720" rIns="91440" bIns="45720" rtlCol="0">
            <a:norm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GB" sz="2400">
                <a:solidFill>
                  <a:srgbClr val="000000"/>
                </a:solidFill>
              </a:rPr>
              <a:t>Crops cannot grow properly in crumbly, dry soil or sand.</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en-GB" sz="2400">
              <a:solidFill>
                <a:srgbClr val="000000"/>
              </a:solidFill>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GB" sz="2400">
                <a:solidFill>
                  <a:srgbClr val="000000"/>
                </a:solidFill>
              </a:rPr>
              <a:t>The soil needs to be healthy, so it can feed the plant and help it to grow and develop into a new plant. </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en-GB" sz="2400">
              <a:solidFill>
                <a:srgbClr val="000000"/>
              </a:solidFill>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 name="Picture 2" descr="Dry cracked earth with wheat growing in it&#10;&#10;AI-generated content may be incorrect.">
            <a:extLst>
              <a:ext uri="{FF2B5EF4-FFF2-40B4-BE49-F238E27FC236}">
                <a16:creationId xmlns:a16="http://schemas.microsoft.com/office/drawing/2014/main" id="{680FE4E1-F18B-EAE3-C500-A7404F01647D}"/>
              </a:ext>
            </a:extLst>
          </p:cNvPr>
          <p:cNvPicPr>
            <a:picLocks noChangeAspect="1"/>
          </p:cNvPicPr>
          <p:nvPr/>
        </p:nvPicPr>
        <p:blipFill>
          <a:blip r:embed="rId3"/>
          <a:srcRect l="15294"/>
          <a:stretch/>
        </p:blipFill>
        <p:spPr>
          <a:xfrm>
            <a:off x="623337" y="2075691"/>
            <a:ext cx="4571515" cy="3599750"/>
          </a:xfrm>
          <a:prstGeom prst="rect">
            <a:avLst/>
          </a:prstGeom>
        </p:spPr>
      </p:pic>
    </p:spTree>
    <p:extLst>
      <p:ext uri="{BB962C8B-B14F-4D97-AF65-F5344CB8AC3E}">
        <p14:creationId xmlns:p14="http://schemas.microsoft.com/office/powerpoint/2010/main" val="212789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AAE3201-6C8E-C1F2-9884-308A0428BE9C}"/>
              </a:ext>
            </a:extLst>
          </p:cNvPr>
          <p:cNvSpPr>
            <a:spLocks noGrp="1"/>
          </p:cNvSpPr>
          <p:nvPr>
            <p:ph type="ctrTitle"/>
          </p:nvPr>
        </p:nvSpPr>
        <p:spPr>
          <a:xfrm>
            <a:off x="615614" y="1414612"/>
            <a:ext cx="9631629" cy="720725"/>
          </a:xfrm>
        </p:spPr>
        <p:txBody>
          <a:bodyPr>
            <a:noAutofit/>
          </a:bodyPr>
          <a:lstStyle/>
          <a:p>
            <a:r>
              <a:rPr lang="en-US" sz="3200" b="1"/>
              <a:t>Why does it matter how much water we use?</a:t>
            </a:r>
          </a:p>
        </p:txBody>
      </p:sp>
      <p:sp>
        <p:nvSpPr>
          <p:cNvPr id="2" name="Text Placeholder 2">
            <a:extLst>
              <a:ext uri="{FF2B5EF4-FFF2-40B4-BE49-F238E27FC236}">
                <a16:creationId xmlns:a16="http://schemas.microsoft.com/office/drawing/2014/main" id="{E5ACBC67-5B52-5E95-AA28-EEE11DE9C29E}"/>
              </a:ext>
            </a:extLst>
          </p:cNvPr>
          <p:cNvSpPr txBox="1">
            <a:spLocks/>
          </p:cNvSpPr>
          <p:nvPr/>
        </p:nvSpPr>
        <p:spPr>
          <a:xfrm>
            <a:off x="6259894" y="2871662"/>
            <a:ext cx="3788565" cy="3375753"/>
          </a:xfrm>
          <a:prstGeom prst="rect">
            <a:avLst/>
          </a:prstGeom>
        </p:spPr>
        <p:txBody>
          <a:bodyPr vert="horz" lIns="91440" tIns="45720" rIns="91440" bIns="45720" rtlCol="0">
            <a:norm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en-GB" sz="2400">
              <a:solidFill>
                <a:srgbClr val="000000"/>
              </a:solidFill>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F3CA1124-AA50-E46F-D30A-1AA5E067E5DD}"/>
              </a:ext>
            </a:extLst>
          </p:cNvPr>
          <p:cNvSpPr txBox="1"/>
          <p:nvPr/>
        </p:nvSpPr>
        <p:spPr>
          <a:xfrm>
            <a:off x="615614" y="2326723"/>
            <a:ext cx="6263651" cy="1938992"/>
          </a:xfrm>
          <a:prstGeom prst="rect">
            <a:avLst/>
          </a:prstGeom>
          <a:noFill/>
        </p:spPr>
        <p:txBody>
          <a:bodyPr wrap="square">
            <a:spAutoFit/>
          </a:bodyPr>
          <a:lstStyle/>
          <a:p>
            <a:pPr marL="0" indent="0">
              <a:buNone/>
            </a:pPr>
            <a:r>
              <a:rPr lang="en-GB" sz="2400">
                <a:latin typeface="Arial" panose="020B0604020202020204" pitchFamily="34" charset="0"/>
                <a:cs typeface="Arial" panose="020B0604020202020204" pitchFamily="34" charset="0"/>
              </a:rPr>
              <a:t>Our planet is sometimes called the ‘blue planet’ because so much of it is water. </a:t>
            </a:r>
          </a:p>
          <a:p>
            <a:pPr marL="0" indent="0">
              <a:buNone/>
            </a:pPr>
            <a:endParaRPr lang="en-GB" sz="2400">
              <a:latin typeface="Arial" panose="020B0604020202020204" pitchFamily="34" charset="0"/>
              <a:cs typeface="Arial" panose="020B0604020202020204" pitchFamily="34" charset="0"/>
            </a:endParaRPr>
          </a:p>
          <a:p>
            <a:pPr marL="0" indent="0">
              <a:buNone/>
            </a:pPr>
            <a:r>
              <a:rPr lang="en-GB" sz="2400">
                <a:latin typeface="Arial" panose="020B0604020202020204" pitchFamily="34" charset="0"/>
                <a:cs typeface="Arial" panose="020B0604020202020204" pitchFamily="34" charset="0"/>
              </a:rPr>
              <a:t>It looks like we have lots of water, but we can’t use most of it. </a:t>
            </a:r>
          </a:p>
        </p:txBody>
      </p:sp>
      <p:pic>
        <p:nvPicPr>
          <p:cNvPr id="6" name="Picture 5">
            <a:extLst>
              <a:ext uri="{FF2B5EF4-FFF2-40B4-BE49-F238E27FC236}">
                <a16:creationId xmlns:a16="http://schemas.microsoft.com/office/drawing/2014/main" id="{02723BDF-82D0-2FC9-8AA8-3CFCBC1C3361}"/>
              </a:ext>
            </a:extLst>
          </p:cNvPr>
          <p:cNvPicPr>
            <a:picLocks noChangeAspect="1"/>
          </p:cNvPicPr>
          <p:nvPr/>
        </p:nvPicPr>
        <p:blipFill>
          <a:blip r:embed="rId2"/>
          <a:srcRect l="6330" t="5217" r="4458" b="5150"/>
          <a:stretch/>
        </p:blipFill>
        <p:spPr>
          <a:xfrm>
            <a:off x="7120439" y="2135337"/>
            <a:ext cx="4001217" cy="4020111"/>
          </a:xfrm>
          <a:prstGeom prst="rect">
            <a:avLst/>
          </a:prstGeom>
        </p:spPr>
      </p:pic>
      <p:pic>
        <p:nvPicPr>
          <p:cNvPr id="7" name="Picture 6" descr="A cartoon earth with arms and legs&#10;&#10;AI-generated content may be incorrect.">
            <a:extLst>
              <a:ext uri="{FF2B5EF4-FFF2-40B4-BE49-F238E27FC236}">
                <a16:creationId xmlns:a16="http://schemas.microsoft.com/office/drawing/2014/main" id="{BCC9E88B-C607-12FA-82FD-B262429131C5}"/>
              </a:ext>
            </a:extLst>
          </p:cNvPr>
          <p:cNvPicPr>
            <a:picLocks noChangeAspect="1"/>
          </p:cNvPicPr>
          <p:nvPr/>
        </p:nvPicPr>
        <p:blipFill>
          <a:blip r:embed="rId3"/>
          <a:stretch>
            <a:fillRect/>
          </a:stretch>
        </p:blipFill>
        <p:spPr>
          <a:xfrm>
            <a:off x="615614" y="4457101"/>
            <a:ext cx="1873616" cy="1552729"/>
          </a:xfrm>
          <a:prstGeom prst="rect">
            <a:avLst/>
          </a:prstGeom>
        </p:spPr>
      </p:pic>
      <p:sp>
        <p:nvSpPr>
          <p:cNvPr id="3" name="TextBox 2">
            <a:extLst>
              <a:ext uri="{FF2B5EF4-FFF2-40B4-BE49-F238E27FC236}">
                <a16:creationId xmlns:a16="http://schemas.microsoft.com/office/drawing/2014/main" id="{FE11EA7A-11D8-3C13-4CBC-3FED7F6CA3B0}"/>
              </a:ext>
            </a:extLst>
          </p:cNvPr>
          <p:cNvSpPr txBox="1"/>
          <p:nvPr/>
        </p:nvSpPr>
        <p:spPr>
          <a:xfrm>
            <a:off x="2489230" y="4532784"/>
            <a:ext cx="3657615" cy="892552"/>
          </a:xfrm>
          <a:prstGeom prst="rect">
            <a:avLst/>
          </a:prstGeom>
          <a:noFill/>
        </p:spPr>
        <p:txBody>
          <a:bodyPr wrap="square">
            <a:spAutoFit/>
          </a:bodyPr>
          <a:lstStyle/>
          <a:p>
            <a:pPr marL="0" indent="0">
              <a:buNone/>
            </a:pPr>
            <a:endParaRPr lang="en-GB" sz="2800">
              <a:latin typeface="Arial" panose="020B0604020202020204" pitchFamily="34" charset="0"/>
              <a:cs typeface="Arial" panose="020B0604020202020204" pitchFamily="34" charset="0"/>
            </a:endParaRPr>
          </a:p>
          <a:p>
            <a:pPr marL="0" indent="0">
              <a:buNone/>
            </a:pPr>
            <a:r>
              <a:rPr lang="en-GB" sz="2400">
                <a:solidFill>
                  <a:srgbClr val="584288"/>
                </a:solidFill>
                <a:latin typeface="Arial" panose="020B0604020202020204" pitchFamily="34" charset="0"/>
                <a:cs typeface="Arial" panose="020B0604020202020204" pitchFamily="34" charset="0"/>
              </a:rPr>
              <a:t>Why do you think that is?</a:t>
            </a:r>
          </a:p>
        </p:txBody>
      </p:sp>
    </p:spTree>
    <p:extLst>
      <p:ext uri="{BB962C8B-B14F-4D97-AF65-F5344CB8AC3E}">
        <p14:creationId xmlns:p14="http://schemas.microsoft.com/office/powerpoint/2010/main" val="115495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D34DA-63F0-A044-5DBF-2BACA36E6D7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2056C56-928B-B253-5218-3C90E7AFADE8}"/>
              </a:ext>
            </a:extLst>
          </p:cNvPr>
          <p:cNvSpPr>
            <a:spLocks noGrp="1"/>
          </p:cNvSpPr>
          <p:nvPr>
            <p:ph type="ctrTitle"/>
          </p:nvPr>
        </p:nvSpPr>
        <p:spPr>
          <a:xfrm>
            <a:off x="615614" y="1275340"/>
            <a:ext cx="9631629" cy="720725"/>
          </a:xfrm>
        </p:spPr>
        <p:txBody>
          <a:bodyPr>
            <a:noAutofit/>
          </a:bodyPr>
          <a:lstStyle/>
          <a:p>
            <a:r>
              <a:rPr lang="en-US" sz="3200" b="1"/>
              <a:t>Why does it matter how much water we use?</a:t>
            </a:r>
          </a:p>
        </p:txBody>
      </p:sp>
      <p:pic>
        <p:nvPicPr>
          <p:cNvPr id="8" name="Picture 7" descr="A picture containing nature, outdoor, water, snow&#10;&#10;Description automatically generated">
            <a:extLst>
              <a:ext uri="{FF2B5EF4-FFF2-40B4-BE49-F238E27FC236}">
                <a16:creationId xmlns:a16="http://schemas.microsoft.com/office/drawing/2014/main" id="{438283D7-10A3-44BE-554B-1515B3AB0AEC}"/>
              </a:ext>
            </a:extLst>
          </p:cNvPr>
          <p:cNvPicPr>
            <a:picLocks noChangeAspect="1"/>
          </p:cNvPicPr>
          <p:nvPr/>
        </p:nvPicPr>
        <p:blipFill>
          <a:blip r:embed="rId2" cstate="screen">
            <a:extLst>
              <a:ext uri="{28A0092B-C50C-407E-A947-70E740481C1C}">
                <a14:useLocalDpi xmlns:a14="http://schemas.microsoft.com/office/drawing/2010/main"/>
              </a:ext>
            </a:extLst>
          </a:blip>
          <a:srcRect r="12276"/>
          <a:stretch/>
        </p:blipFill>
        <p:spPr>
          <a:xfrm>
            <a:off x="6679272" y="2366754"/>
            <a:ext cx="4829046" cy="3385460"/>
          </a:xfrm>
          <a:prstGeom prst="rect">
            <a:avLst/>
          </a:prstGeom>
          <a:ln w="28575">
            <a:noFill/>
          </a:ln>
        </p:spPr>
      </p:pic>
      <p:sp>
        <p:nvSpPr>
          <p:cNvPr id="3" name="Content Placeholder 2">
            <a:extLst>
              <a:ext uri="{FF2B5EF4-FFF2-40B4-BE49-F238E27FC236}">
                <a16:creationId xmlns:a16="http://schemas.microsoft.com/office/drawing/2014/main" id="{15D29C04-C462-03F7-7E93-A28DB57269B6}"/>
              </a:ext>
            </a:extLst>
          </p:cNvPr>
          <p:cNvSpPr txBox="1">
            <a:spLocks/>
          </p:cNvSpPr>
          <p:nvPr/>
        </p:nvSpPr>
        <p:spPr>
          <a:xfrm>
            <a:off x="615614" y="2271061"/>
            <a:ext cx="5957331" cy="4034046"/>
          </a:xfrm>
          <a:prstGeom prst="rect">
            <a:avLst/>
          </a:prstGeom>
        </p:spPr>
        <p:txBody>
          <a:bodyPr lIns="0" tIns="0" rIns="0" bIns="0" numCol="1" anchor="t">
            <a:normAutofit/>
          </a:bodyPr>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Font typeface="Arial" charset="0"/>
              <a:buNone/>
            </a:pPr>
            <a:r>
              <a:rPr lang="en-GB" sz="2400">
                <a:latin typeface="Arial" panose="020B0604020202020204" pitchFamily="34" charset="0"/>
                <a:cs typeface="Arial" panose="020B0604020202020204" pitchFamily="34" charset="0"/>
              </a:rPr>
              <a:t>We need </a:t>
            </a:r>
            <a:r>
              <a:rPr lang="en-GB" sz="2400" b="1">
                <a:latin typeface="Arial" panose="020B0604020202020204" pitchFamily="34" charset="0"/>
                <a:cs typeface="Arial" panose="020B0604020202020204" pitchFamily="34" charset="0"/>
              </a:rPr>
              <a:t>freshwater</a:t>
            </a:r>
            <a:r>
              <a:rPr lang="en-GB" sz="2400">
                <a:latin typeface="Arial" panose="020B0604020202020204" pitchFamily="34" charset="0"/>
                <a:cs typeface="Arial" panose="020B0604020202020204" pitchFamily="34" charset="0"/>
              </a:rPr>
              <a:t> to drink, grow our food, wash, cook and other parts of our daily life. </a:t>
            </a:r>
          </a:p>
          <a:p>
            <a:pPr marL="0" indent="0">
              <a:buFont typeface="Arial" charset="0"/>
              <a:buNone/>
            </a:pPr>
            <a:endParaRPr lang="en-GB" sz="2400">
              <a:latin typeface="Arial" panose="020B0604020202020204" pitchFamily="34" charset="0"/>
              <a:cs typeface="Arial" panose="020B0604020202020204" pitchFamily="34" charset="0"/>
            </a:endParaRPr>
          </a:p>
          <a:p>
            <a:pPr marL="0" indent="0">
              <a:buFont typeface="Arial" charset="0"/>
              <a:buNone/>
            </a:pPr>
            <a:r>
              <a:rPr lang="en-GB" sz="2400">
                <a:latin typeface="Arial" panose="020B0604020202020204" pitchFamily="34" charset="0"/>
                <a:cs typeface="Arial" panose="020B0604020202020204" pitchFamily="34" charset="0"/>
              </a:rPr>
              <a:t>Our oceans are </a:t>
            </a:r>
            <a:r>
              <a:rPr lang="en-GB" sz="2400" b="1">
                <a:latin typeface="Arial" panose="020B0604020202020204" pitchFamily="34" charset="0"/>
                <a:cs typeface="Arial" panose="020B0604020202020204" pitchFamily="34" charset="0"/>
              </a:rPr>
              <a:t>seawater</a:t>
            </a:r>
            <a:r>
              <a:rPr lang="en-GB" sz="2400">
                <a:latin typeface="Arial" panose="020B0604020202020204" pitchFamily="34" charset="0"/>
                <a:cs typeface="Arial" panose="020B0604020202020204" pitchFamily="34" charset="0"/>
              </a:rPr>
              <a:t>, which we can’t use because it is salty. </a:t>
            </a:r>
          </a:p>
          <a:p>
            <a:pPr marL="0" indent="0">
              <a:buFont typeface="Arial" charset="0"/>
              <a:buNone/>
            </a:pPr>
            <a:endParaRPr lang="en-GB" sz="2400">
              <a:latin typeface="Arial" panose="020B0604020202020204" pitchFamily="34" charset="0"/>
              <a:cs typeface="Arial" panose="020B0604020202020204" pitchFamily="34" charset="0"/>
            </a:endParaRPr>
          </a:p>
          <a:p>
            <a:pPr marL="0" indent="0">
              <a:buFont typeface="Arial" charset="0"/>
              <a:buNone/>
            </a:pPr>
            <a:r>
              <a:rPr lang="en-GB" sz="2400">
                <a:latin typeface="Arial" panose="020B0604020202020204" pitchFamily="34" charset="0"/>
                <a:cs typeface="Arial" panose="020B0604020202020204" pitchFamily="34" charset="0"/>
              </a:rPr>
              <a:t>Only around </a:t>
            </a:r>
            <a:r>
              <a:rPr lang="en-GB" sz="2400" b="1">
                <a:latin typeface="Arial" panose="020B0604020202020204" pitchFamily="34" charset="0"/>
                <a:cs typeface="Arial" panose="020B0604020202020204" pitchFamily="34" charset="0"/>
              </a:rPr>
              <a:t>1% </a:t>
            </a:r>
            <a:r>
              <a:rPr lang="en-GB" sz="2400">
                <a:latin typeface="Arial" panose="020B0604020202020204" pitchFamily="34" charset="0"/>
                <a:cs typeface="Arial" panose="020B0604020202020204" pitchFamily="34" charset="0"/>
              </a:rPr>
              <a:t>of the water on our planet is freshwater, so we need to use it wisely. </a:t>
            </a:r>
          </a:p>
          <a:p>
            <a:pPr marL="0" indent="0">
              <a:buFont typeface="Arial" charset="0"/>
              <a:buNone/>
            </a:pPr>
            <a:endParaRPr lang="en-GB"/>
          </a:p>
          <a:p>
            <a:pPr marL="0" indent="0">
              <a:buFont typeface="Arial" charset="0"/>
              <a:buNone/>
            </a:pPr>
            <a:endParaRPr lang="en-GB"/>
          </a:p>
          <a:p>
            <a:pPr marL="0" indent="0">
              <a:buFont typeface="Arial" charset="0"/>
              <a:buNone/>
            </a:pPr>
            <a:endParaRPr lang="en-GB"/>
          </a:p>
          <a:p>
            <a:pPr marL="0" indent="0">
              <a:buFont typeface="Arial" charset="0"/>
              <a:buNone/>
            </a:pPr>
            <a:endParaRPr lang="en-GB"/>
          </a:p>
          <a:p>
            <a:pPr marL="0" indent="0">
              <a:buFont typeface="Arial" charset="0"/>
              <a:buNone/>
            </a:pPr>
            <a:endParaRPr lang="en-GB"/>
          </a:p>
          <a:p>
            <a:pPr marL="0" indent="0">
              <a:buFont typeface="Arial" charset="0"/>
              <a:buNone/>
            </a:pPr>
            <a:endParaRPr lang="en-GB"/>
          </a:p>
          <a:p>
            <a:pPr marL="0" indent="0">
              <a:buFont typeface="Arial" charset="0"/>
              <a:buNone/>
            </a:pPr>
            <a:endParaRPr lang="en-GB"/>
          </a:p>
        </p:txBody>
      </p:sp>
    </p:spTree>
    <p:extLst>
      <p:ext uri="{BB962C8B-B14F-4D97-AF65-F5344CB8AC3E}">
        <p14:creationId xmlns:p14="http://schemas.microsoft.com/office/powerpoint/2010/main" val="172148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75666-A41A-F8A3-D606-C955626AC18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B13F3D7-F8FC-883A-19D2-B9F211300949}"/>
              </a:ext>
            </a:extLst>
          </p:cNvPr>
          <p:cNvSpPr>
            <a:spLocks noGrp="1"/>
          </p:cNvSpPr>
          <p:nvPr>
            <p:ph type="ctrTitle"/>
          </p:nvPr>
        </p:nvSpPr>
        <p:spPr>
          <a:xfrm>
            <a:off x="650875" y="1836875"/>
            <a:ext cx="11005447" cy="720725"/>
          </a:xfrm>
        </p:spPr>
        <p:txBody>
          <a:bodyPr>
            <a:noAutofit/>
          </a:bodyPr>
          <a:lstStyle/>
          <a:p>
            <a:r>
              <a:rPr lang="en-US" sz="2400" b="0">
                <a:solidFill>
                  <a:schemeClr val="tx1"/>
                </a:solidFill>
              </a:rPr>
              <a:t>Why does it matter how much energy we use?</a:t>
            </a:r>
          </a:p>
        </p:txBody>
      </p:sp>
      <p:pic>
        <p:nvPicPr>
          <p:cNvPr id="11" name="Picture 10" descr="A picture containing smoke, sky, train, steam&#10;&#10;Description automatically generated">
            <a:extLst>
              <a:ext uri="{FF2B5EF4-FFF2-40B4-BE49-F238E27FC236}">
                <a16:creationId xmlns:a16="http://schemas.microsoft.com/office/drawing/2014/main" id="{57C8C315-E8D3-033A-0D01-F0780D5B95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0875" y="2448935"/>
            <a:ext cx="4623736" cy="2931448"/>
          </a:xfrm>
          <a:prstGeom prst="rect">
            <a:avLst/>
          </a:prstGeom>
          <a:ln w="28575">
            <a:noFill/>
          </a:ln>
        </p:spPr>
      </p:pic>
      <p:pic>
        <p:nvPicPr>
          <p:cNvPr id="12" name="Picture 11" descr="A picture containing text, way, scene, road&#10;&#10;Description automatically generated">
            <a:extLst>
              <a:ext uri="{FF2B5EF4-FFF2-40B4-BE49-F238E27FC236}">
                <a16:creationId xmlns:a16="http://schemas.microsoft.com/office/drawing/2014/main" id="{F5C5A82C-86CE-0E0A-4E08-68837FE45E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99107" y="2448935"/>
            <a:ext cx="4461868" cy="2931448"/>
          </a:xfrm>
          <a:prstGeom prst="rect">
            <a:avLst/>
          </a:prstGeom>
          <a:ln w="28575">
            <a:noFill/>
          </a:ln>
        </p:spPr>
      </p:pic>
      <p:sp>
        <p:nvSpPr>
          <p:cNvPr id="2" name="Title 1">
            <a:extLst>
              <a:ext uri="{FF2B5EF4-FFF2-40B4-BE49-F238E27FC236}">
                <a16:creationId xmlns:a16="http://schemas.microsoft.com/office/drawing/2014/main" id="{046735DA-7B29-6691-11CE-FEC2609B9E40}"/>
              </a:ext>
            </a:extLst>
          </p:cNvPr>
          <p:cNvSpPr txBox="1">
            <a:spLocks/>
          </p:cNvSpPr>
          <p:nvPr/>
        </p:nvSpPr>
        <p:spPr>
          <a:xfrm>
            <a:off x="650875" y="1180678"/>
            <a:ext cx="11005447" cy="720725"/>
          </a:xfrm>
          <a:prstGeom prst="rect">
            <a:avLst/>
          </a:prstGeom>
        </p:spPr>
        <p:txBody>
          <a:bodyPr lIns="0" tIns="0" rIns="0" bIns="0" anchor="t">
            <a:noAutofit/>
          </a:bodyPr>
          <a:lstStyle>
            <a:lvl1pPr algn="l" defTabSz="914400" rtl="0" eaLnBrk="1" latinLnBrk="0" hangingPunct="1">
              <a:lnSpc>
                <a:spcPct val="90000"/>
              </a:lnSpc>
              <a:spcBef>
                <a:spcPct val="0"/>
              </a:spcBef>
              <a:buNone/>
              <a:defRPr sz="3400" b="1" i="0" kern="1200">
                <a:solidFill>
                  <a:srgbClr val="584288"/>
                </a:solidFill>
                <a:latin typeface="Arial" charset="0"/>
                <a:ea typeface="Arial" charset="0"/>
                <a:cs typeface="Arial" charset="0"/>
              </a:defRPr>
            </a:lvl1pPr>
          </a:lstStyle>
          <a:p>
            <a:r>
              <a:rPr lang="en-US" sz="3200"/>
              <a:t>Energy</a:t>
            </a:r>
          </a:p>
        </p:txBody>
      </p:sp>
    </p:spTree>
    <p:extLst>
      <p:ext uri="{BB962C8B-B14F-4D97-AF65-F5344CB8AC3E}">
        <p14:creationId xmlns:p14="http://schemas.microsoft.com/office/powerpoint/2010/main" val="96468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72BA1-9B0F-184E-876B-93B6B09C1B4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47B3422-8091-C269-B606-2FE6D1F70389}"/>
              </a:ext>
            </a:extLst>
          </p:cNvPr>
          <p:cNvSpPr>
            <a:spLocks noGrp="1"/>
          </p:cNvSpPr>
          <p:nvPr>
            <p:ph type="ctrTitle"/>
          </p:nvPr>
        </p:nvSpPr>
        <p:spPr>
          <a:xfrm>
            <a:off x="593276" y="1451149"/>
            <a:ext cx="11005447" cy="720725"/>
          </a:xfrm>
        </p:spPr>
        <p:txBody>
          <a:bodyPr>
            <a:noAutofit/>
          </a:bodyPr>
          <a:lstStyle/>
          <a:p>
            <a:r>
              <a:rPr lang="en-US" sz="3200" b="1"/>
              <a:t>Energy</a:t>
            </a:r>
          </a:p>
        </p:txBody>
      </p:sp>
      <p:sp>
        <p:nvSpPr>
          <p:cNvPr id="9" name="Text Placeholder 2">
            <a:extLst>
              <a:ext uri="{FF2B5EF4-FFF2-40B4-BE49-F238E27FC236}">
                <a16:creationId xmlns:a16="http://schemas.microsoft.com/office/drawing/2014/main" id="{7E615800-2A77-A237-957E-E71A0B4B393F}"/>
              </a:ext>
            </a:extLst>
          </p:cNvPr>
          <p:cNvSpPr txBox="1">
            <a:spLocks/>
          </p:cNvSpPr>
          <p:nvPr/>
        </p:nvSpPr>
        <p:spPr>
          <a:xfrm>
            <a:off x="563217" y="2171874"/>
            <a:ext cx="5880112" cy="3746362"/>
          </a:xfrm>
          <a:prstGeom prst="rect">
            <a:avLst/>
          </a:prstGeom>
        </p:spPr>
        <p:txBody>
          <a:bodyPr vert="horz" lIns="91440" tIns="45720" rIns="91440" bIns="45720" rtlCol="0">
            <a:no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GB" sz="2400">
                <a:solidFill>
                  <a:srgbClr val="000000"/>
                </a:solidFill>
              </a:rPr>
              <a:t>We use energy for all sorts of things.</a:t>
            </a:r>
            <a:br>
              <a:rPr lang="en-GB" sz="2400">
                <a:solidFill>
                  <a:srgbClr val="000000"/>
                </a:solidFill>
              </a:rPr>
            </a:br>
            <a:endParaRPr lang="en-GB" sz="2400">
              <a:solidFill>
                <a:srgbClr val="000000"/>
              </a:solidFill>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GB" sz="2400">
                <a:solidFill>
                  <a:srgbClr val="000000"/>
                </a:solidFill>
              </a:rPr>
              <a:t>We need energy to run cars and other vehicles.</a:t>
            </a:r>
            <a:br>
              <a:rPr lang="en-GB" sz="2400">
                <a:solidFill>
                  <a:srgbClr val="000000"/>
                </a:solidFill>
              </a:rPr>
            </a:br>
            <a:endParaRPr lang="en-GB" sz="2400">
              <a:solidFill>
                <a:srgbClr val="000000"/>
              </a:solidFill>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GB" sz="2400">
                <a:solidFill>
                  <a:srgbClr val="000000"/>
                </a:solidFill>
              </a:rPr>
              <a:t>We need energy to heat our homes.</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en-GB" sz="2400">
              <a:solidFill>
                <a:srgbClr val="000000"/>
              </a:solidFill>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en-GB" sz="2400">
              <a:solidFill>
                <a:srgbClr val="000000"/>
              </a:solidFill>
            </a:endParaRPr>
          </a:p>
        </p:txBody>
      </p:sp>
      <p:pic>
        <p:nvPicPr>
          <p:cNvPr id="5" name="Picture 4" descr="A person filling a car at a gas station&#10;&#10;AI-generated content may be incorrect.">
            <a:extLst>
              <a:ext uri="{FF2B5EF4-FFF2-40B4-BE49-F238E27FC236}">
                <a16:creationId xmlns:a16="http://schemas.microsoft.com/office/drawing/2014/main" id="{3E346926-0B28-485F-97D4-EE78CC091E34}"/>
              </a:ext>
            </a:extLst>
          </p:cNvPr>
          <p:cNvPicPr>
            <a:picLocks noChangeAspect="1"/>
          </p:cNvPicPr>
          <p:nvPr/>
        </p:nvPicPr>
        <p:blipFill>
          <a:blip r:embed="rId2"/>
          <a:srcRect l="2917" t="14074" r="9743" b="5713"/>
          <a:stretch/>
        </p:blipFill>
        <p:spPr>
          <a:xfrm>
            <a:off x="6095999" y="2171874"/>
            <a:ext cx="4545497" cy="2784439"/>
          </a:xfrm>
          <a:prstGeom prst="rect">
            <a:avLst/>
          </a:prstGeom>
        </p:spPr>
      </p:pic>
      <p:sp>
        <p:nvSpPr>
          <p:cNvPr id="3" name="Text Placeholder 2">
            <a:extLst>
              <a:ext uri="{FF2B5EF4-FFF2-40B4-BE49-F238E27FC236}">
                <a16:creationId xmlns:a16="http://schemas.microsoft.com/office/drawing/2014/main" id="{5EEB69D1-87C9-7940-9BCF-601CE6F94FED}"/>
              </a:ext>
            </a:extLst>
          </p:cNvPr>
          <p:cNvSpPr txBox="1">
            <a:spLocks/>
          </p:cNvSpPr>
          <p:nvPr/>
        </p:nvSpPr>
        <p:spPr>
          <a:xfrm>
            <a:off x="563217" y="5361706"/>
            <a:ext cx="11208784" cy="691661"/>
          </a:xfrm>
          <a:prstGeom prst="rect">
            <a:avLst/>
          </a:prstGeom>
        </p:spPr>
        <p:txBody>
          <a:bodyPr vert="horz" lIns="91440" tIns="45720" rIns="91440" bIns="45720" rtlCol="0">
            <a:no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energy we need can create greenhouse gases which can harm our planet.</a:t>
            </a:r>
          </a:p>
        </p:txBody>
      </p:sp>
    </p:spTree>
    <p:extLst>
      <p:ext uri="{BB962C8B-B14F-4D97-AF65-F5344CB8AC3E}">
        <p14:creationId xmlns:p14="http://schemas.microsoft.com/office/powerpoint/2010/main" val="286100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338B0-4BE2-0F31-A8DA-5FB906440E7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B3B6DA9-81F3-D9C0-8EB3-816CFAB1CD94}"/>
              </a:ext>
            </a:extLst>
          </p:cNvPr>
          <p:cNvSpPr>
            <a:spLocks noGrp="1"/>
          </p:cNvSpPr>
          <p:nvPr>
            <p:ph type="ctrTitle"/>
          </p:nvPr>
        </p:nvSpPr>
        <p:spPr>
          <a:xfrm>
            <a:off x="617615" y="1387439"/>
            <a:ext cx="11005447" cy="720725"/>
          </a:xfrm>
        </p:spPr>
        <p:txBody>
          <a:bodyPr>
            <a:noAutofit/>
          </a:bodyPr>
          <a:lstStyle/>
          <a:p>
            <a:r>
              <a:rPr lang="en-US" sz="3200" b="1"/>
              <a:t>Energy</a:t>
            </a:r>
          </a:p>
        </p:txBody>
      </p:sp>
      <p:sp>
        <p:nvSpPr>
          <p:cNvPr id="9" name="Text Placeholder 2">
            <a:extLst>
              <a:ext uri="{FF2B5EF4-FFF2-40B4-BE49-F238E27FC236}">
                <a16:creationId xmlns:a16="http://schemas.microsoft.com/office/drawing/2014/main" id="{ECFD4677-4B4B-E02D-9C75-5DD809B9B6CA}"/>
              </a:ext>
            </a:extLst>
          </p:cNvPr>
          <p:cNvSpPr txBox="1">
            <a:spLocks/>
          </p:cNvSpPr>
          <p:nvPr/>
        </p:nvSpPr>
        <p:spPr>
          <a:xfrm>
            <a:off x="563217" y="1984587"/>
            <a:ext cx="5121964" cy="3149214"/>
          </a:xfrm>
          <a:prstGeom prst="rect">
            <a:avLst/>
          </a:prstGeom>
        </p:spPr>
        <p:txBody>
          <a:bodyPr vert="horz" lIns="91440" tIns="45720" rIns="91440" bIns="45720" rtlCol="0">
            <a:no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GB" sz="2400">
                <a:solidFill>
                  <a:srgbClr val="000000"/>
                </a:solidFill>
              </a:rPr>
              <a:t>Lots of our energy is made by burning oil, coal and gas.</a:t>
            </a:r>
            <a:br>
              <a:rPr lang="en-GB" sz="2400">
                <a:solidFill>
                  <a:srgbClr val="000000"/>
                </a:solidFill>
              </a:rPr>
            </a:br>
            <a:endParaRPr lang="en-GB" sz="2400">
              <a:solidFill>
                <a:srgbClr val="000000"/>
              </a:solidFill>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GB" sz="2400">
                <a:solidFill>
                  <a:srgbClr val="000000"/>
                </a:solidFill>
              </a:rPr>
              <a:t>Burning oil, coal and gas creates </a:t>
            </a:r>
            <a:r>
              <a:rPr lang="en-GB" sz="2400"/>
              <a:t>greenhouse gases.</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en-GB" sz="2400"/>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en-GB" sz="2400"/>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br>
              <a:rPr lang="en-GB" sz="2800"/>
            </a:br>
            <a:endParaRPr lang="en-GB" sz="2800"/>
          </a:p>
        </p:txBody>
      </p:sp>
      <p:sp>
        <p:nvSpPr>
          <p:cNvPr id="3" name="TextBox 2">
            <a:extLst>
              <a:ext uri="{FF2B5EF4-FFF2-40B4-BE49-F238E27FC236}">
                <a16:creationId xmlns:a16="http://schemas.microsoft.com/office/drawing/2014/main" id="{683FFC3E-76EA-9C41-C5B3-8DBE8729BDAD}"/>
              </a:ext>
            </a:extLst>
          </p:cNvPr>
          <p:cNvSpPr txBox="1"/>
          <p:nvPr/>
        </p:nvSpPr>
        <p:spPr>
          <a:xfrm>
            <a:off x="563217" y="6168287"/>
            <a:ext cx="9367592" cy="276999"/>
          </a:xfrm>
          <a:prstGeom prst="rect">
            <a:avLst/>
          </a:prstGeom>
          <a:noFill/>
        </p:spPr>
        <p:txBody>
          <a:bodyPr wrap="square">
            <a:spAutoFit/>
          </a:bodyPr>
          <a:lstStyle/>
          <a:p>
            <a:r>
              <a:rPr lang="en-GB" sz="1200">
                <a:latin typeface="Arial" panose="020B0604020202020204" pitchFamily="34" charset="0"/>
                <a:cs typeface="Arial" panose="020B0604020202020204" pitchFamily="34" charset="0"/>
              </a:rPr>
              <a:t>United Nations: https://www.un.org/en/climatechange/what-is-climate-change</a:t>
            </a:r>
          </a:p>
        </p:txBody>
      </p:sp>
      <p:pic>
        <p:nvPicPr>
          <p:cNvPr id="7" name="Picture 6" descr="A factory with smoke coming out of it&#10;&#10;AI-generated content may be incorrect.">
            <a:extLst>
              <a:ext uri="{FF2B5EF4-FFF2-40B4-BE49-F238E27FC236}">
                <a16:creationId xmlns:a16="http://schemas.microsoft.com/office/drawing/2014/main" id="{D31DA7B5-1C0C-6FB2-87D5-6E00373C5C01}"/>
              </a:ext>
            </a:extLst>
          </p:cNvPr>
          <p:cNvPicPr>
            <a:picLocks noChangeAspect="1"/>
          </p:cNvPicPr>
          <p:nvPr/>
        </p:nvPicPr>
        <p:blipFill>
          <a:blip r:embed="rId2"/>
          <a:srcRect l="7855" t="21406" r="35945" b="14983"/>
          <a:stretch/>
        </p:blipFill>
        <p:spPr>
          <a:xfrm>
            <a:off x="6096000" y="1984587"/>
            <a:ext cx="4570611" cy="3367883"/>
          </a:xfrm>
          <a:prstGeom prst="rect">
            <a:avLst/>
          </a:prstGeom>
        </p:spPr>
      </p:pic>
    </p:spTree>
    <p:extLst>
      <p:ext uri="{BB962C8B-B14F-4D97-AF65-F5344CB8AC3E}">
        <p14:creationId xmlns:p14="http://schemas.microsoft.com/office/powerpoint/2010/main" val="225921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FCABD-5692-334E-C9DE-C310A3CD495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0DF796F-B831-C491-E9A8-DF719CB90231}"/>
              </a:ext>
            </a:extLst>
          </p:cNvPr>
          <p:cNvSpPr>
            <a:spLocks noGrp="1"/>
          </p:cNvSpPr>
          <p:nvPr>
            <p:ph type="ctrTitle"/>
          </p:nvPr>
        </p:nvSpPr>
        <p:spPr>
          <a:xfrm>
            <a:off x="563217" y="1263862"/>
            <a:ext cx="11005447" cy="720725"/>
          </a:xfrm>
        </p:spPr>
        <p:txBody>
          <a:bodyPr>
            <a:noAutofit/>
          </a:bodyPr>
          <a:lstStyle/>
          <a:p>
            <a:r>
              <a:rPr lang="en-US" sz="3200" b="1"/>
              <a:t>Energy</a:t>
            </a:r>
          </a:p>
        </p:txBody>
      </p:sp>
      <p:sp>
        <p:nvSpPr>
          <p:cNvPr id="9" name="Text Placeholder 2">
            <a:extLst>
              <a:ext uri="{FF2B5EF4-FFF2-40B4-BE49-F238E27FC236}">
                <a16:creationId xmlns:a16="http://schemas.microsoft.com/office/drawing/2014/main" id="{8B56B7CF-C3A8-8694-1154-061B12E17F3A}"/>
              </a:ext>
            </a:extLst>
          </p:cNvPr>
          <p:cNvSpPr txBox="1">
            <a:spLocks/>
          </p:cNvSpPr>
          <p:nvPr/>
        </p:nvSpPr>
        <p:spPr>
          <a:xfrm>
            <a:off x="563217" y="2085394"/>
            <a:ext cx="5075583" cy="3508744"/>
          </a:xfrm>
          <a:prstGeom prst="rect">
            <a:avLst/>
          </a:prstGeom>
        </p:spPr>
        <p:txBody>
          <a:bodyPr vert="horz" lIns="91440" tIns="45720" rIns="91440" bIns="45720" rtlCol="0">
            <a:no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GB" sz="2400"/>
              <a:t>Greenhouse gasses go up into the sky and act like a blanket wrapped around the Earth.</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en-GB" sz="2400"/>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GB" sz="2400"/>
              <a:t>This traps in the sun’s heat and raises temperatures on Earth. </a:t>
            </a:r>
            <a:endParaRPr lang="en-GB" sz="2400">
              <a:solidFill>
                <a:srgbClr val="000000"/>
              </a:solidFill>
            </a:endParaRPr>
          </a:p>
        </p:txBody>
      </p:sp>
      <p:sp>
        <p:nvSpPr>
          <p:cNvPr id="3" name="TextBox 2">
            <a:extLst>
              <a:ext uri="{FF2B5EF4-FFF2-40B4-BE49-F238E27FC236}">
                <a16:creationId xmlns:a16="http://schemas.microsoft.com/office/drawing/2014/main" id="{961E4A53-BC10-E003-FA55-0CECE1C8D1D0}"/>
              </a:ext>
            </a:extLst>
          </p:cNvPr>
          <p:cNvSpPr txBox="1"/>
          <p:nvPr/>
        </p:nvSpPr>
        <p:spPr>
          <a:xfrm>
            <a:off x="563217" y="6168287"/>
            <a:ext cx="9367592" cy="276999"/>
          </a:xfrm>
          <a:prstGeom prst="rect">
            <a:avLst/>
          </a:prstGeom>
          <a:noFill/>
        </p:spPr>
        <p:txBody>
          <a:bodyPr wrap="square">
            <a:spAutoFit/>
          </a:bodyPr>
          <a:lstStyle/>
          <a:p>
            <a:r>
              <a:rPr lang="en-GB" sz="1200">
                <a:latin typeface="Arial" panose="020B0604020202020204" pitchFamily="34" charset="0"/>
                <a:cs typeface="Arial" panose="020B0604020202020204" pitchFamily="34" charset="0"/>
              </a:rPr>
              <a:t>United Nations: https://www.un.org/en/climatechange/what-is-climate-change</a:t>
            </a:r>
          </a:p>
        </p:txBody>
      </p:sp>
      <p:pic>
        <p:nvPicPr>
          <p:cNvPr id="5" name="Picture 4" descr="Cars on the road with steam coming out of the back&#10;&#10;AI-generated content may be incorrect.">
            <a:extLst>
              <a:ext uri="{FF2B5EF4-FFF2-40B4-BE49-F238E27FC236}">
                <a16:creationId xmlns:a16="http://schemas.microsoft.com/office/drawing/2014/main" id="{C58CA300-B3F9-B9A9-CA4C-DE73171BDF93}"/>
              </a:ext>
            </a:extLst>
          </p:cNvPr>
          <p:cNvPicPr>
            <a:picLocks noChangeAspect="1"/>
          </p:cNvPicPr>
          <p:nvPr/>
        </p:nvPicPr>
        <p:blipFill>
          <a:blip r:embed="rId2"/>
          <a:srcRect t="12353" r="8547"/>
          <a:stretch/>
        </p:blipFill>
        <p:spPr>
          <a:xfrm>
            <a:off x="6096000" y="2258227"/>
            <a:ext cx="5075583" cy="3244532"/>
          </a:xfrm>
          <a:prstGeom prst="rect">
            <a:avLst/>
          </a:prstGeom>
        </p:spPr>
      </p:pic>
    </p:spTree>
    <p:extLst>
      <p:ext uri="{BB962C8B-B14F-4D97-AF65-F5344CB8AC3E}">
        <p14:creationId xmlns:p14="http://schemas.microsoft.com/office/powerpoint/2010/main" val="102390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46" y="1481847"/>
            <a:ext cx="9720000" cy="720000"/>
          </a:xfrm>
        </p:spPr>
        <p:txBody>
          <a:bodyPr/>
          <a:lstStyle/>
          <a:p>
            <a:r>
              <a:rPr lang="en-US"/>
              <a:t>Introduction</a:t>
            </a:r>
          </a:p>
        </p:txBody>
      </p:sp>
      <p:sp>
        <p:nvSpPr>
          <p:cNvPr id="6" name="Subtitle 2">
            <a:extLst>
              <a:ext uri="{FF2B5EF4-FFF2-40B4-BE49-F238E27FC236}">
                <a16:creationId xmlns:a16="http://schemas.microsoft.com/office/drawing/2014/main" id="{A0BEB2F7-CAAC-0837-5F11-D227DA7F72D6}"/>
              </a:ext>
            </a:extLst>
          </p:cNvPr>
          <p:cNvSpPr>
            <a:spLocks noGrp="1"/>
          </p:cNvSpPr>
          <p:nvPr>
            <p:ph type="subTitle" idx="1"/>
          </p:nvPr>
        </p:nvSpPr>
        <p:spPr>
          <a:xfrm>
            <a:off x="755547" y="2283798"/>
            <a:ext cx="5068784" cy="3236287"/>
          </a:xfrm>
        </p:spPr>
        <p:txBody>
          <a:bodyPr/>
          <a:lstStyle/>
          <a:p>
            <a:pPr marL="0" indent="0">
              <a:lnSpc>
                <a:spcPct val="100000"/>
              </a:lnSpc>
              <a:buNone/>
            </a:pPr>
            <a:r>
              <a:rPr lang="en-US" sz="2000"/>
              <a:t>This presentation is an introduction to sustainable, healthy food.</a:t>
            </a:r>
            <a:br>
              <a:rPr lang="en-US" sz="2000"/>
            </a:br>
            <a:endParaRPr lang="en-US" sz="2000"/>
          </a:p>
          <a:p>
            <a:pPr marL="0" indent="0">
              <a:lnSpc>
                <a:spcPct val="100000"/>
              </a:lnSpc>
              <a:buNone/>
            </a:pPr>
            <a:r>
              <a:rPr lang="en-US" sz="2000"/>
              <a:t>The diagram on the right shows the factors that make up a sustainable diet. </a:t>
            </a:r>
            <a:br>
              <a:rPr lang="en-US" sz="2000"/>
            </a:br>
            <a:endParaRPr lang="en-US" sz="2000"/>
          </a:p>
          <a:p>
            <a:pPr marL="0" indent="0">
              <a:lnSpc>
                <a:spcPct val="100000"/>
              </a:lnSpc>
              <a:buNone/>
            </a:pPr>
            <a:r>
              <a:rPr lang="en-US" sz="2000"/>
              <a:t>This presentation is aimed at children aged 5-7 years and will focus on some of these factors, as appropriate for the age group. </a:t>
            </a:r>
          </a:p>
          <a:p>
            <a:pPr marL="0" indent="0">
              <a:lnSpc>
                <a:spcPct val="100000"/>
              </a:lnSpc>
              <a:buNone/>
            </a:pPr>
            <a:endParaRPr lang="en-US" sz="2000"/>
          </a:p>
          <a:p>
            <a:pPr marL="0" indent="0">
              <a:lnSpc>
                <a:spcPct val="100000"/>
              </a:lnSpc>
              <a:buNone/>
            </a:pPr>
            <a:endParaRPr lang="en-US" sz="2000"/>
          </a:p>
        </p:txBody>
      </p:sp>
      <p:grpSp>
        <p:nvGrpSpPr>
          <p:cNvPr id="7" name="Group 6">
            <a:extLst>
              <a:ext uri="{FF2B5EF4-FFF2-40B4-BE49-F238E27FC236}">
                <a16:creationId xmlns:a16="http://schemas.microsoft.com/office/drawing/2014/main" id="{44B22F77-9F9C-D44E-E9B5-98C839CBD143}"/>
              </a:ext>
            </a:extLst>
          </p:cNvPr>
          <p:cNvGrpSpPr/>
          <p:nvPr/>
        </p:nvGrpSpPr>
        <p:grpSpPr>
          <a:xfrm>
            <a:off x="6453809" y="1409157"/>
            <a:ext cx="4777111" cy="4633078"/>
            <a:chOff x="6340150" y="1140800"/>
            <a:chExt cx="5340454" cy="5179436"/>
          </a:xfrm>
        </p:grpSpPr>
        <p:pic>
          <p:nvPicPr>
            <p:cNvPr id="8" name="Picture 7">
              <a:extLst>
                <a:ext uri="{FF2B5EF4-FFF2-40B4-BE49-F238E27FC236}">
                  <a16:creationId xmlns:a16="http://schemas.microsoft.com/office/drawing/2014/main" id="{9FBF2850-0827-62FA-25BB-BE326DF88626}"/>
                </a:ext>
              </a:extLst>
            </p:cNvPr>
            <p:cNvPicPr>
              <a:picLocks noChangeAspect="1"/>
            </p:cNvPicPr>
            <p:nvPr/>
          </p:nvPicPr>
          <p:blipFill>
            <a:blip r:embed="rId2"/>
            <a:stretch>
              <a:fillRect/>
            </a:stretch>
          </p:blipFill>
          <p:spPr>
            <a:xfrm>
              <a:off x="6340150" y="1140800"/>
              <a:ext cx="5340454" cy="5179436"/>
            </a:xfrm>
            <a:prstGeom prst="rect">
              <a:avLst/>
            </a:prstGeom>
          </p:spPr>
        </p:pic>
        <p:sp>
          <p:nvSpPr>
            <p:cNvPr id="9" name="TextBox 8">
              <a:extLst>
                <a:ext uri="{FF2B5EF4-FFF2-40B4-BE49-F238E27FC236}">
                  <a16:creationId xmlns:a16="http://schemas.microsoft.com/office/drawing/2014/main" id="{C7D3AFF5-56D0-778F-5EB5-5A7D671BF7BE}"/>
                </a:ext>
              </a:extLst>
            </p:cNvPr>
            <p:cNvSpPr txBox="1"/>
            <p:nvPr/>
          </p:nvSpPr>
          <p:spPr>
            <a:xfrm>
              <a:off x="8346282" y="5632064"/>
              <a:ext cx="1328190" cy="246221"/>
            </a:xfrm>
            <a:prstGeom prst="rect">
              <a:avLst/>
            </a:prstGeom>
            <a:noFill/>
          </p:spPr>
          <p:txBody>
            <a:bodyPr wrap="square" rtlCol="0">
              <a:spAutoFit/>
            </a:bodyPr>
            <a:lstStyle/>
            <a:p>
              <a:pPr algn="ctr"/>
              <a:r>
                <a:rPr lang="en-GB" sz="1000">
                  <a:solidFill>
                    <a:schemeClr val="bg1">
                      <a:lumMod val="95000"/>
                    </a:schemeClr>
                  </a:solidFill>
                  <a:latin typeface="Arial" panose="020B0604020202020204" pitchFamily="34" charset="0"/>
                  <a:cs typeface="Arial" panose="020B0604020202020204" pitchFamily="34" charset="0"/>
                </a:rPr>
                <a:t>(including safety)</a:t>
              </a:r>
            </a:p>
          </p:txBody>
        </p:sp>
      </p:grpSp>
    </p:spTree>
    <p:extLst>
      <p:ext uri="{BB962C8B-B14F-4D97-AF65-F5344CB8AC3E}">
        <p14:creationId xmlns:p14="http://schemas.microsoft.com/office/powerpoint/2010/main" val="1740713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89FC6-AF5D-D65E-5E64-21A2789EA79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89DC4CA-9FA2-E9C0-EF51-82871EB3680E}"/>
              </a:ext>
            </a:extLst>
          </p:cNvPr>
          <p:cNvSpPr>
            <a:spLocks noGrp="1"/>
          </p:cNvSpPr>
          <p:nvPr>
            <p:ph type="ctrTitle"/>
          </p:nvPr>
        </p:nvSpPr>
        <p:spPr>
          <a:xfrm>
            <a:off x="563217" y="1263862"/>
            <a:ext cx="11005447" cy="720725"/>
          </a:xfrm>
        </p:spPr>
        <p:txBody>
          <a:bodyPr>
            <a:noAutofit/>
          </a:bodyPr>
          <a:lstStyle/>
          <a:p>
            <a:r>
              <a:rPr lang="en-US" sz="3200" b="1"/>
              <a:t>Climate change</a:t>
            </a:r>
          </a:p>
        </p:txBody>
      </p:sp>
      <p:sp>
        <p:nvSpPr>
          <p:cNvPr id="9" name="Text Placeholder 2">
            <a:extLst>
              <a:ext uri="{FF2B5EF4-FFF2-40B4-BE49-F238E27FC236}">
                <a16:creationId xmlns:a16="http://schemas.microsoft.com/office/drawing/2014/main" id="{41E8EF39-3055-C07C-F8B1-3D59F09C4AE3}"/>
              </a:ext>
            </a:extLst>
          </p:cNvPr>
          <p:cNvSpPr txBox="1">
            <a:spLocks/>
          </p:cNvSpPr>
          <p:nvPr/>
        </p:nvSpPr>
        <p:spPr>
          <a:xfrm>
            <a:off x="441739" y="1803100"/>
            <a:ext cx="10866781" cy="1275907"/>
          </a:xfrm>
          <a:prstGeom prst="rect">
            <a:avLst/>
          </a:prstGeom>
        </p:spPr>
        <p:txBody>
          <a:bodyPr vert="horz" lIns="91440" tIns="45720" rIns="91440" bIns="45720" rtlCol="0">
            <a:no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GB" sz="2400">
                <a:solidFill>
                  <a:srgbClr val="000000"/>
                </a:solidFill>
              </a:rPr>
              <a:t>As the Earth gets hotter over time, we get more extreme weather such as drought (not enough water) and flooding (too much water).</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en-GB" sz="2800">
              <a:solidFill>
                <a:srgbClr val="000000"/>
              </a:solidFill>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en-GB" sz="2800">
              <a:solidFill>
                <a:srgbClr val="000000"/>
              </a:solidFill>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en-GB" sz="2800">
              <a:solidFill>
                <a:srgbClr val="000000"/>
              </a:solidFill>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en-GB" sz="2800">
              <a:solidFill>
                <a:srgbClr val="000000"/>
              </a:solidFill>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en-GB" sz="2800">
              <a:solidFill>
                <a:srgbClr val="000000"/>
              </a:solidFill>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en-GB" sz="2800">
              <a:solidFill>
                <a:srgbClr val="000000"/>
              </a:solidFill>
            </a:endParaRPr>
          </a:p>
        </p:txBody>
      </p:sp>
      <p:pic>
        <p:nvPicPr>
          <p:cNvPr id="7" name="Picture 6" descr="A close-up of a cracked ground&#10;&#10;AI-generated content may be incorrect.">
            <a:extLst>
              <a:ext uri="{FF2B5EF4-FFF2-40B4-BE49-F238E27FC236}">
                <a16:creationId xmlns:a16="http://schemas.microsoft.com/office/drawing/2014/main" id="{1F8DEC88-6AB7-13A4-9220-6FF9598AAAFE}"/>
              </a:ext>
            </a:extLst>
          </p:cNvPr>
          <p:cNvPicPr>
            <a:picLocks noChangeAspect="1"/>
          </p:cNvPicPr>
          <p:nvPr/>
        </p:nvPicPr>
        <p:blipFill>
          <a:blip r:embed="rId2"/>
          <a:stretch>
            <a:fillRect/>
          </a:stretch>
        </p:blipFill>
        <p:spPr>
          <a:xfrm>
            <a:off x="563217" y="2795991"/>
            <a:ext cx="4600167" cy="3068311"/>
          </a:xfrm>
          <a:prstGeom prst="rect">
            <a:avLst/>
          </a:prstGeom>
        </p:spPr>
      </p:pic>
      <p:pic>
        <p:nvPicPr>
          <p:cNvPr id="10" name="Picture 9" descr="A fence in a flooded area&#10;&#10;AI-generated content may be incorrect.">
            <a:extLst>
              <a:ext uri="{FF2B5EF4-FFF2-40B4-BE49-F238E27FC236}">
                <a16:creationId xmlns:a16="http://schemas.microsoft.com/office/drawing/2014/main" id="{A4F677D9-0E16-9B34-F21F-CC80CD7B92B2}"/>
              </a:ext>
            </a:extLst>
          </p:cNvPr>
          <p:cNvPicPr>
            <a:picLocks noChangeAspect="1"/>
          </p:cNvPicPr>
          <p:nvPr/>
        </p:nvPicPr>
        <p:blipFill>
          <a:blip r:embed="rId3"/>
          <a:stretch>
            <a:fillRect/>
          </a:stretch>
        </p:blipFill>
        <p:spPr>
          <a:xfrm>
            <a:off x="5411609" y="2795991"/>
            <a:ext cx="5182957" cy="3068311"/>
          </a:xfrm>
          <a:prstGeom prst="rect">
            <a:avLst/>
          </a:prstGeom>
        </p:spPr>
      </p:pic>
      <p:sp>
        <p:nvSpPr>
          <p:cNvPr id="2" name="Text Placeholder 2">
            <a:extLst>
              <a:ext uri="{FF2B5EF4-FFF2-40B4-BE49-F238E27FC236}">
                <a16:creationId xmlns:a16="http://schemas.microsoft.com/office/drawing/2014/main" id="{F2AB4FD1-6898-E39A-FC34-55B06F3A201D}"/>
              </a:ext>
            </a:extLst>
          </p:cNvPr>
          <p:cNvSpPr txBox="1">
            <a:spLocks/>
          </p:cNvSpPr>
          <p:nvPr/>
        </p:nvSpPr>
        <p:spPr>
          <a:xfrm>
            <a:off x="3004184" y="6118496"/>
            <a:ext cx="5741890" cy="720726"/>
          </a:xfrm>
          <a:prstGeom prst="rect">
            <a:avLst/>
          </a:prstGeom>
        </p:spPr>
        <p:txBody>
          <a:bodyPr vert="horz" lIns="91440" tIns="45720" rIns="91440" bIns="45720" rtlCol="0">
            <a:no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GB" sz="2400">
                <a:solidFill>
                  <a:srgbClr val="000000"/>
                </a:solidFill>
              </a:rPr>
              <a:t>This makes it harder to grow food.</a:t>
            </a:r>
          </a:p>
        </p:txBody>
      </p:sp>
    </p:spTree>
    <p:extLst>
      <p:ext uri="{BB962C8B-B14F-4D97-AF65-F5344CB8AC3E}">
        <p14:creationId xmlns:p14="http://schemas.microsoft.com/office/powerpoint/2010/main" val="98438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78119-A629-D5D9-3C47-26885908F02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7571BC9-16CE-4C16-EF5B-59B43FD9C0B4}"/>
              </a:ext>
            </a:extLst>
          </p:cNvPr>
          <p:cNvSpPr>
            <a:spLocks noGrp="1"/>
          </p:cNvSpPr>
          <p:nvPr>
            <p:ph type="ctrTitle"/>
          </p:nvPr>
        </p:nvSpPr>
        <p:spPr>
          <a:xfrm>
            <a:off x="501468" y="1457850"/>
            <a:ext cx="11005447" cy="720725"/>
          </a:xfrm>
        </p:spPr>
        <p:txBody>
          <a:bodyPr>
            <a:noAutofit/>
          </a:bodyPr>
          <a:lstStyle/>
          <a:p>
            <a:r>
              <a:rPr lang="en-US" sz="3200" b="1"/>
              <a:t>Land, water and energy</a:t>
            </a:r>
          </a:p>
        </p:txBody>
      </p:sp>
      <p:sp>
        <p:nvSpPr>
          <p:cNvPr id="2" name="Text Placeholder 2">
            <a:extLst>
              <a:ext uri="{FF2B5EF4-FFF2-40B4-BE49-F238E27FC236}">
                <a16:creationId xmlns:a16="http://schemas.microsoft.com/office/drawing/2014/main" id="{3A4E15A9-93E2-1DDE-3856-870B068950E4}"/>
              </a:ext>
            </a:extLst>
          </p:cNvPr>
          <p:cNvSpPr txBox="1">
            <a:spLocks/>
          </p:cNvSpPr>
          <p:nvPr/>
        </p:nvSpPr>
        <p:spPr>
          <a:xfrm>
            <a:off x="563217" y="1988446"/>
            <a:ext cx="10250073" cy="2237272"/>
          </a:xfrm>
          <a:prstGeom prst="rect">
            <a:avLst/>
          </a:prstGeom>
        </p:spPr>
        <p:txBody>
          <a:bodyPr vert="horz" lIns="91440" tIns="45720" rIns="91440" bIns="45720" rtlCol="0">
            <a:norm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en-GB" sz="2800">
              <a:solidFill>
                <a:srgbClr val="000000"/>
              </a:solidFill>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 name="Picture 2" descr="A picture containing nature, outdoor, water, snow&#10;&#10;Description automatically generated">
            <a:extLst>
              <a:ext uri="{FF2B5EF4-FFF2-40B4-BE49-F238E27FC236}">
                <a16:creationId xmlns:a16="http://schemas.microsoft.com/office/drawing/2014/main" id="{340BEC6B-E9B2-C682-497A-F6A17E3303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15586" y="3873564"/>
            <a:ext cx="3637838" cy="2237270"/>
          </a:xfrm>
          <a:prstGeom prst="rect">
            <a:avLst/>
          </a:prstGeom>
          <a:ln w="28575">
            <a:noFill/>
          </a:ln>
        </p:spPr>
      </p:pic>
      <p:pic>
        <p:nvPicPr>
          <p:cNvPr id="5" name="Picture 4" descr="A picture containing outdoor, sky, nature, desert&#10;&#10;Description automatically generated">
            <a:extLst>
              <a:ext uri="{FF2B5EF4-FFF2-40B4-BE49-F238E27FC236}">
                <a16:creationId xmlns:a16="http://schemas.microsoft.com/office/drawing/2014/main" id="{7F7D4513-8EBB-87B7-E5D4-CAC92DF9A5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241" y="3873564"/>
            <a:ext cx="3354230" cy="2237271"/>
          </a:xfrm>
          <a:prstGeom prst="rect">
            <a:avLst/>
          </a:prstGeom>
          <a:ln w="28575">
            <a:noFill/>
          </a:ln>
        </p:spPr>
      </p:pic>
      <p:pic>
        <p:nvPicPr>
          <p:cNvPr id="6" name="Picture 5" descr="A picture containing smoke, sky, train, steam&#10;&#10;Description automatically generated">
            <a:extLst>
              <a:ext uri="{FF2B5EF4-FFF2-40B4-BE49-F238E27FC236}">
                <a16:creationId xmlns:a16="http://schemas.microsoft.com/office/drawing/2014/main" id="{9BBFBC4E-28A0-0EEA-1125-218BFB63E8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99968" y="3873564"/>
            <a:ext cx="3528815" cy="2237269"/>
          </a:xfrm>
          <a:prstGeom prst="rect">
            <a:avLst/>
          </a:prstGeom>
          <a:ln w="28575">
            <a:noFill/>
          </a:ln>
        </p:spPr>
      </p:pic>
      <p:sp>
        <p:nvSpPr>
          <p:cNvPr id="8" name="TextBox 7">
            <a:extLst>
              <a:ext uri="{FF2B5EF4-FFF2-40B4-BE49-F238E27FC236}">
                <a16:creationId xmlns:a16="http://schemas.microsoft.com/office/drawing/2014/main" id="{8E63BA2A-DC03-C5D9-B39B-4D898EA44062}"/>
              </a:ext>
            </a:extLst>
          </p:cNvPr>
          <p:cNvSpPr txBox="1"/>
          <p:nvPr/>
        </p:nvSpPr>
        <p:spPr>
          <a:xfrm>
            <a:off x="416627" y="2026905"/>
            <a:ext cx="7101689" cy="1846659"/>
          </a:xfrm>
          <a:prstGeom prst="rect">
            <a:avLst/>
          </a:prstGeom>
          <a:noFill/>
        </p:spPr>
        <p:txBody>
          <a:bodyPr wrap="square">
            <a:spAutoFit/>
          </a:bodyPr>
          <a:lstStyle/>
          <a:p>
            <a:pPr indent="0"/>
            <a:r>
              <a:rPr lang="en-GB" sz="2400">
                <a:solidFill>
                  <a:srgbClr val="000000"/>
                </a:solidFill>
                <a:latin typeface="Arial" panose="020B0604020202020204" pitchFamily="34" charset="0"/>
                <a:cs typeface="Arial" panose="020B0604020202020204" pitchFamily="34" charset="0"/>
              </a:rPr>
              <a:t>To make sure we have enough food to eat and to look after our plants, we need to…</a:t>
            </a:r>
            <a:br>
              <a:rPr lang="en-GB" sz="2400">
                <a:solidFill>
                  <a:srgbClr val="000000"/>
                </a:solidFill>
                <a:latin typeface="Arial" panose="020B0604020202020204" pitchFamily="34" charset="0"/>
                <a:cs typeface="Arial" panose="020B0604020202020204" pitchFamily="34" charset="0"/>
              </a:rPr>
            </a:br>
            <a:endParaRPr lang="en-GB" sz="2400">
              <a:solidFill>
                <a:srgbClr val="000000"/>
              </a:solidFill>
              <a:latin typeface="Arial" panose="020B0604020202020204" pitchFamily="34" charset="0"/>
              <a:cs typeface="Arial" panose="020B0604020202020204" pitchFamily="34" charset="0"/>
            </a:endParaRPr>
          </a:p>
          <a:p>
            <a:pPr indent="0"/>
            <a:r>
              <a:rPr lang="en-GB" sz="2400" b="1">
                <a:solidFill>
                  <a:srgbClr val="000000"/>
                </a:solidFill>
                <a:latin typeface="Arial" panose="020B0604020202020204" pitchFamily="34" charset="0"/>
                <a:cs typeface="Arial" panose="020B0604020202020204" pitchFamily="34" charset="0"/>
              </a:rPr>
              <a:t> Use land, water and energy wisely!</a:t>
            </a:r>
          </a:p>
          <a:p>
            <a:pPr indent="0"/>
            <a:r>
              <a:rPr lang="en-GB" sz="1800">
                <a:solidFill>
                  <a:srgbClr val="000000"/>
                </a:solidFill>
                <a:latin typeface="+mn-lt"/>
              </a:rPr>
              <a:t> </a:t>
            </a:r>
          </a:p>
        </p:txBody>
      </p:sp>
    </p:spTree>
    <p:extLst>
      <p:ext uri="{BB962C8B-B14F-4D97-AF65-F5344CB8AC3E}">
        <p14:creationId xmlns:p14="http://schemas.microsoft.com/office/powerpoint/2010/main" val="190893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534BB-AAC6-08DD-A1D7-0597FBAFD6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BE0325-35D3-C96D-42A1-57D2D33750F9}"/>
              </a:ext>
            </a:extLst>
          </p:cNvPr>
          <p:cNvSpPr>
            <a:spLocks noGrp="1"/>
          </p:cNvSpPr>
          <p:nvPr>
            <p:ph type="ctrTitle"/>
          </p:nvPr>
        </p:nvSpPr>
        <p:spPr>
          <a:xfrm>
            <a:off x="612682" y="1285503"/>
            <a:ext cx="9720000" cy="720000"/>
          </a:xfrm>
        </p:spPr>
        <p:txBody>
          <a:bodyPr/>
          <a:lstStyle/>
          <a:p>
            <a:r>
              <a:rPr lang="en-US"/>
              <a:t>Memory quiz!</a:t>
            </a:r>
          </a:p>
        </p:txBody>
      </p:sp>
      <p:sp>
        <p:nvSpPr>
          <p:cNvPr id="6" name="Subtitle 2">
            <a:extLst>
              <a:ext uri="{FF2B5EF4-FFF2-40B4-BE49-F238E27FC236}">
                <a16:creationId xmlns:a16="http://schemas.microsoft.com/office/drawing/2014/main" id="{F821198F-4EEE-A02B-88E2-E0866E45FA6A}"/>
              </a:ext>
            </a:extLst>
          </p:cNvPr>
          <p:cNvSpPr>
            <a:spLocks noGrp="1"/>
          </p:cNvSpPr>
          <p:nvPr>
            <p:ph type="subTitle" idx="1"/>
          </p:nvPr>
        </p:nvSpPr>
        <p:spPr>
          <a:xfrm>
            <a:off x="612682" y="2013351"/>
            <a:ext cx="11342854" cy="3247832"/>
          </a:xfrm>
        </p:spPr>
        <p:txBody>
          <a:bodyPr/>
          <a:lstStyle/>
          <a:p>
            <a:pPr marL="457200" indent="-457200">
              <a:lnSpc>
                <a:spcPct val="100000"/>
              </a:lnSpc>
              <a:buAutoNum type="arabicPeriod"/>
            </a:pPr>
            <a:r>
              <a:rPr lang="en-US" sz="2400">
                <a:latin typeface="Arial"/>
                <a:cs typeface="Arial"/>
              </a:rPr>
              <a:t>What 3 things are needed to produce food? </a:t>
            </a:r>
          </a:p>
          <a:p>
            <a:pPr marL="457200" indent="-457200">
              <a:lnSpc>
                <a:spcPct val="100000"/>
              </a:lnSpc>
              <a:buAutoNum type="arabicPeriod"/>
            </a:pPr>
            <a:endParaRPr lang="en-US" sz="2400">
              <a:latin typeface="Arial"/>
              <a:cs typeface="Arial"/>
            </a:endParaRPr>
          </a:p>
          <a:p>
            <a:pPr marL="457200" indent="-457200">
              <a:lnSpc>
                <a:spcPct val="100000"/>
              </a:lnSpc>
              <a:buAutoNum type="arabicPeriod"/>
            </a:pPr>
            <a:r>
              <a:rPr lang="en-US" sz="2400">
                <a:latin typeface="Arial"/>
                <a:cs typeface="Arial"/>
              </a:rPr>
              <a:t>Why does it matter how much water we use?</a:t>
            </a:r>
          </a:p>
          <a:p>
            <a:pPr marL="457200" indent="-457200">
              <a:lnSpc>
                <a:spcPct val="100000"/>
              </a:lnSpc>
              <a:buAutoNum type="arabicPeriod"/>
            </a:pPr>
            <a:endParaRPr lang="en-US" sz="2400"/>
          </a:p>
          <a:p>
            <a:pPr marL="457200" indent="-457200">
              <a:lnSpc>
                <a:spcPct val="100000"/>
              </a:lnSpc>
              <a:buAutoNum type="arabicPeriod"/>
            </a:pPr>
            <a:r>
              <a:rPr lang="en-US" sz="2400">
                <a:latin typeface="Arial"/>
                <a:cs typeface="Arial"/>
              </a:rPr>
              <a:t>How does climate change effect the Earth? </a:t>
            </a:r>
            <a:endParaRPr lang="en-US" sz="2400"/>
          </a:p>
          <a:p>
            <a:pPr marL="457200" indent="-457200">
              <a:lnSpc>
                <a:spcPct val="100000"/>
              </a:lnSpc>
              <a:buAutoNum type="arabicPeriod"/>
            </a:pPr>
            <a:endParaRPr lang="en-US" sz="2000"/>
          </a:p>
          <a:p>
            <a:pPr marL="457200" indent="-457200">
              <a:lnSpc>
                <a:spcPct val="100000"/>
              </a:lnSpc>
              <a:buAutoNum type="arabicPeriod"/>
            </a:pPr>
            <a:endParaRPr lang="en-US" sz="2000"/>
          </a:p>
          <a:p>
            <a:pPr marL="0" indent="0">
              <a:lnSpc>
                <a:spcPct val="100000"/>
              </a:lnSpc>
              <a:buNone/>
            </a:pPr>
            <a:endParaRPr lang="en-US" sz="2000"/>
          </a:p>
          <a:p>
            <a:pPr marL="0" indent="0">
              <a:lnSpc>
                <a:spcPct val="100000"/>
              </a:lnSpc>
              <a:buNone/>
            </a:pPr>
            <a:endParaRPr lang="en-US" sz="2000"/>
          </a:p>
        </p:txBody>
      </p:sp>
    </p:spTree>
    <p:extLst>
      <p:ext uri="{BB962C8B-B14F-4D97-AF65-F5344CB8AC3E}">
        <p14:creationId xmlns:p14="http://schemas.microsoft.com/office/powerpoint/2010/main" val="2036607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9A668-D20E-CB35-6F82-661B28FD73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215544-5FE8-1E44-8FC6-665831A64AED}"/>
              </a:ext>
            </a:extLst>
          </p:cNvPr>
          <p:cNvSpPr>
            <a:spLocks noGrp="1"/>
          </p:cNvSpPr>
          <p:nvPr>
            <p:ph type="ctrTitle"/>
          </p:nvPr>
        </p:nvSpPr>
        <p:spPr>
          <a:xfrm>
            <a:off x="612682" y="1285503"/>
            <a:ext cx="9720000" cy="720000"/>
          </a:xfrm>
        </p:spPr>
        <p:txBody>
          <a:bodyPr/>
          <a:lstStyle/>
          <a:p>
            <a:r>
              <a:rPr lang="en-US"/>
              <a:t>Memory quiz!</a:t>
            </a:r>
          </a:p>
        </p:txBody>
      </p:sp>
      <p:sp>
        <p:nvSpPr>
          <p:cNvPr id="6" name="Subtitle 2">
            <a:extLst>
              <a:ext uri="{FF2B5EF4-FFF2-40B4-BE49-F238E27FC236}">
                <a16:creationId xmlns:a16="http://schemas.microsoft.com/office/drawing/2014/main" id="{93369054-7F77-2483-9273-FC147E6EFBE2}"/>
              </a:ext>
            </a:extLst>
          </p:cNvPr>
          <p:cNvSpPr>
            <a:spLocks noGrp="1"/>
          </p:cNvSpPr>
          <p:nvPr>
            <p:ph type="subTitle" idx="1"/>
          </p:nvPr>
        </p:nvSpPr>
        <p:spPr>
          <a:xfrm>
            <a:off x="612682" y="2013351"/>
            <a:ext cx="11342854" cy="3247832"/>
          </a:xfrm>
        </p:spPr>
        <p:txBody>
          <a:bodyPr/>
          <a:lstStyle/>
          <a:p>
            <a:pPr marL="0" indent="0">
              <a:lnSpc>
                <a:spcPct val="100000"/>
              </a:lnSpc>
              <a:buNone/>
            </a:pPr>
            <a:r>
              <a:rPr lang="en-US" sz="2400" b="1">
                <a:latin typeface="Arial"/>
                <a:cs typeface="Arial"/>
              </a:rPr>
              <a:t>1. What 3 things are needed to produce food?</a:t>
            </a:r>
            <a:endParaRPr lang="en-US" b="1"/>
          </a:p>
          <a:p>
            <a:pPr marL="0" indent="0">
              <a:lnSpc>
                <a:spcPct val="100000"/>
              </a:lnSpc>
              <a:buNone/>
            </a:pPr>
            <a:r>
              <a:rPr lang="en-US" sz="2400">
                <a:latin typeface="Arial"/>
                <a:cs typeface="Arial"/>
              </a:rPr>
              <a:t>Land, water and energy. </a:t>
            </a:r>
            <a:endParaRPr lang="en-US" sz="2400">
              <a:cs typeface="Arial"/>
            </a:endParaRPr>
          </a:p>
          <a:p>
            <a:pPr marL="0" indent="0">
              <a:lnSpc>
                <a:spcPct val="100000"/>
              </a:lnSpc>
              <a:buNone/>
            </a:pPr>
            <a:r>
              <a:rPr lang="en-US" sz="2400" b="1">
                <a:latin typeface="Arial"/>
                <a:cs typeface="Arial"/>
              </a:rPr>
              <a:t>2. Why does it matter how much water we use?</a:t>
            </a:r>
            <a:endParaRPr lang="en-US" sz="2400" b="1">
              <a:cs typeface="Arial"/>
            </a:endParaRPr>
          </a:p>
          <a:p>
            <a:pPr marL="0" indent="0">
              <a:lnSpc>
                <a:spcPct val="100000"/>
              </a:lnSpc>
              <a:buNone/>
            </a:pPr>
            <a:r>
              <a:rPr lang="en-US" sz="2400">
                <a:latin typeface="Arial"/>
                <a:cs typeface="Arial"/>
              </a:rPr>
              <a:t>If we use too much water to produce food, we may not have enough freshwater </a:t>
            </a:r>
            <a:r>
              <a:rPr lang="en-GB" sz="2400">
                <a:latin typeface="Arial"/>
                <a:cs typeface="Arial"/>
              </a:rPr>
              <a:t>to drink, grow our food, wash, cook and other parts of our daily life. </a:t>
            </a:r>
            <a:endParaRPr lang="en-US" sz="2400"/>
          </a:p>
          <a:p>
            <a:pPr marL="0" indent="0">
              <a:lnSpc>
                <a:spcPct val="100000"/>
              </a:lnSpc>
              <a:buNone/>
            </a:pPr>
            <a:r>
              <a:rPr lang="en-US" sz="2400" b="1">
                <a:latin typeface="Arial"/>
                <a:cs typeface="Arial"/>
              </a:rPr>
              <a:t>3. How does climate change effect the Earth? </a:t>
            </a:r>
            <a:endParaRPr lang="en-US" sz="2400" b="1"/>
          </a:p>
          <a:p>
            <a:pPr marL="0" indent="0">
              <a:lnSpc>
                <a:spcPct val="100000"/>
              </a:lnSpc>
              <a:buNone/>
            </a:pPr>
            <a:r>
              <a:rPr lang="en-GB" sz="2400">
                <a:latin typeface="Arial"/>
                <a:cs typeface="Arial"/>
              </a:rPr>
              <a:t>Climate change causes the Earth to get hotter over time, and </a:t>
            </a:r>
            <a:r>
              <a:rPr lang="en-GB" sz="2400" err="1">
                <a:latin typeface="Arial"/>
                <a:cs typeface="Arial"/>
              </a:rPr>
              <a:t>weget</a:t>
            </a:r>
            <a:r>
              <a:rPr lang="en-GB" sz="2400">
                <a:latin typeface="Arial"/>
                <a:cs typeface="Arial"/>
              </a:rPr>
              <a:t> more extreme weather such as drought (not enough water) and flooding (too much water).</a:t>
            </a:r>
            <a:endParaRPr lang="en-US" sz="2400">
              <a:cs typeface="Arial"/>
            </a:endParaRPr>
          </a:p>
          <a:p>
            <a:pPr marL="457200" indent="-457200">
              <a:lnSpc>
                <a:spcPct val="100000"/>
              </a:lnSpc>
              <a:buAutoNum type="arabicPeriod"/>
            </a:pPr>
            <a:endParaRPr lang="en-US" sz="2000"/>
          </a:p>
          <a:p>
            <a:pPr marL="0" indent="0">
              <a:lnSpc>
                <a:spcPct val="100000"/>
              </a:lnSpc>
              <a:buNone/>
            </a:pPr>
            <a:endParaRPr lang="en-US" sz="2000"/>
          </a:p>
          <a:p>
            <a:pPr marL="0" indent="0">
              <a:lnSpc>
                <a:spcPct val="100000"/>
              </a:lnSpc>
              <a:buNone/>
            </a:pPr>
            <a:endParaRPr lang="en-US" sz="2000"/>
          </a:p>
        </p:txBody>
      </p:sp>
    </p:spTree>
    <p:extLst>
      <p:ext uri="{BB962C8B-B14F-4D97-AF65-F5344CB8AC3E}">
        <p14:creationId xmlns:p14="http://schemas.microsoft.com/office/powerpoint/2010/main" val="1192686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9CEBB-9492-6B19-10E9-26D733F203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6BBA71-E7AD-6E92-4D74-B6137C25E257}"/>
              </a:ext>
            </a:extLst>
          </p:cNvPr>
          <p:cNvSpPr>
            <a:spLocks noGrp="1"/>
          </p:cNvSpPr>
          <p:nvPr>
            <p:ph type="ctrTitle"/>
          </p:nvPr>
        </p:nvSpPr>
        <p:spPr>
          <a:xfrm>
            <a:off x="506348" y="3273059"/>
            <a:ext cx="9144000" cy="733096"/>
          </a:xfrm>
        </p:spPr>
        <p:txBody>
          <a:bodyPr/>
          <a:lstStyle/>
          <a:p>
            <a:r>
              <a:rPr lang="en-US"/>
              <a:t>Producing food</a:t>
            </a:r>
          </a:p>
        </p:txBody>
      </p:sp>
      <p:sp>
        <p:nvSpPr>
          <p:cNvPr id="4" name="TextBox 3">
            <a:extLst>
              <a:ext uri="{FF2B5EF4-FFF2-40B4-BE49-F238E27FC236}">
                <a16:creationId xmlns:a16="http://schemas.microsoft.com/office/drawing/2014/main" id="{B4C89987-0BF2-C0A4-E405-E19958AFF238}"/>
              </a:ext>
            </a:extLst>
          </p:cNvPr>
          <p:cNvSpPr txBox="1"/>
          <p:nvPr/>
        </p:nvSpPr>
        <p:spPr>
          <a:xfrm>
            <a:off x="413583" y="3983649"/>
            <a:ext cx="7901608" cy="1754326"/>
          </a:xfrm>
          <a:prstGeom prst="rect">
            <a:avLst/>
          </a:prstGeom>
          <a:noFill/>
        </p:spPr>
        <p:txBody>
          <a:bodyPr wrap="square">
            <a:spAutoFit/>
          </a:bodyPr>
          <a:lstStyle/>
          <a:p>
            <a:r>
              <a:rPr lang="en-GB" sz="2400" b="1">
                <a:solidFill>
                  <a:schemeClr val="bg1"/>
                </a:solidFill>
                <a:latin typeface="Arial" panose="020B0604020202020204" pitchFamily="34" charset="0"/>
                <a:cs typeface="Arial" panose="020B0604020202020204" pitchFamily="34" charset="0"/>
              </a:rPr>
              <a:t>Key fact: Sustainable food is produced and processed with care for the environment.</a:t>
            </a:r>
            <a:br>
              <a:rPr lang="en-GB" sz="2400" b="1">
                <a:solidFill>
                  <a:schemeClr val="bg1"/>
                </a:solidFill>
                <a:latin typeface="Arial" panose="020B0604020202020204" pitchFamily="34" charset="0"/>
                <a:cs typeface="Arial" panose="020B0604020202020204" pitchFamily="34" charset="0"/>
              </a:rPr>
            </a:br>
            <a:r>
              <a:rPr lang="en-GB" sz="2400" b="1">
                <a:solidFill>
                  <a:schemeClr val="bg1"/>
                </a:solidFill>
                <a:latin typeface="Arial" panose="020B0604020202020204" pitchFamily="34" charset="0"/>
                <a:cs typeface="Arial" panose="020B0604020202020204" pitchFamily="34" charset="0"/>
              </a:rPr>
              <a:t> </a:t>
            </a:r>
          </a:p>
          <a:p>
            <a:pPr marL="0" indent="0">
              <a:buFont typeface="Arial" charset="0"/>
              <a:buNone/>
            </a:pPr>
            <a:br>
              <a:rPr lang="en-GB" b="1">
                <a:latin typeface="Arial" panose="020B0604020202020204" pitchFamily="34" charset="0"/>
                <a:cs typeface="Arial" panose="020B0604020202020204" pitchFamily="34" charset="0"/>
              </a:rPr>
            </a:b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4920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BDC64-44B7-DD07-EA8D-D05C4A13263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3BE0956-7621-C3DC-DCCB-596D2DED52ED}"/>
              </a:ext>
            </a:extLst>
          </p:cNvPr>
          <p:cNvSpPr>
            <a:spLocks noGrp="1"/>
          </p:cNvSpPr>
          <p:nvPr>
            <p:ph type="ctrTitle"/>
          </p:nvPr>
        </p:nvSpPr>
        <p:spPr>
          <a:xfrm>
            <a:off x="593276" y="1027035"/>
            <a:ext cx="11005447" cy="590729"/>
          </a:xfrm>
        </p:spPr>
        <p:txBody>
          <a:bodyPr>
            <a:noAutofit/>
          </a:bodyPr>
          <a:lstStyle/>
          <a:p>
            <a:r>
              <a:rPr lang="en-US" sz="3200" b="1"/>
              <a:t>Land</a:t>
            </a:r>
          </a:p>
        </p:txBody>
      </p:sp>
      <p:pic>
        <p:nvPicPr>
          <p:cNvPr id="24" name="Picture 23" descr="A group of sheep grazing in a field&#10;&#10;AI-generated content may be incorrect.">
            <a:extLst>
              <a:ext uri="{FF2B5EF4-FFF2-40B4-BE49-F238E27FC236}">
                <a16:creationId xmlns:a16="http://schemas.microsoft.com/office/drawing/2014/main" id="{6DABEFC0-FAEF-C0D7-9A39-465C6A057CB8}"/>
              </a:ext>
            </a:extLst>
          </p:cNvPr>
          <p:cNvPicPr>
            <a:picLocks noChangeAspect="1"/>
          </p:cNvPicPr>
          <p:nvPr/>
        </p:nvPicPr>
        <p:blipFill>
          <a:blip r:embed="rId2"/>
          <a:stretch>
            <a:fillRect/>
          </a:stretch>
        </p:blipFill>
        <p:spPr>
          <a:xfrm>
            <a:off x="593276" y="2206626"/>
            <a:ext cx="4452645" cy="2969915"/>
          </a:xfrm>
          <a:prstGeom prst="rect">
            <a:avLst/>
          </a:prstGeom>
        </p:spPr>
      </p:pic>
      <p:pic>
        <p:nvPicPr>
          <p:cNvPr id="28" name="Picture 27" descr="A field of green plants&#10;&#10;AI-generated content may be incorrect.">
            <a:extLst>
              <a:ext uri="{FF2B5EF4-FFF2-40B4-BE49-F238E27FC236}">
                <a16:creationId xmlns:a16="http://schemas.microsoft.com/office/drawing/2014/main" id="{80FA77DB-CC81-581E-21E5-5A9C0C3406F3}"/>
              </a:ext>
            </a:extLst>
          </p:cNvPr>
          <p:cNvPicPr>
            <a:picLocks noChangeAspect="1"/>
          </p:cNvPicPr>
          <p:nvPr/>
        </p:nvPicPr>
        <p:blipFill>
          <a:blip r:embed="rId3"/>
          <a:srcRect b="8307"/>
          <a:stretch/>
        </p:blipFill>
        <p:spPr>
          <a:xfrm>
            <a:off x="6225452" y="2206626"/>
            <a:ext cx="4318670" cy="2969915"/>
          </a:xfrm>
          <a:prstGeom prst="rect">
            <a:avLst/>
          </a:prstGeom>
        </p:spPr>
      </p:pic>
      <p:sp>
        <p:nvSpPr>
          <p:cNvPr id="2" name="Text Placeholder 2">
            <a:extLst>
              <a:ext uri="{FF2B5EF4-FFF2-40B4-BE49-F238E27FC236}">
                <a16:creationId xmlns:a16="http://schemas.microsoft.com/office/drawing/2014/main" id="{2D49B345-583F-DECA-051D-471DC5FB02B7}"/>
              </a:ext>
            </a:extLst>
          </p:cNvPr>
          <p:cNvSpPr txBox="1">
            <a:spLocks/>
          </p:cNvSpPr>
          <p:nvPr/>
        </p:nvSpPr>
        <p:spPr>
          <a:xfrm>
            <a:off x="417444" y="5269059"/>
            <a:ext cx="4452646" cy="1072546"/>
          </a:xfrm>
          <a:prstGeom prst="rect">
            <a:avLst/>
          </a:prstGeom>
        </p:spPr>
        <p:txBody>
          <a:bodyPr vert="horz" lIns="91440" tIns="45720" rIns="91440" bIns="45720" rtlCol="0">
            <a:no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000000"/>
                </a:solidFill>
                <a:effectLst/>
                <a:uLnTx/>
                <a:uFillTx/>
              </a:rPr>
              <a:t>Hilly, rocky land with grass can be used to rear animals.</a:t>
            </a:r>
            <a:endParaRPr lang="en-GB" sz="2400">
              <a:solidFill>
                <a:srgbClr val="000000"/>
              </a:solidFill>
            </a:endParaRPr>
          </a:p>
        </p:txBody>
      </p:sp>
      <p:sp>
        <p:nvSpPr>
          <p:cNvPr id="5" name="Text Placeholder 2">
            <a:extLst>
              <a:ext uri="{FF2B5EF4-FFF2-40B4-BE49-F238E27FC236}">
                <a16:creationId xmlns:a16="http://schemas.microsoft.com/office/drawing/2014/main" id="{9833B6F2-8B0D-9017-1288-F34C7BBC694C}"/>
              </a:ext>
            </a:extLst>
          </p:cNvPr>
          <p:cNvSpPr txBox="1">
            <a:spLocks/>
          </p:cNvSpPr>
          <p:nvPr/>
        </p:nvSpPr>
        <p:spPr>
          <a:xfrm>
            <a:off x="5903594" y="5278558"/>
            <a:ext cx="5258049" cy="1063047"/>
          </a:xfrm>
          <a:prstGeom prst="rect">
            <a:avLst/>
          </a:prstGeom>
        </p:spPr>
        <p:txBody>
          <a:bodyPr vert="horz" lIns="91440" tIns="45720" rIns="91440" bIns="45720" rtlCol="0">
            <a:normAutofit fontScale="92500"/>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000000"/>
                </a:solidFill>
                <a:effectLst/>
                <a:uLnTx/>
                <a:uFillTx/>
              </a:rPr>
              <a:t>Flat and sloped fields with the right </a:t>
            </a:r>
            <a:r>
              <a:rPr lang="en-GB" sz="2400">
                <a:solidFill>
                  <a:srgbClr val="000000"/>
                </a:solidFill>
              </a:rPr>
              <a:t>type of </a:t>
            </a:r>
            <a:r>
              <a:rPr kumimoji="0" lang="en-GB" sz="2400" b="0" i="0" u="none" strike="noStrike" kern="1200" cap="none" spc="0" normalizeH="0" baseline="0" noProof="0">
                <a:ln>
                  <a:noFill/>
                </a:ln>
                <a:solidFill>
                  <a:srgbClr val="000000"/>
                </a:solidFill>
                <a:effectLst/>
                <a:uLnTx/>
                <a:uFillTx/>
              </a:rPr>
              <a:t>soil can be used to grow crops.</a:t>
            </a:r>
          </a:p>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en-GB" sz="2400">
              <a:solidFill>
                <a:srgbClr val="000000"/>
              </a:solidFill>
            </a:endParaRPr>
          </a:p>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B11A4366-95A0-558E-B206-46239DBC39C6}"/>
              </a:ext>
            </a:extLst>
          </p:cNvPr>
          <p:cNvSpPr txBox="1"/>
          <p:nvPr/>
        </p:nvSpPr>
        <p:spPr>
          <a:xfrm>
            <a:off x="549958" y="1552896"/>
            <a:ext cx="10508490" cy="892552"/>
          </a:xfrm>
          <a:prstGeom prst="rect">
            <a:avLst/>
          </a:prstGeom>
          <a:noFill/>
        </p:spPr>
        <p:txBody>
          <a:bodyPr wrap="square">
            <a:spAutoFit/>
          </a:bodyPr>
          <a:lstStyle/>
          <a:p>
            <a:r>
              <a:rPr lang="en-GB" sz="2400">
                <a:solidFill>
                  <a:srgbClr val="000000"/>
                </a:solidFill>
                <a:latin typeface="Arial" panose="020B0604020202020204" pitchFamily="34" charset="0"/>
                <a:cs typeface="Arial" panose="020B0604020202020204" pitchFamily="34" charset="0"/>
              </a:rPr>
              <a:t>Different land in the UK is good for farming different food. </a:t>
            </a:r>
          </a:p>
          <a:p>
            <a:endParaRPr lang="en-GB" sz="28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354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04C96-6FD5-D81E-A7D9-7EBF5257D16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2FE63C2-57DE-749A-D592-6CB9802310BA}"/>
              </a:ext>
            </a:extLst>
          </p:cNvPr>
          <p:cNvSpPr>
            <a:spLocks noGrp="1"/>
          </p:cNvSpPr>
          <p:nvPr>
            <p:ph type="ctrTitle"/>
          </p:nvPr>
        </p:nvSpPr>
        <p:spPr>
          <a:xfrm>
            <a:off x="494127" y="1160701"/>
            <a:ext cx="11005447" cy="720725"/>
          </a:xfrm>
        </p:spPr>
        <p:txBody>
          <a:bodyPr>
            <a:noAutofit/>
          </a:bodyPr>
          <a:lstStyle/>
          <a:p>
            <a:r>
              <a:rPr lang="en-US" sz="3200" b="1"/>
              <a:t>Land</a:t>
            </a:r>
          </a:p>
        </p:txBody>
      </p:sp>
      <p:sp>
        <p:nvSpPr>
          <p:cNvPr id="3" name="TextBox 2">
            <a:extLst>
              <a:ext uri="{FF2B5EF4-FFF2-40B4-BE49-F238E27FC236}">
                <a16:creationId xmlns:a16="http://schemas.microsoft.com/office/drawing/2014/main" id="{F4DFB1D7-47FA-3B37-38FD-823E70FFDC5D}"/>
              </a:ext>
            </a:extLst>
          </p:cNvPr>
          <p:cNvSpPr txBox="1"/>
          <p:nvPr/>
        </p:nvSpPr>
        <p:spPr>
          <a:xfrm>
            <a:off x="424553" y="1877970"/>
            <a:ext cx="6097656" cy="2308324"/>
          </a:xfrm>
          <a:prstGeom prst="rect">
            <a:avLst/>
          </a:prstGeom>
          <a:noFill/>
        </p:spPr>
        <p:txBody>
          <a:bodyPr wrap="square">
            <a:spAutoFit/>
          </a:bodyPr>
          <a:lstStyle/>
          <a:p>
            <a:r>
              <a:rPr lang="en-GB" sz="2400">
                <a:solidFill>
                  <a:srgbClr val="000000"/>
                </a:solidFill>
                <a:latin typeface="Arial" panose="020B0604020202020204" pitchFamily="34" charset="0"/>
                <a:cs typeface="Arial" panose="020B0604020202020204" pitchFamily="34" charset="0"/>
              </a:rPr>
              <a:t>Farmers make the most of the land in the UK by growing crops and rearing animals in different places.</a:t>
            </a:r>
          </a:p>
          <a:p>
            <a:endParaRPr lang="en-GB" sz="2400">
              <a:solidFill>
                <a:srgbClr val="000000"/>
              </a:solidFill>
              <a:latin typeface="Arial" panose="020B0604020202020204" pitchFamily="34" charset="0"/>
              <a:cs typeface="Arial" panose="020B0604020202020204" pitchFamily="34" charset="0"/>
            </a:endParaRPr>
          </a:p>
          <a:p>
            <a:r>
              <a:rPr lang="en-GB" sz="2400">
                <a:solidFill>
                  <a:srgbClr val="000000"/>
                </a:solidFill>
                <a:latin typeface="Arial" panose="020B0604020202020204" pitchFamily="34" charset="0"/>
                <a:cs typeface="Arial" panose="020B0604020202020204" pitchFamily="34" charset="0"/>
              </a:rPr>
              <a:t>This map shows where different food is farmed in the UK. </a:t>
            </a:r>
            <a:endParaRPr lang="en-GB" sz="240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F9DA6AAB-2EAA-4AE9-930F-802D6D9990AC}"/>
              </a:ext>
            </a:extLst>
          </p:cNvPr>
          <p:cNvGrpSpPr/>
          <p:nvPr/>
        </p:nvGrpSpPr>
        <p:grpSpPr>
          <a:xfrm>
            <a:off x="7125292" y="768800"/>
            <a:ext cx="3648726" cy="5271625"/>
            <a:chOff x="8899174" y="1606921"/>
            <a:chExt cx="3146287" cy="4667045"/>
          </a:xfrm>
        </p:grpSpPr>
        <p:grpSp>
          <p:nvGrpSpPr>
            <p:cNvPr id="5" name="Group 4">
              <a:extLst>
                <a:ext uri="{FF2B5EF4-FFF2-40B4-BE49-F238E27FC236}">
                  <a16:creationId xmlns:a16="http://schemas.microsoft.com/office/drawing/2014/main" id="{176763EE-0B9A-077F-59AC-D1E2C910200D}"/>
                </a:ext>
              </a:extLst>
            </p:cNvPr>
            <p:cNvGrpSpPr/>
            <p:nvPr/>
          </p:nvGrpSpPr>
          <p:grpSpPr>
            <a:xfrm>
              <a:off x="8899174" y="1606921"/>
              <a:ext cx="2740952" cy="4030134"/>
              <a:chOff x="8843433" y="1672434"/>
              <a:chExt cx="2999893" cy="4410866"/>
            </a:xfrm>
          </p:grpSpPr>
          <p:grpSp>
            <p:nvGrpSpPr>
              <p:cNvPr id="16" name="Group 15">
                <a:extLst>
                  <a:ext uri="{FF2B5EF4-FFF2-40B4-BE49-F238E27FC236}">
                    <a16:creationId xmlns:a16="http://schemas.microsoft.com/office/drawing/2014/main" id="{0BFBBD5D-F75E-4D97-0766-15A515B68119}"/>
                  </a:ext>
                </a:extLst>
              </p:cNvPr>
              <p:cNvGrpSpPr/>
              <p:nvPr/>
            </p:nvGrpSpPr>
            <p:grpSpPr>
              <a:xfrm>
                <a:off x="8843433" y="1672434"/>
                <a:ext cx="2999893" cy="4361951"/>
                <a:chOff x="9021233" y="2431714"/>
                <a:chExt cx="2999893" cy="4361951"/>
              </a:xfrm>
            </p:grpSpPr>
            <p:pic>
              <p:nvPicPr>
                <p:cNvPr id="18" name="Picture 17" descr="A map of united kingdom with different colors&#10;&#10;Description automatically generated">
                  <a:extLst>
                    <a:ext uri="{FF2B5EF4-FFF2-40B4-BE49-F238E27FC236}">
                      <a16:creationId xmlns:a16="http://schemas.microsoft.com/office/drawing/2014/main" id="{77A4A2C5-9865-382C-12D7-DB73DE56CA92}"/>
                    </a:ext>
                  </a:extLst>
                </p:cNvPr>
                <p:cNvPicPr>
                  <a:picLocks noChangeAspect="1"/>
                </p:cNvPicPr>
                <p:nvPr/>
              </p:nvPicPr>
              <p:blipFill>
                <a:blip r:embed="rId2"/>
                <a:stretch>
                  <a:fillRect/>
                </a:stretch>
              </p:blipFill>
              <p:spPr>
                <a:xfrm>
                  <a:off x="9083663" y="2497671"/>
                  <a:ext cx="2937463" cy="4295994"/>
                </a:xfrm>
                <a:prstGeom prst="rect">
                  <a:avLst/>
                </a:prstGeom>
              </p:spPr>
            </p:pic>
            <p:sp>
              <p:nvSpPr>
                <p:cNvPr id="19" name="Rectangle 18">
                  <a:extLst>
                    <a:ext uri="{FF2B5EF4-FFF2-40B4-BE49-F238E27FC236}">
                      <a16:creationId xmlns:a16="http://schemas.microsoft.com/office/drawing/2014/main" id="{481299B1-EB3C-7C63-C866-8F7F8EEBB8BA}"/>
                    </a:ext>
                  </a:extLst>
                </p:cNvPr>
                <p:cNvSpPr/>
                <p:nvPr/>
              </p:nvSpPr>
              <p:spPr>
                <a:xfrm>
                  <a:off x="10835217" y="2499783"/>
                  <a:ext cx="54056" cy="863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A0A8315-9F98-0ECA-979E-C458B76887FA}"/>
                    </a:ext>
                  </a:extLst>
                </p:cNvPr>
                <p:cNvSpPr/>
                <p:nvPr/>
              </p:nvSpPr>
              <p:spPr>
                <a:xfrm>
                  <a:off x="9068846" y="2499783"/>
                  <a:ext cx="456154" cy="72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5AAD00E3-3163-CD0E-6DA8-E17F71D5EB7A}"/>
                    </a:ext>
                  </a:extLst>
                </p:cNvPr>
                <p:cNvSpPr/>
                <p:nvPr/>
              </p:nvSpPr>
              <p:spPr>
                <a:xfrm>
                  <a:off x="9281583" y="2431714"/>
                  <a:ext cx="640544" cy="569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C465475C-66B8-423F-A6E2-0DA31322DB2E}"/>
                    </a:ext>
                  </a:extLst>
                </p:cNvPr>
                <p:cNvSpPr/>
                <p:nvPr/>
              </p:nvSpPr>
              <p:spPr>
                <a:xfrm>
                  <a:off x="9021233" y="2522731"/>
                  <a:ext cx="640544" cy="569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Rectangle 16">
                <a:extLst>
                  <a:ext uri="{FF2B5EF4-FFF2-40B4-BE49-F238E27FC236}">
                    <a16:creationId xmlns:a16="http://schemas.microsoft.com/office/drawing/2014/main" id="{AEBCB43C-A015-E74D-B454-1D749082AD1A}"/>
                  </a:ext>
                </a:extLst>
              </p:cNvPr>
              <p:cNvSpPr/>
              <p:nvPr/>
            </p:nvSpPr>
            <p:spPr>
              <a:xfrm>
                <a:off x="10603361" y="5832475"/>
                <a:ext cx="54056" cy="250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Oval 5">
              <a:extLst>
                <a:ext uri="{FF2B5EF4-FFF2-40B4-BE49-F238E27FC236}">
                  <a16:creationId xmlns:a16="http://schemas.microsoft.com/office/drawing/2014/main" id="{4F115F7E-E6E4-7A7A-C0ED-412C5177C836}"/>
                </a:ext>
              </a:extLst>
            </p:cNvPr>
            <p:cNvSpPr/>
            <p:nvPr/>
          </p:nvSpPr>
          <p:spPr>
            <a:xfrm>
              <a:off x="9306227" y="5620583"/>
              <a:ext cx="269416" cy="269416"/>
            </a:xfrm>
            <a:prstGeom prst="ellipse">
              <a:avLst/>
            </a:prstGeom>
            <a:solidFill>
              <a:srgbClr val="FFC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3F55B45D-2326-9E8C-3B56-0073C3545C6B}"/>
                </a:ext>
              </a:extLst>
            </p:cNvPr>
            <p:cNvSpPr/>
            <p:nvPr/>
          </p:nvSpPr>
          <p:spPr>
            <a:xfrm>
              <a:off x="10231360" y="5620583"/>
              <a:ext cx="269416" cy="269416"/>
            </a:xfrm>
            <a:prstGeom prst="ellipse">
              <a:avLst/>
            </a:prstGeom>
            <a:solidFill>
              <a:srgbClr val="C7D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1E647EC3-CDAF-7C66-7524-0D0EBD808560}"/>
                </a:ext>
              </a:extLst>
            </p:cNvPr>
            <p:cNvSpPr/>
            <p:nvPr/>
          </p:nvSpPr>
          <p:spPr>
            <a:xfrm>
              <a:off x="11059091" y="5620583"/>
              <a:ext cx="269416" cy="269416"/>
            </a:xfrm>
            <a:prstGeom prst="ellipse">
              <a:avLst/>
            </a:prstGeom>
            <a:solidFill>
              <a:srgbClr val="F29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12E5A26D-2089-1D10-C70C-32E6C74D39F6}"/>
                </a:ext>
              </a:extLst>
            </p:cNvPr>
            <p:cNvSpPr/>
            <p:nvPr/>
          </p:nvSpPr>
          <p:spPr>
            <a:xfrm>
              <a:off x="9778954" y="6000758"/>
              <a:ext cx="269416" cy="269416"/>
            </a:xfrm>
            <a:prstGeom prst="ellipse">
              <a:avLst/>
            </a:prstGeom>
            <a:solidFill>
              <a:srgbClr val="00B4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0FA24DB-4A9D-830C-60D2-8F679FB7B2BA}"/>
                </a:ext>
              </a:extLst>
            </p:cNvPr>
            <p:cNvSpPr/>
            <p:nvPr/>
          </p:nvSpPr>
          <p:spPr>
            <a:xfrm>
              <a:off x="10753311" y="6000758"/>
              <a:ext cx="269416" cy="269416"/>
            </a:xfrm>
            <a:prstGeom prst="ellipse">
              <a:avLst/>
            </a:prstGeom>
            <a:solidFill>
              <a:srgbClr val="E84E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A2B965FE-A31B-2B1A-1F65-B6699188CF23}"/>
                </a:ext>
              </a:extLst>
            </p:cNvPr>
            <p:cNvSpPr txBox="1"/>
            <p:nvPr/>
          </p:nvSpPr>
          <p:spPr>
            <a:xfrm>
              <a:off x="9534020" y="5616792"/>
              <a:ext cx="759284" cy="276999"/>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Sheep</a:t>
              </a:r>
            </a:p>
          </p:txBody>
        </p:sp>
        <p:sp>
          <p:nvSpPr>
            <p:cNvPr id="12" name="TextBox 11">
              <a:extLst>
                <a:ext uri="{FF2B5EF4-FFF2-40B4-BE49-F238E27FC236}">
                  <a16:creationId xmlns:a16="http://schemas.microsoft.com/office/drawing/2014/main" id="{EF5E1DA2-C8D9-53F7-FE79-ECCF5D6E5C50}"/>
                </a:ext>
              </a:extLst>
            </p:cNvPr>
            <p:cNvSpPr txBox="1"/>
            <p:nvPr/>
          </p:nvSpPr>
          <p:spPr>
            <a:xfrm>
              <a:off x="10462679" y="5616792"/>
              <a:ext cx="759284" cy="276999"/>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Dairy</a:t>
              </a:r>
            </a:p>
          </p:txBody>
        </p:sp>
        <p:sp>
          <p:nvSpPr>
            <p:cNvPr id="13" name="TextBox 12">
              <a:extLst>
                <a:ext uri="{FF2B5EF4-FFF2-40B4-BE49-F238E27FC236}">
                  <a16:creationId xmlns:a16="http://schemas.microsoft.com/office/drawing/2014/main" id="{F874F3D5-5891-803D-39D5-B2963E590B85}"/>
                </a:ext>
              </a:extLst>
            </p:cNvPr>
            <p:cNvSpPr txBox="1"/>
            <p:nvPr/>
          </p:nvSpPr>
          <p:spPr>
            <a:xfrm>
              <a:off x="11286177" y="5616792"/>
              <a:ext cx="759284" cy="276999"/>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Mixed</a:t>
              </a:r>
            </a:p>
          </p:txBody>
        </p:sp>
        <p:sp>
          <p:nvSpPr>
            <p:cNvPr id="14" name="TextBox 13">
              <a:extLst>
                <a:ext uri="{FF2B5EF4-FFF2-40B4-BE49-F238E27FC236}">
                  <a16:creationId xmlns:a16="http://schemas.microsoft.com/office/drawing/2014/main" id="{5B1136DB-BAF3-BE0B-91B5-CB766BD7ECD1}"/>
                </a:ext>
              </a:extLst>
            </p:cNvPr>
            <p:cNvSpPr txBox="1"/>
            <p:nvPr/>
          </p:nvSpPr>
          <p:spPr>
            <a:xfrm>
              <a:off x="9999947" y="5996967"/>
              <a:ext cx="759284" cy="276999"/>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Arable</a:t>
              </a:r>
            </a:p>
          </p:txBody>
        </p:sp>
        <p:sp>
          <p:nvSpPr>
            <p:cNvPr id="15" name="TextBox 14">
              <a:extLst>
                <a:ext uri="{FF2B5EF4-FFF2-40B4-BE49-F238E27FC236}">
                  <a16:creationId xmlns:a16="http://schemas.microsoft.com/office/drawing/2014/main" id="{C229A33A-6EE0-2762-0FED-E7549C4E33A7}"/>
                </a:ext>
              </a:extLst>
            </p:cNvPr>
            <p:cNvSpPr txBox="1"/>
            <p:nvPr/>
          </p:nvSpPr>
          <p:spPr>
            <a:xfrm>
              <a:off x="10975986" y="5996967"/>
              <a:ext cx="759284" cy="276999"/>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Pigs</a:t>
              </a:r>
            </a:p>
          </p:txBody>
        </p:sp>
      </p:grpSp>
      <p:pic>
        <p:nvPicPr>
          <p:cNvPr id="23" name="Picture 22" descr="A cartoon earth with arms and legs&#10;&#10;AI-generated content may be incorrect.">
            <a:extLst>
              <a:ext uri="{FF2B5EF4-FFF2-40B4-BE49-F238E27FC236}">
                <a16:creationId xmlns:a16="http://schemas.microsoft.com/office/drawing/2014/main" id="{E7B97FD2-3028-7791-4729-C2B2DCA7F14C}"/>
              </a:ext>
            </a:extLst>
          </p:cNvPr>
          <p:cNvPicPr>
            <a:picLocks noChangeAspect="1"/>
          </p:cNvPicPr>
          <p:nvPr/>
        </p:nvPicPr>
        <p:blipFill>
          <a:blip r:embed="rId3"/>
          <a:stretch>
            <a:fillRect/>
          </a:stretch>
        </p:blipFill>
        <p:spPr>
          <a:xfrm flipH="1">
            <a:off x="424553" y="4469052"/>
            <a:ext cx="2056040" cy="1703910"/>
          </a:xfrm>
          <a:prstGeom prst="rect">
            <a:avLst/>
          </a:prstGeom>
        </p:spPr>
      </p:pic>
      <p:sp>
        <p:nvSpPr>
          <p:cNvPr id="26" name="TextBox 25">
            <a:extLst>
              <a:ext uri="{FF2B5EF4-FFF2-40B4-BE49-F238E27FC236}">
                <a16:creationId xmlns:a16="http://schemas.microsoft.com/office/drawing/2014/main" id="{ED2C2E86-9BE6-FA5E-A4BB-D34B5094E7CD}"/>
              </a:ext>
            </a:extLst>
          </p:cNvPr>
          <p:cNvSpPr txBox="1"/>
          <p:nvPr/>
        </p:nvSpPr>
        <p:spPr>
          <a:xfrm>
            <a:off x="1751076" y="4727680"/>
            <a:ext cx="5625716" cy="461665"/>
          </a:xfrm>
          <a:prstGeom prst="rect">
            <a:avLst/>
          </a:prstGeom>
          <a:noFill/>
        </p:spPr>
        <p:txBody>
          <a:bodyPr wrap="square">
            <a:spAutoFit/>
          </a:bodyPr>
          <a:lstStyle/>
          <a:p>
            <a:pPr algn="ctr"/>
            <a:r>
              <a:rPr lang="en-GB" sz="2400">
                <a:solidFill>
                  <a:srgbClr val="584288"/>
                </a:solidFill>
                <a:latin typeface="Arial" panose="020B0604020202020204" pitchFamily="34" charset="0"/>
                <a:cs typeface="Arial" panose="020B0604020202020204" pitchFamily="34" charset="0"/>
              </a:rPr>
              <a:t>What is farmed near where you live?  </a:t>
            </a:r>
          </a:p>
        </p:txBody>
      </p:sp>
    </p:spTree>
    <p:extLst>
      <p:ext uri="{BB962C8B-B14F-4D97-AF65-F5344CB8AC3E}">
        <p14:creationId xmlns:p14="http://schemas.microsoft.com/office/powerpoint/2010/main" val="3273974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BFD6E-FF60-D27F-DE51-CD37E8F69BD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8F09807-AA8A-CB01-B65E-4DEF9F5694EC}"/>
              </a:ext>
            </a:extLst>
          </p:cNvPr>
          <p:cNvSpPr>
            <a:spLocks noGrp="1"/>
          </p:cNvSpPr>
          <p:nvPr>
            <p:ph type="ctrTitle"/>
          </p:nvPr>
        </p:nvSpPr>
        <p:spPr>
          <a:xfrm>
            <a:off x="623336" y="1285828"/>
            <a:ext cx="8033890" cy="590729"/>
          </a:xfrm>
        </p:spPr>
        <p:txBody>
          <a:bodyPr>
            <a:noAutofit/>
          </a:bodyPr>
          <a:lstStyle/>
          <a:p>
            <a:r>
              <a:rPr lang="en-US" sz="3200"/>
              <a:t>Super soil</a:t>
            </a:r>
            <a:endParaRPr lang="en-US" sz="3200" b="1"/>
          </a:p>
        </p:txBody>
      </p:sp>
      <p:sp>
        <p:nvSpPr>
          <p:cNvPr id="6" name="TextBox 5">
            <a:extLst>
              <a:ext uri="{FF2B5EF4-FFF2-40B4-BE49-F238E27FC236}">
                <a16:creationId xmlns:a16="http://schemas.microsoft.com/office/drawing/2014/main" id="{2777F1C4-20BC-6856-C7F1-3E949DD5CB14}"/>
              </a:ext>
            </a:extLst>
          </p:cNvPr>
          <p:cNvSpPr txBox="1"/>
          <p:nvPr/>
        </p:nvSpPr>
        <p:spPr>
          <a:xfrm>
            <a:off x="494241" y="2202718"/>
            <a:ext cx="3525100" cy="3046988"/>
          </a:xfrm>
          <a:prstGeom prst="rect">
            <a:avLst/>
          </a:prstGeom>
          <a:noFill/>
        </p:spPr>
        <p:txBody>
          <a:bodyPr wrap="square">
            <a:spAutoFit/>
          </a:bodyPr>
          <a:lstStyle/>
          <a:p>
            <a:r>
              <a:rPr lang="en-GB" sz="2400">
                <a:solidFill>
                  <a:srgbClr val="000000"/>
                </a:solidFill>
                <a:latin typeface="Arial" panose="020B0604020202020204" pitchFamily="34" charset="0"/>
                <a:cs typeface="Arial" panose="020B0604020202020204" pitchFamily="34" charset="0"/>
              </a:rPr>
              <a:t>Soil is </a:t>
            </a:r>
            <a:r>
              <a:rPr lang="en-GB" sz="2400" b="1">
                <a:solidFill>
                  <a:srgbClr val="000000"/>
                </a:solidFill>
                <a:latin typeface="Arial" panose="020B0604020202020204" pitchFamily="34" charset="0"/>
                <a:cs typeface="Arial" panose="020B0604020202020204" pitchFamily="34" charset="0"/>
              </a:rPr>
              <a:t>very</a:t>
            </a:r>
            <a:r>
              <a:rPr lang="en-GB" sz="2400">
                <a:solidFill>
                  <a:srgbClr val="000000"/>
                </a:solidFill>
                <a:latin typeface="Arial" panose="020B0604020202020204" pitchFamily="34" charset="0"/>
                <a:cs typeface="Arial" panose="020B0604020202020204" pitchFamily="34" charset="0"/>
              </a:rPr>
              <a:t> important.</a:t>
            </a:r>
          </a:p>
          <a:p>
            <a:endParaRPr lang="en-GB" sz="2400">
              <a:solidFill>
                <a:srgbClr val="000000"/>
              </a:solidFill>
              <a:latin typeface="Arial" panose="020B0604020202020204" pitchFamily="34" charset="0"/>
              <a:cs typeface="Arial" panose="020B0604020202020204" pitchFamily="34" charset="0"/>
            </a:endParaRPr>
          </a:p>
          <a:p>
            <a:r>
              <a:rPr lang="en-GB" sz="2400">
                <a:solidFill>
                  <a:srgbClr val="000000"/>
                </a:solidFill>
                <a:latin typeface="Arial" panose="020B0604020202020204" pitchFamily="34" charset="0"/>
                <a:cs typeface="Arial" panose="020B0604020202020204" pitchFamily="34" charset="0"/>
              </a:rPr>
              <a:t>We need healthy soil to grow healthy crops. </a:t>
            </a:r>
          </a:p>
          <a:p>
            <a:endParaRPr lang="en-GB" sz="2400">
              <a:solidFill>
                <a:srgbClr val="000000"/>
              </a:solidFill>
              <a:latin typeface="Arial" panose="020B0604020202020204" pitchFamily="34" charset="0"/>
              <a:cs typeface="Arial" panose="020B0604020202020204" pitchFamily="34" charset="0"/>
            </a:endParaRPr>
          </a:p>
          <a:p>
            <a:r>
              <a:rPr lang="en-GB" sz="2400">
                <a:solidFill>
                  <a:srgbClr val="000000"/>
                </a:solidFill>
                <a:latin typeface="Arial" panose="020B0604020202020204" pitchFamily="34" charset="0"/>
                <a:cs typeface="Arial" panose="020B0604020202020204" pitchFamily="34" charset="0"/>
              </a:rPr>
              <a:t>We need healthy crops to feed us and to feed animals. </a:t>
            </a:r>
          </a:p>
        </p:txBody>
      </p:sp>
      <p:pic>
        <p:nvPicPr>
          <p:cNvPr id="12" name="Picture 11" descr="A group of cows grazing in a field&#10;&#10;AI-generated content may be incorrect.">
            <a:extLst>
              <a:ext uri="{FF2B5EF4-FFF2-40B4-BE49-F238E27FC236}">
                <a16:creationId xmlns:a16="http://schemas.microsoft.com/office/drawing/2014/main" id="{3883EE99-EAEA-55DD-6B7B-E7660A5D97DE}"/>
              </a:ext>
            </a:extLst>
          </p:cNvPr>
          <p:cNvPicPr>
            <a:picLocks noChangeAspect="1"/>
          </p:cNvPicPr>
          <p:nvPr/>
        </p:nvPicPr>
        <p:blipFill>
          <a:blip r:embed="rId2"/>
          <a:srcRect r="19429"/>
          <a:stretch/>
        </p:blipFill>
        <p:spPr>
          <a:xfrm>
            <a:off x="8222546" y="2292170"/>
            <a:ext cx="3587162" cy="2689274"/>
          </a:xfrm>
          <a:prstGeom prst="rect">
            <a:avLst/>
          </a:prstGeom>
        </p:spPr>
      </p:pic>
      <p:pic>
        <p:nvPicPr>
          <p:cNvPr id="3" name="Picture 2" descr="A field of wheat under a cloudy sky&#10;&#10;AI-generated content may be incorrect.">
            <a:extLst>
              <a:ext uri="{FF2B5EF4-FFF2-40B4-BE49-F238E27FC236}">
                <a16:creationId xmlns:a16="http://schemas.microsoft.com/office/drawing/2014/main" id="{5751A3F3-40A7-B0D3-8E72-ACBC8F34013E}"/>
              </a:ext>
            </a:extLst>
          </p:cNvPr>
          <p:cNvPicPr>
            <a:picLocks noChangeAspect="1"/>
          </p:cNvPicPr>
          <p:nvPr/>
        </p:nvPicPr>
        <p:blipFill>
          <a:blip r:embed="rId3"/>
          <a:stretch>
            <a:fillRect/>
          </a:stretch>
        </p:blipFill>
        <p:spPr>
          <a:xfrm>
            <a:off x="4352328" y="2292169"/>
            <a:ext cx="3827444" cy="2689275"/>
          </a:xfrm>
          <a:prstGeom prst="rect">
            <a:avLst/>
          </a:prstGeom>
        </p:spPr>
      </p:pic>
    </p:spTree>
    <p:extLst>
      <p:ext uri="{BB962C8B-B14F-4D97-AF65-F5344CB8AC3E}">
        <p14:creationId xmlns:p14="http://schemas.microsoft.com/office/powerpoint/2010/main" val="3954159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033AD-FD5B-4205-47C9-493D5714A72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71B19CA-01E0-84D3-EA0B-208DC021C52F}"/>
              </a:ext>
            </a:extLst>
          </p:cNvPr>
          <p:cNvSpPr>
            <a:spLocks noGrp="1"/>
          </p:cNvSpPr>
          <p:nvPr>
            <p:ph type="ctrTitle"/>
          </p:nvPr>
        </p:nvSpPr>
        <p:spPr>
          <a:xfrm>
            <a:off x="516303" y="1484154"/>
            <a:ext cx="8033890" cy="590729"/>
          </a:xfrm>
        </p:spPr>
        <p:txBody>
          <a:bodyPr>
            <a:noAutofit/>
          </a:bodyPr>
          <a:lstStyle/>
          <a:p>
            <a:r>
              <a:rPr lang="en-US" sz="3200"/>
              <a:t>What is healthy soil?</a:t>
            </a:r>
            <a:endParaRPr lang="en-US" sz="3200" b="1"/>
          </a:p>
        </p:txBody>
      </p:sp>
      <p:sp>
        <p:nvSpPr>
          <p:cNvPr id="3" name="TextBox 2">
            <a:extLst>
              <a:ext uri="{FF2B5EF4-FFF2-40B4-BE49-F238E27FC236}">
                <a16:creationId xmlns:a16="http://schemas.microsoft.com/office/drawing/2014/main" id="{DD78C5E7-A12B-3E02-1C44-0E14013AAE4A}"/>
              </a:ext>
            </a:extLst>
          </p:cNvPr>
          <p:cNvSpPr txBox="1"/>
          <p:nvPr/>
        </p:nvSpPr>
        <p:spPr>
          <a:xfrm>
            <a:off x="436143" y="1743113"/>
            <a:ext cx="5826434" cy="4154984"/>
          </a:xfrm>
          <a:prstGeom prst="rect">
            <a:avLst/>
          </a:prstGeom>
          <a:noFill/>
        </p:spPr>
        <p:txBody>
          <a:bodyPr wrap="square">
            <a:spAutoFit/>
          </a:bodyPr>
          <a:lstStyle/>
          <a:p>
            <a:endParaRPr lang="en-GB" sz="2400">
              <a:solidFill>
                <a:srgbClr val="000000"/>
              </a:solidFill>
              <a:latin typeface="Arial" panose="020B0604020202020204" pitchFamily="34" charset="0"/>
              <a:cs typeface="Arial" panose="020B0604020202020204" pitchFamily="34" charset="0"/>
            </a:endParaRPr>
          </a:p>
          <a:p>
            <a:r>
              <a:rPr lang="en-GB" sz="2400">
                <a:solidFill>
                  <a:srgbClr val="000000"/>
                </a:solidFill>
                <a:latin typeface="Arial" panose="020B0604020202020204" pitchFamily="34" charset="0"/>
                <a:cs typeface="Arial" panose="020B0604020202020204" pitchFamily="34" charset="0"/>
              </a:rPr>
              <a:t>Healthy soil has plenty of </a:t>
            </a:r>
            <a:r>
              <a:rPr lang="en-GB" sz="2400" b="1">
                <a:solidFill>
                  <a:srgbClr val="000000"/>
                </a:solidFill>
                <a:latin typeface="Arial" panose="020B0604020202020204" pitchFamily="34" charset="0"/>
                <a:cs typeface="Arial" panose="020B0604020202020204" pitchFamily="34" charset="0"/>
              </a:rPr>
              <a:t>air spaces </a:t>
            </a:r>
            <a:r>
              <a:rPr lang="en-GB" sz="2400">
                <a:solidFill>
                  <a:srgbClr val="000000"/>
                </a:solidFill>
                <a:latin typeface="Arial" panose="020B0604020202020204" pitchFamily="34" charset="0"/>
                <a:cs typeface="Arial" panose="020B0604020202020204" pitchFamily="34" charset="0"/>
              </a:rPr>
              <a:t>in it. </a:t>
            </a:r>
          </a:p>
          <a:p>
            <a:endParaRPr lang="en-GB" sz="2400">
              <a:solidFill>
                <a:srgbClr val="000000"/>
              </a:solidFill>
              <a:latin typeface="Arial" panose="020B0604020202020204" pitchFamily="34" charset="0"/>
              <a:cs typeface="Arial" panose="020B0604020202020204" pitchFamily="34" charset="0"/>
            </a:endParaRPr>
          </a:p>
          <a:p>
            <a:r>
              <a:rPr lang="en-GB" sz="2400">
                <a:solidFill>
                  <a:srgbClr val="000000"/>
                </a:solidFill>
                <a:latin typeface="Arial" panose="020B0604020202020204" pitchFamily="34" charset="0"/>
                <a:cs typeface="Arial" panose="020B0604020202020204" pitchFamily="34" charset="0"/>
              </a:rPr>
              <a:t>Earthworms help to make the air spaces as they crawl through the soil.</a:t>
            </a:r>
          </a:p>
          <a:p>
            <a:endParaRPr lang="en-GB" sz="2400">
              <a:solidFill>
                <a:srgbClr val="000000"/>
              </a:solidFill>
              <a:latin typeface="Arial" panose="020B0604020202020204" pitchFamily="34" charset="0"/>
              <a:cs typeface="Arial" panose="020B0604020202020204" pitchFamily="34" charset="0"/>
            </a:endParaRPr>
          </a:p>
          <a:p>
            <a:r>
              <a:rPr lang="en-GB" sz="2400">
                <a:solidFill>
                  <a:srgbClr val="000000"/>
                </a:solidFill>
                <a:latin typeface="Arial" panose="020B0604020202020204" pitchFamily="34" charset="0"/>
                <a:cs typeface="Arial" panose="020B0604020202020204" pitchFamily="34" charset="0"/>
              </a:rPr>
              <a:t>Plant roots also help to make the air spaces as they push through the soil.</a:t>
            </a:r>
          </a:p>
          <a:p>
            <a:endParaRPr lang="en-GB" sz="2400">
              <a:solidFill>
                <a:srgbClr val="000000"/>
              </a:solidFill>
              <a:latin typeface="Arial" panose="020B0604020202020204" pitchFamily="34" charset="0"/>
              <a:cs typeface="Arial" panose="020B0604020202020204" pitchFamily="34" charset="0"/>
            </a:endParaRPr>
          </a:p>
          <a:p>
            <a:endParaRPr lang="en-GB" sz="2400">
              <a:solidFill>
                <a:srgbClr val="000000"/>
              </a:solidFill>
              <a:latin typeface="Arial" panose="020B0604020202020204" pitchFamily="34" charset="0"/>
              <a:cs typeface="Arial" panose="020B0604020202020204" pitchFamily="34" charset="0"/>
            </a:endParaRPr>
          </a:p>
          <a:p>
            <a:endParaRPr lang="en-GB" sz="2400">
              <a:solidFill>
                <a:srgbClr val="000000"/>
              </a:solidFill>
              <a:latin typeface="Arial" panose="020B0604020202020204" pitchFamily="34" charset="0"/>
              <a:cs typeface="Arial" panose="020B0604020202020204" pitchFamily="34" charset="0"/>
            </a:endParaRPr>
          </a:p>
        </p:txBody>
      </p:sp>
      <p:pic>
        <p:nvPicPr>
          <p:cNvPr id="10" name="Picture 9" descr="A cartoon earth with arms and legs&#10;&#10;AI-generated content may be incorrect.">
            <a:extLst>
              <a:ext uri="{FF2B5EF4-FFF2-40B4-BE49-F238E27FC236}">
                <a16:creationId xmlns:a16="http://schemas.microsoft.com/office/drawing/2014/main" id="{F767BCC6-0AB7-250A-0EEA-3EFE2861D4C8}"/>
              </a:ext>
            </a:extLst>
          </p:cNvPr>
          <p:cNvPicPr>
            <a:picLocks noChangeAspect="1"/>
          </p:cNvPicPr>
          <p:nvPr/>
        </p:nvPicPr>
        <p:blipFill>
          <a:blip r:embed="rId2"/>
          <a:stretch>
            <a:fillRect/>
          </a:stretch>
        </p:blipFill>
        <p:spPr>
          <a:xfrm flipH="1">
            <a:off x="516303" y="5196027"/>
            <a:ext cx="1567677" cy="1299187"/>
          </a:xfrm>
          <a:prstGeom prst="rect">
            <a:avLst/>
          </a:prstGeom>
        </p:spPr>
      </p:pic>
      <p:sp>
        <p:nvSpPr>
          <p:cNvPr id="11" name="TextBox 10">
            <a:extLst>
              <a:ext uri="{FF2B5EF4-FFF2-40B4-BE49-F238E27FC236}">
                <a16:creationId xmlns:a16="http://schemas.microsoft.com/office/drawing/2014/main" id="{8CC52AB2-4309-7C88-50C0-5BF0BADBDE1E}"/>
              </a:ext>
            </a:extLst>
          </p:cNvPr>
          <p:cNvSpPr txBox="1"/>
          <p:nvPr/>
        </p:nvSpPr>
        <p:spPr>
          <a:xfrm>
            <a:off x="2153508" y="5667265"/>
            <a:ext cx="9856382" cy="461665"/>
          </a:xfrm>
          <a:prstGeom prst="rect">
            <a:avLst/>
          </a:prstGeom>
          <a:noFill/>
        </p:spPr>
        <p:txBody>
          <a:bodyPr wrap="square">
            <a:spAutoFit/>
          </a:bodyPr>
          <a:lstStyle/>
          <a:p>
            <a:r>
              <a:rPr lang="en-GB" sz="2400">
                <a:solidFill>
                  <a:srgbClr val="584288"/>
                </a:solidFill>
                <a:latin typeface="Arial" panose="020B0604020202020204" pitchFamily="34" charset="0"/>
                <a:cs typeface="Arial" panose="020B0604020202020204" pitchFamily="34" charset="0"/>
              </a:rPr>
              <a:t>These are green beans growing. Can you see the roots in the soil?</a:t>
            </a:r>
          </a:p>
        </p:txBody>
      </p:sp>
      <p:pic>
        <p:nvPicPr>
          <p:cNvPr id="9" name="Picture 8" descr="A close-up of a plant&#10;&#10;AI-generated content may be incorrect.">
            <a:extLst>
              <a:ext uri="{FF2B5EF4-FFF2-40B4-BE49-F238E27FC236}">
                <a16:creationId xmlns:a16="http://schemas.microsoft.com/office/drawing/2014/main" id="{11C23683-64FC-83F0-1DA3-14E6ED4F2FEF}"/>
              </a:ext>
            </a:extLst>
          </p:cNvPr>
          <p:cNvPicPr>
            <a:picLocks noChangeAspect="1"/>
          </p:cNvPicPr>
          <p:nvPr/>
        </p:nvPicPr>
        <p:blipFill>
          <a:blip r:embed="rId3"/>
          <a:srcRect l="13595"/>
          <a:stretch/>
        </p:blipFill>
        <p:spPr>
          <a:xfrm>
            <a:off x="6811878" y="2074883"/>
            <a:ext cx="4347840" cy="3356278"/>
          </a:xfrm>
          <a:prstGeom prst="rect">
            <a:avLst/>
          </a:prstGeom>
        </p:spPr>
      </p:pic>
    </p:spTree>
    <p:extLst>
      <p:ext uri="{BB962C8B-B14F-4D97-AF65-F5344CB8AC3E}">
        <p14:creationId xmlns:p14="http://schemas.microsoft.com/office/powerpoint/2010/main" val="249864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53F25-73CC-DBA9-B311-1A1996B4436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A731B6E-8327-9481-FABF-CA9CA023E2E9}"/>
              </a:ext>
            </a:extLst>
          </p:cNvPr>
          <p:cNvSpPr>
            <a:spLocks noGrp="1"/>
          </p:cNvSpPr>
          <p:nvPr>
            <p:ph type="ctrTitle"/>
          </p:nvPr>
        </p:nvSpPr>
        <p:spPr>
          <a:xfrm>
            <a:off x="548907" y="1361413"/>
            <a:ext cx="8033890" cy="590729"/>
          </a:xfrm>
        </p:spPr>
        <p:txBody>
          <a:bodyPr>
            <a:noAutofit/>
          </a:bodyPr>
          <a:lstStyle/>
          <a:p>
            <a:r>
              <a:rPr lang="en-US" sz="3200"/>
              <a:t>What is healthy soil?</a:t>
            </a:r>
            <a:endParaRPr lang="en-US" sz="3200" b="1"/>
          </a:p>
        </p:txBody>
      </p:sp>
      <p:sp>
        <p:nvSpPr>
          <p:cNvPr id="3" name="TextBox 2">
            <a:extLst>
              <a:ext uri="{FF2B5EF4-FFF2-40B4-BE49-F238E27FC236}">
                <a16:creationId xmlns:a16="http://schemas.microsoft.com/office/drawing/2014/main" id="{91AC3E9E-A657-EB6A-1985-8E0F92E997E3}"/>
              </a:ext>
            </a:extLst>
          </p:cNvPr>
          <p:cNvSpPr txBox="1"/>
          <p:nvPr/>
        </p:nvSpPr>
        <p:spPr>
          <a:xfrm>
            <a:off x="548907" y="1952142"/>
            <a:ext cx="4894297" cy="4154984"/>
          </a:xfrm>
          <a:prstGeom prst="rect">
            <a:avLst/>
          </a:prstGeom>
          <a:noFill/>
        </p:spPr>
        <p:txBody>
          <a:bodyPr wrap="square">
            <a:spAutoFit/>
          </a:bodyPr>
          <a:lstStyle/>
          <a:p>
            <a:r>
              <a:rPr lang="en-GB" sz="2400">
                <a:solidFill>
                  <a:srgbClr val="000000"/>
                </a:solidFill>
                <a:latin typeface="Arial" panose="020B0604020202020204" pitchFamily="34" charset="0"/>
                <a:cs typeface="Arial" panose="020B0604020202020204" pitchFamily="34" charset="0"/>
              </a:rPr>
              <a:t>Healthy soil is home to </a:t>
            </a:r>
            <a:r>
              <a:rPr lang="en-GB" sz="2400" b="1">
                <a:solidFill>
                  <a:srgbClr val="000000"/>
                </a:solidFill>
                <a:latin typeface="Arial" panose="020B0604020202020204" pitchFamily="34" charset="0"/>
                <a:cs typeface="Arial" panose="020B0604020202020204" pitchFamily="34" charset="0"/>
              </a:rPr>
              <a:t>lots of living things </a:t>
            </a:r>
            <a:r>
              <a:rPr lang="en-GB" sz="2400">
                <a:solidFill>
                  <a:srgbClr val="000000"/>
                </a:solidFill>
                <a:latin typeface="Arial" panose="020B0604020202020204" pitchFamily="34" charset="0"/>
                <a:cs typeface="Arial" panose="020B0604020202020204" pitchFamily="34" charset="0"/>
              </a:rPr>
              <a:t>such as earthworms and insects. </a:t>
            </a:r>
          </a:p>
          <a:p>
            <a:endParaRPr lang="en-GB" sz="2400">
              <a:solidFill>
                <a:srgbClr val="000000"/>
              </a:solidFill>
              <a:latin typeface="Arial" panose="020B0604020202020204" pitchFamily="34" charset="0"/>
              <a:cs typeface="Arial" panose="020B0604020202020204" pitchFamily="34" charset="0"/>
            </a:endParaRPr>
          </a:p>
          <a:p>
            <a:r>
              <a:rPr lang="en-GB" sz="2400">
                <a:solidFill>
                  <a:srgbClr val="000000"/>
                </a:solidFill>
                <a:latin typeface="Arial" panose="020B0604020202020204" pitchFamily="34" charset="0"/>
                <a:cs typeface="Arial" panose="020B0604020202020204" pitchFamily="34" charset="0"/>
              </a:rPr>
              <a:t>Soil is also home to dead leaves, roots and other plant parts. These rot into the soil, feeding the living things inside the soil, as well as the plants through their roots. </a:t>
            </a:r>
          </a:p>
          <a:p>
            <a:endParaRPr lang="en-GB" sz="2400">
              <a:solidFill>
                <a:srgbClr val="000000"/>
              </a:solidFill>
              <a:latin typeface="Arial" panose="020B0604020202020204" pitchFamily="34" charset="0"/>
              <a:cs typeface="Arial" panose="020B0604020202020204" pitchFamily="34" charset="0"/>
            </a:endParaRPr>
          </a:p>
          <a:p>
            <a:endParaRPr lang="en-GB" sz="2400">
              <a:solidFill>
                <a:srgbClr val="000000"/>
              </a:solidFill>
              <a:latin typeface="Arial" panose="020B0604020202020204" pitchFamily="34" charset="0"/>
              <a:cs typeface="Arial" panose="020B0604020202020204" pitchFamily="34" charset="0"/>
            </a:endParaRPr>
          </a:p>
        </p:txBody>
      </p:sp>
      <p:pic>
        <p:nvPicPr>
          <p:cNvPr id="9" name="Picture 8" descr="Hands and a few earthworms in the dirt&#10;&#10;AI-generated content may be incorrect.">
            <a:extLst>
              <a:ext uri="{FF2B5EF4-FFF2-40B4-BE49-F238E27FC236}">
                <a16:creationId xmlns:a16="http://schemas.microsoft.com/office/drawing/2014/main" id="{7B8AE77A-5AFB-B0E5-C4B2-8B1CE0BC12BC}"/>
              </a:ext>
            </a:extLst>
          </p:cNvPr>
          <p:cNvPicPr>
            <a:picLocks noChangeAspect="1"/>
          </p:cNvPicPr>
          <p:nvPr/>
        </p:nvPicPr>
        <p:blipFill>
          <a:blip r:embed="rId2"/>
          <a:stretch>
            <a:fillRect/>
          </a:stretch>
        </p:blipFill>
        <p:spPr>
          <a:xfrm>
            <a:off x="5821542" y="2167079"/>
            <a:ext cx="4991767" cy="3329508"/>
          </a:xfrm>
          <a:prstGeom prst="rect">
            <a:avLst/>
          </a:prstGeom>
        </p:spPr>
      </p:pic>
      <p:pic>
        <p:nvPicPr>
          <p:cNvPr id="12" name="Picture 11" descr="A cartoon earth with arms and legs&#10;&#10;AI-generated content may be incorrect.">
            <a:extLst>
              <a:ext uri="{FF2B5EF4-FFF2-40B4-BE49-F238E27FC236}">
                <a16:creationId xmlns:a16="http://schemas.microsoft.com/office/drawing/2014/main" id="{1903A27E-E7FC-CE24-4C10-F809A28A3BE9}"/>
              </a:ext>
            </a:extLst>
          </p:cNvPr>
          <p:cNvPicPr>
            <a:picLocks noChangeAspect="1"/>
          </p:cNvPicPr>
          <p:nvPr/>
        </p:nvPicPr>
        <p:blipFill>
          <a:blip r:embed="rId3"/>
          <a:stretch>
            <a:fillRect/>
          </a:stretch>
        </p:blipFill>
        <p:spPr>
          <a:xfrm flipH="1">
            <a:off x="487676" y="5625051"/>
            <a:ext cx="1487750" cy="1232949"/>
          </a:xfrm>
          <a:prstGeom prst="rect">
            <a:avLst/>
          </a:prstGeom>
        </p:spPr>
      </p:pic>
      <p:sp>
        <p:nvSpPr>
          <p:cNvPr id="11" name="TextBox 10">
            <a:extLst>
              <a:ext uri="{FF2B5EF4-FFF2-40B4-BE49-F238E27FC236}">
                <a16:creationId xmlns:a16="http://schemas.microsoft.com/office/drawing/2014/main" id="{C9D2FC87-C6C7-006F-D636-BDBEE7A04F82}"/>
              </a:ext>
            </a:extLst>
          </p:cNvPr>
          <p:cNvSpPr txBox="1"/>
          <p:nvPr/>
        </p:nvSpPr>
        <p:spPr>
          <a:xfrm>
            <a:off x="1914194" y="5737794"/>
            <a:ext cx="9965639" cy="461665"/>
          </a:xfrm>
          <a:prstGeom prst="rect">
            <a:avLst/>
          </a:prstGeom>
          <a:noFill/>
        </p:spPr>
        <p:txBody>
          <a:bodyPr wrap="square">
            <a:spAutoFit/>
          </a:bodyPr>
          <a:lstStyle/>
          <a:p>
            <a:r>
              <a:rPr lang="en-GB" sz="2400">
                <a:solidFill>
                  <a:srgbClr val="584288"/>
                </a:solidFill>
                <a:latin typeface="Arial" panose="020B0604020202020204" pitchFamily="34" charset="0"/>
                <a:cs typeface="Arial" panose="020B0604020202020204" pitchFamily="34" charset="0"/>
              </a:rPr>
              <a:t>Lots of tiny living creatures that are too small to see also live in the soil!</a:t>
            </a:r>
          </a:p>
        </p:txBody>
      </p:sp>
    </p:spTree>
    <p:extLst>
      <p:ext uri="{BB962C8B-B14F-4D97-AF65-F5344CB8AC3E}">
        <p14:creationId xmlns:p14="http://schemas.microsoft.com/office/powerpoint/2010/main" val="1008379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CEFC2-5996-6D65-C3D4-A076AAB244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2FA603-3AD1-D822-4037-E7824FB015EA}"/>
              </a:ext>
            </a:extLst>
          </p:cNvPr>
          <p:cNvSpPr>
            <a:spLocks noGrp="1"/>
          </p:cNvSpPr>
          <p:nvPr>
            <p:ph type="ctrTitle"/>
          </p:nvPr>
        </p:nvSpPr>
        <p:spPr>
          <a:xfrm>
            <a:off x="755546" y="1481847"/>
            <a:ext cx="9720000" cy="720000"/>
          </a:xfrm>
        </p:spPr>
        <p:txBody>
          <a:bodyPr/>
          <a:lstStyle/>
          <a:p>
            <a:r>
              <a:rPr lang="en-US"/>
              <a:t>Sustainability </a:t>
            </a:r>
          </a:p>
        </p:txBody>
      </p:sp>
      <p:sp>
        <p:nvSpPr>
          <p:cNvPr id="11" name="TextBox 10">
            <a:extLst>
              <a:ext uri="{FF2B5EF4-FFF2-40B4-BE49-F238E27FC236}">
                <a16:creationId xmlns:a16="http://schemas.microsoft.com/office/drawing/2014/main" id="{9529E0CF-BB7E-6C71-D3FE-5BFF87BDA99A}"/>
              </a:ext>
            </a:extLst>
          </p:cNvPr>
          <p:cNvSpPr txBox="1"/>
          <p:nvPr/>
        </p:nvSpPr>
        <p:spPr>
          <a:xfrm>
            <a:off x="649529" y="2331160"/>
            <a:ext cx="5446471" cy="3170099"/>
          </a:xfrm>
          <a:prstGeom prst="rect">
            <a:avLst/>
          </a:prstGeom>
          <a:noFill/>
        </p:spPr>
        <p:txBody>
          <a:bodyPr wrap="square">
            <a:spAutoFit/>
          </a:bodyPr>
          <a:lstStyle/>
          <a:p>
            <a:pPr marL="0" indent="0">
              <a:buFont typeface="Arial" charset="0"/>
              <a:buNone/>
            </a:pPr>
            <a:r>
              <a:rPr lang="en-US" sz="2000">
                <a:latin typeface="Arial" panose="020B0604020202020204" pitchFamily="34" charset="0"/>
                <a:cs typeface="Arial" panose="020B0604020202020204" pitchFamily="34" charset="0"/>
              </a:rPr>
              <a:t>Sustainability is a complex topic and must consider both the planet and people.</a:t>
            </a:r>
          </a:p>
          <a:p>
            <a:pPr marL="0" indent="0">
              <a:buFont typeface="Arial" charset="0"/>
              <a:buNone/>
            </a:pPr>
            <a:endParaRPr lang="en-US" sz="2000">
              <a:latin typeface="Arial" panose="020B0604020202020204" pitchFamily="34" charset="0"/>
              <a:cs typeface="Arial" panose="020B0604020202020204" pitchFamily="34" charset="0"/>
            </a:endParaRPr>
          </a:p>
          <a:p>
            <a:pPr marL="0" indent="0">
              <a:buFont typeface="Arial" charset="0"/>
              <a:buNone/>
            </a:pPr>
            <a:r>
              <a:rPr lang="en-US" sz="2000">
                <a:latin typeface="Arial" panose="020B0604020202020204" pitchFamily="34" charset="0"/>
                <a:cs typeface="Arial" panose="020B0604020202020204" pitchFamily="34" charset="0"/>
              </a:rPr>
              <a:t>Balance is important to consider. For example, a food might be </a:t>
            </a:r>
            <a:r>
              <a:rPr lang="en-US" sz="2000" b="1">
                <a:latin typeface="Arial" panose="020B0604020202020204" pitchFamily="34" charset="0"/>
                <a:cs typeface="Arial" panose="020B0604020202020204" pitchFamily="34" charset="0"/>
              </a:rPr>
              <a:t>affordable</a:t>
            </a:r>
            <a:r>
              <a:rPr lang="en-US" sz="2000">
                <a:latin typeface="Arial" panose="020B0604020202020204" pitchFamily="34" charset="0"/>
                <a:cs typeface="Arial" panose="020B0604020202020204" pitchFamily="34" charset="0"/>
              </a:rPr>
              <a:t>, but not </a:t>
            </a:r>
            <a:r>
              <a:rPr lang="en-US" sz="2000" b="1">
                <a:latin typeface="Arial" panose="020B0604020202020204" pitchFamily="34" charset="0"/>
                <a:cs typeface="Arial" panose="020B0604020202020204" pitchFamily="34" charset="0"/>
              </a:rPr>
              <a:t>nutritious</a:t>
            </a:r>
            <a:r>
              <a:rPr lang="en-US" sz="2000">
                <a:latin typeface="Arial" panose="020B0604020202020204" pitchFamily="34" charset="0"/>
                <a:cs typeface="Arial" panose="020B0604020202020204" pitchFamily="34" charset="0"/>
              </a:rPr>
              <a:t> or </a:t>
            </a:r>
            <a:r>
              <a:rPr lang="en-US" sz="2000" b="1">
                <a:latin typeface="Arial" panose="020B0604020202020204" pitchFamily="34" charset="0"/>
                <a:cs typeface="Arial" panose="020B0604020202020204" pitchFamily="34" charset="0"/>
              </a:rPr>
              <a:t>produced with care for the environment</a:t>
            </a:r>
            <a:r>
              <a:rPr lang="en-US" sz="2000">
                <a:latin typeface="Arial" panose="020B0604020202020204" pitchFamily="34" charset="0"/>
                <a:cs typeface="Arial" panose="020B0604020202020204" pitchFamily="34" charset="0"/>
              </a:rPr>
              <a:t>.</a:t>
            </a:r>
          </a:p>
          <a:p>
            <a:pPr marL="0" indent="0">
              <a:buFont typeface="Arial" charset="0"/>
              <a:buNone/>
            </a:pPr>
            <a:endParaRPr lang="en-US" sz="2000">
              <a:latin typeface="Arial" panose="020B0604020202020204" pitchFamily="34" charset="0"/>
              <a:cs typeface="Arial" panose="020B0604020202020204" pitchFamily="34" charset="0"/>
            </a:endParaRPr>
          </a:p>
          <a:p>
            <a:pPr marL="0" indent="0">
              <a:buFont typeface="Arial" charset="0"/>
              <a:buNone/>
            </a:pPr>
            <a:r>
              <a:rPr lang="en-US" sz="2000">
                <a:latin typeface="Arial" panose="020B0604020202020204" pitchFamily="34" charset="0"/>
                <a:cs typeface="Arial" panose="020B0604020202020204" pitchFamily="34" charset="0"/>
              </a:rPr>
              <a:t>Another food might be </a:t>
            </a:r>
            <a:r>
              <a:rPr lang="en-US" sz="2000" b="1">
                <a:latin typeface="Arial" panose="020B0604020202020204" pitchFamily="34" charset="0"/>
                <a:cs typeface="Arial" panose="020B0604020202020204" pitchFamily="34" charset="0"/>
              </a:rPr>
              <a:t>produced with care for the environment</a:t>
            </a:r>
            <a:r>
              <a:rPr lang="en-US" sz="2000">
                <a:latin typeface="Arial" panose="020B0604020202020204" pitchFamily="34" charset="0"/>
                <a:cs typeface="Arial" panose="020B0604020202020204" pitchFamily="34" charset="0"/>
              </a:rPr>
              <a:t> and </a:t>
            </a:r>
            <a:r>
              <a:rPr lang="en-US" sz="2000" b="1">
                <a:latin typeface="Arial" panose="020B0604020202020204" pitchFamily="34" charset="0"/>
                <a:cs typeface="Arial" panose="020B0604020202020204" pitchFamily="34" charset="0"/>
              </a:rPr>
              <a:t>nutritious</a:t>
            </a:r>
            <a:r>
              <a:rPr lang="en-US" sz="2000">
                <a:latin typeface="Arial" panose="020B0604020202020204" pitchFamily="34" charset="0"/>
                <a:cs typeface="Arial" panose="020B0604020202020204" pitchFamily="34" charset="0"/>
              </a:rPr>
              <a:t> but not be </a:t>
            </a:r>
            <a:r>
              <a:rPr lang="en-US" sz="2000" b="1">
                <a:latin typeface="Arial" panose="020B0604020202020204" pitchFamily="34" charset="0"/>
                <a:cs typeface="Arial" panose="020B0604020202020204" pitchFamily="34" charset="0"/>
              </a:rPr>
              <a:t>affordable</a:t>
            </a:r>
            <a:r>
              <a:rPr lang="en-US" sz="2000">
                <a:latin typeface="Arial" panose="020B0604020202020204" pitchFamily="34" charset="0"/>
                <a:cs typeface="Arial" panose="020B0604020202020204" pitchFamily="34" charset="0"/>
              </a:rPr>
              <a:t> or </a:t>
            </a:r>
            <a:r>
              <a:rPr lang="en-US" sz="2000" b="1">
                <a:latin typeface="Arial" panose="020B0604020202020204" pitchFamily="34" charset="0"/>
                <a:cs typeface="Arial" panose="020B0604020202020204" pitchFamily="34" charset="0"/>
              </a:rPr>
              <a:t>accessible</a:t>
            </a:r>
            <a:r>
              <a:rPr lang="en-US" sz="2000">
                <a:latin typeface="Arial" panose="020B0604020202020204" pitchFamily="34" charset="0"/>
                <a:cs typeface="Arial" panose="020B0604020202020204" pitchFamily="34" charset="0"/>
              </a:rPr>
              <a:t>.</a:t>
            </a:r>
          </a:p>
        </p:txBody>
      </p:sp>
      <p:pic>
        <p:nvPicPr>
          <p:cNvPr id="17" name="Picture 16" descr="A green and white illustration of a tree and a house&#10;&#10;AI-generated content may be incorrect.">
            <a:extLst>
              <a:ext uri="{FF2B5EF4-FFF2-40B4-BE49-F238E27FC236}">
                <a16:creationId xmlns:a16="http://schemas.microsoft.com/office/drawing/2014/main" id="{9EF3A31A-73AE-6BCC-FE05-8069ECAB917F}"/>
              </a:ext>
            </a:extLst>
          </p:cNvPr>
          <p:cNvPicPr>
            <a:picLocks noChangeAspect="1"/>
          </p:cNvPicPr>
          <p:nvPr/>
        </p:nvPicPr>
        <p:blipFill>
          <a:blip r:embed="rId2"/>
          <a:stretch>
            <a:fillRect/>
          </a:stretch>
        </p:blipFill>
        <p:spPr>
          <a:xfrm>
            <a:off x="6361838" y="2201847"/>
            <a:ext cx="5207309" cy="3730990"/>
          </a:xfrm>
          <a:prstGeom prst="rect">
            <a:avLst/>
          </a:prstGeom>
        </p:spPr>
      </p:pic>
    </p:spTree>
    <p:extLst>
      <p:ext uri="{BB962C8B-B14F-4D97-AF65-F5344CB8AC3E}">
        <p14:creationId xmlns:p14="http://schemas.microsoft.com/office/powerpoint/2010/main" val="1355217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55460-CAAD-FA15-78D0-4B55A0D4EE7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B5CB4B6-F3C3-0739-FF51-35A1FD0447AA}"/>
              </a:ext>
            </a:extLst>
          </p:cNvPr>
          <p:cNvSpPr>
            <a:spLocks noGrp="1"/>
          </p:cNvSpPr>
          <p:nvPr>
            <p:ph type="ctrTitle"/>
          </p:nvPr>
        </p:nvSpPr>
        <p:spPr>
          <a:xfrm>
            <a:off x="548907" y="1576350"/>
            <a:ext cx="8033890" cy="590729"/>
          </a:xfrm>
        </p:spPr>
        <p:txBody>
          <a:bodyPr>
            <a:noAutofit/>
          </a:bodyPr>
          <a:lstStyle/>
          <a:p>
            <a:r>
              <a:rPr lang="en-US" sz="3200"/>
              <a:t>Wonderful worms!</a:t>
            </a:r>
            <a:endParaRPr lang="en-US" sz="3200" b="1"/>
          </a:p>
        </p:txBody>
      </p:sp>
      <p:sp>
        <p:nvSpPr>
          <p:cNvPr id="3" name="TextBox 2">
            <a:extLst>
              <a:ext uri="{FF2B5EF4-FFF2-40B4-BE49-F238E27FC236}">
                <a16:creationId xmlns:a16="http://schemas.microsoft.com/office/drawing/2014/main" id="{AC8CD4FC-59AB-D0E3-821D-001958F4515C}"/>
              </a:ext>
            </a:extLst>
          </p:cNvPr>
          <p:cNvSpPr txBox="1"/>
          <p:nvPr/>
        </p:nvSpPr>
        <p:spPr>
          <a:xfrm>
            <a:off x="1948070" y="3958137"/>
            <a:ext cx="4002156" cy="2308324"/>
          </a:xfrm>
          <a:prstGeom prst="rect">
            <a:avLst/>
          </a:prstGeom>
          <a:noFill/>
        </p:spPr>
        <p:txBody>
          <a:bodyPr wrap="square">
            <a:spAutoFit/>
          </a:bodyPr>
          <a:lstStyle/>
          <a:p>
            <a:r>
              <a:rPr lang="en-GB" sz="2400">
                <a:solidFill>
                  <a:srgbClr val="584288"/>
                </a:solidFill>
                <a:latin typeface="Arial" panose="020B0604020202020204" pitchFamily="34" charset="0"/>
                <a:cs typeface="Arial" panose="020B0604020202020204" pitchFamily="34" charset="0"/>
              </a:rPr>
              <a:t>Earthworms are a bit like chefs! They help mix together all the ingredients that make soil healthy!</a:t>
            </a:r>
          </a:p>
          <a:p>
            <a:endParaRPr lang="en-GB" sz="2400">
              <a:solidFill>
                <a:srgbClr val="000000"/>
              </a:solidFill>
              <a:latin typeface="Arial" panose="020B0604020202020204" pitchFamily="34" charset="0"/>
              <a:cs typeface="Arial" panose="020B0604020202020204" pitchFamily="34" charset="0"/>
            </a:endParaRPr>
          </a:p>
          <a:p>
            <a:endParaRPr lang="en-GB" sz="2400">
              <a:solidFill>
                <a:srgbClr val="000000"/>
              </a:solidFill>
              <a:latin typeface="Arial" panose="020B0604020202020204" pitchFamily="34" charset="0"/>
              <a:cs typeface="Arial" panose="020B0604020202020204" pitchFamily="34" charset="0"/>
            </a:endParaRPr>
          </a:p>
        </p:txBody>
      </p:sp>
      <p:pic>
        <p:nvPicPr>
          <p:cNvPr id="12" name="Picture 11" descr="A cartoon earth with arms and legs&#10;&#10;AI-generated content may be incorrect.">
            <a:extLst>
              <a:ext uri="{FF2B5EF4-FFF2-40B4-BE49-F238E27FC236}">
                <a16:creationId xmlns:a16="http://schemas.microsoft.com/office/drawing/2014/main" id="{26BBC9BB-98D9-6589-E46F-299D137B2933}"/>
              </a:ext>
            </a:extLst>
          </p:cNvPr>
          <p:cNvPicPr>
            <a:picLocks noChangeAspect="1"/>
          </p:cNvPicPr>
          <p:nvPr/>
        </p:nvPicPr>
        <p:blipFill>
          <a:blip r:embed="rId2"/>
          <a:stretch>
            <a:fillRect/>
          </a:stretch>
        </p:blipFill>
        <p:spPr>
          <a:xfrm flipH="1">
            <a:off x="370098" y="3958137"/>
            <a:ext cx="1505085" cy="1247315"/>
          </a:xfrm>
          <a:prstGeom prst="rect">
            <a:avLst/>
          </a:prstGeom>
        </p:spPr>
      </p:pic>
      <p:sp>
        <p:nvSpPr>
          <p:cNvPr id="2" name="TextBox 1">
            <a:extLst>
              <a:ext uri="{FF2B5EF4-FFF2-40B4-BE49-F238E27FC236}">
                <a16:creationId xmlns:a16="http://schemas.microsoft.com/office/drawing/2014/main" id="{FBD3C3AF-66A5-8673-F089-B4ADDE69774F}"/>
              </a:ext>
            </a:extLst>
          </p:cNvPr>
          <p:cNvSpPr txBox="1"/>
          <p:nvPr/>
        </p:nvSpPr>
        <p:spPr>
          <a:xfrm>
            <a:off x="548906" y="2167079"/>
            <a:ext cx="5401319" cy="1200329"/>
          </a:xfrm>
          <a:prstGeom prst="rect">
            <a:avLst/>
          </a:prstGeom>
          <a:noFill/>
        </p:spPr>
        <p:txBody>
          <a:bodyPr wrap="square">
            <a:spAutoFit/>
          </a:bodyPr>
          <a:lstStyle/>
          <a:p>
            <a:r>
              <a:rPr lang="en-GB" sz="2400">
                <a:solidFill>
                  <a:srgbClr val="000000"/>
                </a:solidFill>
                <a:latin typeface="Arial" panose="020B0604020202020204" pitchFamily="34" charset="0"/>
                <a:cs typeface="Arial" panose="020B0604020202020204" pitchFamily="34" charset="0"/>
              </a:rPr>
              <a:t>As earthworms move through the ground, they help to pull leaves and other plant parts through the soil.  </a:t>
            </a:r>
          </a:p>
        </p:txBody>
      </p:sp>
      <p:pic>
        <p:nvPicPr>
          <p:cNvPr id="6" name="Picture 5" descr="A red worm in the dirt&#10;&#10;AI-generated content may be incorrect.">
            <a:extLst>
              <a:ext uri="{FF2B5EF4-FFF2-40B4-BE49-F238E27FC236}">
                <a16:creationId xmlns:a16="http://schemas.microsoft.com/office/drawing/2014/main" id="{993EE557-482E-6098-8187-559D33EB56AA}"/>
              </a:ext>
            </a:extLst>
          </p:cNvPr>
          <p:cNvPicPr>
            <a:picLocks noChangeAspect="1"/>
          </p:cNvPicPr>
          <p:nvPr/>
        </p:nvPicPr>
        <p:blipFill>
          <a:blip r:embed="rId3"/>
          <a:srcRect l="9903" r="10653" b="17729"/>
          <a:stretch/>
        </p:blipFill>
        <p:spPr>
          <a:xfrm>
            <a:off x="5950226" y="2034557"/>
            <a:ext cx="4991766" cy="3448053"/>
          </a:xfrm>
          <a:prstGeom prst="rect">
            <a:avLst/>
          </a:prstGeom>
        </p:spPr>
      </p:pic>
    </p:spTree>
    <p:extLst>
      <p:ext uri="{BB962C8B-B14F-4D97-AF65-F5344CB8AC3E}">
        <p14:creationId xmlns:p14="http://schemas.microsoft.com/office/powerpoint/2010/main" val="2712656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7ADD5-51A4-B59B-DCCE-DDDBC09DBD1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351D6AB-9567-9390-EC33-22FB760151B8}"/>
              </a:ext>
            </a:extLst>
          </p:cNvPr>
          <p:cNvSpPr>
            <a:spLocks noGrp="1"/>
          </p:cNvSpPr>
          <p:nvPr>
            <p:ph type="ctrTitle"/>
          </p:nvPr>
        </p:nvSpPr>
        <p:spPr>
          <a:xfrm>
            <a:off x="612702" y="1332458"/>
            <a:ext cx="8033890" cy="590729"/>
          </a:xfrm>
        </p:spPr>
        <p:txBody>
          <a:bodyPr>
            <a:noAutofit/>
          </a:bodyPr>
          <a:lstStyle/>
          <a:p>
            <a:r>
              <a:rPr lang="en-US" sz="3200"/>
              <a:t>What is healthy soil?</a:t>
            </a:r>
            <a:endParaRPr lang="en-US" sz="3200" b="1"/>
          </a:p>
        </p:txBody>
      </p:sp>
      <p:sp>
        <p:nvSpPr>
          <p:cNvPr id="3" name="TextBox 2">
            <a:extLst>
              <a:ext uri="{FF2B5EF4-FFF2-40B4-BE49-F238E27FC236}">
                <a16:creationId xmlns:a16="http://schemas.microsoft.com/office/drawing/2014/main" id="{FC9B7044-7515-56C3-FBF8-43BA400768C9}"/>
              </a:ext>
            </a:extLst>
          </p:cNvPr>
          <p:cNvSpPr txBox="1"/>
          <p:nvPr/>
        </p:nvSpPr>
        <p:spPr>
          <a:xfrm>
            <a:off x="538274" y="2082015"/>
            <a:ext cx="5557726" cy="3046988"/>
          </a:xfrm>
          <a:prstGeom prst="rect">
            <a:avLst/>
          </a:prstGeom>
          <a:noFill/>
        </p:spPr>
        <p:txBody>
          <a:bodyPr wrap="square">
            <a:spAutoFit/>
          </a:bodyPr>
          <a:lstStyle/>
          <a:p>
            <a:r>
              <a:rPr lang="en-GB" sz="2400">
                <a:solidFill>
                  <a:srgbClr val="000000"/>
                </a:solidFill>
                <a:latin typeface="Arial" panose="020B0604020202020204" pitchFamily="34" charset="0"/>
                <a:cs typeface="Arial" panose="020B0604020202020204" pitchFamily="34" charset="0"/>
              </a:rPr>
              <a:t>Healthy soil </a:t>
            </a:r>
            <a:r>
              <a:rPr lang="en-GB" sz="2400" b="1">
                <a:solidFill>
                  <a:srgbClr val="000000"/>
                </a:solidFill>
                <a:latin typeface="Arial" panose="020B0604020202020204" pitchFamily="34" charset="0"/>
                <a:cs typeface="Arial" panose="020B0604020202020204" pitchFamily="34" charset="0"/>
              </a:rPr>
              <a:t>stores</a:t>
            </a:r>
            <a:r>
              <a:rPr lang="en-GB" sz="2400">
                <a:solidFill>
                  <a:srgbClr val="000000"/>
                </a:solidFill>
                <a:latin typeface="Arial" panose="020B0604020202020204" pitchFamily="34" charset="0"/>
                <a:cs typeface="Arial" panose="020B0604020202020204" pitchFamily="34" charset="0"/>
              </a:rPr>
              <a:t> water. It does this by soaking up rainwater which then trickles slowly through the soil. </a:t>
            </a:r>
          </a:p>
          <a:p>
            <a:endParaRPr lang="en-GB" sz="2400">
              <a:solidFill>
                <a:srgbClr val="000000"/>
              </a:solidFill>
              <a:latin typeface="Arial" panose="020B0604020202020204" pitchFamily="34" charset="0"/>
              <a:cs typeface="Arial" panose="020B0604020202020204" pitchFamily="34" charset="0"/>
            </a:endParaRPr>
          </a:p>
          <a:p>
            <a:r>
              <a:rPr lang="en-GB" sz="2400">
                <a:solidFill>
                  <a:srgbClr val="000000"/>
                </a:solidFill>
                <a:latin typeface="Arial" panose="020B0604020202020204" pitchFamily="34" charset="0"/>
                <a:cs typeface="Arial" panose="020B0604020202020204" pitchFamily="34" charset="0"/>
              </a:rPr>
              <a:t>When soil stores water, it helps to stop flooding and plants can use it to help them grow. </a:t>
            </a:r>
          </a:p>
          <a:p>
            <a:endParaRPr lang="en-GB" sz="2400">
              <a:solidFill>
                <a:srgbClr val="00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00E3B79-6953-7AD6-701D-B52626797DBF}"/>
              </a:ext>
            </a:extLst>
          </p:cNvPr>
          <p:cNvSpPr txBox="1"/>
          <p:nvPr/>
        </p:nvSpPr>
        <p:spPr>
          <a:xfrm>
            <a:off x="229930" y="6412560"/>
            <a:ext cx="10785399" cy="307777"/>
          </a:xfrm>
          <a:prstGeom prst="rect">
            <a:avLst/>
          </a:prstGeom>
          <a:noFill/>
        </p:spPr>
        <p:txBody>
          <a:bodyPr wrap="square">
            <a:spAutoFit/>
          </a:bodyPr>
          <a:lstStyle/>
          <a:p>
            <a:r>
              <a:rPr lang="en-GB" sz="1400">
                <a:latin typeface="Arial" panose="020B0604020202020204" pitchFamily="34" charset="0"/>
                <a:cs typeface="Arial" panose="020B0604020202020204" pitchFamily="34" charset="0"/>
              </a:rPr>
              <a:t>Soil Association (soil stores water) </a:t>
            </a:r>
            <a:r>
              <a:rPr lang="en-GB" sz="1400">
                <a:hlinkClick r:id="rId2"/>
              </a:rPr>
              <a:t>https://www.soilassociation.org/causes-campaigns/save-our-soil/10-soil-facts/</a:t>
            </a:r>
            <a:r>
              <a:rPr lang="en-GB" sz="1400"/>
              <a:t> </a:t>
            </a:r>
            <a:endParaRPr lang="en-GB" sz="1400">
              <a:latin typeface="Arial" panose="020B0604020202020204" pitchFamily="34" charset="0"/>
              <a:cs typeface="Arial" panose="020B0604020202020204" pitchFamily="34" charset="0"/>
            </a:endParaRPr>
          </a:p>
        </p:txBody>
      </p:sp>
      <p:pic>
        <p:nvPicPr>
          <p:cNvPr id="9" name="Picture 8" descr="A cartoon earth with arms and legs&#10;&#10;AI-generated content may be incorrect.">
            <a:extLst>
              <a:ext uri="{FF2B5EF4-FFF2-40B4-BE49-F238E27FC236}">
                <a16:creationId xmlns:a16="http://schemas.microsoft.com/office/drawing/2014/main" id="{D4F73C51-1180-1A79-C857-B27EE2B7739F}"/>
              </a:ext>
            </a:extLst>
          </p:cNvPr>
          <p:cNvPicPr>
            <a:picLocks noChangeAspect="1"/>
          </p:cNvPicPr>
          <p:nvPr/>
        </p:nvPicPr>
        <p:blipFill>
          <a:blip r:embed="rId3"/>
          <a:stretch>
            <a:fillRect/>
          </a:stretch>
        </p:blipFill>
        <p:spPr>
          <a:xfrm flipH="1">
            <a:off x="538274" y="4828722"/>
            <a:ext cx="1681650" cy="1393640"/>
          </a:xfrm>
          <a:prstGeom prst="rect">
            <a:avLst/>
          </a:prstGeom>
        </p:spPr>
      </p:pic>
      <p:sp>
        <p:nvSpPr>
          <p:cNvPr id="10" name="TextBox 9">
            <a:extLst>
              <a:ext uri="{FF2B5EF4-FFF2-40B4-BE49-F238E27FC236}">
                <a16:creationId xmlns:a16="http://schemas.microsoft.com/office/drawing/2014/main" id="{351F9407-BEEA-B29E-56CC-3A331784739A}"/>
              </a:ext>
            </a:extLst>
          </p:cNvPr>
          <p:cNvSpPr txBox="1"/>
          <p:nvPr/>
        </p:nvSpPr>
        <p:spPr>
          <a:xfrm>
            <a:off x="2260199" y="5260184"/>
            <a:ext cx="8471030" cy="830997"/>
          </a:xfrm>
          <a:prstGeom prst="rect">
            <a:avLst/>
          </a:prstGeom>
          <a:noFill/>
        </p:spPr>
        <p:txBody>
          <a:bodyPr wrap="square">
            <a:spAutoFit/>
          </a:bodyPr>
          <a:lstStyle/>
          <a:p>
            <a:r>
              <a:rPr lang="en-GB" sz="2400">
                <a:solidFill>
                  <a:srgbClr val="584288"/>
                </a:solidFill>
                <a:latin typeface="Arial" panose="020B0604020202020204" pitchFamily="34" charset="0"/>
                <a:cs typeface="Arial" panose="020B0604020202020204" pitchFamily="34" charset="0"/>
              </a:rPr>
              <a:t>Did you know that soil in the UK stores more water than all the UK lakes and rivers put together?</a:t>
            </a:r>
          </a:p>
        </p:txBody>
      </p:sp>
      <p:pic>
        <p:nvPicPr>
          <p:cNvPr id="12" name="Picture 11" descr="Aerial view of a green field&#10;&#10;AI-generated content may be incorrect.">
            <a:extLst>
              <a:ext uri="{FF2B5EF4-FFF2-40B4-BE49-F238E27FC236}">
                <a16:creationId xmlns:a16="http://schemas.microsoft.com/office/drawing/2014/main" id="{3AE1BBA6-ED71-94BA-4F6B-5E0B77F39BEB}"/>
              </a:ext>
            </a:extLst>
          </p:cNvPr>
          <p:cNvPicPr>
            <a:picLocks noChangeAspect="1"/>
          </p:cNvPicPr>
          <p:nvPr/>
        </p:nvPicPr>
        <p:blipFill>
          <a:blip r:embed="rId4"/>
          <a:stretch>
            <a:fillRect/>
          </a:stretch>
        </p:blipFill>
        <p:spPr>
          <a:xfrm>
            <a:off x="6495714" y="1976924"/>
            <a:ext cx="4623547" cy="2889717"/>
          </a:xfrm>
          <a:prstGeom prst="rect">
            <a:avLst/>
          </a:prstGeom>
        </p:spPr>
      </p:pic>
    </p:spTree>
    <p:extLst>
      <p:ext uri="{BB962C8B-B14F-4D97-AF65-F5344CB8AC3E}">
        <p14:creationId xmlns:p14="http://schemas.microsoft.com/office/powerpoint/2010/main" val="73346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6170D-7713-CB99-C170-BC9875D6292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8E857CE-1E95-1136-0DBC-8A1FF6FE1BFC}"/>
              </a:ext>
            </a:extLst>
          </p:cNvPr>
          <p:cNvSpPr>
            <a:spLocks noGrp="1"/>
          </p:cNvSpPr>
          <p:nvPr>
            <p:ph type="ctrTitle"/>
          </p:nvPr>
        </p:nvSpPr>
        <p:spPr>
          <a:xfrm>
            <a:off x="550268" y="1624574"/>
            <a:ext cx="8033890" cy="590729"/>
          </a:xfrm>
        </p:spPr>
        <p:txBody>
          <a:bodyPr>
            <a:noAutofit/>
          </a:bodyPr>
          <a:lstStyle/>
          <a:p>
            <a:r>
              <a:rPr lang="en-US" sz="3200"/>
              <a:t>Unhealthy soil</a:t>
            </a:r>
            <a:endParaRPr lang="en-US" sz="3200" b="1"/>
          </a:p>
        </p:txBody>
      </p:sp>
      <p:sp>
        <p:nvSpPr>
          <p:cNvPr id="3" name="TextBox 2">
            <a:extLst>
              <a:ext uri="{FF2B5EF4-FFF2-40B4-BE49-F238E27FC236}">
                <a16:creationId xmlns:a16="http://schemas.microsoft.com/office/drawing/2014/main" id="{F25A9449-AE23-00BF-6711-A13EB62FB906}"/>
              </a:ext>
            </a:extLst>
          </p:cNvPr>
          <p:cNvSpPr txBox="1"/>
          <p:nvPr/>
        </p:nvSpPr>
        <p:spPr>
          <a:xfrm>
            <a:off x="455515" y="2215303"/>
            <a:ext cx="4855359" cy="4893647"/>
          </a:xfrm>
          <a:prstGeom prst="rect">
            <a:avLst/>
          </a:prstGeom>
          <a:noFill/>
        </p:spPr>
        <p:txBody>
          <a:bodyPr wrap="square">
            <a:spAutoFit/>
          </a:bodyPr>
          <a:lstStyle/>
          <a:p>
            <a:r>
              <a:rPr lang="en-GB" sz="2400">
                <a:solidFill>
                  <a:srgbClr val="000000"/>
                </a:solidFill>
                <a:latin typeface="Arial" panose="020B0604020202020204" pitchFamily="34" charset="0"/>
                <a:cs typeface="Arial" panose="020B0604020202020204" pitchFamily="34" charset="0"/>
              </a:rPr>
              <a:t>When soil is squashed too tightly together, the air is squeezed out. </a:t>
            </a:r>
          </a:p>
          <a:p>
            <a:endParaRPr lang="en-GB" sz="2400">
              <a:solidFill>
                <a:srgbClr val="000000"/>
              </a:solidFill>
              <a:latin typeface="Arial" panose="020B0604020202020204" pitchFamily="34" charset="0"/>
              <a:cs typeface="Arial" panose="020B0604020202020204" pitchFamily="34" charset="0"/>
            </a:endParaRPr>
          </a:p>
          <a:p>
            <a:r>
              <a:rPr lang="en-GB" sz="2400">
                <a:solidFill>
                  <a:srgbClr val="000000"/>
                </a:solidFill>
                <a:latin typeface="Arial" panose="020B0604020202020204" pitchFamily="34" charset="0"/>
                <a:cs typeface="Arial" panose="020B0604020202020204" pitchFamily="34" charset="0"/>
              </a:rPr>
              <a:t>This means rainwater can’t soak into the soil properly, and this can cause flooding. </a:t>
            </a:r>
          </a:p>
          <a:p>
            <a:endParaRPr lang="en-GB" sz="2400">
              <a:solidFill>
                <a:srgbClr val="000000"/>
              </a:solidFill>
              <a:latin typeface="Arial" panose="020B0604020202020204" pitchFamily="34" charset="0"/>
              <a:cs typeface="Arial" panose="020B0604020202020204" pitchFamily="34" charset="0"/>
            </a:endParaRPr>
          </a:p>
          <a:p>
            <a:r>
              <a:rPr lang="en-GB" sz="2400">
                <a:solidFill>
                  <a:srgbClr val="000000"/>
                </a:solidFill>
                <a:latin typeface="Arial" panose="020B0604020202020204" pitchFamily="34" charset="0"/>
                <a:cs typeface="Arial" panose="020B0604020202020204" pitchFamily="34" charset="0"/>
              </a:rPr>
              <a:t>It also means crops can’t grow properly on the land because they need the right balance of air, water and food. </a:t>
            </a:r>
          </a:p>
          <a:p>
            <a:endParaRPr lang="en-GB" sz="2400">
              <a:solidFill>
                <a:srgbClr val="000000"/>
              </a:solidFill>
              <a:latin typeface="Arial" panose="020B0604020202020204" pitchFamily="34" charset="0"/>
              <a:cs typeface="Arial" panose="020B0604020202020204" pitchFamily="34" charset="0"/>
            </a:endParaRPr>
          </a:p>
          <a:p>
            <a:endParaRPr lang="en-GB" sz="2400">
              <a:solidFill>
                <a:srgbClr val="00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85D0EF3-91CA-FB52-8F14-5AB9CB93E129}"/>
              </a:ext>
            </a:extLst>
          </p:cNvPr>
          <p:cNvSpPr txBox="1"/>
          <p:nvPr/>
        </p:nvSpPr>
        <p:spPr>
          <a:xfrm>
            <a:off x="455515" y="6508786"/>
            <a:ext cx="6379385" cy="600164"/>
          </a:xfrm>
          <a:prstGeom prst="rect">
            <a:avLst/>
          </a:prstGeom>
          <a:noFill/>
        </p:spPr>
        <p:txBody>
          <a:bodyPr wrap="square">
            <a:spAutoFit/>
          </a:bodyPr>
          <a:lstStyle/>
          <a:p>
            <a:r>
              <a:rPr lang="en-GB" sz="1100" b="0" i="0">
                <a:effectLst/>
                <a:latin typeface="Arial" panose="020B0604020202020204" pitchFamily="34" charset="0"/>
                <a:cs typeface="Arial" panose="020B0604020202020204" pitchFamily="34" charset="0"/>
              </a:rPr>
              <a:t>Natural History Museum (soil compaction): </a:t>
            </a:r>
            <a:r>
              <a:rPr lang="en-GB" sz="1100" b="0" i="0">
                <a:effectLst/>
                <a:latin typeface="Arial" panose="020B0604020202020204" pitchFamily="34" charset="0"/>
                <a:cs typeface="Arial" panose="020B0604020202020204" pitchFamily="34" charset="0"/>
                <a:hlinkClick r:id="rId3"/>
              </a:rPr>
              <a:t>https://www.nhm.ac.uk/discover/soil-degradation.html</a:t>
            </a:r>
            <a:endParaRPr lang="en-GB" sz="1100" b="0" i="0">
              <a:effectLst/>
              <a:latin typeface="Arial" panose="020B0604020202020204" pitchFamily="34" charset="0"/>
              <a:cs typeface="Arial" panose="020B0604020202020204" pitchFamily="34" charset="0"/>
            </a:endParaRPr>
          </a:p>
          <a:p>
            <a:endParaRPr lang="en-GB" sz="1100" b="0" i="0">
              <a:effectLst/>
              <a:latin typeface="Arial" panose="020B0604020202020204" pitchFamily="34" charset="0"/>
              <a:cs typeface="Arial" panose="020B0604020202020204" pitchFamily="34" charset="0"/>
            </a:endParaRPr>
          </a:p>
          <a:p>
            <a:r>
              <a:rPr lang="en-GB" sz="1100">
                <a:latin typeface="Arial" panose="020B0604020202020204" pitchFamily="34" charset="0"/>
                <a:cs typeface="Arial" panose="020B0604020202020204" pitchFamily="34" charset="0"/>
              </a:rPr>
              <a:t> </a:t>
            </a:r>
          </a:p>
        </p:txBody>
      </p:sp>
      <p:pic>
        <p:nvPicPr>
          <p:cNvPr id="11" name="Picture 10" descr="A field with grass growing in water&#10;&#10;AI-generated content may be incorrect.">
            <a:extLst>
              <a:ext uri="{FF2B5EF4-FFF2-40B4-BE49-F238E27FC236}">
                <a16:creationId xmlns:a16="http://schemas.microsoft.com/office/drawing/2014/main" id="{9E17925F-D30B-8622-9326-99EF8A79EEF3}"/>
              </a:ext>
            </a:extLst>
          </p:cNvPr>
          <p:cNvPicPr>
            <a:picLocks noChangeAspect="1"/>
          </p:cNvPicPr>
          <p:nvPr/>
        </p:nvPicPr>
        <p:blipFill>
          <a:blip r:embed="rId4"/>
          <a:srcRect t="4568" r="14203" b="15084"/>
          <a:stretch/>
        </p:blipFill>
        <p:spPr>
          <a:xfrm>
            <a:off x="5806618" y="2215303"/>
            <a:ext cx="5555080" cy="3469880"/>
          </a:xfrm>
          <a:prstGeom prst="rect">
            <a:avLst/>
          </a:prstGeom>
        </p:spPr>
      </p:pic>
    </p:spTree>
    <p:extLst>
      <p:ext uri="{BB962C8B-B14F-4D97-AF65-F5344CB8AC3E}">
        <p14:creationId xmlns:p14="http://schemas.microsoft.com/office/powerpoint/2010/main" val="3122185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A564B-45CB-14CB-7860-4AEA565DB05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2A1B193-8D2D-71F1-093F-5063FBBF22DC}"/>
              </a:ext>
            </a:extLst>
          </p:cNvPr>
          <p:cNvSpPr>
            <a:spLocks noGrp="1"/>
          </p:cNvSpPr>
          <p:nvPr>
            <p:ph type="ctrTitle"/>
          </p:nvPr>
        </p:nvSpPr>
        <p:spPr>
          <a:xfrm>
            <a:off x="612702" y="1627822"/>
            <a:ext cx="8033890" cy="590729"/>
          </a:xfrm>
        </p:spPr>
        <p:txBody>
          <a:bodyPr>
            <a:noAutofit/>
          </a:bodyPr>
          <a:lstStyle/>
          <a:p>
            <a:r>
              <a:rPr lang="en-US" sz="3200"/>
              <a:t>Unhealthy soil</a:t>
            </a:r>
            <a:endParaRPr lang="en-US" sz="3200" b="1"/>
          </a:p>
        </p:txBody>
      </p:sp>
      <p:sp>
        <p:nvSpPr>
          <p:cNvPr id="3" name="TextBox 2">
            <a:extLst>
              <a:ext uri="{FF2B5EF4-FFF2-40B4-BE49-F238E27FC236}">
                <a16:creationId xmlns:a16="http://schemas.microsoft.com/office/drawing/2014/main" id="{000D42D4-4F7D-2219-8C6A-094D21CB1F8B}"/>
              </a:ext>
            </a:extLst>
          </p:cNvPr>
          <p:cNvSpPr txBox="1"/>
          <p:nvPr/>
        </p:nvSpPr>
        <p:spPr>
          <a:xfrm>
            <a:off x="519937" y="1923187"/>
            <a:ext cx="5297767" cy="3416320"/>
          </a:xfrm>
          <a:prstGeom prst="rect">
            <a:avLst/>
          </a:prstGeom>
          <a:noFill/>
        </p:spPr>
        <p:txBody>
          <a:bodyPr wrap="square">
            <a:spAutoFit/>
          </a:bodyPr>
          <a:lstStyle/>
          <a:p>
            <a:endParaRPr lang="en-GB" sz="2400">
              <a:solidFill>
                <a:srgbClr val="000000"/>
              </a:solidFill>
              <a:latin typeface="Arial" panose="020B0604020202020204" pitchFamily="34" charset="0"/>
              <a:cs typeface="Arial" panose="020B0604020202020204" pitchFamily="34" charset="0"/>
            </a:endParaRPr>
          </a:p>
          <a:p>
            <a:r>
              <a:rPr lang="en-GB" sz="2400">
                <a:solidFill>
                  <a:srgbClr val="000000"/>
                </a:solidFill>
                <a:latin typeface="Arial" panose="020B0604020202020204" pitchFamily="34" charset="0"/>
                <a:cs typeface="Arial" panose="020B0604020202020204" pitchFamily="34" charset="0"/>
              </a:rPr>
              <a:t>Soil is also unhealthy when it is too dusty, flaky and weak. </a:t>
            </a:r>
          </a:p>
          <a:p>
            <a:endParaRPr lang="en-GB" sz="2400">
              <a:solidFill>
                <a:srgbClr val="000000"/>
              </a:solidFill>
              <a:latin typeface="Arial" panose="020B0604020202020204" pitchFamily="34" charset="0"/>
              <a:cs typeface="Arial" panose="020B0604020202020204" pitchFamily="34" charset="0"/>
            </a:endParaRPr>
          </a:p>
          <a:p>
            <a:r>
              <a:rPr lang="en-GB" sz="2400">
                <a:solidFill>
                  <a:srgbClr val="000000"/>
                </a:solidFill>
                <a:latin typeface="Arial" panose="020B0604020202020204" pitchFamily="34" charset="0"/>
                <a:cs typeface="Arial" panose="020B0604020202020204" pitchFamily="34" charset="0"/>
              </a:rPr>
              <a:t>Weak soil can be washed away by rainfall or blown away by wind.</a:t>
            </a:r>
          </a:p>
          <a:p>
            <a:endParaRPr lang="en-GB" sz="2400">
              <a:solidFill>
                <a:srgbClr val="000000"/>
              </a:solidFill>
              <a:latin typeface="Arial" panose="020B0604020202020204" pitchFamily="34" charset="0"/>
              <a:cs typeface="Arial" panose="020B0604020202020204" pitchFamily="34" charset="0"/>
            </a:endParaRPr>
          </a:p>
          <a:p>
            <a:r>
              <a:rPr lang="en-GB" sz="2400">
                <a:solidFill>
                  <a:srgbClr val="000000"/>
                </a:solidFill>
                <a:latin typeface="Arial" panose="020B0604020202020204" pitchFamily="34" charset="0"/>
                <a:cs typeface="Arial" panose="020B0604020202020204" pitchFamily="34" charset="0"/>
              </a:rPr>
              <a:t>This means that precious soil is lost. </a:t>
            </a:r>
          </a:p>
          <a:p>
            <a:endParaRPr lang="en-GB" sz="2400">
              <a:solidFill>
                <a:srgbClr val="000000"/>
              </a:solidFill>
              <a:latin typeface="Arial" panose="020B0604020202020204" pitchFamily="34" charset="0"/>
              <a:cs typeface="Arial" panose="020B0604020202020204" pitchFamily="34" charset="0"/>
            </a:endParaRPr>
          </a:p>
        </p:txBody>
      </p:sp>
      <p:pic>
        <p:nvPicPr>
          <p:cNvPr id="6" name="Picture 5" descr="A fallen tree on a cliff&#10;&#10;AI-generated content may be incorrect.">
            <a:extLst>
              <a:ext uri="{FF2B5EF4-FFF2-40B4-BE49-F238E27FC236}">
                <a16:creationId xmlns:a16="http://schemas.microsoft.com/office/drawing/2014/main" id="{BF01B7CA-AC4B-1966-6885-A15CDD4557EA}"/>
              </a:ext>
            </a:extLst>
          </p:cNvPr>
          <p:cNvPicPr>
            <a:picLocks noChangeAspect="1"/>
          </p:cNvPicPr>
          <p:nvPr/>
        </p:nvPicPr>
        <p:blipFill>
          <a:blip r:embed="rId3"/>
          <a:stretch>
            <a:fillRect/>
          </a:stretch>
        </p:blipFill>
        <p:spPr>
          <a:xfrm>
            <a:off x="5946175" y="2082213"/>
            <a:ext cx="5400834" cy="3602355"/>
          </a:xfrm>
          <a:prstGeom prst="rect">
            <a:avLst/>
          </a:prstGeom>
        </p:spPr>
      </p:pic>
    </p:spTree>
    <p:extLst>
      <p:ext uri="{BB962C8B-B14F-4D97-AF65-F5344CB8AC3E}">
        <p14:creationId xmlns:p14="http://schemas.microsoft.com/office/powerpoint/2010/main" val="1343044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8727D-A222-B986-9DE6-A375D414803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9DE87A1-3419-3741-CF46-4D8046B5B9C5}"/>
              </a:ext>
            </a:extLst>
          </p:cNvPr>
          <p:cNvSpPr>
            <a:spLocks noGrp="1"/>
          </p:cNvSpPr>
          <p:nvPr>
            <p:ph type="ctrTitle"/>
          </p:nvPr>
        </p:nvSpPr>
        <p:spPr>
          <a:xfrm>
            <a:off x="345039" y="1242543"/>
            <a:ext cx="10720527" cy="590729"/>
          </a:xfrm>
        </p:spPr>
        <p:txBody>
          <a:bodyPr>
            <a:noAutofit/>
          </a:bodyPr>
          <a:lstStyle/>
          <a:p>
            <a:r>
              <a:rPr lang="en-US" sz="3200"/>
              <a:t>How do farmers keep the soil healthy?</a:t>
            </a:r>
            <a:endParaRPr lang="en-US" sz="3200" b="1"/>
          </a:p>
        </p:txBody>
      </p:sp>
      <p:sp>
        <p:nvSpPr>
          <p:cNvPr id="2" name="TextBox 1">
            <a:extLst>
              <a:ext uri="{FF2B5EF4-FFF2-40B4-BE49-F238E27FC236}">
                <a16:creationId xmlns:a16="http://schemas.microsoft.com/office/drawing/2014/main" id="{C9FD0B36-C0AF-287A-53AA-8B6D109A1A50}"/>
              </a:ext>
            </a:extLst>
          </p:cNvPr>
          <p:cNvSpPr txBox="1"/>
          <p:nvPr/>
        </p:nvSpPr>
        <p:spPr>
          <a:xfrm>
            <a:off x="345039" y="1969867"/>
            <a:ext cx="6148526" cy="4154984"/>
          </a:xfrm>
          <a:prstGeom prst="rect">
            <a:avLst/>
          </a:prstGeom>
          <a:noFill/>
        </p:spPr>
        <p:txBody>
          <a:bodyPr wrap="square">
            <a:spAutoFit/>
          </a:bodyPr>
          <a:lstStyle/>
          <a:p>
            <a:r>
              <a:rPr lang="en-GB" sz="2400">
                <a:solidFill>
                  <a:srgbClr val="000000"/>
                </a:solidFill>
                <a:latin typeface="Arial" panose="020B0604020202020204" pitchFamily="34" charset="0"/>
                <a:cs typeface="Arial" panose="020B0604020202020204" pitchFamily="34" charset="0"/>
              </a:rPr>
              <a:t>Farmers try not to plough the soil too much.</a:t>
            </a:r>
          </a:p>
          <a:p>
            <a:endParaRPr lang="en-GB" sz="2400">
              <a:solidFill>
                <a:srgbClr val="000000"/>
              </a:solidFill>
              <a:latin typeface="Arial" panose="020B0604020202020204" pitchFamily="34" charset="0"/>
              <a:cs typeface="Arial" panose="020B0604020202020204" pitchFamily="34" charset="0"/>
            </a:endParaRPr>
          </a:p>
          <a:p>
            <a:r>
              <a:rPr lang="en-GB" sz="2400">
                <a:solidFill>
                  <a:srgbClr val="000000"/>
                </a:solidFill>
                <a:latin typeface="Arial" panose="020B0604020202020204" pitchFamily="34" charset="0"/>
                <a:cs typeface="Arial" panose="020B0604020202020204" pitchFamily="34" charset="0"/>
              </a:rPr>
              <a:t>They don’t want to </a:t>
            </a:r>
            <a:r>
              <a:rPr lang="en-GB" sz="2400" b="1">
                <a:solidFill>
                  <a:srgbClr val="000000"/>
                </a:solidFill>
                <a:latin typeface="Arial" panose="020B0604020202020204" pitchFamily="34" charset="0"/>
                <a:cs typeface="Arial" panose="020B0604020202020204" pitchFamily="34" charset="0"/>
              </a:rPr>
              <a:t>disturb</a:t>
            </a:r>
            <a:r>
              <a:rPr lang="en-GB" sz="2400">
                <a:solidFill>
                  <a:srgbClr val="000000"/>
                </a:solidFill>
                <a:latin typeface="Arial" panose="020B0604020202020204" pitchFamily="34" charset="0"/>
                <a:cs typeface="Arial" panose="020B0604020202020204" pitchFamily="34" charset="0"/>
              </a:rPr>
              <a:t> the soil and all the creatures that are keeping it healthy.  </a:t>
            </a:r>
          </a:p>
          <a:p>
            <a:endParaRPr lang="en-GB" sz="2400">
              <a:solidFill>
                <a:srgbClr val="000000"/>
              </a:solidFill>
              <a:latin typeface="Arial" panose="020B0604020202020204" pitchFamily="34" charset="0"/>
              <a:cs typeface="Arial" panose="020B0604020202020204" pitchFamily="34" charset="0"/>
            </a:endParaRPr>
          </a:p>
          <a:p>
            <a:r>
              <a:rPr lang="en-GB" sz="2400">
                <a:solidFill>
                  <a:srgbClr val="000000"/>
                </a:solidFill>
                <a:latin typeface="Arial" panose="020B0604020202020204" pitchFamily="34" charset="0"/>
                <a:cs typeface="Arial" panose="020B0604020202020204" pitchFamily="34" charset="0"/>
              </a:rPr>
              <a:t>Farmers also don’t want their tractors and ploughs to </a:t>
            </a:r>
            <a:r>
              <a:rPr lang="en-GB" sz="2400" b="1">
                <a:solidFill>
                  <a:srgbClr val="000000"/>
                </a:solidFill>
                <a:latin typeface="Arial" panose="020B0604020202020204" pitchFamily="34" charset="0"/>
                <a:cs typeface="Arial" panose="020B0604020202020204" pitchFamily="34" charset="0"/>
              </a:rPr>
              <a:t>squash</a:t>
            </a:r>
            <a:r>
              <a:rPr lang="en-GB" sz="2400">
                <a:solidFill>
                  <a:srgbClr val="000000"/>
                </a:solidFill>
                <a:latin typeface="Arial" panose="020B0604020202020204" pitchFamily="34" charset="0"/>
                <a:cs typeface="Arial" panose="020B0604020202020204" pitchFamily="34" charset="0"/>
              </a:rPr>
              <a:t> all the air out of the soil by driving on it too much. </a:t>
            </a:r>
          </a:p>
          <a:p>
            <a:endParaRPr lang="en-GB" sz="2400">
              <a:solidFill>
                <a:srgbClr val="000000"/>
              </a:solidFill>
              <a:latin typeface="Arial" panose="020B0604020202020204" pitchFamily="34" charset="0"/>
              <a:cs typeface="Arial" panose="020B0604020202020204" pitchFamily="34" charset="0"/>
            </a:endParaRPr>
          </a:p>
          <a:p>
            <a:r>
              <a:rPr lang="en-GB" sz="2400">
                <a:solidFill>
                  <a:srgbClr val="000000"/>
                </a:solidFill>
                <a:latin typeface="Arial" panose="020B0604020202020204" pitchFamily="34" charset="0"/>
                <a:cs typeface="Arial" panose="020B0604020202020204" pitchFamily="34" charset="0"/>
              </a:rPr>
              <a:t>Soil needs to have air spaces to be healthy. </a:t>
            </a:r>
          </a:p>
          <a:p>
            <a:endParaRPr lang="en-GB" sz="2400">
              <a:solidFill>
                <a:srgbClr val="000000"/>
              </a:solidFill>
              <a:latin typeface="Arial" panose="020B0604020202020204" pitchFamily="34" charset="0"/>
              <a:cs typeface="Arial" panose="020B0604020202020204" pitchFamily="34" charset="0"/>
            </a:endParaRPr>
          </a:p>
        </p:txBody>
      </p:sp>
      <p:pic>
        <p:nvPicPr>
          <p:cNvPr id="5" name="Picture 4" descr="A tractor in a field&#10;&#10;AI-generated content may be incorrect.">
            <a:extLst>
              <a:ext uri="{FF2B5EF4-FFF2-40B4-BE49-F238E27FC236}">
                <a16:creationId xmlns:a16="http://schemas.microsoft.com/office/drawing/2014/main" id="{512367C2-3906-B367-04E8-3DB186A00DD4}"/>
              </a:ext>
            </a:extLst>
          </p:cNvPr>
          <p:cNvPicPr>
            <a:picLocks noChangeAspect="1"/>
          </p:cNvPicPr>
          <p:nvPr/>
        </p:nvPicPr>
        <p:blipFill>
          <a:blip r:embed="rId2"/>
          <a:srcRect l="6987" r="29732" b="6726"/>
          <a:stretch/>
        </p:blipFill>
        <p:spPr>
          <a:xfrm>
            <a:off x="6626158" y="2115641"/>
            <a:ext cx="4783964" cy="3645590"/>
          </a:xfrm>
          <a:prstGeom prst="rect">
            <a:avLst/>
          </a:prstGeom>
        </p:spPr>
      </p:pic>
    </p:spTree>
    <p:extLst>
      <p:ext uri="{BB962C8B-B14F-4D97-AF65-F5344CB8AC3E}">
        <p14:creationId xmlns:p14="http://schemas.microsoft.com/office/powerpoint/2010/main" val="27021086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2714C-47FB-F1D9-3AED-3C61D610A1D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5684031-A65F-7473-8678-13DDB6055CF6}"/>
              </a:ext>
            </a:extLst>
          </p:cNvPr>
          <p:cNvSpPr>
            <a:spLocks noGrp="1"/>
          </p:cNvSpPr>
          <p:nvPr>
            <p:ph type="ctrTitle"/>
          </p:nvPr>
        </p:nvSpPr>
        <p:spPr>
          <a:xfrm>
            <a:off x="623336" y="1547342"/>
            <a:ext cx="9249534" cy="590729"/>
          </a:xfrm>
        </p:spPr>
        <p:txBody>
          <a:bodyPr>
            <a:noAutofit/>
          </a:bodyPr>
          <a:lstStyle/>
          <a:p>
            <a:r>
              <a:rPr lang="en-US" sz="3200"/>
              <a:t>How do farmers care for the soil?</a:t>
            </a:r>
            <a:endParaRPr lang="en-US" sz="3200" b="1"/>
          </a:p>
        </p:txBody>
      </p:sp>
      <p:sp>
        <p:nvSpPr>
          <p:cNvPr id="2" name="TextBox 1">
            <a:extLst>
              <a:ext uri="{FF2B5EF4-FFF2-40B4-BE49-F238E27FC236}">
                <a16:creationId xmlns:a16="http://schemas.microsoft.com/office/drawing/2014/main" id="{3B616FAB-4245-D343-8090-6C6B5D4B02F3}"/>
              </a:ext>
            </a:extLst>
          </p:cNvPr>
          <p:cNvSpPr txBox="1"/>
          <p:nvPr/>
        </p:nvSpPr>
        <p:spPr>
          <a:xfrm>
            <a:off x="623336" y="2408224"/>
            <a:ext cx="5226679" cy="2308324"/>
          </a:xfrm>
          <a:prstGeom prst="rect">
            <a:avLst/>
          </a:prstGeom>
          <a:noFill/>
        </p:spPr>
        <p:txBody>
          <a:bodyPr wrap="square">
            <a:spAutoFit/>
          </a:bodyPr>
          <a:lstStyle/>
          <a:p>
            <a:r>
              <a:rPr lang="en-GB" sz="2400">
                <a:solidFill>
                  <a:srgbClr val="000000"/>
                </a:solidFill>
                <a:latin typeface="Arial" panose="020B0604020202020204" pitchFamily="34" charset="0"/>
                <a:cs typeface="Arial" panose="020B0604020202020204" pitchFamily="34" charset="0"/>
              </a:rPr>
              <a:t>Famers plough some of their old crops back into the field.</a:t>
            </a:r>
          </a:p>
          <a:p>
            <a:endParaRPr lang="en-GB" sz="2400">
              <a:solidFill>
                <a:srgbClr val="000000"/>
              </a:solidFill>
              <a:latin typeface="Arial" panose="020B0604020202020204" pitchFamily="34" charset="0"/>
              <a:cs typeface="Arial" panose="020B0604020202020204" pitchFamily="34" charset="0"/>
            </a:endParaRPr>
          </a:p>
          <a:p>
            <a:r>
              <a:rPr lang="en-GB" sz="2400">
                <a:solidFill>
                  <a:srgbClr val="000000"/>
                </a:solidFill>
                <a:latin typeface="Arial" panose="020B0604020202020204" pitchFamily="34" charset="0"/>
                <a:cs typeface="Arial" panose="020B0604020202020204" pitchFamily="34" charset="0"/>
              </a:rPr>
              <a:t>The old crops break down into the soil which helps it to stay healthy. </a:t>
            </a:r>
          </a:p>
          <a:p>
            <a:endParaRPr lang="en-GB" sz="2400">
              <a:solidFill>
                <a:srgbClr val="000000"/>
              </a:solidFill>
              <a:latin typeface="Arial" panose="020B0604020202020204" pitchFamily="34" charset="0"/>
              <a:cs typeface="Arial" panose="020B0604020202020204" pitchFamily="34" charset="0"/>
            </a:endParaRPr>
          </a:p>
        </p:txBody>
      </p:sp>
      <p:pic>
        <p:nvPicPr>
          <p:cNvPr id="5" name="Picture 4" descr="A tractor in a field&#10;&#10;AI-generated content may be incorrect.">
            <a:extLst>
              <a:ext uri="{FF2B5EF4-FFF2-40B4-BE49-F238E27FC236}">
                <a16:creationId xmlns:a16="http://schemas.microsoft.com/office/drawing/2014/main" id="{FF335F3F-60C5-B121-6689-D75B92ECBA00}"/>
              </a:ext>
            </a:extLst>
          </p:cNvPr>
          <p:cNvPicPr>
            <a:picLocks noChangeAspect="1"/>
          </p:cNvPicPr>
          <p:nvPr/>
        </p:nvPicPr>
        <p:blipFill>
          <a:blip r:embed="rId2"/>
          <a:srcRect l="10033"/>
          <a:stretch/>
        </p:blipFill>
        <p:spPr>
          <a:xfrm>
            <a:off x="6341987" y="2281666"/>
            <a:ext cx="4702267" cy="3475741"/>
          </a:xfrm>
          <a:prstGeom prst="rect">
            <a:avLst/>
          </a:prstGeom>
        </p:spPr>
      </p:pic>
      <p:sp>
        <p:nvSpPr>
          <p:cNvPr id="6" name="TextBox 5">
            <a:extLst>
              <a:ext uri="{FF2B5EF4-FFF2-40B4-BE49-F238E27FC236}">
                <a16:creationId xmlns:a16="http://schemas.microsoft.com/office/drawing/2014/main" id="{AF58783D-BDC2-39C0-1EE6-44F195A29B05}"/>
              </a:ext>
            </a:extLst>
          </p:cNvPr>
          <p:cNvSpPr txBox="1"/>
          <p:nvPr/>
        </p:nvSpPr>
        <p:spPr>
          <a:xfrm>
            <a:off x="623336" y="5009742"/>
            <a:ext cx="4211937" cy="830997"/>
          </a:xfrm>
          <a:prstGeom prst="rect">
            <a:avLst/>
          </a:prstGeom>
          <a:noFill/>
        </p:spPr>
        <p:txBody>
          <a:bodyPr wrap="square">
            <a:spAutoFit/>
          </a:bodyPr>
          <a:lstStyle/>
          <a:p>
            <a:r>
              <a:rPr lang="en-GB" sz="2400">
                <a:solidFill>
                  <a:srgbClr val="584288"/>
                </a:solidFill>
                <a:latin typeface="Arial" panose="020B0604020202020204" pitchFamily="34" charset="0"/>
                <a:cs typeface="Arial" panose="020B0604020202020204" pitchFamily="34" charset="0"/>
              </a:rPr>
              <a:t>Can you see some of the old crop on the ground here? </a:t>
            </a:r>
          </a:p>
        </p:txBody>
      </p:sp>
      <p:pic>
        <p:nvPicPr>
          <p:cNvPr id="7" name="Picture 6" descr="A cartoon of a planet earth&#10;&#10;AI-generated content may be incorrect.">
            <a:extLst>
              <a:ext uri="{FF2B5EF4-FFF2-40B4-BE49-F238E27FC236}">
                <a16:creationId xmlns:a16="http://schemas.microsoft.com/office/drawing/2014/main" id="{ADC21D80-F4C8-5702-483D-E62065A4A2D3}"/>
              </a:ext>
            </a:extLst>
          </p:cNvPr>
          <p:cNvPicPr>
            <a:picLocks noChangeAspect="1"/>
          </p:cNvPicPr>
          <p:nvPr/>
        </p:nvPicPr>
        <p:blipFill>
          <a:blip r:embed="rId3"/>
          <a:srcRect r="10829"/>
          <a:stretch/>
        </p:blipFill>
        <p:spPr>
          <a:xfrm flipH="1">
            <a:off x="4835272" y="4986701"/>
            <a:ext cx="1426378" cy="1541412"/>
          </a:xfrm>
          <a:prstGeom prst="rect">
            <a:avLst/>
          </a:prstGeom>
        </p:spPr>
      </p:pic>
    </p:spTree>
    <p:extLst>
      <p:ext uri="{BB962C8B-B14F-4D97-AF65-F5344CB8AC3E}">
        <p14:creationId xmlns:p14="http://schemas.microsoft.com/office/powerpoint/2010/main" val="1223598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31B37-790A-F7B6-3413-5B838C923BD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FCC4133-F4C0-1D3C-F972-C922CD4D5BC7}"/>
              </a:ext>
            </a:extLst>
          </p:cNvPr>
          <p:cNvSpPr>
            <a:spLocks noGrp="1"/>
          </p:cNvSpPr>
          <p:nvPr>
            <p:ph type="ctrTitle"/>
          </p:nvPr>
        </p:nvSpPr>
        <p:spPr>
          <a:xfrm>
            <a:off x="623336" y="1547342"/>
            <a:ext cx="9249534" cy="590729"/>
          </a:xfrm>
        </p:spPr>
        <p:txBody>
          <a:bodyPr>
            <a:noAutofit/>
          </a:bodyPr>
          <a:lstStyle/>
          <a:p>
            <a:r>
              <a:rPr lang="en-US" sz="3200"/>
              <a:t>How do farmers care for the soil?</a:t>
            </a:r>
            <a:endParaRPr lang="en-US" sz="3200" b="1"/>
          </a:p>
        </p:txBody>
      </p:sp>
      <p:sp>
        <p:nvSpPr>
          <p:cNvPr id="2" name="TextBox 1">
            <a:extLst>
              <a:ext uri="{FF2B5EF4-FFF2-40B4-BE49-F238E27FC236}">
                <a16:creationId xmlns:a16="http://schemas.microsoft.com/office/drawing/2014/main" id="{1AB5DEDA-2D49-39A6-B929-D1949D283813}"/>
              </a:ext>
            </a:extLst>
          </p:cNvPr>
          <p:cNvSpPr txBox="1"/>
          <p:nvPr/>
        </p:nvSpPr>
        <p:spPr>
          <a:xfrm>
            <a:off x="623336" y="2408224"/>
            <a:ext cx="5226679" cy="2677656"/>
          </a:xfrm>
          <a:prstGeom prst="rect">
            <a:avLst/>
          </a:prstGeom>
          <a:noFill/>
        </p:spPr>
        <p:txBody>
          <a:bodyPr wrap="square">
            <a:spAutoFit/>
          </a:bodyPr>
          <a:lstStyle/>
          <a:p>
            <a:r>
              <a:rPr lang="en-GB" sz="2400">
                <a:solidFill>
                  <a:srgbClr val="000000"/>
                </a:solidFill>
                <a:latin typeface="Arial" panose="020B0604020202020204" pitchFamily="34" charset="0"/>
                <a:cs typeface="Arial" panose="020B0604020202020204" pitchFamily="34" charset="0"/>
              </a:rPr>
              <a:t>Farmers add natural materials to the soil such as compost. </a:t>
            </a:r>
          </a:p>
          <a:p>
            <a:endParaRPr lang="en-GB" sz="2400">
              <a:solidFill>
                <a:srgbClr val="000000"/>
              </a:solidFill>
              <a:latin typeface="Arial" panose="020B0604020202020204" pitchFamily="34" charset="0"/>
              <a:cs typeface="Arial" panose="020B0604020202020204" pitchFamily="34" charset="0"/>
            </a:endParaRPr>
          </a:p>
          <a:p>
            <a:r>
              <a:rPr lang="en-GB" sz="2400">
                <a:solidFill>
                  <a:srgbClr val="000000"/>
                </a:solidFill>
                <a:latin typeface="Arial" panose="020B0604020202020204" pitchFamily="34" charset="0"/>
                <a:cs typeface="Arial" panose="020B0604020202020204" pitchFamily="34" charset="0"/>
              </a:rPr>
              <a:t>Compost is made from dead plants. </a:t>
            </a:r>
          </a:p>
          <a:p>
            <a:endParaRPr lang="en-GB" sz="2400">
              <a:solidFill>
                <a:srgbClr val="000000"/>
              </a:solidFill>
              <a:latin typeface="Arial" panose="020B0604020202020204" pitchFamily="34" charset="0"/>
              <a:cs typeface="Arial" panose="020B0604020202020204" pitchFamily="34" charset="0"/>
            </a:endParaRPr>
          </a:p>
          <a:p>
            <a:r>
              <a:rPr lang="en-GB" sz="2400">
                <a:solidFill>
                  <a:srgbClr val="000000"/>
                </a:solidFill>
                <a:latin typeface="Arial" panose="020B0604020202020204" pitchFamily="34" charset="0"/>
                <a:cs typeface="Arial" panose="020B0604020202020204" pitchFamily="34" charset="0"/>
              </a:rPr>
              <a:t>It helps to feed the living things found in soil and keep the soil healthy. </a:t>
            </a:r>
          </a:p>
        </p:txBody>
      </p:sp>
      <p:sp>
        <p:nvSpPr>
          <p:cNvPr id="6" name="TextBox 5">
            <a:extLst>
              <a:ext uri="{FF2B5EF4-FFF2-40B4-BE49-F238E27FC236}">
                <a16:creationId xmlns:a16="http://schemas.microsoft.com/office/drawing/2014/main" id="{0782FBBF-D4F6-44F7-CD63-C16618D433D0}"/>
              </a:ext>
            </a:extLst>
          </p:cNvPr>
          <p:cNvSpPr txBox="1"/>
          <p:nvPr/>
        </p:nvSpPr>
        <p:spPr>
          <a:xfrm>
            <a:off x="623336" y="5642659"/>
            <a:ext cx="4211937" cy="830997"/>
          </a:xfrm>
          <a:prstGeom prst="rect">
            <a:avLst/>
          </a:prstGeom>
          <a:noFill/>
        </p:spPr>
        <p:txBody>
          <a:bodyPr wrap="square">
            <a:spAutoFit/>
          </a:bodyPr>
          <a:lstStyle/>
          <a:p>
            <a:r>
              <a:rPr lang="en-GB" sz="2400">
                <a:solidFill>
                  <a:srgbClr val="584288"/>
                </a:solidFill>
                <a:latin typeface="Arial" panose="020B0604020202020204" pitchFamily="34" charset="0"/>
                <a:cs typeface="Arial" panose="020B0604020202020204" pitchFamily="34" charset="0"/>
              </a:rPr>
              <a:t>What can you see in the compost bin?</a:t>
            </a:r>
          </a:p>
        </p:txBody>
      </p:sp>
      <p:pic>
        <p:nvPicPr>
          <p:cNvPr id="7" name="Picture 6" descr="A cartoon of a planet earth&#10;&#10;AI-generated content may be incorrect.">
            <a:extLst>
              <a:ext uri="{FF2B5EF4-FFF2-40B4-BE49-F238E27FC236}">
                <a16:creationId xmlns:a16="http://schemas.microsoft.com/office/drawing/2014/main" id="{9D79EE70-2E80-669D-F81E-D33BC2551AD9}"/>
              </a:ext>
            </a:extLst>
          </p:cNvPr>
          <p:cNvPicPr>
            <a:picLocks noChangeAspect="1"/>
          </p:cNvPicPr>
          <p:nvPr/>
        </p:nvPicPr>
        <p:blipFill>
          <a:blip r:embed="rId2"/>
          <a:srcRect r="10829"/>
          <a:stretch/>
        </p:blipFill>
        <p:spPr>
          <a:xfrm flipH="1">
            <a:off x="4782956" y="5287451"/>
            <a:ext cx="1426378" cy="1541412"/>
          </a:xfrm>
          <a:prstGeom prst="rect">
            <a:avLst/>
          </a:prstGeom>
        </p:spPr>
      </p:pic>
      <p:pic>
        <p:nvPicPr>
          <p:cNvPr id="8" name="Picture 7" descr="A person holding dirt in a compost bin&#10;&#10;AI-generated content may be incorrect.">
            <a:extLst>
              <a:ext uri="{FF2B5EF4-FFF2-40B4-BE49-F238E27FC236}">
                <a16:creationId xmlns:a16="http://schemas.microsoft.com/office/drawing/2014/main" id="{0EDDD127-4778-8425-AA80-BD6F7E9E2ACE}"/>
              </a:ext>
            </a:extLst>
          </p:cNvPr>
          <p:cNvPicPr>
            <a:picLocks noChangeAspect="1"/>
          </p:cNvPicPr>
          <p:nvPr/>
        </p:nvPicPr>
        <p:blipFill>
          <a:blip r:embed="rId3"/>
          <a:stretch>
            <a:fillRect/>
          </a:stretch>
        </p:blipFill>
        <p:spPr>
          <a:xfrm>
            <a:off x="7129218" y="2408224"/>
            <a:ext cx="4678265" cy="3120403"/>
          </a:xfrm>
          <a:prstGeom prst="rect">
            <a:avLst/>
          </a:prstGeom>
        </p:spPr>
      </p:pic>
    </p:spTree>
    <p:extLst>
      <p:ext uri="{BB962C8B-B14F-4D97-AF65-F5344CB8AC3E}">
        <p14:creationId xmlns:p14="http://schemas.microsoft.com/office/powerpoint/2010/main" val="38861514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78911-452E-AC07-4DCA-D1357B32749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4285169-CECB-CED6-B0BF-D71FB36038B2}"/>
              </a:ext>
            </a:extLst>
          </p:cNvPr>
          <p:cNvSpPr>
            <a:spLocks noGrp="1"/>
          </p:cNvSpPr>
          <p:nvPr>
            <p:ph type="ctrTitle"/>
          </p:nvPr>
        </p:nvSpPr>
        <p:spPr>
          <a:xfrm>
            <a:off x="623336" y="1441326"/>
            <a:ext cx="9249534" cy="590729"/>
          </a:xfrm>
        </p:spPr>
        <p:txBody>
          <a:bodyPr>
            <a:noAutofit/>
          </a:bodyPr>
          <a:lstStyle/>
          <a:p>
            <a:r>
              <a:rPr lang="en-US" sz="3200"/>
              <a:t>How do farmers care for their environment?</a:t>
            </a:r>
            <a:endParaRPr lang="en-US" sz="3200" b="1"/>
          </a:p>
        </p:txBody>
      </p:sp>
      <p:sp>
        <p:nvSpPr>
          <p:cNvPr id="2" name="TextBox 1">
            <a:extLst>
              <a:ext uri="{FF2B5EF4-FFF2-40B4-BE49-F238E27FC236}">
                <a16:creationId xmlns:a16="http://schemas.microsoft.com/office/drawing/2014/main" id="{D8AF21B8-826B-DD20-F61F-559D25A1E78D}"/>
              </a:ext>
            </a:extLst>
          </p:cNvPr>
          <p:cNvSpPr txBox="1"/>
          <p:nvPr/>
        </p:nvSpPr>
        <p:spPr>
          <a:xfrm>
            <a:off x="517318" y="2157653"/>
            <a:ext cx="5790717" cy="4893647"/>
          </a:xfrm>
          <a:prstGeom prst="rect">
            <a:avLst/>
          </a:prstGeom>
          <a:noFill/>
        </p:spPr>
        <p:txBody>
          <a:bodyPr wrap="square">
            <a:spAutoFit/>
          </a:bodyPr>
          <a:lstStyle/>
          <a:p>
            <a:r>
              <a:rPr lang="en-GB" sz="2400">
                <a:solidFill>
                  <a:srgbClr val="000000"/>
                </a:solidFill>
                <a:latin typeface="Arial" panose="020B0604020202020204" pitchFamily="34" charset="0"/>
                <a:cs typeface="Arial" panose="020B0604020202020204" pitchFamily="34" charset="0"/>
              </a:rPr>
              <a:t>Farmers need to stop pests (certain types of insects) from destroying the crops. </a:t>
            </a:r>
          </a:p>
          <a:p>
            <a:endParaRPr lang="en-GB" sz="2400">
              <a:solidFill>
                <a:srgbClr val="000000"/>
              </a:solidFill>
              <a:latin typeface="Arial" panose="020B0604020202020204" pitchFamily="34" charset="0"/>
              <a:cs typeface="Arial" panose="020B0604020202020204" pitchFamily="34" charset="0"/>
            </a:endParaRPr>
          </a:p>
          <a:p>
            <a:r>
              <a:rPr lang="en-GB" sz="2400">
                <a:solidFill>
                  <a:srgbClr val="000000"/>
                </a:solidFill>
                <a:latin typeface="Arial" panose="020B0604020202020204" pitchFamily="34" charset="0"/>
                <a:cs typeface="Arial" panose="020B0604020202020204" pitchFamily="34" charset="0"/>
              </a:rPr>
              <a:t>Chemicals are sometimes used on crops to kill the pests, but these chemicals can cause damage to some living things in the soil. </a:t>
            </a:r>
            <a:br>
              <a:rPr lang="en-GB" sz="2400">
                <a:solidFill>
                  <a:srgbClr val="000000"/>
                </a:solidFill>
                <a:latin typeface="Arial" panose="020B0604020202020204" pitchFamily="34" charset="0"/>
                <a:cs typeface="Arial" panose="020B0604020202020204" pitchFamily="34" charset="0"/>
              </a:rPr>
            </a:br>
            <a:endParaRPr lang="en-GB" sz="2400">
              <a:solidFill>
                <a:srgbClr val="000000"/>
              </a:solidFill>
              <a:latin typeface="Arial" panose="020B0604020202020204" pitchFamily="34" charset="0"/>
              <a:cs typeface="Arial" panose="020B0604020202020204" pitchFamily="34" charset="0"/>
            </a:endParaRPr>
          </a:p>
          <a:p>
            <a:r>
              <a:rPr lang="en-GB" sz="2400">
                <a:solidFill>
                  <a:srgbClr val="000000"/>
                </a:solidFill>
                <a:latin typeface="Arial" panose="020B0604020202020204" pitchFamily="34" charset="0"/>
                <a:cs typeface="Arial" panose="020B0604020202020204" pitchFamily="34" charset="0"/>
              </a:rPr>
              <a:t>Lots of farmers grow flowers and hedges to attract insects and birds that eat the pests, so less chemicals are needed. </a:t>
            </a:r>
          </a:p>
          <a:p>
            <a:endParaRPr lang="en-GB" sz="2400">
              <a:solidFill>
                <a:srgbClr val="000000"/>
              </a:solidFill>
              <a:latin typeface="Arial" panose="020B0604020202020204" pitchFamily="34" charset="0"/>
              <a:cs typeface="Arial" panose="020B0604020202020204" pitchFamily="34" charset="0"/>
            </a:endParaRPr>
          </a:p>
        </p:txBody>
      </p:sp>
      <p:pic>
        <p:nvPicPr>
          <p:cNvPr id="5" name="Picture 4" descr="A green field with white flowers&#10;&#10;AI-generated content may be incorrect.">
            <a:extLst>
              <a:ext uri="{FF2B5EF4-FFF2-40B4-BE49-F238E27FC236}">
                <a16:creationId xmlns:a16="http://schemas.microsoft.com/office/drawing/2014/main" id="{C608B7FE-8AB6-69B4-9D20-D6F750E5A739}"/>
              </a:ext>
            </a:extLst>
          </p:cNvPr>
          <p:cNvPicPr>
            <a:picLocks noChangeAspect="1"/>
          </p:cNvPicPr>
          <p:nvPr/>
        </p:nvPicPr>
        <p:blipFill>
          <a:blip r:embed="rId2"/>
          <a:srcRect l="6484" r="4561"/>
          <a:stretch/>
        </p:blipFill>
        <p:spPr>
          <a:xfrm>
            <a:off x="6308035" y="2157653"/>
            <a:ext cx="5199433" cy="3898590"/>
          </a:xfrm>
          <a:prstGeom prst="rect">
            <a:avLst/>
          </a:prstGeom>
        </p:spPr>
      </p:pic>
    </p:spTree>
    <p:extLst>
      <p:ext uri="{BB962C8B-B14F-4D97-AF65-F5344CB8AC3E}">
        <p14:creationId xmlns:p14="http://schemas.microsoft.com/office/powerpoint/2010/main" val="675386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C4E45-35D9-E5D3-7F5C-D8C738D53BB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A51A220-3978-A8EA-6081-3AB8661934F6}"/>
              </a:ext>
            </a:extLst>
          </p:cNvPr>
          <p:cNvSpPr>
            <a:spLocks noGrp="1"/>
          </p:cNvSpPr>
          <p:nvPr>
            <p:ph type="ctrTitle"/>
          </p:nvPr>
        </p:nvSpPr>
        <p:spPr>
          <a:xfrm>
            <a:off x="623336" y="1361812"/>
            <a:ext cx="9249534" cy="590729"/>
          </a:xfrm>
        </p:spPr>
        <p:txBody>
          <a:bodyPr>
            <a:noAutofit/>
          </a:bodyPr>
          <a:lstStyle/>
          <a:p>
            <a:r>
              <a:rPr lang="en-US" sz="3200"/>
              <a:t>How can we help look after our soil?</a:t>
            </a:r>
            <a:endParaRPr lang="en-US" sz="3200" b="1"/>
          </a:p>
        </p:txBody>
      </p:sp>
      <p:sp>
        <p:nvSpPr>
          <p:cNvPr id="2" name="TextBox 1">
            <a:extLst>
              <a:ext uri="{FF2B5EF4-FFF2-40B4-BE49-F238E27FC236}">
                <a16:creationId xmlns:a16="http://schemas.microsoft.com/office/drawing/2014/main" id="{B4B7EA8F-458E-82AE-2BDA-FF5E13E86C39}"/>
              </a:ext>
            </a:extLst>
          </p:cNvPr>
          <p:cNvSpPr txBox="1"/>
          <p:nvPr/>
        </p:nvSpPr>
        <p:spPr>
          <a:xfrm>
            <a:off x="563458" y="2121503"/>
            <a:ext cx="5532542" cy="2677656"/>
          </a:xfrm>
          <a:prstGeom prst="rect">
            <a:avLst/>
          </a:prstGeom>
          <a:noFill/>
        </p:spPr>
        <p:txBody>
          <a:bodyPr wrap="square">
            <a:spAutoFit/>
          </a:bodyPr>
          <a:lstStyle/>
          <a:p>
            <a:r>
              <a:rPr lang="en-GB" sz="2400">
                <a:solidFill>
                  <a:srgbClr val="000000"/>
                </a:solidFill>
                <a:latin typeface="Arial" panose="020B0604020202020204" pitchFamily="34" charset="0"/>
                <a:cs typeface="Arial" panose="020B0604020202020204" pitchFamily="34" charset="0"/>
              </a:rPr>
              <a:t>We can grow plants and trees!</a:t>
            </a:r>
          </a:p>
          <a:p>
            <a:endParaRPr lang="en-GB" sz="2400">
              <a:solidFill>
                <a:srgbClr val="000000"/>
              </a:solidFill>
              <a:latin typeface="Arial" panose="020B0604020202020204" pitchFamily="34" charset="0"/>
              <a:cs typeface="Arial" panose="020B0604020202020204" pitchFamily="34" charset="0"/>
            </a:endParaRPr>
          </a:p>
          <a:p>
            <a:r>
              <a:rPr lang="en-GB" sz="2400">
                <a:solidFill>
                  <a:srgbClr val="000000"/>
                </a:solidFill>
                <a:latin typeface="Arial" panose="020B0604020202020204" pitchFamily="34" charset="0"/>
                <a:cs typeface="Arial" panose="020B0604020202020204" pitchFamily="34" charset="0"/>
              </a:rPr>
              <a:t>Plants and trees help cover the soil and stop it being washed away by </a:t>
            </a:r>
            <a:r>
              <a:rPr lang="en-GB" sz="2400" err="1">
                <a:solidFill>
                  <a:srgbClr val="000000"/>
                </a:solidFill>
                <a:latin typeface="Arial" panose="020B0604020202020204" pitchFamily="34" charset="0"/>
                <a:cs typeface="Arial" panose="020B0604020202020204" pitchFamily="34" charset="0"/>
              </a:rPr>
              <a:t>rain.They</a:t>
            </a:r>
            <a:r>
              <a:rPr lang="en-GB" sz="2400">
                <a:solidFill>
                  <a:srgbClr val="000000"/>
                </a:solidFill>
                <a:latin typeface="Arial" panose="020B0604020202020204" pitchFamily="34" charset="0"/>
                <a:cs typeface="Arial" panose="020B0604020202020204" pitchFamily="34" charset="0"/>
              </a:rPr>
              <a:t> also attract insects to the soil.</a:t>
            </a:r>
          </a:p>
          <a:p>
            <a:endParaRPr lang="en-GB" sz="2400">
              <a:solidFill>
                <a:srgbClr val="000000"/>
              </a:solidFill>
              <a:latin typeface="Arial" panose="020B0604020202020204" pitchFamily="34" charset="0"/>
              <a:cs typeface="Arial" panose="020B0604020202020204" pitchFamily="34" charset="0"/>
            </a:endParaRPr>
          </a:p>
          <a:p>
            <a:endParaRPr lang="en-GB" sz="2400">
              <a:solidFill>
                <a:srgbClr val="00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EAB8EC2-7FD0-8794-202C-0C677E3B9162}"/>
              </a:ext>
            </a:extLst>
          </p:cNvPr>
          <p:cNvSpPr txBox="1"/>
          <p:nvPr/>
        </p:nvSpPr>
        <p:spPr>
          <a:xfrm>
            <a:off x="417685" y="6304855"/>
            <a:ext cx="7785412" cy="400110"/>
          </a:xfrm>
          <a:prstGeom prst="rect">
            <a:avLst/>
          </a:prstGeom>
          <a:noFill/>
        </p:spPr>
        <p:txBody>
          <a:bodyPr wrap="square">
            <a:spAutoFit/>
          </a:bodyPr>
          <a:lstStyle/>
          <a:p>
            <a:r>
              <a:rPr lang="en-GB" sz="1000">
                <a:latin typeface="Arial" panose="020B0604020202020204" pitchFamily="34" charset="0"/>
                <a:cs typeface="Arial" panose="020B0604020202020204" pitchFamily="34" charset="0"/>
              </a:rPr>
              <a:t>Soil Association (what we can do): </a:t>
            </a:r>
            <a:r>
              <a:rPr lang="en-GB" sz="1000">
                <a:latin typeface="Arial" panose="020B0604020202020204" pitchFamily="34" charset="0"/>
                <a:cs typeface="Arial" panose="020B0604020202020204" pitchFamily="34" charset="0"/>
                <a:hlinkClick r:id="rId2"/>
              </a:rPr>
              <a:t>https://www.soilassociation.org/causes-campaigns/save-our-soil/save-our-soil-at-home/</a:t>
            </a:r>
            <a:endParaRPr lang="en-GB" sz="1000">
              <a:latin typeface="Arial" panose="020B0604020202020204" pitchFamily="34" charset="0"/>
              <a:cs typeface="Arial" panose="020B0604020202020204" pitchFamily="34" charset="0"/>
            </a:endParaRPr>
          </a:p>
          <a:p>
            <a:endParaRPr lang="en-GB" sz="1000">
              <a:latin typeface="Arial" panose="020B0604020202020204" pitchFamily="34" charset="0"/>
              <a:cs typeface="Arial" panose="020B0604020202020204" pitchFamily="34" charset="0"/>
            </a:endParaRPr>
          </a:p>
        </p:txBody>
      </p:sp>
      <p:pic>
        <p:nvPicPr>
          <p:cNvPr id="8" name="Picture 7" descr="A cartoon of a planet earth&#10;&#10;AI-generated content may be incorrect.">
            <a:extLst>
              <a:ext uri="{FF2B5EF4-FFF2-40B4-BE49-F238E27FC236}">
                <a16:creationId xmlns:a16="http://schemas.microsoft.com/office/drawing/2014/main" id="{78B8D155-345B-E7F2-5BDC-5B35E4A572AC}"/>
              </a:ext>
            </a:extLst>
          </p:cNvPr>
          <p:cNvPicPr>
            <a:picLocks noChangeAspect="1"/>
          </p:cNvPicPr>
          <p:nvPr/>
        </p:nvPicPr>
        <p:blipFill>
          <a:blip r:embed="rId3"/>
          <a:stretch>
            <a:fillRect/>
          </a:stretch>
        </p:blipFill>
        <p:spPr>
          <a:xfrm flipH="1">
            <a:off x="338399" y="4213980"/>
            <a:ext cx="1599605" cy="1541412"/>
          </a:xfrm>
          <a:prstGeom prst="rect">
            <a:avLst/>
          </a:prstGeom>
        </p:spPr>
      </p:pic>
      <p:sp>
        <p:nvSpPr>
          <p:cNvPr id="9" name="TextBox 8">
            <a:extLst>
              <a:ext uri="{FF2B5EF4-FFF2-40B4-BE49-F238E27FC236}">
                <a16:creationId xmlns:a16="http://schemas.microsoft.com/office/drawing/2014/main" id="{BFAC2912-9D92-2890-8232-044B332402C6}"/>
              </a:ext>
            </a:extLst>
          </p:cNvPr>
          <p:cNvSpPr txBox="1"/>
          <p:nvPr/>
        </p:nvSpPr>
        <p:spPr>
          <a:xfrm>
            <a:off x="2127256" y="4339216"/>
            <a:ext cx="4275635" cy="1200329"/>
          </a:xfrm>
          <a:prstGeom prst="rect">
            <a:avLst/>
          </a:prstGeom>
          <a:noFill/>
        </p:spPr>
        <p:txBody>
          <a:bodyPr wrap="square">
            <a:spAutoFit/>
          </a:bodyPr>
          <a:lstStyle/>
          <a:p>
            <a:r>
              <a:rPr lang="en-GB" sz="2400">
                <a:solidFill>
                  <a:srgbClr val="584288"/>
                </a:solidFill>
                <a:latin typeface="Arial" panose="020B0604020202020204" pitchFamily="34" charset="0"/>
                <a:cs typeface="Arial" panose="020B0604020202020204" pitchFamily="34" charset="0"/>
              </a:rPr>
              <a:t>Have you got some bare soil in your school where you could do some growing? </a:t>
            </a:r>
          </a:p>
        </p:txBody>
      </p:sp>
      <p:pic>
        <p:nvPicPr>
          <p:cNvPr id="11" name="Picture 10" descr="A child holding a plant&#10;&#10;AI-generated content may be incorrect.">
            <a:extLst>
              <a:ext uri="{FF2B5EF4-FFF2-40B4-BE49-F238E27FC236}">
                <a16:creationId xmlns:a16="http://schemas.microsoft.com/office/drawing/2014/main" id="{5B9F5AD1-FF15-9A02-3F14-75481301F562}"/>
              </a:ext>
            </a:extLst>
          </p:cNvPr>
          <p:cNvPicPr>
            <a:picLocks noChangeAspect="1"/>
          </p:cNvPicPr>
          <p:nvPr/>
        </p:nvPicPr>
        <p:blipFill>
          <a:blip r:embed="rId4"/>
          <a:srcRect t="3333" r="6240" b="-3333"/>
          <a:stretch/>
        </p:blipFill>
        <p:spPr>
          <a:xfrm>
            <a:off x="6592143" y="2238419"/>
            <a:ext cx="4579439" cy="3257769"/>
          </a:xfrm>
          <a:prstGeom prst="rect">
            <a:avLst/>
          </a:prstGeom>
        </p:spPr>
      </p:pic>
    </p:spTree>
    <p:extLst>
      <p:ext uri="{BB962C8B-B14F-4D97-AF65-F5344CB8AC3E}">
        <p14:creationId xmlns:p14="http://schemas.microsoft.com/office/powerpoint/2010/main" val="12245604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838D5-4AFF-BAE7-2543-7C6112FFACC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9C88852-AD9E-E14B-D114-62E0F3544DC5}"/>
              </a:ext>
            </a:extLst>
          </p:cNvPr>
          <p:cNvSpPr>
            <a:spLocks noGrp="1"/>
          </p:cNvSpPr>
          <p:nvPr>
            <p:ph type="ctrTitle"/>
          </p:nvPr>
        </p:nvSpPr>
        <p:spPr>
          <a:xfrm>
            <a:off x="563458" y="1674814"/>
            <a:ext cx="4631394" cy="590729"/>
          </a:xfrm>
        </p:spPr>
        <p:txBody>
          <a:bodyPr>
            <a:noAutofit/>
          </a:bodyPr>
          <a:lstStyle/>
          <a:p>
            <a:r>
              <a:rPr lang="en-US" sz="3200"/>
              <a:t>What could you grow?</a:t>
            </a:r>
            <a:endParaRPr lang="en-US" sz="3200" b="1"/>
          </a:p>
        </p:txBody>
      </p:sp>
      <p:sp>
        <p:nvSpPr>
          <p:cNvPr id="2" name="TextBox 1">
            <a:extLst>
              <a:ext uri="{FF2B5EF4-FFF2-40B4-BE49-F238E27FC236}">
                <a16:creationId xmlns:a16="http://schemas.microsoft.com/office/drawing/2014/main" id="{2D2521C2-4B9B-FAA4-31FC-B72986ADA353}"/>
              </a:ext>
            </a:extLst>
          </p:cNvPr>
          <p:cNvSpPr txBox="1"/>
          <p:nvPr/>
        </p:nvSpPr>
        <p:spPr>
          <a:xfrm>
            <a:off x="563458" y="2459504"/>
            <a:ext cx="4777168" cy="1938992"/>
          </a:xfrm>
          <a:prstGeom prst="rect">
            <a:avLst/>
          </a:prstGeom>
          <a:noFill/>
        </p:spPr>
        <p:txBody>
          <a:bodyPr wrap="square">
            <a:spAutoFit/>
          </a:bodyPr>
          <a:lstStyle/>
          <a:p>
            <a:r>
              <a:rPr lang="en-GB" sz="2400">
                <a:solidFill>
                  <a:srgbClr val="000000"/>
                </a:solidFill>
                <a:latin typeface="Arial" panose="020B0604020202020204" pitchFamily="34" charset="0"/>
                <a:cs typeface="Arial" panose="020B0604020202020204" pitchFamily="34" charset="0"/>
              </a:rPr>
              <a:t>You could grow your own herb garden!</a:t>
            </a:r>
          </a:p>
          <a:p>
            <a:endParaRPr lang="en-GB" sz="2400">
              <a:solidFill>
                <a:srgbClr val="000000"/>
              </a:solidFill>
              <a:latin typeface="Arial" panose="020B0604020202020204" pitchFamily="34" charset="0"/>
              <a:cs typeface="Arial" panose="020B0604020202020204" pitchFamily="34" charset="0"/>
            </a:endParaRPr>
          </a:p>
          <a:p>
            <a:r>
              <a:rPr lang="en-GB" sz="2400">
                <a:solidFill>
                  <a:srgbClr val="000000"/>
                </a:solidFill>
                <a:latin typeface="Arial" panose="020B0604020202020204" pitchFamily="34" charset="0"/>
                <a:cs typeface="Arial" panose="020B0604020202020204" pitchFamily="34" charset="0"/>
              </a:rPr>
              <a:t>You could add the herbs to food you make when you are cooking.</a:t>
            </a:r>
          </a:p>
        </p:txBody>
      </p:sp>
      <p:pic>
        <p:nvPicPr>
          <p:cNvPr id="8" name="Picture 7" descr="A cartoon of a planet earth&#10;&#10;AI-generated content may be incorrect.">
            <a:extLst>
              <a:ext uri="{FF2B5EF4-FFF2-40B4-BE49-F238E27FC236}">
                <a16:creationId xmlns:a16="http://schemas.microsoft.com/office/drawing/2014/main" id="{157E356F-3B65-7F54-C13A-7817DC71F4D5}"/>
              </a:ext>
            </a:extLst>
          </p:cNvPr>
          <p:cNvPicPr>
            <a:picLocks noChangeAspect="1"/>
          </p:cNvPicPr>
          <p:nvPr/>
        </p:nvPicPr>
        <p:blipFill>
          <a:blip r:embed="rId2"/>
          <a:stretch>
            <a:fillRect/>
          </a:stretch>
        </p:blipFill>
        <p:spPr>
          <a:xfrm flipH="1">
            <a:off x="3727539" y="4738307"/>
            <a:ext cx="1811870" cy="1745955"/>
          </a:xfrm>
          <a:prstGeom prst="rect">
            <a:avLst/>
          </a:prstGeom>
        </p:spPr>
      </p:pic>
      <p:pic>
        <p:nvPicPr>
          <p:cNvPr id="13" name="Picture 12" descr="A garden with plants and brick walls&#10;&#10;AI-generated content may be incorrect.">
            <a:extLst>
              <a:ext uri="{FF2B5EF4-FFF2-40B4-BE49-F238E27FC236}">
                <a16:creationId xmlns:a16="http://schemas.microsoft.com/office/drawing/2014/main" id="{2B916E5B-E1CC-A269-B054-345ACFC56647}"/>
              </a:ext>
            </a:extLst>
          </p:cNvPr>
          <p:cNvPicPr>
            <a:picLocks noChangeAspect="1"/>
          </p:cNvPicPr>
          <p:nvPr/>
        </p:nvPicPr>
        <p:blipFill>
          <a:blip r:embed="rId3"/>
          <a:srcRect t="10741" r="21190" b="16736"/>
          <a:stretch/>
        </p:blipFill>
        <p:spPr>
          <a:xfrm>
            <a:off x="5751445" y="2265543"/>
            <a:ext cx="5450954" cy="3345742"/>
          </a:xfrm>
          <a:prstGeom prst="rect">
            <a:avLst/>
          </a:prstGeom>
        </p:spPr>
      </p:pic>
    </p:spTree>
    <p:extLst>
      <p:ext uri="{BB962C8B-B14F-4D97-AF65-F5344CB8AC3E}">
        <p14:creationId xmlns:p14="http://schemas.microsoft.com/office/powerpoint/2010/main" val="2776396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AD2DE-ED44-C1E2-C98A-949912FE8A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E6A35F-6E1A-AA5B-9733-A643AE7E6ABC}"/>
              </a:ext>
            </a:extLst>
          </p:cNvPr>
          <p:cNvSpPr>
            <a:spLocks noGrp="1"/>
          </p:cNvSpPr>
          <p:nvPr>
            <p:ph type="ctrTitle"/>
          </p:nvPr>
        </p:nvSpPr>
        <p:spPr>
          <a:xfrm>
            <a:off x="510033" y="1503617"/>
            <a:ext cx="9720000" cy="728785"/>
          </a:xfrm>
        </p:spPr>
        <p:txBody>
          <a:bodyPr/>
          <a:lstStyle/>
          <a:p>
            <a:r>
              <a:rPr lang="en-GB"/>
              <a:t>Sustainable healthy food </a:t>
            </a:r>
            <a:br>
              <a:rPr lang="en-GB"/>
            </a:br>
            <a:br>
              <a:rPr lang="en-GB" sz="1400"/>
            </a:br>
            <a:endParaRPr lang="en-US"/>
          </a:p>
        </p:txBody>
      </p:sp>
      <p:sp>
        <p:nvSpPr>
          <p:cNvPr id="3" name="Subtitle 2">
            <a:extLst>
              <a:ext uri="{FF2B5EF4-FFF2-40B4-BE49-F238E27FC236}">
                <a16:creationId xmlns:a16="http://schemas.microsoft.com/office/drawing/2014/main" id="{CF311873-E690-C1F6-403B-C4EF57455B83}"/>
              </a:ext>
            </a:extLst>
          </p:cNvPr>
          <p:cNvSpPr txBox="1">
            <a:spLocks/>
          </p:cNvSpPr>
          <p:nvPr/>
        </p:nvSpPr>
        <p:spPr>
          <a:xfrm>
            <a:off x="552596" y="2232402"/>
            <a:ext cx="3810176" cy="3236287"/>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lnSpc>
                <a:spcPct val="100000"/>
              </a:lnSpc>
              <a:buFont typeface="Arial" charset="0"/>
              <a:buNone/>
            </a:pPr>
            <a:r>
              <a:rPr lang="en-US" sz="2000" b="1"/>
              <a:t>Key Facts</a:t>
            </a:r>
          </a:p>
          <a:p>
            <a:pPr marL="0" indent="0">
              <a:lnSpc>
                <a:spcPct val="100000"/>
              </a:lnSpc>
              <a:buFont typeface="Arial" charset="0"/>
              <a:buNone/>
            </a:pPr>
            <a:r>
              <a:rPr lang="en-US" sz="2000"/>
              <a:t>The </a:t>
            </a:r>
            <a:r>
              <a:rPr lang="en-US" sz="2000" i="1"/>
              <a:t>Food – a fact of life </a:t>
            </a:r>
            <a:r>
              <a:rPr lang="en-US" sz="2000"/>
              <a:t>resources covering the topic of sustainable healthy food are built around Key Facts, which progress through the age phases.</a:t>
            </a:r>
          </a:p>
        </p:txBody>
      </p:sp>
      <p:pic>
        <p:nvPicPr>
          <p:cNvPr id="4" name="Picture 2">
            <a:extLst>
              <a:ext uri="{FF2B5EF4-FFF2-40B4-BE49-F238E27FC236}">
                <a16:creationId xmlns:a16="http://schemas.microsoft.com/office/drawing/2014/main" id="{1B2BE23C-48E8-AF76-9CED-F458C9B54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927" y="1868145"/>
            <a:ext cx="6713777" cy="38816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08E4761-E660-48F0-638F-33E1448B6419}"/>
              </a:ext>
            </a:extLst>
          </p:cNvPr>
          <p:cNvSpPr txBox="1"/>
          <p:nvPr/>
        </p:nvSpPr>
        <p:spPr>
          <a:xfrm>
            <a:off x="510033" y="5929634"/>
            <a:ext cx="7326087"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See our </a:t>
            </a:r>
            <a:r>
              <a:rPr lang="en-GB">
                <a:latin typeface="Arial" panose="020B0604020202020204" pitchFamily="34" charset="0"/>
                <a:cs typeface="Arial" panose="020B0604020202020204" pitchFamily="34" charset="0"/>
                <a:hlinkClick r:id="rId3"/>
              </a:rPr>
              <a:t>Curriculum roadmaps </a:t>
            </a:r>
            <a:r>
              <a:rPr lang="en-GB">
                <a:latin typeface="Arial" panose="020B0604020202020204" pitchFamily="34" charset="0"/>
                <a:cs typeface="Arial" panose="020B0604020202020204" pitchFamily="34" charset="0"/>
              </a:rPr>
              <a:t>to find out more about the Key Facts. </a:t>
            </a:r>
          </a:p>
        </p:txBody>
      </p:sp>
    </p:spTree>
    <p:extLst>
      <p:ext uri="{BB962C8B-B14F-4D97-AF65-F5344CB8AC3E}">
        <p14:creationId xmlns:p14="http://schemas.microsoft.com/office/powerpoint/2010/main" val="32240610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A9DA6-01D5-B2DD-7655-F8452FB7A60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9C7C14F-BCA9-1F4A-B647-48202261D295}"/>
              </a:ext>
            </a:extLst>
          </p:cNvPr>
          <p:cNvSpPr>
            <a:spLocks noGrp="1"/>
          </p:cNvSpPr>
          <p:nvPr>
            <p:ph type="ctrTitle"/>
          </p:nvPr>
        </p:nvSpPr>
        <p:spPr>
          <a:xfrm>
            <a:off x="548414" y="1649896"/>
            <a:ext cx="9249534" cy="590729"/>
          </a:xfrm>
        </p:spPr>
        <p:txBody>
          <a:bodyPr>
            <a:noAutofit/>
          </a:bodyPr>
          <a:lstStyle/>
          <a:p>
            <a:r>
              <a:rPr lang="en-US" sz="3200"/>
              <a:t>What could you grow?</a:t>
            </a:r>
            <a:endParaRPr lang="en-US" sz="3200" b="1"/>
          </a:p>
        </p:txBody>
      </p:sp>
      <p:sp>
        <p:nvSpPr>
          <p:cNvPr id="2" name="TextBox 1">
            <a:extLst>
              <a:ext uri="{FF2B5EF4-FFF2-40B4-BE49-F238E27FC236}">
                <a16:creationId xmlns:a16="http://schemas.microsoft.com/office/drawing/2014/main" id="{F1416E25-6BE7-9589-0150-33B292CF2110}"/>
              </a:ext>
            </a:extLst>
          </p:cNvPr>
          <p:cNvSpPr txBox="1"/>
          <p:nvPr/>
        </p:nvSpPr>
        <p:spPr>
          <a:xfrm>
            <a:off x="548414" y="2457919"/>
            <a:ext cx="4778960" cy="1569660"/>
          </a:xfrm>
          <a:prstGeom prst="rect">
            <a:avLst/>
          </a:prstGeom>
          <a:noFill/>
        </p:spPr>
        <p:txBody>
          <a:bodyPr wrap="square">
            <a:spAutoFit/>
          </a:bodyPr>
          <a:lstStyle/>
          <a:p>
            <a:r>
              <a:rPr lang="en-GB" sz="2400">
                <a:solidFill>
                  <a:srgbClr val="000000"/>
                </a:solidFill>
                <a:latin typeface="Arial" panose="020B0604020202020204" pitchFamily="34" charset="0"/>
                <a:cs typeface="Arial" panose="020B0604020202020204" pitchFamily="34" charset="0"/>
              </a:rPr>
              <a:t>You could get some raised beds and grow your own food! </a:t>
            </a:r>
          </a:p>
          <a:p>
            <a:endParaRPr lang="en-GB" sz="2400">
              <a:solidFill>
                <a:srgbClr val="000000"/>
              </a:solidFill>
              <a:latin typeface="Arial" panose="020B0604020202020204" pitchFamily="34" charset="0"/>
              <a:cs typeface="Arial" panose="020B0604020202020204" pitchFamily="34" charset="0"/>
            </a:endParaRPr>
          </a:p>
          <a:p>
            <a:endParaRPr lang="en-GB" sz="2400">
              <a:solidFill>
                <a:srgbClr val="000000"/>
              </a:solidFill>
              <a:latin typeface="Arial" panose="020B0604020202020204" pitchFamily="34" charset="0"/>
              <a:cs typeface="Arial" panose="020B0604020202020204" pitchFamily="34" charset="0"/>
            </a:endParaRPr>
          </a:p>
        </p:txBody>
      </p:sp>
      <p:pic>
        <p:nvPicPr>
          <p:cNvPr id="8" name="Picture 7" descr="A cartoon of a planet earth&#10;&#10;AI-generated content may be incorrect.">
            <a:extLst>
              <a:ext uri="{FF2B5EF4-FFF2-40B4-BE49-F238E27FC236}">
                <a16:creationId xmlns:a16="http://schemas.microsoft.com/office/drawing/2014/main" id="{71FFCEEC-8EF0-55BB-3329-8683A3071465}"/>
              </a:ext>
            </a:extLst>
          </p:cNvPr>
          <p:cNvPicPr>
            <a:picLocks noChangeAspect="1"/>
          </p:cNvPicPr>
          <p:nvPr/>
        </p:nvPicPr>
        <p:blipFill>
          <a:blip r:embed="rId2"/>
          <a:stretch>
            <a:fillRect/>
          </a:stretch>
        </p:blipFill>
        <p:spPr>
          <a:xfrm flipH="1">
            <a:off x="259098" y="3726789"/>
            <a:ext cx="1811870" cy="1745955"/>
          </a:xfrm>
          <a:prstGeom prst="rect">
            <a:avLst/>
          </a:prstGeom>
        </p:spPr>
      </p:pic>
      <p:pic>
        <p:nvPicPr>
          <p:cNvPr id="5" name="Picture 4" descr="A group of plants in a garden&#10;&#10;AI-generated content may be incorrect.">
            <a:extLst>
              <a:ext uri="{FF2B5EF4-FFF2-40B4-BE49-F238E27FC236}">
                <a16:creationId xmlns:a16="http://schemas.microsoft.com/office/drawing/2014/main" id="{9E234513-D0F8-6BD2-7F2B-634995506528}"/>
              </a:ext>
            </a:extLst>
          </p:cNvPr>
          <p:cNvPicPr>
            <a:picLocks noChangeAspect="1"/>
          </p:cNvPicPr>
          <p:nvPr/>
        </p:nvPicPr>
        <p:blipFill>
          <a:blip r:embed="rId3"/>
          <a:srcRect t="8065" r="6729" b="5670"/>
          <a:stretch/>
        </p:blipFill>
        <p:spPr>
          <a:xfrm>
            <a:off x="5989983" y="2285305"/>
            <a:ext cx="5415500" cy="3345816"/>
          </a:xfrm>
          <a:prstGeom prst="rect">
            <a:avLst/>
          </a:prstGeom>
        </p:spPr>
      </p:pic>
      <p:sp>
        <p:nvSpPr>
          <p:cNvPr id="6" name="TextBox 5">
            <a:extLst>
              <a:ext uri="{FF2B5EF4-FFF2-40B4-BE49-F238E27FC236}">
                <a16:creationId xmlns:a16="http://schemas.microsoft.com/office/drawing/2014/main" id="{A10F34BF-FA11-BEF9-0406-D7724DA04F4B}"/>
              </a:ext>
            </a:extLst>
          </p:cNvPr>
          <p:cNvSpPr txBox="1"/>
          <p:nvPr/>
        </p:nvSpPr>
        <p:spPr>
          <a:xfrm>
            <a:off x="2070968" y="3707660"/>
            <a:ext cx="3919015" cy="1569660"/>
          </a:xfrm>
          <a:prstGeom prst="rect">
            <a:avLst/>
          </a:prstGeom>
          <a:noFill/>
        </p:spPr>
        <p:txBody>
          <a:bodyPr wrap="square">
            <a:spAutoFit/>
          </a:bodyPr>
          <a:lstStyle/>
          <a:p>
            <a:endParaRPr lang="en-GB" sz="2400">
              <a:solidFill>
                <a:srgbClr val="000000"/>
              </a:solidFill>
              <a:latin typeface="Arial" panose="020B0604020202020204" pitchFamily="34" charset="0"/>
              <a:cs typeface="Arial" panose="020B0604020202020204" pitchFamily="34" charset="0"/>
            </a:endParaRPr>
          </a:p>
          <a:p>
            <a:r>
              <a:rPr lang="en-GB" sz="2400">
                <a:solidFill>
                  <a:srgbClr val="584288"/>
                </a:solidFill>
                <a:latin typeface="Arial" panose="020B0604020202020204" pitchFamily="34" charset="0"/>
                <a:cs typeface="Arial" panose="020B0604020202020204" pitchFamily="34" charset="0"/>
              </a:rPr>
              <a:t>How about courgettes, runner beans or potatoes? </a:t>
            </a:r>
          </a:p>
          <a:p>
            <a:endParaRPr lang="en-GB" sz="2400">
              <a:solidFill>
                <a:srgbClr val="584288"/>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B35FF87-2B9B-EC03-27F5-D2D75A0B2D3F}"/>
              </a:ext>
            </a:extLst>
          </p:cNvPr>
          <p:cNvSpPr txBox="1"/>
          <p:nvPr/>
        </p:nvSpPr>
        <p:spPr>
          <a:xfrm>
            <a:off x="397563" y="6203309"/>
            <a:ext cx="10323445" cy="400110"/>
          </a:xfrm>
          <a:prstGeom prst="rect">
            <a:avLst/>
          </a:prstGeom>
          <a:noFill/>
        </p:spPr>
        <p:txBody>
          <a:bodyPr wrap="square">
            <a:spAutoFit/>
          </a:bodyPr>
          <a:lstStyle/>
          <a:p>
            <a:r>
              <a:rPr lang="en-GB" sz="1000" i="1">
                <a:latin typeface="Arial" panose="020B0604020202020204" pitchFamily="34" charset="0"/>
                <a:cs typeface="Arial" panose="020B0604020202020204" pitchFamily="34" charset="0"/>
              </a:rPr>
              <a:t>Food – a fact of life </a:t>
            </a:r>
            <a:r>
              <a:rPr lang="en-GB" sz="1000">
                <a:latin typeface="Arial" panose="020B0604020202020204" pitchFamily="34" charset="0"/>
                <a:cs typeface="Arial" panose="020B0604020202020204" pitchFamily="34" charset="0"/>
              </a:rPr>
              <a:t>(Start a growing club): </a:t>
            </a:r>
            <a:r>
              <a:rPr lang="en-GB" sz="1000">
                <a:latin typeface="Arial" panose="020B0604020202020204" pitchFamily="34" charset="0"/>
                <a:cs typeface="Arial" panose="020B0604020202020204" pitchFamily="34" charset="0"/>
                <a:hlinkClick r:id="rId4"/>
              </a:rPr>
              <a:t>https://www.foodafactoflife.org.uk/whole-school/whole-school-approach/growing-clubs/</a:t>
            </a:r>
            <a:endParaRPr lang="en-GB" sz="1000">
              <a:latin typeface="Arial" panose="020B0604020202020204" pitchFamily="34" charset="0"/>
              <a:cs typeface="Arial" panose="020B0604020202020204" pitchFamily="34" charset="0"/>
            </a:endParaRPr>
          </a:p>
          <a:p>
            <a:endParaRPr lang="en-GB"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48400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E962C-AB40-D672-58BD-8E451D2E12A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3231695-6865-4F08-2D08-386D702DEF24}"/>
              </a:ext>
            </a:extLst>
          </p:cNvPr>
          <p:cNvSpPr>
            <a:spLocks noGrp="1"/>
          </p:cNvSpPr>
          <p:nvPr>
            <p:ph type="ctrTitle"/>
          </p:nvPr>
        </p:nvSpPr>
        <p:spPr>
          <a:xfrm>
            <a:off x="760450" y="1394661"/>
            <a:ext cx="9249534" cy="590729"/>
          </a:xfrm>
        </p:spPr>
        <p:txBody>
          <a:bodyPr>
            <a:noAutofit/>
          </a:bodyPr>
          <a:lstStyle/>
          <a:p>
            <a:r>
              <a:rPr lang="en-US" sz="3200" b="1"/>
              <a:t>How else can you look after soil?</a:t>
            </a:r>
          </a:p>
        </p:txBody>
      </p:sp>
      <p:sp>
        <p:nvSpPr>
          <p:cNvPr id="2" name="TextBox 1">
            <a:extLst>
              <a:ext uri="{FF2B5EF4-FFF2-40B4-BE49-F238E27FC236}">
                <a16:creationId xmlns:a16="http://schemas.microsoft.com/office/drawing/2014/main" id="{EB716239-F084-8EEF-FC1A-1593FF0289CE}"/>
              </a:ext>
            </a:extLst>
          </p:cNvPr>
          <p:cNvSpPr txBox="1"/>
          <p:nvPr/>
        </p:nvSpPr>
        <p:spPr>
          <a:xfrm>
            <a:off x="654432" y="2071443"/>
            <a:ext cx="5627098" cy="3046988"/>
          </a:xfrm>
          <a:prstGeom prst="rect">
            <a:avLst/>
          </a:prstGeom>
          <a:noFill/>
        </p:spPr>
        <p:txBody>
          <a:bodyPr wrap="square">
            <a:spAutoFit/>
          </a:bodyPr>
          <a:lstStyle/>
          <a:p>
            <a:r>
              <a:rPr lang="en-GB" sz="2400">
                <a:solidFill>
                  <a:srgbClr val="000000"/>
                </a:solidFill>
                <a:latin typeface="Arial" panose="020B0604020202020204" pitchFamily="34" charset="0"/>
                <a:cs typeface="Arial" panose="020B0604020202020204" pitchFamily="34" charset="0"/>
              </a:rPr>
              <a:t>You could make your own compost to feed the soil.</a:t>
            </a:r>
          </a:p>
          <a:p>
            <a:endParaRPr lang="en-GB" sz="2400">
              <a:solidFill>
                <a:srgbClr val="000000"/>
              </a:solidFill>
              <a:latin typeface="Arial" panose="020B0604020202020204" pitchFamily="34" charset="0"/>
              <a:cs typeface="Arial" panose="020B0604020202020204" pitchFamily="34" charset="0"/>
            </a:endParaRPr>
          </a:p>
          <a:p>
            <a:r>
              <a:rPr lang="en-GB" sz="2400">
                <a:solidFill>
                  <a:srgbClr val="000000"/>
                </a:solidFill>
                <a:latin typeface="Arial" panose="020B0604020202020204" pitchFamily="34" charset="0"/>
                <a:cs typeface="Arial" panose="020B0604020202020204" pitchFamily="34" charset="0"/>
              </a:rPr>
              <a:t>Weeds, vegetable peelings, dead leaves and cardboard are just some of the ingredients that can be used to make compost! </a:t>
            </a:r>
          </a:p>
          <a:p>
            <a:endParaRPr lang="en-GB" sz="2400">
              <a:solidFill>
                <a:srgbClr val="000000"/>
              </a:solidFill>
              <a:latin typeface="Arial" panose="020B0604020202020204" pitchFamily="34" charset="0"/>
              <a:cs typeface="Arial" panose="020B0604020202020204" pitchFamily="34" charset="0"/>
            </a:endParaRPr>
          </a:p>
        </p:txBody>
      </p:sp>
      <p:pic>
        <p:nvPicPr>
          <p:cNvPr id="6" name="Picture 5" descr="A wooden box full of food&#10;&#10;AI-generated content may be incorrect.">
            <a:extLst>
              <a:ext uri="{FF2B5EF4-FFF2-40B4-BE49-F238E27FC236}">
                <a16:creationId xmlns:a16="http://schemas.microsoft.com/office/drawing/2014/main" id="{9AA4F5C1-B4B4-165F-3655-BD22F98CE065}"/>
              </a:ext>
            </a:extLst>
          </p:cNvPr>
          <p:cNvPicPr>
            <a:picLocks noChangeAspect="1"/>
          </p:cNvPicPr>
          <p:nvPr/>
        </p:nvPicPr>
        <p:blipFill>
          <a:blip r:embed="rId2"/>
          <a:srcRect l="7453" r="5860"/>
          <a:stretch/>
        </p:blipFill>
        <p:spPr>
          <a:xfrm>
            <a:off x="6723564" y="2180242"/>
            <a:ext cx="4814004" cy="3704098"/>
          </a:xfrm>
          <a:prstGeom prst="rect">
            <a:avLst/>
          </a:prstGeom>
        </p:spPr>
      </p:pic>
      <p:sp>
        <p:nvSpPr>
          <p:cNvPr id="9" name="TextBox 8">
            <a:extLst>
              <a:ext uri="{FF2B5EF4-FFF2-40B4-BE49-F238E27FC236}">
                <a16:creationId xmlns:a16="http://schemas.microsoft.com/office/drawing/2014/main" id="{9CAAB536-0E51-F21C-623D-570748667434}"/>
              </a:ext>
            </a:extLst>
          </p:cNvPr>
          <p:cNvSpPr txBox="1"/>
          <p:nvPr/>
        </p:nvSpPr>
        <p:spPr>
          <a:xfrm>
            <a:off x="351928" y="6288760"/>
            <a:ext cx="6169813" cy="400110"/>
          </a:xfrm>
          <a:prstGeom prst="rect">
            <a:avLst/>
          </a:prstGeom>
          <a:noFill/>
        </p:spPr>
        <p:txBody>
          <a:bodyPr wrap="square">
            <a:spAutoFit/>
          </a:bodyPr>
          <a:lstStyle/>
          <a:p>
            <a:r>
              <a:rPr lang="en-GB" sz="1000">
                <a:latin typeface="Arial" panose="020B0604020202020204" pitchFamily="34" charset="0"/>
                <a:cs typeface="Arial" panose="020B0604020202020204" pitchFamily="34" charset="0"/>
              </a:rPr>
              <a:t>RHS (making compost): </a:t>
            </a:r>
            <a:r>
              <a:rPr lang="en-GB" sz="1000">
                <a:latin typeface="Arial" panose="020B0604020202020204" pitchFamily="34" charset="0"/>
                <a:cs typeface="Arial" panose="020B0604020202020204" pitchFamily="34" charset="0"/>
                <a:hlinkClick r:id="rId3"/>
              </a:rPr>
              <a:t>https://www.rhs.org.uk/soil-composts-mulches/composting</a:t>
            </a:r>
            <a:endParaRPr lang="en-GB" sz="1000">
              <a:latin typeface="Arial" panose="020B0604020202020204" pitchFamily="34" charset="0"/>
              <a:cs typeface="Arial" panose="020B0604020202020204" pitchFamily="34" charset="0"/>
            </a:endParaRPr>
          </a:p>
          <a:p>
            <a:r>
              <a:rPr lang="en-GB" sz="1000">
                <a:latin typeface="Arial" panose="020B0604020202020204" pitchFamily="34" charset="0"/>
                <a:cs typeface="Arial" panose="020B0604020202020204" pitchFamily="34" charset="0"/>
              </a:rPr>
              <a:t>Recycle now (making compost): </a:t>
            </a:r>
            <a:r>
              <a:rPr lang="en-GB" sz="1000">
                <a:latin typeface="Arial" panose="020B0604020202020204" pitchFamily="34" charset="0"/>
                <a:cs typeface="Arial" panose="020B0604020202020204" pitchFamily="34" charset="0"/>
                <a:hlinkClick r:id="rId4"/>
              </a:rPr>
              <a:t>https://www.recyclenow.com/how-to-recycle/home-composting</a:t>
            </a:r>
            <a:r>
              <a:rPr lang="en-GB" sz="1000">
                <a:latin typeface="Arial" panose="020B0604020202020204" pitchFamily="34" charset="0"/>
                <a:cs typeface="Arial" panose="020B0604020202020204" pitchFamily="34" charset="0"/>
              </a:rPr>
              <a:t> </a:t>
            </a:r>
          </a:p>
        </p:txBody>
      </p:sp>
      <p:pic>
        <p:nvPicPr>
          <p:cNvPr id="8" name="Picture 7" descr="A cartoon of a planet earth&#10;&#10;AI-generated content may be incorrect.">
            <a:extLst>
              <a:ext uri="{FF2B5EF4-FFF2-40B4-BE49-F238E27FC236}">
                <a16:creationId xmlns:a16="http://schemas.microsoft.com/office/drawing/2014/main" id="{184FDEB8-2AEB-A2F0-6D64-356F7391015C}"/>
              </a:ext>
            </a:extLst>
          </p:cNvPr>
          <p:cNvPicPr>
            <a:picLocks noChangeAspect="1"/>
          </p:cNvPicPr>
          <p:nvPr/>
        </p:nvPicPr>
        <p:blipFill>
          <a:blip r:embed="rId5"/>
          <a:stretch>
            <a:fillRect/>
          </a:stretch>
        </p:blipFill>
        <p:spPr>
          <a:xfrm flipH="1">
            <a:off x="351928" y="4779100"/>
            <a:ext cx="1566654" cy="1509660"/>
          </a:xfrm>
          <a:prstGeom prst="rect">
            <a:avLst/>
          </a:prstGeom>
        </p:spPr>
      </p:pic>
      <p:sp>
        <p:nvSpPr>
          <p:cNvPr id="10" name="TextBox 9">
            <a:extLst>
              <a:ext uri="{FF2B5EF4-FFF2-40B4-BE49-F238E27FC236}">
                <a16:creationId xmlns:a16="http://schemas.microsoft.com/office/drawing/2014/main" id="{F854DBA7-1F60-08AB-30F2-9DDCF4AA7623}"/>
              </a:ext>
            </a:extLst>
          </p:cNvPr>
          <p:cNvSpPr txBox="1"/>
          <p:nvPr/>
        </p:nvSpPr>
        <p:spPr>
          <a:xfrm>
            <a:off x="1979707" y="5118431"/>
            <a:ext cx="4542034" cy="830997"/>
          </a:xfrm>
          <a:prstGeom prst="rect">
            <a:avLst/>
          </a:prstGeom>
          <a:noFill/>
        </p:spPr>
        <p:txBody>
          <a:bodyPr wrap="square" rtlCol="0">
            <a:spAutoFit/>
          </a:bodyPr>
          <a:lstStyle/>
          <a:p>
            <a:r>
              <a:rPr lang="en-GB" sz="2400">
                <a:solidFill>
                  <a:srgbClr val="584288"/>
                </a:solidFill>
                <a:latin typeface="Arial" panose="020B0604020202020204" pitchFamily="34" charset="0"/>
                <a:cs typeface="Arial" panose="020B0604020202020204" pitchFamily="34" charset="0"/>
              </a:rPr>
              <a:t>Making compost is a great way to create ‘soil food’ from waste!</a:t>
            </a:r>
          </a:p>
        </p:txBody>
      </p:sp>
    </p:spTree>
    <p:extLst>
      <p:ext uri="{BB962C8B-B14F-4D97-AF65-F5344CB8AC3E}">
        <p14:creationId xmlns:p14="http://schemas.microsoft.com/office/powerpoint/2010/main" val="11402947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A5DDD-828F-61DC-BF51-6222DDB257F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C6F37F9-1746-E0E6-DF29-17B7ADF85C1E}"/>
              </a:ext>
            </a:extLst>
          </p:cNvPr>
          <p:cNvSpPr>
            <a:spLocks noGrp="1"/>
          </p:cNvSpPr>
          <p:nvPr>
            <p:ph type="ctrTitle"/>
          </p:nvPr>
        </p:nvSpPr>
        <p:spPr>
          <a:xfrm>
            <a:off x="623336" y="1354966"/>
            <a:ext cx="11005447" cy="720725"/>
          </a:xfrm>
        </p:spPr>
        <p:txBody>
          <a:bodyPr>
            <a:noAutofit/>
          </a:bodyPr>
          <a:lstStyle/>
          <a:p>
            <a:r>
              <a:rPr lang="en-US" sz="3200" b="1"/>
              <a:t>How do farmers look after water and energy?</a:t>
            </a:r>
          </a:p>
        </p:txBody>
      </p:sp>
      <p:sp>
        <p:nvSpPr>
          <p:cNvPr id="3" name="TextBox 2">
            <a:extLst>
              <a:ext uri="{FF2B5EF4-FFF2-40B4-BE49-F238E27FC236}">
                <a16:creationId xmlns:a16="http://schemas.microsoft.com/office/drawing/2014/main" id="{ED75D3E0-4F13-32FF-C1B6-CC4ED69A4153}"/>
              </a:ext>
            </a:extLst>
          </p:cNvPr>
          <p:cNvSpPr txBox="1"/>
          <p:nvPr/>
        </p:nvSpPr>
        <p:spPr>
          <a:xfrm>
            <a:off x="600142" y="2129622"/>
            <a:ext cx="5495857" cy="3416320"/>
          </a:xfrm>
          <a:prstGeom prst="rect">
            <a:avLst/>
          </a:prstGeom>
          <a:noFill/>
        </p:spPr>
        <p:txBody>
          <a:bodyPr wrap="square">
            <a:spAutoFit/>
          </a:bodyPr>
          <a:lstStyle/>
          <a:p>
            <a:r>
              <a:rPr lang="en-GB" sz="2400">
                <a:latin typeface="Arial" panose="020B0604020202020204" pitchFamily="34" charset="0"/>
                <a:cs typeface="Arial" panose="020B0604020202020204" pitchFamily="34" charset="0"/>
              </a:rPr>
              <a:t>Farmers grow crops that like the weather and seasons in the UK.</a:t>
            </a:r>
          </a:p>
          <a:p>
            <a:endParaRPr lang="en-GB" sz="2400">
              <a:latin typeface="Arial" panose="020B0604020202020204" pitchFamily="34" charset="0"/>
              <a:cs typeface="Arial" panose="020B0604020202020204" pitchFamily="34" charset="0"/>
            </a:endParaRPr>
          </a:p>
          <a:p>
            <a:r>
              <a:rPr lang="en-GB" sz="2400">
                <a:latin typeface="Arial" panose="020B0604020202020204" pitchFamily="34" charset="0"/>
                <a:cs typeface="Arial" panose="020B0604020202020204" pitchFamily="34" charset="0"/>
              </a:rPr>
              <a:t>This means the crops can grow well using the land, rainwater and sunshine that is available.</a:t>
            </a:r>
          </a:p>
          <a:p>
            <a:endParaRPr lang="en-GB" sz="2400">
              <a:latin typeface="Arial" panose="020B0604020202020204" pitchFamily="34" charset="0"/>
              <a:cs typeface="Arial" panose="020B0604020202020204" pitchFamily="34" charset="0"/>
            </a:endParaRPr>
          </a:p>
          <a:p>
            <a:r>
              <a:rPr lang="en-GB" sz="2400">
                <a:latin typeface="Arial" panose="020B0604020202020204" pitchFamily="34" charset="0"/>
                <a:cs typeface="Arial" panose="020B0604020202020204" pitchFamily="34" charset="0"/>
              </a:rPr>
              <a:t>Wheat is a crop that grows well in the UK because it likes plenty of rainwater. </a:t>
            </a:r>
          </a:p>
        </p:txBody>
      </p:sp>
      <p:pic>
        <p:nvPicPr>
          <p:cNvPr id="5" name="Picture 4" descr="A field of wheat under a blue sky&#10;&#10;AI-generated content may be incorrect.">
            <a:extLst>
              <a:ext uri="{FF2B5EF4-FFF2-40B4-BE49-F238E27FC236}">
                <a16:creationId xmlns:a16="http://schemas.microsoft.com/office/drawing/2014/main" id="{5A5428A8-E930-02F6-46AB-9A394EE39602}"/>
              </a:ext>
            </a:extLst>
          </p:cNvPr>
          <p:cNvPicPr>
            <a:picLocks noChangeAspect="1"/>
          </p:cNvPicPr>
          <p:nvPr/>
        </p:nvPicPr>
        <p:blipFill>
          <a:blip r:embed="rId2"/>
          <a:stretch>
            <a:fillRect/>
          </a:stretch>
        </p:blipFill>
        <p:spPr>
          <a:xfrm>
            <a:off x="6281530" y="2197174"/>
            <a:ext cx="4956312" cy="3305860"/>
          </a:xfrm>
          <a:prstGeom prst="rect">
            <a:avLst/>
          </a:prstGeom>
        </p:spPr>
      </p:pic>
      <p:sp>
        <p:nvSpPr>
          <p:cNvPr id="7" name="TextBox 6">
            <a:extLst>
              <a:ext uri="{FF2B5EF4-FFF2-40B4-BE49-F238E27FC236}">
                <a16:creationId xmlns:a16="http://schemas.microsoft.com/office/drawing/2014/main" id="{47AB247B-CCFC-1F5F-12FD-47C6243940BD}"/>
              </a:ext>
            </a:extLst>
          </p:cNvPr>
          <p:cNvSpPr txBox="1"/>
          <p:nvPr/>
        </p:nvSpPr>
        <p:spPr>
          <a:xfrm>
            <a:off x="623336" y="5911334"/>
            <a:ext cx="10783475" cy="400110"/>
          </a:xfrm>
          <a:prstGeom prst="rect">
            <a:avLst/>
          </a:prstGeom>
          <a:noFill/>
        </p:spPr>
        <p:txBody>
          <a:bodyPr wrap="square">
            <a:spAutoFit/>
          </a:bodyPr>
          <a:lstStyle/>
          <a:p>
            <a:r>
              <a:rPr lang="en-GB" sz="2000">
                <a:solidFill>
                  <a:srgbClr val="584288"/>
                </a:solidFill>
                <a:latin typeface="Arial" panose="020B0604020202020204" pitchFamily="34" charset="0"/>
                <a:cs typeface="Arial" panose="020B0604020202020204" pitchFamily="34" charset="0"/>
              </a:rPr>
              <a:t>Take a look at wheat and other cereals being farmed: </a:t>
            </a:r>
            <a:r>
              <a:rPr lang="en-GB" sz="2000">
                <a:solidFill>
                  <a:srgbClr val="584288"/>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https://youtu.be/LTq_86S5-nU</a:t>
            </a:r>
            <a:r>
              <a:rPr lang="en-GB" sz="2000">
                <a:solidFill>
                  <a:srgbClr val="584288"/>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225327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073A8-000A-A1DF-4C7C-7B2B8E823E9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F236186-FC48-6E4D-42B0-7CABD2759CFF}"/>
              </a:ext>
            </a:extLst>
          </p:cNvPr>
          <p:cNvSpPr>
            <a:spLocks noGrp="1"/>
          </p:cNvSpPr>
          <p:nvPr>
            <p:ph type="ctrTitle"/>
          </p:nvPr>
        </p:nvSpPr>
        <p:spPr>
          <a:xfrm>
            <a:off x="623336" y="1354966"/>
            <a:ext cx="11005447" cy="720725"/>
          </a:xfrm>
        </p:spPr>
        <p:txBody>
          <a:bodyPr>
            <a:noAutofit/>
          </a:bodyPr>
          <a:lstStyle/>
          <a:p>
            <a:r>
              <a:rPr lang="en-US" sz="3200" b="1"/>
              <a:t>How do farmers look after water?</a:t>
            </a:r>
          </a:p>
        </p:txBody>
      </p:sp>
      <p:sp>
        <p:nvSpPr>
          <p:cNvPr id="3" name="TextBox 2">
            <a:extLst>
              <a:ext uri="{FF2B5EF4-FFF2-40B4-BE49-F238E27FC236}">
                <a16:creationId xmlns:a16="http://schemas.microsoft.com/office/drawing/2014/main" id="{123F957E-C1EF-2A2D-BF7F-901644A34983}"/>
              </a:ext>
            </a:extLst>
          </p:cNvPr>
          <p:cNvSpPr txBox="1"/>
          <p:nvPr/>
        </p:nvSpPr>
        <p:spPr>
          <a:xfrm>
            <a:off x="563217" y="1986809"/>
            <a:ext cx="5334000" cy="4154984"/>
          </a:xfrm>
          <a:prstGeom prst="rect">
            <a:avLst/>
          </a:prstGeom>
          <a:noFill/>
        </p:spPr>
        <p:txBody>
          <a:bodyPr wrap="square">
            <a:spAutoFit/>
          </a:bodyPr>
          <a:lstStyle/>
          <a:p>
            <a:r>
              <a:rPr lang="en-GB" sz="2400">
                <a:latin typeface="Arial" panose="020B0604020202020204" pitchFamily="34" charset="0"/>
                <a:cs typeface="Arial" panose="020B0604020202020204" pitchFamily="34" charset="0"/>
              </a:rPr>
              <a:t>Wheat would not grow well in a very hot country like Saudi Arabia because there isn’t much rainwater. </a:t>
            </a:r>
          </a:p>
          <a:p>
            <a:endParaRPr lang="en-GB" sz="2400">
              <a:latin typeface="Arial" panose="020B0604020202020204" pitchFamily="34" charset="0"/>
              <a:cs typeface="Arial" panose="020B0604020202020204" pitchFamily="34" charset="0"/>
            </a:endParaRPr>
          </a:p>
          <a:p>
            <a:r>
              <a:rPr lang="en-GB" sz="2400">
                <a:latin typeface="Arial" panose="020B0604020202020204" pitchFamily="34" charset="0"/>
                <a:cs typeface="Arial" panose="020B0604020202020204" pitchFamily="34" charset="0"/>
              </a:rPr>
              <a:t>Water would have to be pumped onto the crops. This would waste lots of freshwater because it would dry up quickly in the heat. </a:t>
            </a:r>
          </a:p>
          <a:p>
            <a:endParaRPr lang="en-GB" sz="2400">
              <a:latin typeface="Arial" panose="020B0604020202020204" pitchFamily="34" charset="0"/>
              <a:cs typeface="Arial" panose="020B0604020202020204" pitchFamily="34" charset="0"/>
            </a:endParaRPr>
          </a:p>
          <a:p>
            <a:r>
              <a:rPr lang="en-GB" sz="2400">
                <a:latin typeface="Arial" panose="020B0604020202020204" pitchFamily="34" charset="0"/>
                <a:cs typeface="Arial" panose="020B0604020202020204" pitchFamily="34" charset="0"/>
              </a:rPr>
              <a:t>The pump would use lots of energy.</a:t>
            </a:r>
          </a:p>
          <a:p>
            <a:endParaRPr lang="en-GB" sz="2400">
              <a:latin typeface="Arial" panose="020B0604020202020204" pitchFamily="34" charset="0"/>
              <a:cs typeface="Arial" panose="020B0604020202020204" pitchFamily="34" charset="0"/>
            </a:endParaRPr>
          </a:p>
        </p:txBody>
      </p:sp>
      <p:pic>
        <p:nvPicPr>
          <p:cNvPr id="5" name="Picture 4" descr="Aerial view of a field&#10;&#10;AI-generated content may be incorrect.">
            <a:extLst>
              <a:ext uri="{FF2B5EF4-FFF2-40B4-BE49-F238E27FC236}">
                <a16:creationId xmlns:a16="http://schemas.microsoft.com/office/drawing/2014/main" id="{90160FE2-41FE-B660-F3AE-015F20CF17AF}"/>
              </a:ext>
            </a:extLst>
          </p:cNvPr>
          <p:cNvPicPr>
            <a:picLocks noChangeAspect="1"/>
          </p:cNvPicPr>
          <p:nvPr/>
        </p:nvPicPr>
        <p:blipFill>
          <a:blip r:embed="rId2"/>
          <a:stretch>
            <a:fillRect/>
          </a:stretch>
        </p:blipFill>
        <p:spPr>
          <a:xfrm>
            <a:off x="6405892" y="2019366"/>
            <a:ext cx="5222891" cy="3483668"/>
          </a:xfrm>
          <a:prstGeom prst="rect">
            <a:avLst/>
          </a:prstGeom>
        </p:spPr>
      </p:pic>
      <p:sp>
        <p:nvSpPr>
          <p:cNvPr id="2" name="TextBox 1">
            <a:extLst>
              <a:ext uri="{FF2B5EF4-FFF2-40B4-BE49-F238E27FC236}">
                <a16:creationId xmlns:a16="http://schemas.microsoft.com/office/drawing/2014/main" id="{C6E8D7AA-052E-7EB9-24D4-786477F31681}"/>
              </a:ext>
            </a:extLst>
          </p:cNvPr>
          <p:cNvSpPr txBox="1"/>
          <p:nvPr/>
        </p:nvSpPr>
        <p:spPr>
          <a:xfrm>
            <a:off x="6449729" y="5603359"/>
            <a:ext cx="5222891" cy="923330"/>
          </a:xfrm>
          <a:prstGeom prst="rect">
            <a:avLst/>
          </a:prstGeom>
          <a:noFill/>
        </p:spPr>
        <p:txBody>
          <a:bodyPr wrap="square" rtlCol="0">
            <a:spAutoFit/>
          </a:bodyPr>
          <a:lstStyle/>
          <a:p>
            <a:pPr algn="ctr"/>
            <a:r>
              <a:rPr lang="en-GB">
                <a:latin typeface="Arial" panose="020B0604020202020204" pitchFamily="34" charset="0"/>
                <a:cs typeface="Arial" panose="020B0604020202020204" pitchFamily="34" charset="0"/>
              </a:rPr>
              <a:t>This is a farm in Saudi Arabia, their crops are grown in a circle as it makes them easier to water.  </a:t>
            </a:r>
          </a:p>
        </p:txBody>
      </p:sp>
    </p:spTree>
    <p:extLst>
      <p:ext uri="{BB962C8B-B14F-4D97-AF65-F5344CB8AC3E}">
        <p14:creationId xmlns:p14="http://schemas.microsoft.com/office/powerpoint/2010/main" val="42227369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D9104-B1F3-96C8-D131-167C7AEC27A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CE4B989-1300-8F92-5379-A98232FBB061}"/>
              </a:ext>
            </a:extLst>
          </p:cNvPr>
          <p:cNvSpPr>
            <a:spLocks noGrp="1"/>
          </p:cNvSpPr>
          <p:nvPr>
            <p:ph type="ctrTitle"/>
          </p:nvPr>
        </p:nvSpPr>
        <p:spPr>
          <a:xfrm>
            <a:off x="623336" y="1354966"/>
            <a:ext cx="11005447" cy="720725"/>
          </a:xfrm>
        </p:spPr>
        <p:txBody>
          <a:bodyPr>
            <a:noAutofit/>
          </a:bodyPr>
          <a:lstStyle/>
          <a:p>
            <a:r>
              <a:rPr lang="en-US" sz="3200" b="1"/>
              <a:t>How do farmers look after water?</a:t>
            </a:r>
          </a:p>
        </p:txBody>
      </p:sp>
      <p:sp>
        <p:nvSpPr>
          <p:cNvPr id="3" name="TextBox 2">
            <a:extLst>
              <a:ext uri="{FF2B5EF4-FFF2-40B4-BE49-F238E27FC236}">
                <a16:creationId xmlns:a16="http://schemas.microsoft.com/office/drawing/2014/main" id="{E7F8ABA0-3F5E-2E0D-8254-F126867B0CC8}"/>
              </a:ext>
            </a:extLst>
          </p:cNvPr>
          <p:cNvSpPr txBox="1"/>
          <p:nvPr/>
        </p:nvSpPr>
        <p:spPr>
          <a:xfrm>
            <a:off x="563217" y="2075691"/>
            <a:ext cx="5877340" cy="3785652"/>
          </a:xfrm>
          <a:prstGeom prst="rect">
            <a:avLst/>
          </a:prstGeom>
          <a:noFill/>
        </p:spPr>
        <p:txBody>
          <a:bodyPr wrap="square">
            <a:spAutoFit/>
          </a:bodyPr>
          <a:lstStyle/>
          <a:p>
            <a:r>
              <a:rPr lang="en-GB" sz="2400">
                <a:latin typeface="Arial" panose="020B0604020202020204" pitchFamily="34" charset="0"/>
                <a:cs typeface="Arial" panose="020B0604020202020204" pitchFamily="34" charset="0"/>
              </a:rPr>
              <a:t>Some foods need lots of warm weather and sunshine to grow well.  </a:t>
            </a:r>
          </a:p>
          <a:p>
            <a:endParaRPr lang="en-GB" sz="2400">
              <a:latin typeface="Arial" panose="020B0604020202020204" pitchFamily="34" charset="0"/>
              <a:cs typeface="Arial" panose="020B0604020202020204" pitchFamily="34" charset="0"/>
            </a:endParaRPr>
          </a:p>
          <a:p>
            <a:r>
              <a:rPr lang="en-GB" sz="2400">
                <a:latin typeface="Arial" panose="020B0604020202020204" pitchFamily="34" charset="0"/>
                <a:cs typeface="Arial" panose="020B0604020202020204" pitchFamily="34" charset="0"/>
              </a:rPr>
              <a:t>Pineapples like lots of sunshine so they grow well in countries like Costa Rica. </a:t>
            </a:r>
          </a:p>
          <a:p>
            <a:endParaRPr lang="en-GB" sz="2400">
              <a:latin typeface="Arial" panose="020B0604020202020204" pitchFamily="34" charset="0"/>
              <a:cs typeface="Arial" panose="020B0604020202020204" pitchFamily="34" charset="0"/>
            </a:endParaRPr>
          </a:p>
          <a:p>
            <a:r>
              <a:rPr lang="en-GB" sz="2400">
                <a:latin typeface="Arial" panose="020B0604020202020204" pitchFamily="34" charset="0"/>
                <a:cs typeface="Arial" panose="020B0604020202020204" pitchFamily="34" charset="0"/>
              </a:rPr>
              <a:t>If we tried to grow pineapples in the UK, we would waste a lot of energy trying to heat up a greenhouse for them to grow in!</a:t>
            </a:r>
          </a:p>
          <a:p>
            <a:endParaRPr lang="en-GB" sz="24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FEDAFC5-84D2-C754-4D4D-4FAFDAC9E932}"/>
              </a:ext>
            </a:extLst>
          </p:cNvPr>
          <p:cNvSpPr txBox="1"/>
          <p:nvPr/>
        </p:nvSpPr>
        <p:spPr>
          <a:xfrm>
            <a:off x="563217" y="5861343"/>
            <a:ext cx="11065566" cy="400110"/>
          </a:xfrm>
          <a:prstGeom prst="rect">
            <a:avLst/>
          </a:prstGeom>
          <a:noFill/>
        </p:spPr>
        <p:txBody>
          <a:bodyPr wrap="square">
            <a:spAutoFit/>
          </a:bodyPr>
          <a:lstStyle/>
          <a:p>
            <a:r>
              <a:rPr lang="en-GB" sz="2000">
                <a:solidFill>
                  <a:srgbClr val="584288"/>
                </a:solidFill>
                <a:latin typeface="Arial" panose="020B0604020202020204" pitchFamily="34" charset="0"/>
                <a:cs typeface="Arial" panose="020B0604020202020204" pitchFamily="34" charset="0"/>
              </a:rPr>
              <a:t>Take a look at this video of pineapples growing in Costa Rica: </a:t>
            </a:r>
            <a:r>
              <a:rPr lang="en-GB" sz="2000">
                <a:solidFill>
                  <a:srgbClr val="584288"/>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https://youtu.be/AVwt1UIRGuM</a:t>
            </a:r>
            <a:r>
              <a:rPr lang="en-GB" sz="2000">
                <a:solidFill>
                  <a:srgbClr val="584288"/>
                </a:solidFill>
                <a:latin typeface="Arial" panose="020B0604020202020204" pitchFamily="34" charset="0"/>
                <a:cs typeface="Arial" panose="020B0604020202020204" pitchFamily="34" charset="0"/>
              </a:rPr>
              <a:t> </a:t>
            </a:r>
          </a:p>
        </p:txBody>
      </p:sp>
      <p:pic>
        <p:nvPicPr>
          <p:cNvPr id="8" name="Picture 7" descr="A pineapple plantation with mountains in the background&#10;&#10;AI-generated content may be incorrect.">
            <a:extLst>
              <a:ext uri="{FF2B5EF4-FFF2-40B4-BE49-F238E27FC236}">
                <a16:creationId xmlns:a16="http://schemas.microsoft.com/office/drawing/2014/main" id="{A6D768E7-01EB-DD1E-4612-AB0E2FEF9C10}"/>
              </a:ext>
            </a:extLst>
          </p:cNvPr>
          <p:cNvPicPr>
            <a:picLocks noChangeAspect="1"/>
          </p:cNvPicPr>
          <p:nvPr/>
        </p:nvPicPr>
        <p:blipFill>
          <a:blip r:embed="rId3"/>
          <a:srcRect t="16365" r="20519"/>
          <a:stretch/>
        </p:blipFill>
        <p:spPr>
          <a:xfrm>
            <a:off x="6500676" y="2075691"/>
            <a:ext cx="4890057" cy="3432105"/>
          </a:xfrm>
          <a:prstGeom prst="rect">
            <a:avLst/>
          </a:prstGeom>
        </p:spPr>
      </p:pic>
    </p:spTree>
    <p:extLst>
      <p:ext uri="{BB962C8B-B14F-4D97-AF65-F5344CB8AC3E}">
        <p14:creationId xmlns:p14="http://schemas.microsoft.com/office/powerpoint/2010/main" val="21698827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BFEEB-CD86-3FD6-34CF-33DBEFDEE3F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DFE88BA-D9D9-1B39-309E-E7116CDA834C}"/>
              </a:ext>
            </a:extLst>
          </p:cNvPr>
          <p:cNvSpPr>
            <a:spLocks noGrp="1"/>
          </p:cNvSpPr>
          <p:nvPr>
            <p:ph type="ctrTitle"/>
          </p:nvPr>
        </p:nvSpPr>
        <p:spPr>
          <a:xfrm>
            <a:off x="623336" y="1354966"/>
            <a:ext cx="11005447" cy="720725"/>
          </a:xfrm>
        </p:spPr>
        <p:txBody>
          <a:bodyPr>
            <a:noAutofit/>
          </a:bodyPr>
          <a:lstStyle/>
          <a:p>
            <a:r>
              <a:rPr lang="en-US" sz="3200" b="1"/>
              <a:t>How can we look after water? </a:t>
            </a:r>
          </a:p>
        </p:txBody>
      </p:sp>
      <p:sp>
        <p:nvSpPr>
          <p:cNvPr id="3" name="TextBox 2">
            <a:extLst>
              <a:ext uri="{FF2B5EF4-FFF2-40B4-BE49-F238E27FC236}">
                <a16:creationId xmlns:a16="http://schemas.microsoft.com/office/drawing/2014/main" id="{E8FB6EA7-865D-7C31-9597-B2A6595DECB0}"/>
              </a:ext>
            </a:extLst>
          </p:cNvPr>
          <p:cNvSpPr txBox="1"/>
          <p:nvPr/>
        </p:nvSpPr>
        <p:spPr>
          <a:xfrm>
            <a:off x="563217" y="2075691"/>
            <a:ext cx="6168887" cy="4154984"/>
          </a:xfrm>
          <a:prstGeom prst="rect">
            <a:avLst/>
          </a:prstGeom>
          <a:noFill/>
        </p:spPr>
        <p:txBody>
          <a:bodyPr wrap="square">
            <a:spAutoFit/>
          </a:bodyPr>
          <a:lstStyle/>
          <a:p>
            <a:r>
              <a:rPr lang="en-GB" sz="2400">
                <a:latin typeface="Arial" panose="020B0604020202020204" pitchFamily="34" charset="0"/>
                <a:cs typeface="Arial" panose="020B0604020202020204" pitchFamily="34" charset="0"/>
              </a:rPr>
              <a:t>We can make sure we don’t waste water. </a:t>
            </a:r>
          </a:p>
          <a:p>
            <a:endParaRPr lang="en-GB" sz="24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a:latin typeface="Arial" panose="020B0604020202020204" pitchFamily="34" charset="0"/>
                <a:cs typeface="Arial" panose="020B0604020202020204" pitchFamily="34" charset="0"/>
              </a:rPr>
              <a:t>Turn off taps properly so they don’t drip.</a:t>
            </a:r>
          </a:p>
          <a:p>
            <a:pPr marL="342900" indent="-342900">
              <a:buFont typeface="Arial" panose="020B0604020202020204" pitchFamily="34" charset="0"/>
              <a:buChar char="•"/>
            </a:pPr>
            <a:endParaRPr lang="en-GB" sz="24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a:latin typeface="Arial" panose="020B0604020202020204" pitchFamily="34" charset="0"/>
                <a:cs typeface="Arial" panose="020B0604020202020204" pitchFamily="34" charset="0"/>
              </a:rPr>
              <a:t>Turn off the tap while you brush your teeth.</a:t>
            </a:r>
          </a:p>
          <a:p>
            <a:pPr marL="342900" indent="-342900">
              <a:buFont typeface="Arial" panose="020B0604020202020204" pitchFamily="34" charset="0"/>
              <a:buChar char="•"/>
            </a:pPr>
            <a:endParaRPr lang="en-GB" sz="24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a:latin typeface="Arial" panose="020B0604020202020204" pitchFamily="34" charset="0"/>
                <a:cs typeface="Arial" panose="020B0604020202020204" pitchFamily="34" charset="0"/>
              </a:rPr>
              <a:t>Have shorter showers.</a:t>
            </a:r>
          </a:p>
          <a:p>
            <a:pPr marL="342900" indent="-342900">
              <a:buFont typeface="Arial" panose="020B0604020202020204" pitchFamily="34" charset="0"/>
              <a:buChar char="•"/>
            </a:pPr>
            <a:endParaRPr lang="en-GB" sz="24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a:latin typeface="Arial" panose="020B0604020202020204" pitchFamily="34" charset="0"/>
                <a:cs typeface="Arial" panose="020B0604020202020204" pitchFamily="34" charset="0"/>
              </a:rPr>
              <a:t>Don’t play with sprinklers and hose pipes.</a:t>
            </a:r>
          </a:p>
          <a:p>
            <a:endParaRPr lang="en-GB" sz="2400">
              <a:latin typeface="Arial" panose="020B0604020202020204" pitchFamily="34" charset="0"/>
              <a:cs typeface="Arial" panose="020B0604020202020204" pitchFamily="34" charset="0"/>
            </a:endParaRPr>
          </a:p>
        </p:txBody>
      </p:sp>
      <p:pic>
        <p:nvPicPr>
          <p:cNvPr id="5" name="Picture 4" descr="A person washing their hands under a faucet&#10;&#10;AI-generated content may be incorrect.">
            <a:extLst>
              <a:ext uri="{FF2B5EF4-FFF2-40B4-BE49-F238E27FC236}">
                <a16:creationId xmlns:a16="http://schemas.microsoft.com/office/drawing/2014/main" id="{DB20445D-CA6D-65FB-5DAD-791205BC76B9}"/>
              </a:ext>
            </a:extLst>
          </p:cNvPr>
          <p:cNvPicPr>
            <a:picLocks noChangeAspect="1"/>
          </p:cNvPicPr>
          <p:nvPr/>
        </p:nvPicPr>
        <p:blipFill>
          <a:blip r:embed="rId2"/>
          <a:srcRect l="25803" t="1892" b="9132"/>
          <a:stretch/>
        </p:blipFill>
        <p:spPr>
          <a:xfrm>
            <a:off x="6864626" y="2182022"/>
            <a:ext cx="4426226" cy="3540309"/>
          </a:xfrm>
          <a:prstGeom prst="rect">
            <a:avLst/>
          </a:prstGeom>
        </p:spPr>
      </p:pic>
    </p:spTree>
    <p:extLst>
      <p:ext uri="{BB962C8B-B14F-4D97-AF65-F5344CB8AC3E}">
        <p14:creationId xmlns:p14="http://schemas.microsoft.com/office/powerpoint/2010/main" val="5066917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6C068-094F-E6B3-31E6-075AAC2070E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4562BC9-DAF3-FDFD-C6F4-F1A97E65F879}"/>
              </a:ext>
            </a:extLst>
          </p:cNvPr>
          <p:cNvSpPr>
            <a:spLocks noGrp="1"/>
          </p:cNvSpPr>
          <p:nvPr>
            <p:ph type="ctrTitle"/>
          </p:nvPr>
        </p:nvSpPr>
        <p:spPr>
          <a:xfrm>
            <a:off x="623336" y="1354966"/>
            <a:ext cx="11005447" cy="720725"/>
          </a:xfrm>
        </p:spPr>
        <p:txBody>
          <a:bodyPr>
            <a:noAutofit/>
          </a:bodyPr>
          <a:lstStyle/>
          <a:p>
            <a:r>
              <a:rPr lang="en-US" sz="3200" b="1"/>
              <a:t>How can we look after water? </a:t>
            </a:r>
          </a:p>
        </p:txBody>
      </p:sp>
      <p:sp>
        <p:nvSpPr>
          <p:cNvPr id="3" name="TextBox 2">
            <a:extLst>
              <a:ext uri="{FF2B5EF4-FFF2-40B4-BE49-F238E27FC236}">
                <a16:creationId xmlns:a16="http://schemas.microsoft.com/office/drawing/2014/main" id="{EE3B926E-4DA6-7CC8-7DF2-FA5AE970E5DD}"/>
              </a:ext>
            </a:extLst>
          </p:cNvPr>
          <p:cNvSpPr txBox="1"/>
          <p:nvPr/>
        </p:nvSpPr>
        <p:spPr>
          <a:xfrm>
            <a:off x="563218" y="2075691"/>
            <a:ext cx="4644886" cy="1569660"/>
          </a:xfrm>
          <a:prstGeom prst="rect">
            <a:avLst/>
          </a:prstGeom>
          <a:noFill/>
        </p:spPr>
        <p:txBody>
          <a:bodyPr wrap="square">
            <a:spAutoFit/>
          </a:bodyPr>
          <a:lstStyle/>
          <a:p>
            <a:r>
              <a:rPr lang="en-GB" sz="2400">
                <a:latin typeface="Arial" panose="020B0604020202020204" pitchFamily="34" charset="0"/>
                <a:cs typeface="Arial" panose="020B0604020202020204" pitchFamily="34" charset="0"/>
              </a:rPr>
              <a:t>We can collect rainwater and save it to water our plants!</a:t>
            </a:r>
          </a:p>
          <a:p>
            <a:endParaRPr lang="en-GB" sz="2400">
              <a:latin typeface="Arial" panose="020B060402020202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p:txBody>
      </p:sp>
      <p:pic>
        <p:nvPicPr>
          <p:cNvPr id="6" name="Picture 5" descr="A greenhouse with plants in it&#10;&#10;AI-generated content may be incorrect.">
            <a:extLst>
              <a:ext uri="{FF2B5EF4-FFF2-40B4-BE49-F238E27FC236}">
                <a16:creationId xmlns:a16="http://schemas.microsoft.com/office/drawing/2014/main" id="{EDB7A8B5-D4EC-2DDD-3C28-F9F445FC0AF4}"/>
              </a:ext>
            </a:extLst>
          </p:cNvPr>
          <p:cNvPicPr>
            <a:picLocks noChangeAspect="1"/>
          </p:cNvPicPr>
          <p:nvPr/>
        </p:nvPicPr>
        <p:blipFill>
          <a:blip r:embed="rId2"/>
          <a:srcRect l="23703" r="1"/>
          <a:stretch/>
        </p:blipFill>
        <p:spPr>
          <a:xfrm>
            <a:off x="5208103" y="2075691"/>
            <a:ext cx="5565913" cy="3968585"/>
          </a:xfrm>
          <a:prstGeom prst="rect">
            <a:avLst/>
          </a:prstGeom>
        </p:spPr>
      </p:pic>
      <p:pic>
        <p:nvPicPr>
          <p:cNvPr id="7" name="Picture 6" descr="A cartoon of a planet earth&#10;&#10;AI-generated content may be incorrect.">
            <a:extLst>
              <a:ext uri="{FF2B5EF4-FFF2-40B4-BE49-F238E27FC236}">
                <a16:creationId xmlns:a16="http://schemas.microsoft.com/office/drawing/2014/main" id="{B9E66F69-0942-BB35-4E45-5D0D4B9D6C6F}"/>
              </a:ext>
            </a:extLst>
          </p:cNvPr>
          <p:cNvPicPr>
            <a:picLocks noChangeAspect="1"/>
          </p:cNvPicPr>
          <p:nvPr/>
        </p:nvPicPr>
        <p:blipFill>
          <a:blip r:embed="rId3"/>
          <a:stretch>
            <a:fillRect/>
          </a:stretch>
        </p:blipFill>
        <p:spPr>
          <a:xfrm flipH="1">
            <a:off x="189088" y="3645351"/>
            <a:ext cx="1891501" cy="1822689"/>
          </a:xfrm>
          <a:prstGeom prst="rect">
            <a:avLst/>
          </a:prstGeom>
        </p:spPr>
      </p:pic>
      <p:sp>
        <p:nvSpPr>
          <p:cNvPr id="8" name="TextBox 7">
            <a:extLst>
              <a:ext uri="{FF2B5EF4-FFF2-40B4-BE49-F238E27FC236}">
                <a16:creationId xmlns:a16="http://schemas.microsoft.com/office/drawing/2014/main" id="{8EE2C292-7E8C-97B1-35E4-FBAD6AD91E85}"/>
              </a:ext>
            </a:extLst>
          </p:cNvPr>
          <p:cNvSpPr txBox="1"/>
          <p:nvPr/>
        </p:nvSpPr>
        <p:spPr>
          <a:xfrm>
            <a:off x="2080589" y="3645351"/>
            <a:ext cx="2743202" cy="2308324"/>
          </a:xfrm>
          <a:prstGeom prst="rect">
            <a:avLst/>
          </a:prstGeom>
          <a:noFill/>
        </p:spPr>
        <p:txBody>
          <a:bodyPr wrap="square">
            <a:spAutoFit/>
          </a:bodyPr>
          <a:lstStyle/>
          <a:p>
            <a:r>
              <a:rPr lang="en-GB" sz="2400">
                <a:solidFill>
                  <a:srgbClr val="584288"/>
                </a:solidFill>
                <a:latin typeface="Arial" panose="020B0604020202020204" pitchFamily="34" charset="0"/>
                <a:cs typeface="Arial" panose="020B0604020202020204" pitchFamily="34" charset="0"/>
              </a:rPr>
              <a:t>Can you see how water is being collected from the gutter of the greenhouse? </a:t>
            </a:r>
            <a:endParaRPr lang="en-GB" sz="2400">
              <a:latin typeface="Arial" panose="020B060402020202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67622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E291D-1D2C-B67C-6F28-E1FC966AEBB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8101F37-4175-CF69-B1A8-2F9692BC6A23}"/>
              </a:ext>
            </a:extLst>
          </p:cNvPr>
          <p:cNvSpPr>
            <a:spLocks noGrp="1"/>
          </p:cNvSpPr>
          <p:nvPr>
            <p:ph type="ctrTitle"/>
          </p:nvPr>
        </p:nvSpPr>
        <p:spPr>
          <a:xfrm>
            <a:off x="623336" y="1354966"/>
            <a:ext cx="11005447" cy="720725"/>
          </a:xfrm>
        </p:spPr>
        <p:txBody>
          <a:bodyPr>
            <a:noAutofit/>
          </a:bodyPr>
          <a:lstStyle/>
          <a:p>
            <a:r>
              <a:rPr lang="en-US" sz="3200" b="1"/>
              <a:t>How can we look after energy? </a:t>
            </a:r>
          </a:p>
        </p:txBody>
      </p:sp>
      <p:sp>
        <p:nvSpPr>
          <p:cNvPr id="3" name="TextBox 2">
            <a:extLst>
              <a:ext uri="{FF2B5EF4-FFF2-40B4-BE49-F238E27FC236}">
                <a16:creationId xmlns:a16="http://schemas.microsoft.com/office/drawing/2014/main" id="{2D8976A1-92D6-AB05-CCC6-D951A2F696D0}"/>
              </a:ext>
            </a:extLst>
          </p:cNvPr>
          <p:cNvSpPr txBox="1"/>
          <p:nvPr/>
        </p:nvSpPr>
        <p:spPr>
          <a:xfrm>
            <a:off x="563218" y="2075691"/>
            <a:ext cx="4618382" cy="2308324"/>
          </a:xfrm>
          <a:prstGeom prst="rect">
            <a:avLst/>
          </a:prstGeom>
          <a:noFill/>
        </p:spPr>
        <p:txBody>
          <a:bodyPr wrap="square">
            <a:spAutoFit/>
          </a:bodyPr>
          <a:lstStyle/>
          <a:p>
            <a:r>
              <a:rPr lang="en-GB" sz="2400">
                <a:latin typeface="Arial" panose="020B0604020202020204" pitchFamily="34" charset="0"/>
                <a:cs typeface="Arial" panose="020B0604020202020204" pitchFamily="34" charset="0"/>
              </a:rPr>
              <a:t>We can try and eat foods when they are ‘in season’ in the UK.</a:t>
            </a:r>
          </a:p>
          <a:p>
            <a:endParaRPr lang="en-GB" sz="2400">
              <a:latin typeface="Arial" panose="020B0604020202020204" pitchFamily="34" charset="0"/>
              <a:cs typeface="Arial" panose="020B0604020202020204" pitchFamily="34" charset="0"/>
            </a:endParaRPr>
          </a:p>
          <a:p>
            <a:r>
              <a:rPr lang="en-GB" sz="2400">
                <a:latin typeface="Arial" panose="020B0604020202020204" pitchFamily="34" charset="0"/>
                <a:cs typeface="Arial" panose="020B0604020202020204" pitchFamily="34" charset="0"/>
              </a:rPr>
              <a:t>This means eating foods when they are naturally ready to eat.</a:t>
            </a:r>
          </a:p>
          <a:p>
            <a:endParaRPr lang="en-GB" sz="2400">
              <a:latin typeface="Arial" panose="020B0604020202020204" pitchFamily="34" charset="0"/>
              <a:cs typeface="Arial" panose="020B0604020202020204" pitchFamily="34" charset="0"/>
            </a:endParaRPr>
          </a:p>
        </p:txBody>
      </p:sp>
      <p:pic>
        <p:nvPicPr>
          <p:cNvPr id="14" name="Picture 13" descr="A tree with fruits on it&#10;&#10;AI-generated content may be incorrect.">
            <a:extLst>
              <a:ext uri="{FF2B5EF4-FFF2-40B4-BE49-F238E27FC236}">
                <a16:creationId xmlns:a16="http://schemas.microsoft.com/office/drawing/2014/main" id="{63112318-C2E3-4C1F-3F3C-1F6FB12A3C71}"/>
              </a:ext>
            </a:extLst>
          </p:cNvPr>
          <p:cNvPicPr>
            <a:picLocks noChangeAspect="1"/>
          </p:cNvPicPr>
          <p:nvPr/>
        </p:nvPicPr>
        <p:blipFill>
          <a:blip r:embed="rId2"/>
          <a:stretch>
            <a:fillRect/>
          </a:stretch>
        </p:blipFill>
        <p:spPr>
          <a:xfrm>
            <a:off x="5592417" y="2075691"/>
            <a:ext cx="5526155" cy="3614105"/>
          </a:xfrm>
          <a:prstGeom prst="rect">
            <a:avLst/>
          </a:prstGeom>
        </p:spPr>
      </p:pic>
      <p:pic>
        <p:nvPicPr>
          <p:cNvPr id="15" name="Picture 14" descr="A cartoon of a planet earth&#10;&#10;AI-generated content may be incorrect.">
            <a:extLst>
              <a:ext uri="{FF2B5EF4-FFF2-40B4-BE49-F238E27FC236}">
                <a16:creationId xmlns:a16="http://schemas.microsoft.com/office/drawing/2014/main" id="{6D96888A-3DF2-020D-156E-F6A5F868DE7F}"/>
              </a:ext>
            </a:extLst>
          </p:cNvPr>
          <p:cNvPicPr>
            <a:picLocks noChangeAspect="1"/>
          </p:cNvPicPr>
          <p:nvPr/>
        </p:nvPicPr>
        <p:blipFill>
          <a:blip r:embed="rId3"/>
          <a:stretch>
            <a:fillRect/>
          </a:stretch>
        </p:blipFill>
        <p:spPr>
          <a:xfrm flipH="1">
            <a:off x="273893" y="4288805"/>
            <a:ext cx="1621167" cy="1562190"/>
          </a:xfrm>
          <a:prstGeom prst="rect">
            <a:avLst/>
          </a:prstGeom>
        </p:spPr>
      </p:pic>
      <p:sp>
        <p:nvSpPr>
          <p:cNvPr id="16" name="TextBox 15">
            <a:extLst>
              <a:ext uri="{FF2B5EF4-FFF2-40B4-BE49-F238E27FC236}">
                <a16:creationId xmlns:a16="http://schemas.microsoft.com/office/drawing/2014/main" id="{FE9D28EA-BDC3-6F29-639E-9E77243AEF7A}"/>
              </a:ext>
            </a:extLst>
          </p:cNvPr>
          <p:cNvSpPr txBox="1"/>
          <p:nvPr/>
        </p:nvSpPr>
        <p:spPr>
          <a:xfrm>
            <a:off x="1966290" y="4720146"/>
            <a:ext cx="3144079" cy="830997"/>
          </a:xfrm>
          <a:prstGeom prst="rect">
            <a:avLst/>
          </a:prstGeom>
          <a:noFill/>
        </p:spPr>
        <p:txBody>
          <a:bodyPr wrap="square">
            <a:spAutoFit/>
          </a:bodyPr>
          <a:lstStyle/>
          <a:p>
            <a:r>
              <a:rPr lang="en-GB" sz="2400">
                <a:solidFill>
                  <a:srgbClr val="584288"/>
                </a:solidFill>
                <a:latin typeface="Arial" panose="020B0604020202020204" pitchFamily="34" charset="0"/>
                <a:cs typeface="Arial" panose="020B0604020202020204" pitchFamily="34" charset="0"/>
              </a:rPr>
              <a:t>What’s growing here? </a:t>
            </a:r>
            <a:endParaRPr lang="en-GB" sz="2400">
              <a:latin typeface="Arial" panose="020B060402020202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47074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3DEED-973F-1961-A7CA-A871DFA6F4A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1A34DE5-9E4F-589D-D2FD-A5C7C64A50C6}"/>
              </a:ext>
            </a:extLst>
          </p:cNvPr>
          <p:cNvSpPr>
            <a:spLocks noGrp="1"/>
          </p:cNvSpPr>
          <p:nvPr>
            <p:ph type="ctrTitle"/>
          </p:nvPr>
        </p:nvSpPr>
        <p:spPr>
          <a:xfrm>
            <a:off x="623336" y="1354966"/>
            <a:ext cx="11005447" cy="720725"/>
          </a:xfrm>
        </p:spPr>
        <p:txBody>
          <a:bodyPr>
            <a:noAutofit/>
          </a:bodyPr>
          <a:lstStyle/>
          <a:p>
            <a:r>
              <a:rPr lang="en-US" sz="3200" b="1"/>
              <a:t>Seasonal food</a:t>
            </a:r>
          </a:p>
        </p:txBody>
      </p:sp>
      <p:pic>
        <p:nvPicPr>
          <p:cNvPr id="7" name="Picture 6" descr="A cartoon of a planet earth&#10;&#10;AI-generated content may be incorrect.">
            <a:extLst>
              <a:ext uri="{FF2B5EF4-FFF2-40B4-BE49-F238E27FC236}">
                <a16:creationId xmlns:a16="http://schemas.microsoft.com/office/drawing/2014/main" id="{DB1D254C-8F78-461D-53E4-AAF05FA21E10}"/>
              </a:ext>
            </a:extLst>
          </p:cNvPr>
          <p:cNvPicPr>
            <a:picLocks noChangeAspect="1"/>
          </p:cNvPicPr>
          <p:nvPr/>
        </p:nvPicPr>
        <p:blipFill>
          <a:blip r:embed="rId2"/>
          <a:stretch>
            <a:fillRect/>
          </a:stretch>
        </p:blipFill>
        <p:spPr>
          <a:xfrm flipH="1">
            <a:off x="351665" y="2067735"/>
            <a:ext cx="1891501" cy="1822689"/>
          </a:xfrm>
          <a:prstGeom prst="rect">
            <a:avLst/>
          </a:prstGeom>
        </p:spPr>
      </p:pic>
      <p:sp>
        <p:nvSpPr>
          <p:cNvPr id="8" name="TextBox 7">
            <a:extLst>
              <a:ext uri="{FF2B5EF4-FFF2-40B4-BE49-F238E27FC236}">
                <a16:creationId xmlns:a16="http://schemas.microsoft.com/office/drawing/2014/main" id="{F65CCD0E-06AE-0704-11FE-926717520C88}"/>
              </a:ext>
            </a:extLst>
          </p:cNvPr>
          <p:cNvSpPr txBox="1"/>
          <p:nvPr/>
        </p:nvSpPr>
        <p:spPr>
          <a:xfrm>
            <a:off x="2353975" y="2057539"/>
            <a:ext cx="4584569" cy="1200329"/>
          </a:xfrm>
          <a:prstGeom prst="rect">
            <a:avLst/>
          </a:prstGeom>
          <a:noFill/>
        </p:spPr>
        <p:txBody>
          <a:bodyPr wrap="square">
            <a:spAutoFit/>
          </a:bodyPr>
          <a:lstStyle/>
          <a:p>
            <a:r>
              <a:rPr lang="en-GB" sz="2400">
                <a:solidFill>
                  <a:srgbClr val="584288"/>
                </a:solidFill>
                <a:latin typeface="Arial" panose="020B0604020202020204" pitchFamily="34" charset="0"/>
                <a:cs typeface="Arial" panose="020B0604020202020204" pitchFamily="34" charset="0"/>
              </a:rPr>
              <a:t>Match these foods to the season when they are naturally ready to eat in the UK. </a:t>
            </a:r>
          </a:p>
        </p:txBody>
      </p:sp>
      <p:graphicFrame>
        <p:nvGraphicFramePr>
          <p:cNvPr id="5" name="Table 4">
            <a:extLst>
              <a:ext uri="{FF2B5EF4-FFF2-40B4-BE49-F238E27FC236}">
                <a16:creationId xmlns:a16="http://schemas.microsoft.com/office/drawing/2014/main" id="{931D8C5E-5FDD-FE8C-2CB8-AE55CB0ABAA6}"/>
              </a:ext>
            </a:extLst>
          </p:cNvPr>
          <p:cNvGraphicFramePr>
            <a:graphicFrameLocks noGrp="1"/>
          </p:cNvGraphicFramePr>
          <p:nvPr>
            <p:extLst>
              <p:ext uri="{D42A27DB-BD31-4B8C-83A1-F6EECF244321}">
                <p14:modId xmlns:p14="http://schemas.microsoft.com/office/powerpoint/2010/main" val="313974446"/>
              </p:ext>
            </p:extLst>
          </p:nvPr>
        </p:nvGraphicFramePr>
        <p:xfrm>
          <a:off x="7402536" y="2220439"/>
          <a:ext cx="3607616" cy="3075412"/>
        </p:xfrm>
        <a:graphic>
          <a:graphicData uri="http://schemas.openxmlformats.org/drawingml/2006/table">
            <a:tbl>
              <a:tblPr firstRow="1" bandRow="1">
                <a:tableStyleId>{5C22544A-7EE6-4342-B048-85BDC9FD1C3A}</a:tableStyleId>
              </a:tblPr>
              <a:tblGrid>
                <a:gridCol w="1803808">
                  <a:extLst>
                    <a:ext uri="{9D8B030D-6E8A-4147-A177-3AD203B41FA5}">
                      <a16:colId xmlns:a16="http://schemas.microsoft.com/office/drawing/2014/main" val="660740213"/>
                    </a:ext>
                  </a:extLst>
                </a:gridCol>
                <a:gridCol w="1803808">
                  <a:extLst>
                    <a:ext uri="{9D8B030D-6E8A-4147-A177-3AD203B41FA5}">
                      <a16:colId xmlns:a16="http://schemas.microsoft.com/office/drawing/2014/main" val="1039589732"/>
                    </a:ext>
                  </a:extLst>
                </a:gridCol>
              </a:tblGrid>
              <a:tr h="1537706">
                <a:tc>
                  <a:txBody>
                    <a:bodyPr/>
                    <a:lstStyle/>
                    <a:p>
                      <a:pPr algn="ctr"/>
                      <a:r>
                        <a:rPr lang="en-GB" sz="2400" b="1">
                          <a:solidFill>
                            <a:srgbClr val="584288"/>
                          </a:solidFill>
                          <a:latin typeface="Arial" panose="020B0604020202020204" pitchFamily="34" charset="0"/>
                          <a:cs typeface="Arial" panose="020B0604020202020204" pitchFamily="34" charset="0"/>
                        </a:rPr>
                        <a:t>Spring</a:t>
                      </a:r>
                    </a:p>
                  </a:txBody>
                  <a:tcPr>
                    <a:lnL w="12700" cap="flat" cmpd="sng" algn="ctr">
                      <a:solidFill>
                        <a:srgbClr val="584288"/>
                      </a:solidFill>
                      <a:prstDash val="solid"/>
                      <a:round/>
                      <a:headEnd type="none" w="med" len="med"/>
                      <a:tailEnd type="none" w="med" len="med"/>
                    </a:lnL>
                    <a:lnR w="12700" cap="flat" cmpd="sng" algn="ctr">
                      <a:solidFill>
                        <a:srgbClr val="584288"/>
                      </a:solidFill>
                      <a:prstDash val="solid"/>
                      <a:round/>
                      <a:headEnd type="none" w="med" len="med"/>
                      <a:tailEnd type="none" w="med" len="med"/>
                    </a:lnR>
                    <a:lnT w="12700" cap="flat" cmpd="sng" algn="ctr">
                      <a:solidFill>
                        <a:srgbClr val="584288"/>
                      </a:solidFill>
                      <a:prstDash val="solid"/>
                      <a:round/>
                      <a:headEnd type="none" w="med" len="med"/>
                      <a:tailEnd type="none" w="med" len="med"/>
                    </a:lnT>
                    <a:lnB w="12700" cap="flat" cmpd="sng" algn="ctr">
                      <a:solidFill>
                        <a:srgbClr val="584288"/>
                      </a:solidFill>
                      <a:prstDash val="solid"/>
                      <a:round/>
                      <a:headEnd type="none" w="med" len="med"/>
                      <a:tailEnd type="none" w="med" len="med"/>
                    </a:lnB>
                    <a:solidFill>
                      <a:schemeClr val="bg1"/>
                    </a:solidFill>
                  </a:tcPr>
                </a:tc>
                <a:tc>
                  <a:txBody>
                    <a:bodyPr/>
                    <a:lstStyle/>
                    <a:p>
                      <a:pPr algn="ctr"/>
                      <a:r>
                        <a:rPr lang="en-GB" sz="2400" b="1">
                          <a:solidFill>
                            <a:srgbClr val="584288"/>
                          </a:solidFill>
                          <a:latin typeface="Arial" panose="020B0604020202020204" pitchFamily="34" charset="0"/>
                          <a:cs typeface="Arial" panose="020B0604020202020204" pitchFamily="34" charset="0"/>
                        </a:rPr>
                        <a:t>Summer</a:t>
                      </a:r>
                    </a:p>
                  </a:txBody>
                  <a:tcPr>
                    <a:lnL w="12700" cap="flat" cmpd="sng" algn="ctr">
                      <a:solidFill>
                        <a:srgbClr val="584288"/>
                      </a:solidFill>
                      <a:prstDash val="solid"/>
                      <a:round/>
                      <a:headEnd type="none" w="med" len="med"/>
                      <a:tailEnd type="none" w="med" len="med"/>
                    </a:lnL>
                    <a:lnR w="12700" cap="flat" cmpd="sng" algn="ctr">
                      <a:solidFill>
                        <a:srgbClr val="584288"/>
                      </a:solidFill>
                      <a:prstDash val="solid"/>
                      <a:round/>
                      <a:headEnd type="none" w="med" len="med"/>
                      <a:tailEnd type="none" w="med" len="med"/>
                    </a:lnR>
                    <a:lnT w="12700" cap="flat" cmpd="sng" algn="ctr">
                      <a:solidFill>
                        <a:srgbClr val="584288"/>
                      </a:solidFill>
                      <a:prstDash val="solid"/>
                      <a:round/>
                      <a:headEnd type="none" w="med" len="med"/>
                      <a:tailEnd type="none" w="med" len="med"/>
                    </a:lnT>
                    <a:lnB w="12700" cap="flat" cmpd="sng" algn="ctr">
                      <a:solidFill>
                        <a:srgbClr val="584288"/>
                      </a:solidFill>
                      <a:prstDash val="solid"/>
                      <a:round/>
                      <a:headEnd type="none" w="med" len="med"/>
                      <a:tailEnd type="none" w="med" len="med"/>
                    </a:lnB>
                    <a:solidFill>
                      <a:schemeClr val="bg1"/>
                    </a:solidFill>
                  </a:tcPr>
                </a:tc>
                <a:extLst>
                  <a:ext uri="{0D108BD9-81ED-4DB2-BD59-A6C34878D82A}">
                    <a16:rowId xmlns:a16="http://schemas.microsoft.com/office/drawing/2014/main" val="3173178362"/>
                  </a:ext>
                </a:extLst>
              </a:tr>
              <a:tr h="1537706">
                <a:tc>
                  <a:txBody>
                    <a:bodyPr/>
                    <a:lstStyle/>
                    <a:p>
                      <a:pPr algn="ctr"/>
                      <a:r>
                        <a:rPr lang="en-GB" sz="2400" b="1">
                          <a:solidFill>
                            <a:srgbClr val="584288"/>
                          </a:solidFill>
                          <a:latin typeface="Arial" panose="020B0604020202020204" pitchFamily="34" charset="0"/>
                          <a:cs typeface="Arial" panose="020B0604020202020204" pitchFamily="34" charset="0"/>
                        </a:rPr>
                        <a:t>Autumn</a:t>
                      </a:r>
                    </a:p>
                  </a:txBody>
                  <a:tcPr>
                    <a:lnL w="12700" cap="flat" cmpd="sng" algn="ctr">
                      <a:solidFill>
                        <a:srgbClr val="584288"/>
                      </a:solidFill>
                      <a:prstDash val="solid"/>
                      <a:round/>
                      <a:headEnd type="none" w="med" len="med"/>
                      <a:tailEnd type="none" w="med" len="med"/>
                    </a:lnL>
                    <a:lnR w="12700" cap="flat" cmpd="sng" algn="ctr">
                      <a:solidFill>
                        <a:srgbClr val="584288"/>
                      </a:solidFill>
                      <a:prstDash val="solid"/>
                      <a:round/>
                      <a:headEnd type="none" w="med" len="med"/>
                      <a:tailEnd type="none" w="med" len="med"/>
                    </a:lnR>
                    <a:lnT w="12700" cap="flat" cmpd="sng" algn="ctr">
                      <a:solidFill>
                        <a:srgbClr val="584288"/>
                      </a:solidFill>
                      <a:prstDash val="solid"/>
                      <a:round/>
                      <a:headEnd type="none" w="med" len="med"/>
                      <a:tailEnd type="none" w="med" len="med"/>
                    </a:lnT>
                    <a:lnB w="12700" cap="flat" cmpd="sng" algn="ctr">
                      <a:solidFill>
                        <a:srgbClr val="584288"/>
                      </a:solidFill>
                      <a:prstDash val="solid"/>
                      <a:round/>
                      <a:headEnd type="none" w="med" len="med"/>
                      <a:tailEnd type="none" w="med" len="med"/>
                    </a:lnB>
                    <a:solidFill>
                      <a:schemeClr val="bg1"/>
                    </a:solidFill>
                  </a:tcPr>
                </a:tc>
                <a:tc>
                  <a:txBody>
                    <a:bodyPr/>
                    <a:lstStyle/>
                    <a:p>
                      <a:pPr algn="ctr"/>
                      <a:r>
                        <a:rPr lang="en-GB" sz="2400" b="1">
                          <a:solidFill>
                            <a:srgbClr val="584288"/>
                          </a:solidFill>
                          <a:latin typeface="Arial" panose="020B0604020202020204" pitchFamily="34" charset="0"/>
                          <a:cs typeface="Arial" panose="020B0604020202020204" pitchFamily="34" charset="0"/>
                        </a:rPr>
                        <a:t>Winter</a:t>
                      </a:r>
                    </a:p>
                  </a:txBody>
                  <a:tcPr>
                    <a:lnL w="12700" cap="flat" cmpd="sng" algn="ctr">
                      <a:solidFill>
                        <a:srgbClr val="584288"/>
                      </a:solidFill>
                      <a:prstDash val="solid"/>
                      <a:round/>
                      <a:headEnd type="none" w="med" len="med"/>
                      <a:tailEnd type="none" w="med" len="med"/>
                    </a:lnL>
                    <a:lnR w="12700" cap="flat" cmpd="sng" algn="ctr">
                      <a:solidFill>
                        <a:srgbClr val="584288"/>
                      </a:solidFill>
                      <a:prstDash val="solid"/>
                      <a:round/>
                      <a:headEnd type="none" w="med" len="med"/>
                      <a:tailEnd type="none" w="med" len="med"/>
                    </a:lnR>
                    <a:lnT w="12700" cap="flat" cmpd="sng" algn="ctr">
                      <a:solidFill>
                        <a:srgbClr val="584288"/>
                      </a:solidFill>
                      <a:prstDash val="solid"/>
                      <a:round/>
                      <a:headEnd type="none" w="med" len="med"/>
                      <a:tailEnd type="none" w="med" len="med"/>
                    </a:lnT>
                    <a:lnB w="12700" cap="flat" cmpd="sng" algn="ctr">
                      <a:solidFill>
                        <a:srgbClr val="584288"/>
                      </a:solidFill>
                      <a:prstDash val="solid"/>
                      <a:round/>
                      <a:headEnd type="none" w="med" len="med"/>
                      <a:tailEnd type="none" w="med" len="med"/>
                    </a:lnB>
                    <a:solidFill>
                      <a:schemeClr val="bg1"/>
                    </a:solidFill>
                  </a:tcPr>
                </a:tc>
                <a:extLst>
                  <a:ext uri="{0D108BD9-81ED-4DB2-BD59-A6C34878D82A}">
                    <a16:rowId xmlns:a16="http://schemas.microsoft.com/office/drawing/2014/main" val="3221232628"/>
                  </a:ext>
                </a:extLst>
              </a:tr>
            </a:tbl>
          </a:graphicData>
        </a:graphic>
      </p:graphicFrame>
      <p:pic>
        <p:nvPicPr>
          <p:cNvPr id="10" name="Picture 9" descr="A pile of blackberries&#10;&#10;AI-generated content may be incorrect.">
            <a:extLst>
              <a:ext uri="{FF2B5EF4-FFF2-40B4-BE49-F238E27FC236}">
                <a16:creationId xmlns:a16="http://schemas.microsoft.com/office/drawing/2014/main" id="{411153FB-AF68-AEF2-EDC3-8DE81B7FBB39}"/>
              </a:ext>
            </a:extLst>
          </p:cNvPr>
          <p:cNvPicPr>
            <a:picLocks noChangeAspect="1"/>
          </p:cNvPicPr>
          <p:nvPr/>
        </p:nvPicPr>
        <p:blipFill>
          <a:blip r:embed="rId3"/>
          <a:stretch>
            <a:fillRect/>
          </a:stretch>
        </p:blipFill>
        <p:spPr>
          <a:xfrm>
            <a:off x="4706608" y="3380479"/>
            <a:ext cx="2131514" cy="1421009"/>
          </a:xfrm>
          <a:prstGeom prst="rect">
            <a:avLst/>
          </a:prstGeom>
        </p:spPr>
      </p:pic>
      <p:pic>
        <p:nvPicPr>
          <p:cNvPr id="16" name="Picture 15" descr="A pile of brussels sprouts&#10;&#10;AI-generated content may be incorrect.">
            <a:extLst>
              <a:ext uri="{FF2B5EF4-FFF2-40B4-BE49-F238E27FC236}">
                <a16:creationId xmlns:a16="http://schemas.microsoft.com/office/drawing/2014/main" id="{AACC0F5D-5D41-E725-E635-8F358726E17E}"/>
              </a:ext>
            </a:extLst>
          </p:cNvPr>
          <p:cNvPicPr>
            <a:picLocks noChangeAspect="1"/>
          </p:cNvPicPr>
          <p:nvPr/>
        </p:nvPicPr>
        <p:blipFill>
          <a:blip r:embed="rId4"/>
          <a:srcRect l="6509" t="6528" r="7765"/>
          <a:stretch/>
        </p:blipFill>
        <p:spPr>
          <a:xfrm>
            <a:off x="970971" y="5252673"/>
            <a:ext cx="1695329" cy="1273633"/>
          </a:xfrm>
          <a:prstGeom prst="rect">
            <a:avLst/>
          </a:prstGeom>
        </p:spPr>
      </p:pic>
      <p:pic>
        <p:nvPicPr>
          <p:cNvPr id="12" name="Picture 11" descr="A group of tomatoes on a white background&#10;&#10;AI-generated content may be incorrect.">
            <a:extLst>
              <a:ext uri="{FF2B5EF4-FFF2-40B4-BE49-F238E27FC236}">
                <a16:creationId xmlns:a16="http://schemas.microsoft.com/office/drawing/2014/main" id="{51961D2B-969D-6D4F-3B7D-B0C3B8AD11D0}"/>
              </a:ext>
            </a:extLst>
          </p:cNvPr>
          <p:cNvPicPr>
            <a:picLocks noChangeAspect="1"/>
          </p:cNvPicPr>
          <p:nvPr/>
        </p:nvPicPr>
        <p:blipFill>
          <a:blip r:embed="rId5"/>
          <a:srcRect l="7439" t="6911" r="7068" b="11178"/>
          <a:stretch/>
        </p:blipFill>
        <p:spPr>
          <a:xfrm>
            <a:off x="2486111" y="3600133"/>
            <a:ext cx="1977551" cy="1421008"/>
          </a:xfrm>
          <a:prstGeom prst="rect">
            <a:avLst/>
          </a:prstGeom>
        </p:spPr>
      </p:pic>
      <p:pic>
        <p:nvPicPr>
          <p:cNvPr id="18" name="Picture 17" descr="A bunch of leeks on a white background&#10;&#10;AI-generated content may be incorrect.">
            <a:extLst>
              <a:ext uri="{FF2B5EF4-FFF2-40B4-BE49-F238E27FC236}">
                <a16:creationId xmlns:a16="http://schemas.microsoft.com/office/drawing/2014/main" id="{38C0CD5C-BE6D-7224-A1C3-272E072F5695}"/>
              </a:ext>
            </a:extLst>
          </p:cNvPr>
          <p:cNvPicPr>
            <a:picLocks noChangeAspect="1"/>
          </p:cNvPicPr>
          <p:nvPr/>
        </p:nvPicPr>
        <p:blipFill>
          <a:blip r:embed="rId6"/>
          <a:srcRect t="9083"/>
          <a:stretch/>
        </p:blipFill>
        <p:spPr>
          <a:xfrm>
            <a:off x="4284137" y="5021141"/>
            <a:ext cx="2642073" cy="1602207"/>
          </a:xfrm>
          <a:prstGeom prst="rect">
            <a:avLst/>
          </a:prstGeom>
        </p:spPr>
      </p:pic>
    </p:spTree>
    <p:extLst>
      <p:ext uri="{BB962C8B-B14F-4D97-AF65-F5344CB8AC3E}">
        <p14:creationId xmlns:p14="http://schemas.microsoft.com/office/powerpoint/2010/main" val="31190713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499FF-13CE-9D67-FF0C-F148FAD9FAF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F23FE3E-2DC8-819A-DCAC-CD35FB29F4BF}"/>
              </a:ext>
            </a:extLst>
          </p:cNvPr>
          <p:cNvSpPr>
            <a:spLocks noGrp="1"/>
          </p:cNvSpPr>
          <p:nvPr>
            <p:ph type="ctrTitle"/>
          </p:nvPr>
        </p:nvSpPr>
        <p:spPr>
          <a:xfrm>
            <a:off x="623336" y="1354966"/>
            <a:ext cx="11005447" cy="720725"/>
          </a:xfrm>
        </p:spPr>
        <p:txBody>
          <a:bodyPr>
            <a:noAutofit/>
          </a:bodyPr>
          <a:lstStyle/>
          <a:p>
            <a:r>
              <a:rPr lang="en-US" sz="3200" b="1"/>
              <a:t>Seasonal food</a:t>
            </a:r>
          </a:p>
        </p:txBody>
      </p:sp>
      <p:pic>
        <p:nvPicPr>
          <p:cNvPr id="7" name="Picture 6" descr="A cartoon of a planet earth&#10;&#10;AI-generated content may be incorrect.">
            <a:extLst>
              <a:ext uri="{FF2B5EF4-FFF2-40B4-BE49-F238E27FC236}">
                <a16:creationId xmlns:a16="http://schemas.microsoft.com/office/drawing/2014/main" id="{C7A6AD80-D7E7-2F03-FC37-314C16609288}"/>
              </a:ext>
            </a:extLst>
          </p:cNvPr>
          <p:cNvPicPr>
            <a:picLocks noChangeAspect="1"/>
          </p:cNvPicPr>
          <p:nvPr/>
        </p:nvPicPr>
        <p:blipFill>
          <a:blip r:embed="rId2"/>
          <a:stretch>
            <a:fillRect/>
          </a:stretch>
        </p:blipFill>
        <p:spPr>
          <a:xfrm flipH="1">
            <a:off x="351665" y="2283844"/>
            <a:ext cx="1891501" cy="1822689"/>
          </a:xfrm>
          <a:prstGeom prst="rect">
            <a:avLst/>
          </a:prstGeom>
        </p:spPr>
      </p:pic>
      <p:sp>
        <p:nvSpPr>
          <p:cNvPr id="8" name="TextBox 7">
            <a:extLst>
              <a:ext uri="{FF2B5EF4-FFF2-40B4-BE49-F238E27FC236}">
                <a16:creationId xmlns:a16="http://schemas.microsoft.com/office/drawing/2014/main" id="{8D2AB0CD-7F05-A7D1-3B3C-BF3DAA3C421F}"/>
              </a:ext>
            </a:extLst>
          </p:cNvPr>
          <p:cNvSpPr txBox="1"/>
          <p:nvPr/>
        </p:nvSpPr>
        <p:spPr>
          <a:xfrm>
            <a:off x="2337210" y="2846948"/>
            <a:ext cx="2343274" cy="461665"/>
          </a:xfrm>
          <a:prstGeom prst="rect">
            <a:avLst/>
          </a:prstGeom>
          <a:noFill/>
        </p:spPr>
        <p:txBody>
          <a:bodyPr wrap="square">
            <a:spAutoFit/>
          </a:bodyPr>
          <a:lstStyle/>
          <a:p>
            <a:r>
              <a:rPr lang="en-GB" sz="2400">
                <a:solidFill>
                  <a:srgbClr val="584288"/>
                </a:solidFill>
                <a:latin typeface="Arial" panose="020B0604020202020204" pitchFamily="34" charset="0"/>
                <a:cs typeface="Arial" panose="020B0604020202020204" pitchFamily="34" charset="0"/>
              </a:rPr>
              <a:t>Were you right?</a:t>
            </a:r>
          </a:p>
        </p:txBody>
      </p:sp>
      <p:graphicFrame>
        <p:nvGraphicFramePr>
          <p:cNvPr id="5" name="Table 4">
            <a:extLst>
              <a:ext uri="{FF2B5EF4-FFF2-40B4-BE49-F238E27FC236}">
                <a16:creationId xmlns:a16="http://schemas.microsoft.com/office/drawing/2014/main" id="{083F30CE-2449-AFA6-95DA-2DAB6F477EC5}"/>
              </a:ext>
            </a:extLst>
          </p:cNvPr>
          <p:cNvGraphicFramePr>
            <a:graphicFrameLocks noGrp="1"/>
          </p:cNvGraphicFramePr>
          <p:nvPr>
            <p:extLst>
              <p:ext uri="{D42A27DB-BD31-4B8C-83A1-F6EECF244321}">
                <p14:modId xmlns:p14="http://schemas.microsoft.com/office/powerpoint/2010/main" val="1411521767"/>
              </p:ext>
            </p:extLst>
          </p:nvPr>
        </p:nvGraphicFramePr>
        <p:xfrm>
          <a:off x="5261112" y="1804299"/>
          <a:ext cx="6307552" cy="4632960"/>
        </p:xfrm>
        <a:graphic>
          <a:graphicData uri="http://schemas.openxmlformats.org/drawingml/2006/table">
            <a:tbl>
              <a:tblPr firstRow="1" bandRow="1">
                <a:tableStyleId>{5C22544A-7EE6-4342-B048-85BDC9FD1C3A}</a:tableStyleId>
              </a:tblPr>
              <a:tblGrid>
                <a:gridCol w="3153776">
                  <a:extLst>
                    <a:ext uri="{9D8B030D-6E8A-4147-A177-3AD203B41FA5}">
                      <a16:colId xmlns:a16="http://schemas.microsoft.com/office/drawing/2014/main" val="660740213"/>
                    </a:ext>
                  </a:extLst>
                </a:gridCol>
                <a:gridCol w="3153776">
                  <a:extLst>
                    <a:ext uri="{9D8B030D-6E8A-4147-A177-3AD203B41FA5}">
                      <a16:colId xmlns:a16="http://schemas.microsoft.com/office/drawing/2014/main" val="1039589732"/>
                    </a:ext>
                  </a:extLst>
                </a:gridCol>
              </a:tblGrid>
              <a:tr h="2197837">
                <a:tc>
                  <a:txBody>
                    <a:bodyPr/>
                    <a:lstStyle/>
                    <a:p>
                      <a:pPr algn="l"/>
                      <a:r>
                        <a:rPr lang="en-GB" sz="2800" b="1">
                          <a:solidFill>
                            <a:srgbClr val="584288"/>
                          </a:solidFill>
                          <a:latin typeface="Arial" panose="020B0604020202020204" pitchFamily="34" charset="0"/>
                          <a:cs typeface="Arial" panose="020B0604020202020204" pitchFamily="34" charset="0"/>
                        </a:rPr>
                        <a:t>Spring</a:t>
                      </a:r>
                    </a:p>
                    <a:p>
                      <a:pPr algn="ctr"/>
                      <a:endParaRPr lang="en-GB" sz="2400" b="1">
                        <a:solidFill>
                          <a:srgbClr val="584288"/>
                        </a:solidFill>
                        <a:latin typeface="Arial" panose="020B0604020202020204" pitchFamily="34" charset="0"/>
                        <a:cs typeface="Arial" panose="020B0604020202020204" pitchFamily="34" charset="0"/>
                      </a:endParaRPr>
                    </a:p>
                    <a:p>
                      <a:pPr algn="ctr"/>
                      <a:endParaRPr lang="en-GB" sz="2400" b="1">
                        <a:solidFill>
                          <a:srgbClr val="584288"/>
                        </a:solidFill>
                        <a:latin typeface="Arial" panose="020B0604020202020204" pitchFamily="34" charset="0"/>
                        <a:cs typeface="Arial" panose="020B0604020202020204" pitchFamily="34" charset="0"/>
                      </a:endParaRPr>
                    </a:p>
                    <a:p>
                      <a:pPr algn="ctr"/>
                      <a:endParaRPr lang="en-GB" sz="2400" b="1">
                        <a:solidFill>
                          <a:srgbClr val="584288"/>
                        </a:solidFill>
                        <a:latin typeface="Arial" panose="020B0604020202020204" pitchFamily="34" charset="0"/>
                        <a:cs typeface="Arial" panose="020B0604020202020204" pitchFamily="34" charset="0"/>
                      </a:endParaRPr>
                    </a:p>
                    <a:p>
                      <a:pPr algn="ctr"/>
                      <a:endParaRPr lang="en-GB" sz="2400" b="1">
                        <a:solidFill>
                          <a:srgbClr val="584288"/>
                        </a:solidFill>
                        <a:latin typeface="Arial" panose="020B0604020202020204" pitchFamily="34" charset="0"/>
                        <a:cs typeface="Arial" panose="020B0604020202020204" pitchFamily="34" charset="0"/>
                      </a:endParaRPr>
                    </a:p>
                    <a:p>
                      <a:pPr algn="ctr"/>
                      <a:r>
                        <a:rPr lang="en-GB" sz="2400" b="0">
                          <a:solidFill>
                            <a:srgbClr val="584288"/>
                          </a:solidFill>
                          <a:latin typeface="Arial" panose="020B0604020202020204" pitchFamily="34" charset="0"/>
                          <a:cs typeface="Arial" panose="020B0604020202020204" pitchFamily="34" charset="0"/>
                        </a:rPr>
                        <a:t>Leeks</a:t>
                      </a:r>
                      <a:r>
                        <a:rPr lang="en-GB" sz="2400" b="1">
                          <a:solidFill>
                            <a:srgbClr val="584288"/>
                          </a:solidFill>
                          <a:latin typeface="Arial" panose="020B0604020202020204" pitchFamily="34" charset="0"/>
                          <a:cs typeface="Arial" panose="020B0604020202020204" pitchFamily="34" charset="0"/>
                        </a:rPr>
                        <a:t> </a:t>
                      </a:r>
                    </a:p>
                  </a:txBody>
                  <a:tcPr>
                    <a:lnL w="12700" cap="flat" cmpd="sng" algn="ctr">
                      <a:solidFill>
                        <a:srgbClr val="584288"/>
                      </a:solidFill>
                      <a:prstDash val="solid"/>
                      <a:round/>
                      <a:headEnd type="none" w="med" len="med"/>
                      <a:tailEnd type="none" w="med" len="med"/>
                    </a:lnL>
                    <a:lnR w="12700" cap="flat" cmpd="sng" algn="ctr">
                      <a:solidFill>
                        <a:srgbClr val="584288"/>
                      </a:solidFill>
                      <a:prstDash val="solid"/>
                      <a:round/>
                      <a:headEnd type="none" w="med" len="med"/>
                      <a:tailEnd type="none" w="med" len="med"/>
                    </a:lnR>
                    <a:lnT w="12700" cap="flat" cmpd="sng" algn="ctr">
                      <a:solidFill>
                        <a:srgbClr val="584288"/>
                      </a:solidFill>
                      <a:prstDash val="solid"/>
                      <a:round/>
                      <a:headEnd type="none" w="med" len="med"/>
                      <a:tailEnd type="none" w="med" len="med"/>
                    </a:lnT>
                    <a:lnB w="12700" cap="flat" cmpd="sng" algn="ctr">
                      <a:solidFill>
                        <a:srgbClr val="584288"/>
                      </a:solidFill>
                      <a:prstDash val="solid"/>
                      <a:round/>
                      <a:headEnd type="none" w="med" len="med"/>
                      <a:tailEnd type="none" w="med" len="med"/>
                    </a:lnB>
                    <a:noFill/>
                  </a:tcPr>
                </a:tc>
                <a:tc>
                  <a:txBody>
                    <a:bodyPr/>
                    <a:lstStyle/>
                    <a:p>
                      <a:pPr algn="l"/>
                      <a:r>
                        <a:rPr lang="en-GB" sz="2800" b="1">
                          <a:solidFill>
                            <a:srgbClr val="584288"/>
                          </a:solidFill>
                          <a:latin typeface="Arial" panose="020B0604020202020204" pitchFamily="34" charset="0"/>
                          <a:cs typeface="Arial" panose="020B0604020202020204" pitchFamily="34" charset="0"/>
                        </a:rPr>
                        <a:t>Summer</a:t>
                      </a:r>
                    </a:p>
                    <a:p>
                      <a:pPr algn="ctr"/>
                      <a:endParaRPr lang="en-GB" sz="2400" b="1">
                        <a:solidFill>
                          <a:srgbClr val="584288"/>
                        </a:solidFill>
                        <a:latin typeface="Arial" panose="020B0604020202020204" pitchFamily="34" charset="0"/>
                        <a:cs typeface="Arial" panose="020B0604020202020204" pitchFamily="34" charset="0"/>
                      </a:endParaRPr>
                    </a:p>
                    <a:p>
                      <a:pPr algn="ctr"/>
                      <a:endParaRPr lang="en-GB" sz="2400" b="1">
                        <a:solidFill>
                          <a:srgbClr val="584288"/>
                        </a:solidFill>
                        <a:latin typeface="Arial" panose="020B0604020202020204" pitchFamily="34" charset="0"/>
                        <a:cs typeface="Arial" panose="020B0604020202020204" pitchFamily="34" charset="0"/>
                      </a:endParaRPr>
                    </a:p>
                    <a:p>
                      <a:pPr algn="ctr"/>
                      <a:endParaRPr lang="en-GB" sz="2400" b="1">
                        <a:solidFill>
                          <a:srgbClr val="584288"/>
                        </a:solidFill>
                        <a:latin typeface="Arial" panose="020B0604020202020204" pitchFamily="34" charset="0"/>
                        <a:cs typeface="Arial" panose="020B0604020202020204" pitchFamily="34" charset="0"/>
                      </a:endParaRPr>
                    </a:p>
                    <a:p>
                      <a:pPr algn="ctr"/>
                      <a:endParaRPr lang="en-GB" sz="2400" b="1">
                        <a:solidFill>
                          <a:srgbClr val="584288"/>
                        </a:solidFill>
                        <a:latin typeface="Arial" panose="020B0604020202020204" pitchFamily="34" charset="0"/>
                        <a:cs typeface="Arial" panose="020B0604020202020204" pitchFamily="34" charset="0"/>
                      </a:endParaRPr>
                    </a:p>
                    <a:p>
                      <a:pPr algn="ctr"/>
                      <a:r>
                        <a:rPr lang="en-GB" sz="2400" b="0">
                          <a:solidFill>
                            <a:srgbClr val="584288"/>
                          </a:solidFill>
                          <a:latin typeface="Arial" panose="020B0604020202020204" pitchFamily="34" charset="0"/>
                          <a:cs typeface="Arial" panose="020B0604020202020204" pitchFamily="34" charset="0"/>
                        </a:rPr>
                        <a:t>Tomatoes</a:t>
                      </a:r>
                      <a:r>
                        <a:rPr lang="en-GB" sz="2400" b="1">
                          <a:solidFill>
                            <a:srgbClr val="584288"/>
                          </a:solidFill>
                          <a:latin typeface="Arial" panose="020B0604020202020204" pitchFamily="34" charset="0"/>
                          <a:cs typeface="Arial" panose="020B0604020202020204" pitchFamily="34" charset="0"/>
                        </a:rPr>
                        <a:t> </a:t>
                      </a:r>
                    </a:p>
                  </a:txBody>
                  <a:tcPr>
                    <a:lnL w="12700" cap="flat" cmpd="sng" algn="ctr">
                      <a:solidFill>
                        <a:srgbClr val="584288"/>
                      </a:solidFill>
                      <a:prstDash val="solid"/>
                      <a:round/>
                      <a:headEnd type="none" w="med" len="med"/>
                      <a:tailEnd type="none" w="med" len="med"/>
                    </a:lnL>
                    <a:lnR w="12700" cap="flat" cmpd="sng" algn="ctr">
                      <a:solidFill>
                        <a:srgbClr val="584288"/>
                      </a:solidFill>
                      <a:prstDash val="solid"/>
                      <a:round/>
                      <a:headEnd type="none" w="med" len="med"/>
                      <a:tailEnd type="none" w="med" len="med"/>
                    </a:lnR>
                    <a:lnT w="12700" cap="flat" cmpd="sng" algn="ctr">
                      <a:solidFill>
                        <a:srgbClr val="584288"/>
                      </a:solidFill>
                      <a:prstDash val="solid"/>
                      <a:round/>
                      <a:headEnd type="none" w="med" len="med"/>
                      <a:tailEnd type="none" w="med" len="med"/>
                    </a:lnT>
                    <a:lnB w="12700" cap="flat" cmpd="sng" algn="ctr">
                      <a:solidFill>
                        <a:srgbClr val="584288"/>
                      </a:solidFill>
                      <a:prstDash val="solid"/>
                      <a:round/>
                      <a:headEnd type="none" w="med" len="med"/>
                      <a:tailEnd type="none" w="med" len="med"/>
                    </a:lnB>
                    <a:noFill/>
                  </a:tcPr>
                </a:tc>
                <a:extLst>
                  <a:ext uri="{0D108BD9-81ED-4DB2-BD59-A6C34878D82A}">
                    <a16:rowId xmlns:a16="http://schemas.microsoft.com/office/drawing/2014/main" val="3173178362"/>
                  </a:ext>
                </a:extLst>
              </a:tr>
              <a:tr h="2197837">
                <a:tc>
                  <a:txBody>
                    <a:bodyPr/>
                    <a:lstStyle/>
                    <a:p>
                      <a:pPr algn="l"/>
                      <a:r>
                        <a:rPr lang="en-GB" sz="2400" b="1">
                          <a:solidFill>
                            <a:srgbClr val="584288"/>
                          </a:solidFill>
                          <a:latin typeface="Arial" panose="020B0604020202020204" pitchFamily="34" charset="0"/>
                          <a:cs typeface="Arial" panose="020B0604020202020204" pitchFamily="34" charset="0"/>
                        </a:rPr>
                        <a:t>Autumn</a:t>
                      </a:r>
                    </a:p>
                    <a:p>
                      <a:pPr algn="ctr"/>
                      <a:endParaRPr lang="en-GB" sz="2400" b="1">
                        <a:solidFill>
                          <a:srgbClr val="584288"/>
                        </a:solidFill>
                        <a:latin typeface="Arial" panose="020B0604020202020204" pitchFamily="34" charset="0"/>
                        <a:cs typeface="Arial" panose="020B0604020202020204" pitchFamily="34" charset="0"/>
                      </a:endParaRPr>
                    </a:p>
                    <a:p>
                      <a:pPr algn="ctr"/>
                      <a:endParaRPr lang="en-GB" sz="2400" b="1">
                        <a:solidFill>
                          <a:srgbClr val="584288"/>
                        </a:solidFill>
                        <a:latin typeface="Arial" panose="020B0604020202020204" pitchFamily="34" charset="0"/>
                        <a:cs typeface="Arial" panose="020B0604020202020204" pitchFamily="34" charset="0"/>
                      </a:endParaRPr>
                    </a:p>
                    <a:p>
                      <a:pPr algn="ctr"/>
                      <a:endParaRPr lang="en-GB" sz="2400" b="1">
                        <a:solidFill>
                          <a:srgbClr val="584288"/>
                        </a:solidFill>
                        <a:latin typeface="Arial" panose="020B0604020202020204" pitchFamily="34" charset="0"/>
                        <a:cs typeface="Arial" panose="020B0604020202020204" pitchFamily="34" charset="0"/>
                      </a:endParaRPr>
                    </a:p>
                    <a:p>
                      <a:pPr algn="ctr"/>
                      <a:endParaRPr lang="en-GB" sz="2400" b="1">
                        <a:solidFill>
                          <a:srgbClr val="584288"/>
                        </a:solidFill>
                        <a:latin typeface="Arial" panose="020B0604020202020204" pitchFamily="34" charset="0"/>
                        <a:cs typeface="Arial" panose="020B0604020202020204" pitchFamily="34" charset="0"/>
                      </a:endParaRPr>
                    </a:p>
                    <a:p>
                      <a:pPr algn="ctr"/>
                      <a:r>
                        <a:rPr lang="en-GB" sz="2400" b="0">
                          <a:solidFill>
                            <a:srgbClr val="584288"/>
                          </a:solidFill>
                          <a:latin typeface="Arial" panose="020B0604020202020204" pitchFamily="34" charset="0"/>
                          <a:cs typeface="Arial" panose="020B0604020202020204" pitchFamily="34" charset="0"/>
                        </a:rPr>
                        <a:t>Blackberries</a:t>
                      </a:r>
                    </a:p>
                  </a:txBody>
                  <a:tcPr>
                    <a:lnL w="12700" cap="flat" cmpd="sng" algn="ctr">
                      <a:solidFill>
                        <a:srgbClr val="584288"/>
                      </a:solidFill>
                      <a:prstDash val="solid"/>
                      <a:round/>
                      <a:headEnd type="none" w="med" len="med"/>
                      <a:tailEnd type="none" w="med" len="med"/>
                    </a:lnL>
                    <a:lnR w="12700" cap="flat" cmpd="sng" algn="ctr">
                      <a:solidFill>
                        <a:srgbClr val="584288"/>
                      </a:solidFill>
                      <a:prstDash val="solid"/>
                      <a:round/>
                      <a:headEnd type="none" w="med" len="med"/>
                      <a:tailEnd type="none" w="med" len="med"/>
                    </a:lnR>
                    <a:lnT w="12700" cap="flat" cmpd="sng" algn="ctr">
                      <a:solidFill>
                        <a:srgbClr val="584288"/>
                      </a:solidFill>
                      <a:prstDash val="solid"/>
                      <a:round/>
                      <a:headEnd type="none" w="med" len="med"/>
                      <a:tailEnd type="none" w="med" len="med"/>
                    </a:lnT>
                    <a:lnB w="12700" cap="flat" cmpd="sng" algn="ctr">
                      <a:solidFill>
                        <a:srgbClr val="584288"/>
                      </a:solidFill>
                      <a:prstDash val="solid"/>
                      <a:round/>
                      <a:headEnd type="none" w="med" len="med"/>
                      <a:tailEnd type="none" w="med" len="med"/>
                    </a:lnB>
                    <a:noFill/>
                  </a:tcPr>
                </a:tc>
                <a:tc>
                  <a:txBody>
                    <a:bodyPr/>
                    <a:lstStyle/>
                    <a:p>
                      <a:pPr algn="l"/>
                      <a:r>
                        <a:rPr lang="en-GB" sz="2400" b="1">
                          <a:solidFill>
                            <a:srgbClr val="584288"/>
                          </a:solidFill>
                          <a:latin typeface="Arial" panose="020B0604020202020204" pitchFamily="34" charset="0"/>
                          <a:cs typeface="Arial" panose="020B0604020202020204" pitchFamily="34" charset="0"/>
                        </a:rPr>
                        <a:t>Winter</a:t>
                      </a:r>
                    </a:p>
                    <a:p>
                      <a:pPr algn="ctr"/>
                      <a:endParaRPr lang="en-GB" sz="2400" b="1">
                        <a:solidFill>
                          <a:srgbClr val="584288"/>
                        </a:solidFill>
                        <a:latin typeface="Arial" panose="020B0604020202020204" pitchFamily="34" charset="0"/>
                        <a:cs typeface="Arial" panose="020B0604020202020204" pitchFamily="34" charset="0"/>
                      </a:endParaRPr>
                    </a:p>
                    <a:p>
                      <a:pPr algn="ctr"/>
                      <a:endParaRPr lang="en-GB" sz="2400" b="1">
                        <a:solidFill>
                          <a:srgbClr val="584288"/>
                        </a:solidFill>
                        <a:latin typeface="Arial" panose="020B0604020202020204" pitchFamily="34" charset="0"/>
                        <a:cs typeface="Arial" panose="020B0604020202020204" pitchFamily="34" charset="0"/>
                      </a:endParaRPr>
                    </a:p>
                    <a:p>
                      <a:pPr algn="ctr"/>
                      <a:endParaRPr lang="en-GB" sz="2400" b="1">
                        <a:solidFill>
                          <a:srgbClr val="584288"/>
                        </a:solidFill>
                        <a:latin typeface="Arial" panose="020B0604020202020204" pitchFamily="34" charset="0"/>
                        <a:cs typeface="Arial" panose="020B0604020202020204" pitchFamily="34" charset="0"/>
                      </a:endParaRPr>
                    </a:p>
                    <a:p>
                      <a:pPr algn="ctr"/>
                      <a:endParaRPr lang="en-GB" sz="2400" b="1">
                        <a:solidFill>
                          <a:srgbClr val="584288"/>
                        </a:solidFill>
                        <a:latin typeface="Arial" panose="020B0604020202020204" pitchFamily="34" charset="0"/>
                        <a:cs typeface="Arial" panose="020B0604020202020204" pitchFamily="34" charset="0"/>
                      </a:endParaRPr>
                    </a:p>
                    <a:p>
                      <a:pPr algn="ctr"/>
                      <a:r>
                        <a:rPr lang="en-GB" sz="2400" b="0">
                          <a:solidFill>
                            <a:srgbClr val="584288"/>
                          </a:solidFill>
                          <a:latin typeface="Arial" panose="020B0604020202020204" pitchFamily="34" charset="0"/>
                          <a:cs typeface="Arial" panose="020B0604020202020204" pitchFamily="34" charset="0"/>
                        </a:rPr>
                        <a:t>Brussel spouts </a:t>
                      </a:r>
                    </a:p>
                  </a:txBody>
                  <a:tcPr>
                    <a:lnL w="12700" cap="flat" cmpd="sng" algn="ctr">
                      <a:solidFill>
                        <a:srgbClr val="584288"/>
                      </a:solidFill>
                      <a:prstDash val="solid"/>
                      <a:round/>
                      <a:headEnd type="none" w="med" len="med"/>
                      <a:tailEnd type="none" w="med" len="med"/>
                    </a:lnL>
                    <a:lnR w="12700" cap="flat" cmpd="sng" algn="ctr">
                      <a:solidFill>
                        <a:srgbClr val="584288"/>
                      </a:solidFill>
                      <a:prstDash val="solid"/>
                      <a:round/>
                      <a:headEnd type="none" w="med" len="med"/>
                      <a:tailEnd type="none" w="med" len="med"/>
                    </a:lnR>
                    <a:lnT w="12700" cap="flat" cmpd="sng" algn="ctr">
                      <a:solidFill>
                        <a:srgbClr val="584288"/>
                      </a:solidFill>
                      <a:prstDash val="solid"/>
                      <a:round/>
                      <a:headEnd type="none" w="med" len="med"/>
                      <a:tailEnd type="none" w="med" len="med"/>
                    </a:lnT>
                    <a:lnB w="12700" cap="flat" cmpd="sng" algn="ctr">
                      <a:solidFill>
                        <a:srgbClr val="584288"/>
                      </a:solidFill>
                      <a:prstDash val="solid"/>
                      <a:round/>
                      <a:headEnd type="none" w="med" len="med"/>
                      <a:tailEnd type="none" w="med" len="med"/>
                    </a:lnB>
                    <a:noFill/>
                  </a:tcPr>
                </a:tc>
                <a:extLst>
                  <a:ext uri="{0D108BD9-81ED-4DB2-BD59-A6C34878D82A}">
                    <a16:rowId xmlns:a16="http://schemas.microsoft.com/office/drawing/2014/main" val="3221232628"/>
                  </a:ext>
                </a:extLst>
              </a:tr>
            </a:tbl>
          </a:graphicData>
        </a:graphic>
      </p:graphicFrame>
      <p:pic>
        <p:nvPicPr>
          <p:cNvPr id="12" name="Picture 11" descr="A group of tomatoes on a white background&#10;&#10;AI-generated content may be incorrect.">
            <a:extLst>
              <a:ext uri="{FF2B5EF4-FFF2-40B4-BE49-F238E27FC236}">
                <a16:creationId xmlns:a16="http://schemas.microsoft.com/office/drawing/2014/main" id="{B1C432F3-1D54-245B-2D46-4CBF1363CF1C}"/>
              </a:ext>
            </a:extLst>
          </p:cNvPr>
          <p:cNvPicPr>
            <a:picLocks noChangeAspect="1"/>
          </p:cNvPicPr>
          <p:nvPr/>
        </p:nvPicPr>
        <p:blipFill>
          <a:blip r:embed="rId3"/>
          <a:srcRect t="6911" r="7068"/>
          <a:stretch/>
        </p:blipFill>
        <p:spPr>
          <a:xfrm>
            <a:off x="8911365" y="2363350"/>
            <a:ext cx="1695330" cy="1273634"/>
          </a:xfrm>
          <a:prstGeom prst="rect">
            <a:avLst/>
          </a:prstGeom>
        </p:spPr>
      </p:pic>
      <p:pic>
        <p:nvPicPr>
          <p:cNvPr id="10" name="Picture 9" descr="A pile of blackberries&#10;&#10;AI-generated content may be incorrect.">
            <a:extLst>
              <a:ext uri="{FF2B5EF4-FFF2-40B4-BE49-F238E27FC236}">
                <a16:creationId xmlns:a16="http://schemas.microsoft.com/office/drawing/2014/main" id="{05A66FCE-87B3-A858-8894-F6DA0DCE1673}"/>
              </a:ext>
            </a:extLst>
          </p:cNvPr>
          <p:cNvPicPr>
            <a:picLocks noChangeAspect="1"/>
          </p:cNvPicPr>
          <p:nvPr/>
        </p:nvPicPr>
        <p:blipFill>
          <a:blip r:embed="rId4"/>
          <a:stretch>
            <a:fillRect/>
          </a:stretch>
        </p:blipFill>
        <p:spPr>
          <a:xfrm>
            <a:off x="5772598" y="4541536"/>
            <a:ext cx="2131514" cy="1421009"/>
          </a:xfrm>
          <a:prstGeom prst="rect">
            <a:avLst/>
          </a:prstGeom>
        </p:spPr>
      </p:pic>
      <p:sp>
        <p:nvSpPr>
          <p:cNvPr id="2" name="TextBox 1">
            <a:extLst>
              <a:ext uri="{FF2B5EF4-FFF2-40B4-BE49-F238E27FC236}">
                <a16:creationId xmlns:a16="http://schemas.microsoft.com/office/drawing/2014/main" id="{1D89324F-1303-99EB-00BD-D4A3A758BF71}"/>
              </a:ext>
            </a:extLst>
          </p:cNvPr>
          <p:cNvSpPr txBox="1"/>
          <p:nvPr/>
        </p:nvSpPr>
        <p:spPr>
          <a:xfrm>
            <a:off x="450857" y="4541536"/>
            <a:ext cx="4963385" cy="830997"/>
          </a:xfrm>
          <a:prstGeom prst="rect">
            <a:avLst/>
          </a:prstGeom>
          <a:noFill/>
        </p:spPr>
        <p:txBody>
          <a:bodyPr wrap="square">
            <a:spAutoFit/>
          </a:bodyPr>
          <a:lstStyle/>
          <a:p>
            <a:r>
              <a:rPr lang="en-GB" sz="2400">
                <a:solidFill>
                  <a:srgbClr val="584288"/>
                </a:solidFill>
                <a:latin typeface="Arial" panose="020B0604020202020204" pitchFamily="34" charset="0"/>
                <a:cs typeface="Arial" panose="020B0604020202020204" pitchFamily="34" charset="0"/>
              </a:rPr>
              <a:t>Can you think of other foods that are ready in these seasons?</a:t>
            </a:r>
          </a:p>
        </p:txBody>
      </p:sp>
      <p:pic>
        <p:nvPicPr>
          <p:cNvPr id="3" name="Picture 2" descr="A pile of brussels sprouts&#10;&#10;AI-generated content may be incorrect.">
            <a:extLst>
              <a:ext uri="{FF2B5EF4-FFF2-40B4-BE49-F238E27FC236}">
                <a16:creationId xmlns:a16="http://schemas.microsoft.com/office/drawing/2014/main" id="{48EF51FE-44A4-A56A-7BDF-EFB246F4D4DF}"/>
              </a:ext>
            </a:extLst>
          </p:cNvPr>
          <p:cNvPicPr>
            <a:picLocks noChangeAspect="1"/>
          </p:cNvPicPr>
          <p:nvPr/>
        </p:nvPicPr>
        <p:blipFill>
          <a:blip r:embed="rId5"/>
          <a:srcRect l="6509" t="6528" r="7765"/>
          <a:stretch/>
        </p:blipFill>
        <p:spPr>
          <a:xfrm>
            <a:off x="9151584" y="4541536"/>
            <a:ext cx="1695329" cy="1273633"/>
          </a:xfrm>
          <a:prstGeom prst="rect">
            <a:avLst/>
          </a:prstGeom>
        </p:spPr>
      </p:pic>
      <p:pic>
        <p:nvPicPr>
          <p:cNvPr id="9" name="Picture 8" descr="A bunch of leeks on a white background&#10;&#10;AI-generated content may be incorrect.">
            <a:extLst>
              <a:ext uri="{FF2B5EF4-FFF2-40B4-BE49-F238E27FC236}">
                <a16:creationId xmlns:a16="http://schemas.microsoft.com/office/drawing/2014/main" id="{DCC6AEE0-9130-3631-0FC2-060976612952}"/>
              </a:ext>
            </a:extLst>
          </p:cNvPr>
          <p:cNvPicPr>
            <a:picLocks noChangeAspect="1"/>
          </p:cNvPicPr>
          <p:nvPr/>
        </p:nvPicPr>
        <p:blipFill>
          <a:blip r:embed="rId6"/>
          <a:stretch>
            <a:fillRect/>
          </a:stretch>
        </p:blipFill>
        <p:spPr>
          <a:xfrm>
            <a:off x="5606123" y="2270592"/>
            <a:ext cx="2343274" cy="1562964"/>
          </a:xfrm>
          <a:prstGeom prst="rect">
            <a:avLst/>
          </a:prstGeom>
        </p:spPr>
      </p:pic>
    </p:spTree>
    <p:extLst>
      <p:ext uri="{BB962C8B-B14F-4D97-AF65-F5344CB8AC3E}">
        <p14:creationId xmlns:p14="http://schemas.microsoft.com/office/powerpoint/2010/main" val="4107841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E2AC3-7841-394A-C7FD-F85A394A2E97}"/>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BECFBC14-58B4-C40D-639F-82086F46925E}"/>
              </a:ext>
            </a:extLst>
          </p:cNvPr>
          <p:cNvSpPr>
            <a:spLocks noGrp="1"/>
          </p:cNvSpPr>
          <p:nvPr>
            <p:ph type="ctrTitle"/>
          </p:nvPr>
        </p:nvSpPr>
        <p:spPr>
          <a:xfrm>
            <a:off x="463623" y="1375528"/>
            <a:ext cx="9720000" cy="728785"/>
          </a:xfrm>
        </p:spPr>
        <p:txBody>
          <a:bodyPr/>
          <a:lstStyle/>
          <a:p>
            <a:r>
              <a:rPr lang="en-GB"/>
              <a:t>Sustainable healthy food</a:t>
            </a:r>
            <a:endParaRPr lang="en-US"/>
          </a:p>
        </p:txBody>
      </p:sp>
      <p:sp>
        <p:nvSpPr>
          <p:cNvPr id="7" name="TextBox 6">
            <a:extLst>
              <a:ext uri="{FF2B5EF4-FFF2-40B4-BE49-F238E27FC236}">
                <a16:creationId xmlns:a16="http://schemas.microsoft.com/office/drawing/2014/main" id="{1719D878-308C-917C-D5B9-D972171CF7B9}"/>
              </a:ext>
            </a:extLst>
          </p:cNvPr>
          <p:cNvSpPr txBox="1"/>
          <p:nvPr/>
        </p:nvSpPr>
        <p:spPr>
          <a:xfrm>
            <a:off x="463623" y="2223582"/>
            <a:ext cx="5499652" cy="3785652"/>
          </a:xfrm>
          <a:prstGeom prst="rect">
            <a:avLst/>
          </a:prstGeom>
          <a:solidFill>
            <a:srgbClr val="C7BFD4"/>
          </a:solidFill>
          <a:ln>
            <a:solidFill>
              <a:srgbClr val="584288"/>
            </a:solidFill>
          </a:ln>
        </p:spPr>
        <p:txBody>
          <a:bodyPr wrap="square">
            <a:spAutoFit/>
          </a:bodyPr>
          <a:lstStyle/>
          <a:p>
            <a:pPr marL="0" indent="0">
              <a:buFont typeface="Arial" charset="0"/>
              <a:buNone/>
            </a:pPr>
            <a:r>
              <a:rPr lang="en-GB" sz="2000" b="1">
                <a:latin typeface="Arial" panose="020B0604020202020204" pitchFamily="34" charset="0"/>
                <a:cs typeface="Arial" panose="020B0604020202020204" pitchFamily="34" charset="0"/>
              </a:rPr>
              <a:t>Summarised Key Fact for 5-7 years: </a:t>
            </a:r>
          </a:p>
          <a:p>
            <a:pPr marL="285750" indent="-285750">
              <a:buFont typeface="Arial" panose="020B0604020202020204" pitchFamily="34" charset="0"/>
              <a:buChar char="•"/>
            </a:pPr>
            <a:r>
              <a:rPr lang="en-GB" sz="2000">
                <a:latin typeface="Arial" panose="020B0604020202020204" pitchFamily="34" charset="0"/>
                <a:cs typeface="Arial" panose="020B0604020202020204" pitchFamily="34" charset="0"/>
              </a:rPr>
              <a:t>Sustainable, healthy food is good for the planet and for us.</a:t>
            </a:r>
            <a:br>
              <a:rPr lang="en-GB" sz="2000">
                <a:latin typeface="Arial" panose="020B0604020202020204" pitchFamily="34" charset="0"/>
                <a:cs typeface="Arial" panose="020B0604020202020204" pitchFamily="34" charset="0"/>
              </a:rPr>
            </a:br>
            <a:endParaRPr lang="en-GB" sz="2000">
              <a:latin typeface="Arial" panose="020B0604020202020204" pitchFamily="34" charset="0"/>
              <a:cs typeface="Arial" panose="020B0604020202020204" pitchFamily="34" charset="0"/>
            </a:endParaRPr>
          </a:p>
          <a:p>
            <a:r>
              <a:rPr lang="en-GB" sz="2000" b="1">
                <a:latin typeface="Arial" panose="020B0604020202020204" pitchFamily="34" charset="0"/>
                <a:cs typeface="Arial" panose="020B0604020202020204" pitchFamily="34" charset="0"/>
              </a:rPr>
              <a:t>Key Facts:</a:t>
            </a:r>
          </a:p>
          <a:p>
            <a:pPr marL="342900" indent="-342900">
              <a:buFont typeface="Arial" panose="020B0604020202020204" pitchFamily="34" charset="0"/>
              <a:buChar char="•"/>
            </a:pPr>
            <a:r>
              <a:rPr lang="en-GB" sz="2000">
                <a:latin typeface="Arial" panose="020B0604020202020204" pitchFamily="34" charset="0"/>
                <a:cs typeface="Arial" panose="020B0604020202020204" pitchFamily="34" charset="0"/>
              </a:rPr>
              <a:t>Sustainable food is produced and processed with care for the environment. </a:t>
            </a:r>
          </a:p>
          <a:p>
            <a:pPr marL="342900" indent="-342900">
              <a:buFont typeface="Arial" panose="020B0604020202020204" pitchFamily="34" charset="0"/>
              <a:buChar char="•"/>
            </a:pPr>
            <a:r>
              <a:rPr lang="en-GB" sz="2000">
                <a:latin typeface="Arial" panose="020B0604020202020204" pitchFamily="34" charset="0"/>
                <a:cs typeface="Arial" panose="020B0604020202020204" pitchFamily="34" charset="0"/>
              </a:rPr>
              <a:t>A lot of food that could have been eaten is wasted for different reasons.</a:t>
            </a:r>
          </a:p>
          <a:p>
            <a:pPr marL="342900" indent="-342900">
              <a:buFont typeface="Arial" panose="020B0604020202020204" pitchFamily="34" charset="0"/>
              <a:buChar char="•"/>
            </a:pPr>
            <a:r>
              <a:rPr lang="en-GB" sz="2000">
                <a:latin typeface="Arial" panose="020B0604020202020204" pitchFamily="34" charset="0"/>
                <a:cs typeface="Arial" panose="020B0604020202020204" pitchFamily="34" charset="0"/>
              </a:rPr>
              <a:t>Sustainable and healthy food is good for our bodies.</a:t>
            </a:r>
          </a:p>
          <a:p>
            <a:pPr marL="342900" indent="-342900">
              <a:buFont typeface="Arial" panose="020B0604020202020204" pitchFamily="34" charset="0"/>
              <a:buChar char="•"/>
            </a:pPr>
            <a:endParaRPr lang="en-GB" sz="20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2627085-3BF2-74A8-7BF5-85853FC60166}"/>
              </a:ext>
            </a:extLst>
          </p:cNvPr>
          <p:cNvSpPr txBox="1"/>
          <p:nvPr/>
        </p:nvSpPr>
        <p:spPr>
          <a:xfrm>
            <a:off x="6228725" y="2223582"/>
            <a:ext cx="5499652" cy="3801041"/>
          </a:xfrm>
          <a:prstGeom prst="rect">
            <a:avLst/>
          </a:prstGeom>
          <a:solidFill>
            <a:srgbClr val="C7BFD4">
              <a:alpha val="17000"/>
            </a:srgbClr>
          </a:solidFill>
          <a:ln>
            <a:solidFill>
              <a:srgbClr val="584288"/>
            </a:solidFill>
          </a:ln>
        </p:spPr>
        <p:txBody>
          <a:bodyPr wrap="square" rtlCol="0">
            <a:spAutoFit/>
          </a:bodyPr>
          <a:lstStyle/>
          <a:p>
            <a:r>
              <a:rPr lang="en-GB" b="1">
                <a:latin typeface="Arial" panose="020B0604020202020204" pitchFamily="34" charset="0"/>
                <a:cs typeface="Arial" panose="020B0604020202020204" pitchFamily="34" charset="0"/>
              </a:rPr>
              <a:t>Explanatory notes: </a:t>
            </a:r>
          </a:p>
          <a:p>
            <a:br>
              <a:rPr lang="en-GB" b="1">
                <a:latin typeface="Arial" panose="020B0604020202020204" pitchFamily="34" charset="0"/>
                <a:cs typeface="Arial" panose="020B0604020202020204" pitchFamily="34" charset="0"/>
              </a:rPr>
            </a:br>
            <a:r>
              <a:rPr lang="en-GB" sz="1700">
                <a:latin typeface="Arial" panose="020B0604020202020204" pitchFamily="34" charset="0"/>
                <a:cs typeface="Arial" panose="020B0604020202020204" pitchFamily="34" charset="0"/>
              </a:rPr>
              <a:t>It is recommended to use this presentation in parts to cover the different themes within the topic of ‘Sustainable healthy food’. Some of the slides include links to the sources of information and further information and resources. </a:t>
            </a:r>
          </a:p>
          <a:p>
            <a:endParaRPr lang="en-GB" sz="1700">
              <a:latin typeface="Arial" panose="020B0604020202020204" pitchFamily="34" charset="0"/>
              <a:cs typeface="Arial" panose="020B0604020202020204" pitchFamily="34" charset="0"/>
            </a:endParaRPr>
          </a:p>
          <a:p>
            <a:r>
              <a:rPr lang="en-GB" sz="1700">
                <a:latin typeface="Arial" panose="020B0604020202020204" pitchFamily="34" charset="0"/>
                <a:cs typeface="Arial" panose="020B0604020202020204" pitchFamily="34" charset="0"/>
              </a:rPr>
              <a:t>A table of the themes, and supporting content, can be found on the next slide.</a:t>
            </a:r>
          </a:p>
          <a:p>
            <a:endParaRPr lang="en-GB" sz="1700">
              <a:latin typeface="Arial" panose="020B0604020202020204" pitchFamily="34" charset="0"/>
              <a:cs typeface="Arial" panose="020B0604020202020204" pitchFamily="34" charset="0"/>
            </a:endParaRPr>
          </a:p>
          <a:p>
            <a:pPr marL="0" algn="l" rtl="0" eaLnBrk="1" fontAlgn="t" latinLnBrk="0" hangingPunct="1">
              <a:buNone/>
            </a:pPr>
            <a:r>
              <a:rPr lang="en-GB" sz="1700">
                <a:latin typeface="Arial" panose="020B0604020202020204" pitchFamily="34" charset="0"/>
                <a:cs typeface="Arial" panose="020B0604020202020204" pitchFamily="34" charset="0"/>
              </a:rPr>
              <a:t>For each of the main three themes, a ‘pick and mix’ sheet of activities is available for the pupils to try.</a:t>
            </a:r>
          </a:p>
          <a:p>
            <a:pPr marL="0" algn="l" rtl="0" eaLnBrk="1" fontAlgn="t" latinLnBrk="0" hangingPunct="1">
              <a:buNone/>
            </a:pP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01781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77E9D-6F90-375A-427F-4202C8AA796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C284A99-CC41-3635-BB7E-CB199C15217C}"/>
              </a:ext>
            </a:extLst>
          </p:cNvPr>
          <p:cNvSpPr>
            <a:spLocks noGrp="1"/>
          </p:cNvSpPr>
          <p:nvPr>
            <p:ph type="ctrTitle"/>
          </p:nvPr>
        </p:nvSpPr>
        <p:spPr>
          <a:xfrm>
            <a:off x="623336" y="1354966"/>
            <a:ext cx="11005447" cy="720725"/>
          </a:xfrm>
        </p:spPr>
        <p:txBody>
          <a:bodyPr>
            <a:noAutofit/>
          </a:bodyPr>
          <a:lstStyle/>
          <a:p>
            <a:r>
              <a:rPr lang="en-US" sz="3200" b="1"/>
              <a:t>How can we look after energy? </a:t>
            </a:r>
          </a:p>
        </p:txBody>
      </p:sp>
      <p:sp>
        <p:nvSpPr>
          <p:cNvPr id="3" name="TextBox 2">
            <a:extLst>
              <a:ext uri="{FF2B5EF4-FFF2-40B4-BE49-F238E27FC236}">
                <a16:creationId xmlns:a16="http://schemas.microsoft.com/office/drawing/2014/main" id="{B6E877AF-A913-477D-1F6A-5FE9BBD26A48}"/>
              </a:ext>
            </a:extLst>
          </p:cNvPr>
          <p:cNvSpPr txBox="1"/>
          <p:nvPr/>
        </p:nvSpPr>
        <p:spPr>
          <a:xfrm>
            <a:off x="563217" y="2075691"/>
            <a:ext cx="5532783" cy="3785652"/>
          </a:xfrm>
          <a:prstGeom prst="rect">
            <a:avLst/>
          </a:prstGeom>
          <a:noFill/>
        </p:spPr>
        <p:txBody>
          <a:bodyPr wrap="square">
            <a:spAutoFit/>
          </a:bodyPr>
          <a:lstStyle/>
          <a:p>
            <a:r>
              <a:rPr lang="en-GB" sz="2400">
                <a:latin typeface="Arial" panose="020B0604020202020204" pitchFamily="34" charset="0"/>
                <a:cs typeface="Arial" panose="020B0604020202020204" pitchFamily="34" charset="0"/>
              </a:rPr>
              <a:t>Foods in season have used the land, rainwater and sun from nature to grow. </a:t>
            </a:r>
          </a:p>
          <a:p>
            <a:endParaRPr lang="en-GB" sz="2400">
              <a:latin typeface="Arial" panose="020B0604020202020204" pitchFamily="34" charset="0"/>
              <a:cs typeface="Arial" panose="020B0604020202020204" pitchFamily="34" charset="0"/>
            </a:endParaRPr>
          </a:p>
          <a:p>
            <a:r>
              <a:rPr lang="en-GB" sz="2400">
                <a:latin typeface="Arial" panose="020B0604020202020204" pitchFamily="34" charset="0"/>
                <a:cs typeface="Arial" panose="020B0604020202020204" pitchFamily="34" charset="0"/>
              </a:rPr>
              <a:t>They haven’t had to have extra water pumped on them or be grown in a heated greenhouse.</a:t>
            </a:r>
          </a:p>
          <a:p>
            <a:endParaRPr lang="en-GB" sz="2400">
              <a:latin typeface="Arial" panose="020B0604020202020204" pitchFamily="34" charset="0"/>
              <a:cs typeface="Arial" panose="020B0604020202020204" pitchFamily="34" charset="0"/>
            </a:endParaRPr>
          </a:p>
          <a:p>
            <a:r>
              <a:rPr lang="en-GB" sz="2400">
                <a:latin typeface="Arial" panose="020B0604020202020204" pitchFamily="34" charset="0"/>
                <a:cs typeface="Arial" panose="020B0604020202020204" pitchFamily="34" charset="0"/>
              </a:rPr>
              <a:t>Pumping water and heating a green house would have used energy. </a:t>
            </a:r>
          </a:p>
          <a:p>
            <a:endParaRPr lang="en-GB" sz="2400">
              <a:latin typeface="Arial" panose="020B0604020202020204" pitchFamily="34" charset="0"/>
              <a:cs typeface="Arial" panose="020B0604020202020204" pitchFamily="34" charset="0"/>
            </a:endParaRPr>
          </a:p>
        </p:txBody>
      </p:sp>
      <p:pic>
        <p:nvPicPr>
          <p:cNvPr id="7" name="Picture 6" descr="A cartoon of a planet earth&#10;&#10;AI-generated content may be incorrect.">
            <a:extLst>
              <a:ext uri="{FF2B5EF4-FFF2-40B4-BE49-F238E27FC236}">
                <a16:creationId xmlns:a16="http://schemas.microsoft.com/office/drawing/2014/main" id="{ED010C01-67A5-C5A5-9AE4-D986F4435C84}"/>
              </a:ext>
            </a:extLst>
          </p:cNvPr>
          <p:cNvPicPr>
            <a:picLocks noChangeAspect="1"/>
          </p:cNvPicPr>
          <p:nvPr/>
        </p:nvPicPr>
        <p:blipFill>
          <a:blip r:embed="rId2"/>
          <a:stretch>
            <a:fillRect/>
          </a:stretch>
        </p:blipFill>
        <p:spPr>
          <a:xfrm flipH="1">
            <a:off x="311426" y="5503034"/>
            <a:ext cx="1245705" cy="1200387"/>
          </a:xfrm>
          <a:prstGeom prst="rect">
            <a:avLst/>
          </a:prstGeom>
        </p:spPr>
      </p:pic>
      <p:sp>
        <p:nvSpPr>
          <p:cNvPr id="5" name="TextBox 4">
            <a:extLst>
              <a:ext uri="{FF2B5EF4-FFF2-40B4-BE49-F238E27FC236}">
                <a16:creationId xmlns:a16="http://schemas.microsoft.com/office/drawing/2014/main" id="{2B7E593C-01E5-7386-EE81-C2C29E4068E9}"/>
              </a:ext>
            </a:extLst>
          </p:cNvPr>
          <p:cNvSpPr txBox="1"/>
          <p:nvPr/>
        </p:nvSpPr>
        <p:spPr>
          <a:xfrm>
            <a:off x="1665730" y="5745391"/>
            <a:ext cx="10323442" cy="461665"/>
          </a:xfrm>
          <a:prstGeom prst="rect">
            <a:avLst/>
          </a:prstGeom>
          <a:noFill/>
        </p:spPr>
        <p:txBody>
          <a:bodyPr wrap="square">
            <a:spAutoFit/>
          </a:bodyPr>
          <a:lstStyle/>
          <a:p>
            <a:r>
              <a:rPr lang="en-GB" sz="2400">
                <a:solidFill>
                  <a:srgbClr val="584288"/>
                </a:solidFill>
                <a:latin typeface="Arial" panose="020B0604020202020204" pitchFamily="34" charset="0"/>
                <a:cs typeface="Arial" panose="020B0604020202020204" pitchFamily="34" charset="0"/>
              </a:rPr>
              <a:t>Eating food in season in the country where you live can help save energy! </a:t>
            </a:r>
          </a:p>
        </p:txBody>
      </p:sp>
      <p:pic>
        <p:nvPicPr>
          <p:cNvPr id="6" name="Picture 5" descr="A pile of potatoes on the ground&#10;&#10;AI-generated content may be incorrect.">
            <a:extLst>
              <a:ext uri="{FF2B5EF4-FFF2-40B4-BE49-F238E27FC236}">
                <a16:creationId xmlns:a16="http://schemas.microsoft.com/office/drawing/2014/main" id="{DF6DE2B0-82F3-2037-D34D-66425270F981}"/>
              </a:ext>
            </a:extLst>
          </p:cNvPr>
          <p:cNvPicPr>
            <a:picLocks noChangeAspect="1"/>
          </p:cNvPicPr>
          <p:nvPr/>
        </p:nvPicPr>
        <p:blipFill>
          <a:blip r:embed="rId3"/>
          <a:stretch>
            <a:fillRect/>
          </a:stretch>
        </p:blipFill>
        <p:spPr>
          <a:xfrm>
            <a:off x="6827451" y="2075691"/>
            <a:ext cx="4590727" cy="3060485"/>
          </a:xfrm>
          <a:prstGeom prst="rect">
            <a:avLst/>
          </a:prstGeom>
        </p:spPr>
      </p:pic>
    </p:spTree>
    <p:extLst>
      <p:ext uri="{BB962C8B-B14F-4D97-AF65-F5344CB8AC3E}">
        <p14:creationId xmlns:p14="http://schemas.microsoft.com/office/powerpoint/2010/main" val="35223966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786BF-787F-F437-7FCD-D7576603F2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A34580-C39C-6D1E-ED52-02BD83067031}"/>
              </a:ext>
            </a:extLst>
          </p:cNvPr>
          <p:cNvSpPr>
            <a:spLocks noGrp="1"/>
          </p:cNvSpPr>
          <p:nvPr>
            <p:ph type="ctrTitle"/>
          </p:nvPr>
        </p:nvSpPr>
        <p:spPr>
          <a:xfrm>
            <a:off x="612682" y="1285503"/>
            <a:ext cx="9720000" cy="720000"/>
          </a:xfrm>
        </p:spPr>
        <p:txBody>
          <a:bodyPr/>
          <a:lstStyle/>
          <a:p>
            <a:r>
              <a:rPr lang="en-US"/>
              <a:t>Memory quiz!</a:t>
            </a:r>
          </a:p>
        </p:txBody>
      </p:sp>
      <p:sp>
        <p:nvSpPr>
          <p:cNvPr id="6" name="Subtitle 2">
            <a:extLst>
              <a:ext uri="{FF2B5EF4-FFF2-40B4-BE49-F238E27FC236}">
                <a16:creationId xmlns:a16="http://schemas.microsoft.com/office/drawing/2014/main" id="{FEC35BF5-2591-E7EA-72B5-BD9A34571FE9}"/>
              </a:ext>
            </a:extLst>
          </p:cNvPr>
          <p:cNvSpPr>
            <a:spLocks noGrp="1"/>
          </p:cNvSpPr>
          <p:nvPr>
            <p:ph type="subTitle" idx="1"/>
          </p:nvPr>
        </p:nvSpPr>
        <p:spPr>
          <a:xfrm>
            <a:off x="612682" y="2006754"/>
            <a:ext cx="7657380" cy="3254429"/>
          </a:xfrm>
        </p:spPr>
        <p:txBody>
          <a:bodyPr/>
          <a:lstStyle/>
          <a:p>
            <a:pPr marL="457200" indent="-457200">
              <a:lnSpc>
                <a:spcPct val="100000"/>
              </a:lnSpc>
              <a:buAutoNum type="arabicPeriod"/>
            </a:pPr>
            <a:endParaRPr lang="en-US" sz="2000"/>
          </a:p>
          <a:p>
            <a:pPr marL="457200" indent="-457200">
              <a:lnSpc>
                <a:spcPct val="100000"/>
              </a:lnSpc>
              <a:buAutoNum type="arabicPeriod"/>
            </a:pPr>
            <a:r>
              <a:rPr lang="en-US" sz="2000">
                <a:latin typeface="Arial"/>
                <a:cs typeface="Arial"/>
              </a:rPr>
              <a:t>What lives in healthy soil? </a:t>
            </a:r>
            <a:endParaRPr lang="en-US" sz="2000">
              <a:cs typeface="Arial"/>
            </a:endParaRPr>
          </a:p>
          <a:p>
            <a:pPr marL="457200" indent="-457200">
              <a:lnSpc>
                <a:spcPct val="100000"/>
              </a:lnSpc>
              <a:buAutoNum type="arabicPeriod"/>
            </a:pPr>
            <a:r>
              <a:rPr lang="en-US" sz="2000">
                <a:latin typeface="Arial"/>
                <a:cs typeface="Arial"/>
              </a:rPr>
              <a:t>What happens when the soil is unhealthy? </a:t>
            </a:r>
          </a:p>
          <a:p>
            <a:pPr marL="457200" indent="-457200">
              <a:lnSpc>
                <a:spcPct val="100000"/>
              </a:lnSpc>
              <a:buAutoNum type="arabicPeriod"/>
            </a:pPr>
            <a:r>
              <a:rPr lang="en-US" sz="2000">
                <a:latin typeface="Arial"/>
                <a:cs typeface="Arial"/>
              </a:rPr>
              <a:t>How do farmers take care of soil? </a:t>
            </a:r>
            <a:endParaRPr lang="en-US" sz="2000">
              <a:cs typeface="Arial"/>
            </a:endParaRPr>
          </a:p>
          <a:p>
            <a:pPr marL="457200" indent="-457200">
              <a:lnSpc>
                <a:spcPct val="100000"/>
              </a:lnSpc>
              <a:buAutoNum type="arabicPeriod"/>
            </a:pPr>
            <a:r>
              <a:rPr lang="en-US" sz="2000">
                <a:latin typeface="Arial"/>
                <a:cs typeface="Arial"/>
              </a:rPr>
              <a:t>Name 3 ways we can save water every day. </a:t>
            </a:r>
          </a:p>
          <a:p>
            <a:pPr marL="0" indent="0">
              <a:lnSpc>
                <a:spcPct val="100000"/>
              </a:lnSpc>
              <a:buNone/>
            </a:pPr>
            <a:endParaRPr lang="en-US" sz="2000"/>
          </a:p>
          <a:p>
            <a:pPr marL="0" indent="0">
              <a:lnSpc>
                <a:spcPct val="100000"/>
              </a:lnSpc>
              <a:buNone/>
            </a:pPr>
            <a:endParaRPr lang="en-US" sz="2000"/>
          </a:p>
        </p:txBody>
      </p:sp>
    </p:spTree>
    <p:extLst>
      <p:ext uri="{BB962C8B-B14F-4D97-AF65-F5344CB8AC3E}">
        <p14:creationId xmlns:p14="http://schemas.microsoft.com/office/powerpoint/2010/main" val="32932718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7C6E7-4037-4CC3-9C1B-B62ECD2EC8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7156A9-8FDD-9ADE-FFDF-D926BACCAC29}"/>
              </a:ext>
            </a:extLst>
          </p:cNvPr>
          <p:cNvSpPr>
            <a:spLocks noGrp="1"/>
          </p:cNvSpPr>
          <p:nvPr>
            <p:ph type="ctrTitle"/>
          </p:nvPr>
        </p:nvSpPr>
        <p:spPr>
          <a:xfrm>
            <a:off x="612682" y="1285503"/>
            <a:ext cx="9720000" cy="720000"/>
          </a:xfrm>
        </p:spPr>
        <p:txBody>
          <a:bodyPr/>
          <a:lstStyle/>
          <a:p>
            <a:r>
              <a:rPr lang="en-US"/>
              <a:t>Memory quiz!</a:t>
            </a:r>
          </a:p>
        </p:txBody>
      </p:sp>
      <p:sp>
        <p:nvSpPr>
          <p:cNvPr id="6" name="Subtitle 2">
            <a:extLst>
              <a:ext uri="{FF2B5EF4-FFF2-40B4-BE49-F238E27FC236}">
                <a16:creationId xmlns:a16="http://schemas.microsoft.com/office/drawing/2014/main" id="{C5299076-C03C-6EA5-F17E-85BF7E998D60}"/>
              </a:ext>
            </a:extLst>
          </p:cNvPr>
          <p:cNvSpPr>
            <a:spLocks noGrp="1"/>
          </p:cNvSpPr>
          <p:nvPr>
            <p:ph type="subTitle" idx="1"/>
          </p:nvPr>
        </p:nvSpPr>
        <p:spPr>
          <a:xfrm>
            <a:off x="612682" y="1284339"/>
            <a:ext cx="9507951" cy="5570116"/>
          </a:xfrm>
        </p:spPr>
        <p:txBody>
          <a:bodyPr/>
          <a:lstStyle/>
          <a:p>
            <a:pPr marL="0" indent="0">
              <a:lnSpc>
                <a:spcPct val="100000"/>
              </a:lnSpc>
              <a:buNone/>
            </a:pPr>
            <a:endParaRPr lang="en-US" sz="2000"/>
          </a:p>
          <a:p>
            <a:pPr marL="457200" indent="-457200">
              <a:lnSpc>
                <a:spcPct val="100000"/>
              </a:lnSpc>
              <a:buAutoNum type="arabicPeriod"/>
            </a:pPr>
            <a:r>
              <a:rPr lang="en-US" sz="2000" b="1">
                <a:latin typeface="Arial"/>
                <a:cs typeface="Arial"/>
              </a:rPr>
              <a:t>What lives in healthy soil? </a:t>
            </a:r>
            <a:endParaRPr lang="en-US" sz="2000" b="1">
              <a:cs typeface="Arial"/>
            </a:endParaRPr>
          </a:p>
          <a:p>
            <a:pPr marL="0" indent="0">
              <a:lnSpc>
                <a:spcPct val="100000"/>
              </a:lnSpc>
              <a:spcBef>
                <a:spcPts val="0"/>
              </a:spcBef>
              <a:buNone/>
            </a:pPr>
            <a:r>
              <a:rPr lang="en-GB" sz="2000">
                <a:latin typeface="Arial"/>
                <a:cs typeface="Arial"/>
              </a:rPr>
              <a:t>Healthy soil is home to lots of living things such as earthworms and insects. Soil is also home to dead leaves, roots and other plant parts. </a:t>
            </a:r>
            <a:endParaRPr lang="en-GB" sz="2000"/>
          </a:p>
          <a:p>
            <a:pPr marL="0" indent="0">
              <a:lnSpc>
                <a:spcPct val="100000"/>
              </a:lnSpc>
              <a:buNone/>
            </a:pPr>
            <a:r>
              <a:rPr lang="en-US" sz="2000" b="1">
                <a:latin typeface="Arial"/>
                <a:cs typeface="Arial"/>
              </a:rPr>
              <a:t>2. What happens when the soil is unhealthy? </a:t>
            </a:r>
            <a:endParaRPr lang="en-US" sz="2000" b="1">
              <a:cs typeface="Arial"/>
            </a:endParaRPr>
          </a:p>
          <a:p>
            <a:pPr marL="0" indent="0">
              <a:lnSpc>
                <a:spcPct val="100000"/>
              </a:lnSpc>
              <a:buNone/>
            </a:pPr>
            <a:r>
              <a:rPr lang="en-GB" sz="2000">
                <a:latin typeface="Arial"/>
                <a:cs typeface="Arial"/>
              </a:rPr>
              <a:t>Crops can’t grow properly on the land because they need the right balance of air, water and food. </a:t>
            </a:r>
            <a:endParaRPr lang="en-GB" sz="2000"/>
          </a:p>
          <a:p>
            <a:pPr marL="0" indent="0">
              <a:lnSpc>
                <a:spcPct val="100000"/>
              </a:lnSpc>
              <a:buNone/>
            </a:pPr>
            <a:r>
              <a:rPr lang="en-US" sz="2000" b="1">
                <a:latin typeface="Arial"/>
                <a:cs typeface="Arial"/>
              </a:rPr>
              <a:t>3. How do farmers take care of soil? </a:t>
            </a:r>
            <a:endParaRPr lang="en-US" sz="2000" b="1">
              <a:cs typeface="Arial"/>
            </a:endParaRPr>
          </a:p>
          <a:p>
            <a:pPr marL="0" indent="0">
              <a:lnSpc>
                <a:spcPct val="100000"/>
              </a:lnSpc>
              <a:buNone/>
            </a:pPr>
            <a:r>
              <a:rPr lang="en-GB" sz="2000">
                <a:latin typeface="Arial"/>
                <a:cs typeface="Arial"/>
              </a:rPr>
              <a:t>Famers plough some of their old crops back into the field. Farmers add natural materials to the soil such as compost. </a:t>
            </a:r>
            <a:endParaRPr lang="en-US" sz="2000">
              <a:cs typeface="Arial"/>
            </a:endParaRPr>
          </a:p>
          <a:p>
            <a:pPr marL="0" indent="0">
              <a:lnSpc>
                <a:spcPct val="100000"/>
              </a:lnSpc>
              <a:buNone/>
            </a:pPr>
            <a:r>
              <a:rPr lang="en-US" sz="2000" b="1">
                <a:latin typeface="Arial"/>
                <a:cs typeface="Arial"/>
              </a:rPr>
              <a:t>4. Name 3 ways we can save water every day. </a:t>
            </a:r>
            <a:endParaRPr lang="en-US" sz="2000" b="1">
              <a:cs typeface="Arial"/>
            </a:endParaRPr>
          </a:p>
          <a:p>
            <a:pPr marL="0" indent="0">
              <a:lnSpc>
                <a:spcPct val="100000"/>
              </a:lnSpc>
              <a:spcBef>
                <a:spcPts val="0"/>
              </a:spcBef>
              <a:buNone/>
            </a:pPr>
            <a:r>
              <a:rPr lang="en-GB" sz="2000">
                <a:latin typeface="Arial"/>
                <a:cs typeface="Arial"/>
              </a:rPr>
              <a:t>Turn off taps properly so they don’t drip. Turn off the tap while you brush your teeth. Have shorter showers.</a:t>
            </a:r>
            <a:endParaRPr lang="en-US" sz="2000">
              <a:latin typeface="Arial"/>
              <a:cs typeface="Arial"/>
            </a:endParaRPr>
          </a:p>
          <a:p>
            <a:pPr marL="0" indent="0">
              <a:lnSpc>
                <a:spcPct val="100000"/>
              </a:lnSpc>
              <a:buNone/>
            </a:pPr>
            <a:endParaRPr lang="en-US" sz="2000"/>
          </a:p>
        </p:txBody>
      </p:sp>
    </p:spTree>
    <p:extLst>
      <p:ext uri="{BB962C8B-B14F-4D97-AF65-F5344CB8AC3E}">
        <p14:creationId xmlns:p14="http://schemas.microsoft.com/office/powerpoint/2010/main" val="2086714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2FD1B-3649-267B-3FB0-FB3DEC3407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E2D10E-D7A7-992F-763D-2C7ABB26273D}"/>
              </a:ext>
            </a:extLst>
          </p:cNvPr>
          <p:cNvSpPr>
            <a:spLocks noGrp="1"/>
          </p:cNvSpPr>
          <p:nvPr>
            <p:ph type="ctrTitle"/>
          </p:nvPr>
        </p:nvSpPr>
        <p:spPr>
          <a:xfrm>
            <a:off x="516287" y="3253181"/>
            <a:ext cx="9144000" cy="733096"/>
          </a:xfrm>
        </p:spPr>
        <p:txBody>
          <a:bodyPr/>
          <a:lstStyle/>
          <a:p>
            <a:r>
              <a:rPr lang="en-US"/>
              <a:t>Food waste</a:t>
            </a:r>
          </a:p>
        </p:txBody>
      </p:sp>
      <p:sp>
        <p:nvSpPr>
          <p:cNvPr id="4" name="TextBox 3">
            <a:extLst>
              <a:ext uri="{FF2B5EF4-FFF2-40B4-BE49-F238E27FC236}">
                <a16:creationId xmlns:a16="http://schemas.microsoft.com/office/drawing/2014/main" id="{59301A55-97ED-DAC6-9840-D2F9ACC664FD}"/>
              </a:ext>
            </a:extLst>
          </p:cNvPr>
          <p:cNvSpPr txBox="1"/>
          <p:nvPr/>
        </p:nvSpPr>
        <p:spPr>
          <a:xfrm>
            <a:off x="516287" y="4006841"/>
            <a:ext cx="7901608"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Key fact: A lot of food that could have been eaten is wasted for different reasons.</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br>
              <a:rPr kumimoji="0" lang="en-GB" sz="24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endParaRPr kumimoji="0" lang="en-GB" sz="24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959076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B3115-AD11-832E-57F3-D7A63E51212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1943814-4628-FA1F-D95C-4954749EF320}"/>
              </a:ext>
            </a:extLst>
          </p:cNvPr>
          <p:cNvSpPr>
            <a:spLocks noGrp="1"/>
          </p:cNvSpPr>
          <p:nvPr>
            <p:ph type="ctrTitle"/>
          </p:nvPr>
        </p:nvSpPr>
        <p:spPr>
          <a:xfrm>
            <a:off x="623336" y="1354966"/>
            <a:ext cx="11005447" cy="720725"/>
          </a:xfrm>
        </p:spPr>
        <p:txBody>
          <a:bodyPr>
            <a:noAutofit/>
          </a:bodyPr>
          <a:lstStyle/>
          <a:p>
            <a:r>
              <a:rPr lang="en-US" sz="3200" b="1"/>
              <a:t>Food waste</a:t>
            </a:r>
          </a:p>
        </p:txBody>
      </p:sp>
      <p:sp>
        <p:nvSpPr>
          <p:cNvPr id="3" name="TextBox 2">
            <a:extLst>
              <a:ext uri="{FF2B5EF4-FFF2-40B4-BE49-F238E27FC236}">
                <a16:creationId xmlns:a16="http://schemas.microsoft.com/office/drawing/2014/main" id="{3EBA17E8-60B3-1632-089F-C959AF69D1BC}"/>
              </a:ext>
            </a:extLst>
          </p:cNvPr>
          <p:cNvSpPr txBox="1"/>
          <p:nvPr/>
        </p:nvSpPr>
        <p:spPr>
          <a:xfrm>
            <a:off x="539981" y="2303152"/>
            <a:ext cx="5276028" cy="2308324"/>
          </a:xfrm>
          <a:prstGeom prst="rect">
            <a:avLst/>
          </a:prstGeom>
          <a:noFill/>
        </p:spPr>
        <p:txBody>
          <a:bodyPr wrap="square">
            <a:spAutoFit/>
          </a:bodyPr>
          <a:lstStyle/>
          <a:p>
            <a:r>
              <a:rPr lang="en-GB" sz="2400">
                <a:solidFill>
                  <a:srgbClr val="000000"/>
                </a:solidFill>
                <a:latin typeface="Arial" panose="020B0604020202020204" pitchFamily="34" charset="0"/>
                <a:cs typeface="Arial" panose="020B0604020202020204" pitchFamily="34" charset="0"/>
              </a:rPr>
              <a:t>When we waste food, we waste everything used to make the food.</a:t>
            </a:r>
          </a:p>
          <a:p>
            <a:endParaRPr lang="en-GB" sz="2400">
              <a:solidFill>
                <a:srgbClr val="000000"/>
              </a:solidFill>
              <a:latin typeface="Arial" panose="020B0604020202020204" pitchFamily="34" charset="0"/>
              <a:cs typeface="Arial" panose="020B0604020202020204" pitchFamily="34" charset="0"/>
            </a:endParaRPr>
          </a:p>
          <a:p>
            <a:r>
              <a:rPr lang="en-GB" sz="2400">
                <a:solidFill>
                  <a:srgbClr val="000000"/>
                </a:solidFill>
                <a:latin typeface="Arial" panose="020B0604020202020204" pitchFamily="34" charset="0"/>
                <a:cs typeface="Arial" panose="020B0604020202020204" pitchFamily="34" charset="0"/>
              </a:rPr>
              <a:t>That means the water, land and energy that has been used to make the food is wasted.</a:t>
            </a:r>
          </a:p>
        </p:txBody>
      </p:sp>
      <p:pic>
        <p:nvPicPr>
          <p:cNvPr id="7" name="Picture 6" descr="A person throwing food into a trash can&#10;&#10;AI-generated content may be incorrect.">
            <a:extLst>
              <a:ext uri="{FF2B5EF4-FFF2-40B4-BE49-F238E27FC236}">
                <a16:creationId xmlns:a16="http://schemas.microsoft.com/office/drawing/2014/main" id="{C65DDEE1-6781-88E6-DFAA-47E620B16D92}"/>
              </a:ext>
            </a:extLst>
          </p:cNvPr>
          <p:cNvPicPr>
            <a:picLocks noChangeAspect="1"/>
          </p:cNvPicPr>
          <p:nvPr/>
        </p:nvPicPr>
        <p:blipFill>
          <a:blip r:embed="rId2"/>
          <a:stretch>
            <a:fillRect/>
          </a:stretch>
        </p:blipFill>
        <p:spPr>
          <a:xfrm>
            <a:off x="6300009" y="2409092"/>
            <a:ext cx="4638595" cy="3093942"/>
          </a:xfrm>
          <a:prstGeom prst="rect">
            <a:avLst/>
          </a:prstGeom>
        </p:spPr>
      </p:pic>
    </p:spTree>
    <p:extLst>
      <p:ext uri="{BB962C8B-B14F-4D97-AF65-F5344CB8AC3E}">
        <p14:creationId xmlns:p14="http://schemas.microsoft.com/office/powerpoint/2010/main" val="22452415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9150-7DE4-4989-243B-A061C53C5AF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16C9C4F-D763-6C90-3AF9-C11E220CDDC9}"/>
              </a:ext>
            </a:extLst>
          </p:cNvPr>
          <p:cNvSpPr>
            <a:spLocks noGrp="1"/>
          </p:cNvSpPr>
          <p:nvPr>
            <p:ph type="ctrTitle"/>
          </p:nvPr>
        </p:nvSpPr>
        <p:spPr>
          <a:xfrm>
            <a:off x="623336" y="1354966"/>
            <a:ext cx="11005447" cy="720725"/>
          </a:xfrm>
        </p:spPr>
        <p:txBody>
          <a:bodyPr>
            <a:noAutofit/>
          </a:bodyPr>
          <a:lstStyle/>
          <a:p>
            <a:r>
              <a:rPr lang="en-US" sz="3200" b="1"/>
              <a:t>Food waste</a:t>
            </a:r>
          </a:p>
        </p:txBody>
      </p:sp>
      <p:sp>
        <p:nvSpPr>
          <p:cNvPr id="3" name="TextBox 2">
            <a:extLst>
              <a:ext uri="{FF2B5EF4-FFF2-40B4-BE49-F238E27FC236}">
                <a16:creationId xmlns:a16="http://schemas.microsoft.com/office/drawing/2014/main" id="{24F57CF1-B415-F2CB-0E80-64B4AA765A09}"/>
              </a:ext>
            </a:extLst>
          </p:cNvPr>
          <p:cNvSpPr txBox="1"/>
          <p:nvPr/>
        </p:nvSpPr>
        <p:spPr>
          <a:xfrm>
            <a:off x="517010" y="2088666"/>
            <a:ext cx="5578990" cy="3847207"/>
          </a:xfrm>
          <a:prstGeom prst="rect">
            <a:avLst/>
          </a:prstGeom>
          <a:noFill/>
        </p:spPr>
        <p:txBody>
          <a:bodyPr wrap="square">
            <a:spAutoFit/>
          </a:bodyPr>
          <a:lstStyle/>
          <a:p>
            <a:pPr marL="0" indent="0">
              <a:buNone/>
            </a:pPr>
            <a:r>
              <a:rPr lang="en-GB" sz="2400">
                <a:latin typeface="Arial" panose="020B0604020202020204" pitchFamily="34" charset="0"/>
                <a:cs typeface="Arial" panose="020B0604020202020204" pitchFamily="34" charset="0"/>
              </a:rPr>
              <a:t>If we throw food waste into our normal kitchen bin, it is taken away and buried in the ground (landfill).</a:t>
            </a:r>
          </a:p>
          <a:p>
            <a:pPr marL="0" indent="0">
              <a:buNone/>
            </a:pPr>
            <a:endParaRPr lang="en-GB" sz="2400">
              <a:latin typeface="Arial" panose="020B0604020202020204" pitchFamily="34" charset="0"/>
              <a:cs typeface="Arial" panose="020B0604020202020204" pitchFamily="34" charset="0"/>
            </a:endParaRPr>
          </a:p>
          <a:p>
            <a:pPr marL="0" indent="0">
              <a:buNone/>
            </a:pPr>
            <a:r>
              <a:rPr lang="en-GB" sz="2400">
                <a:latin typeface="Arial" panose="020B0604020202020204" pitchFamily="34" charset="0"/>
                <a:cs typeface="Arial" panose="020B0604020202020204" pitchFamily="34" charset="0"/>
              </a:rPr>
              <a:t>The food rots and creates gases that are harmful to our planet. </a:t>
            </a:r>
          </a:p>
          <a:p>
            <a:pPr marL="0" indent="0">
              <a:buNone/>
            </a:pPr>
            <a:endParaRPr lang="en-GB" sz="2400">
              <a:latin typeface="Arial" panose="020B0604020202020204" pitchFamily="34" charset="0"/>
              <a:cs typeface="Arial" panose="020B0604020202020204" pitchFamily="34" charset="0"/>
            </a:endParaRPr>
          </a:p>
          <a:p>
            <a:pPr marL="0" indent="0">
              <a:buNone/>
            </a:pPr>
            <a:r>
              <a:rPr lang="en-GB" sz="2400">
                <a:latin typeface="Arial" panose="020B0604020202020204" pitchFamily="34" charset="0"/>
                <a:cs typeface="Arial" panose="020B0604020202020204" pitchFamily="34" charset="0"/>
              </a:rPr>
              <a:t>If we reduce our food waste, we can help reduce the harmful gases created. </a:t>
            </a:r>
          </a:p>
          <a:p>
            <a:endParaRPr lang="en-GB" sz="2800">
              <a:solidFill>
                <a:srgbClr val="000000"/>
              </a:solidFill>
              <a:latin typeface="Arial" panose="020B0604020202020204" pitchFamily="34" charset="0"/>
              <a:cs typeface="Arial" panose="020B0604020202020204" pitchFamily="34" charset="0"/>
            </a:endParaRPr>
          </a:p>
        </p:txBody>
      </p:sp>
      <p:pic>
        <p:nvPicPr>
          <p:cNvPr id="8" name="Picture 7" descr="A large pile of garbage&#10;&#10;AI-generated content may be incorrect.">
            <a:extLst>
              <a:ext uri="{FF2B5EF4-FFF2-40B4-BE49-F238E27FC236}">
                <a16:creationId xmlns:a16="http://schemas.microsoft.com/office/drawing/2014/main" id="{D2B1D7EB-E513-A6E7-586F-E14350420422}"/>
              </a:ext>
            </a:extLst>
          </p:cNvPr>
          <p:cNvPicPr>
            <a:picLocks noChangeAspect="1"/>
          </p:cNvPicPr>
          <p:nvPr/>
        </p:nvPicPr>
        <p:blipFill>
          <a:blip r:embed="rId2"/>
          <a:srcRect l="33608" t="23287" r="1"/>
          <a:stretch/>
        </p:blipFill>
        <p:spPr>
          <a:xfrm>
            <a:off x="6368903" y="1982347"/>
            <a:ext cx="4385218" cy="3369490"/>
          </a:xfrm>
          <a:prstGeom prst="rect">
            <a:avLst/>
          </a:prstGeom>
        </p:spPr>
      </p:pic>
    </p:spTree>
    <p:extLst>
      <p:ext uri="{BB962C8B-B14F-4D97-AF65-F5344CB8AC3E}">
        <p14:creationId xmlns:p14="http://schemas.microsoft.com/office/powerpoint/2010/main" val="34003494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52E16-D22D-9FDF-B59C-4A196BFB98A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FF137D5-D11E-90DA-D599-057C79538BDD}"/>
              </a:ext>
            </a:extLst>
          </p:cNvPr>
          <p:cNvSpPr>
            <a:spLocks noGrp="1"/>
          </p:cNvSpPr>
          <p:nvPr>
            <p:ph type="ctrTitle"/>
          </p:nvPr>
        </p:nvSpPr>
        <p:spPr>
          <a:xfrm>
            <a:off x="623336" y="1354966"/>
            <a:ext cx="11005447" cy="720725"/>
          </a:xfrm>
        </p:spPr>
        <p:txBody>
          <a:bodyPr>
            <a:noAutofit/>
          </a:bodyPr>
          <a:lstStyle/>
          <a:p>
            <a:r>
              <a:rPr lang="en-US" sz="3200"/>
              <a:t>Real f</a:t>
            </a:r>
            <a:r>
              <a:rPr lang="en-US" sz="3200" b="1"/>
              <a:t>ood waste</a:t>
            </a:r>
          </a:p>
        </p:txBody>
      </p:sp>
      <p:sp>
        <p:nvSpPr>
          <p:cNvPr id="2" name="TextBox 1">
            <a:extLst>
              <a:ext uri="{FF2B5EF4-FFF2-40B4-BE49-F238E27FC236}">
                <a16:creationId xmlns:a16="http://schemas.microsoft.com/office/drawing/2014/main" id="{EB6E7B54-510E-7F38-7894-0BB653307C18}"/>
              </a:ext>
            </a:extLst>
          </p:cNvPr>
          <p:cNvSpPr txBox="1"/>
          <p:nvPr/>
        </p:nvSpPr>
        <p:spPr>
          <a:xfrm>
            <a:off x="517010" y="2088666"/>
            <a:ext cx="5578990" cy="3847207"/>
          </a:xfrm>
          <a:prstGeom prst="rect">
            <a:avLst/>
          </a:prstGeom>
          <a:noFill/>
        </p:spPr>
        <p:txBody>
          <a:bodyPr wrap="square">
            <a:spAutoFit/>
          </a:bodyPr>
          <a:lstStyle/>
          <a:p>
            <a:pPr marL="0" indent="0">
              <a:buNone/>
            </a:pPr>
            <a:r>
              <a:rPr lang="en-GB" sz="2400">
                <a:latin typeface="Arial" panose="020B0604020202020204" pitchFamily="34" charset="0"/>
                <a:cs typeface="Arial" panose="020B0604020202020204" pitchFamily="34" charset="0"/>
              </a:rPr>
              <a:t>Some food is waste.</a:t>
            </a:r>
          </a:p>
          <a:p>
            <a:pPr marL="0" indent="0">
              <a:buNone/>
            </a:pPr>
            <a:endParaRPr lang="en-GB" sz="2400">
              <a:latin typeface="Arial" panose="020B0604020202020204" pitchFamily="34" charset="0"/>
              <a:cs typeface="Arial" panose="020B0604020202020204" pitchFamily="34" charset="0"/>
            </a:endParaRPr>
          </a:p>
          <a:p>
            <a:pPr marL="0" indent="0">
              <a:buNone/>
            </a:pPr>
            <a:r>
              <a:rPr lang="en-GB" sz="2400">
                <a:latin typeface="Arial" panose="020B0604020202020204" pitchFamily="34" charset="0"/>
                <a:cs typeface="Arial" panose="020B0604020202020204" pitchFamily="34" charset="0"/>
              </a:rPr>
              <a:t>Egg shells, vegetable and fruit peelings and tea bags are real food waste, because they can’t usually be eaten. </a:t>
            </a:r>
          </a:p>
          <a:p>
            <a:pPr marL="0" indent="0">
              <a:buNone/>
            </a:pPr>
            <a:endParaRPr lang="en-GB" sz="2400">
              <a:latin typeface="Arial" panose="020B0604020202020204" pitchFamily="34" charset="0"/>
              <a:cs typeface="Arial" panose="020B0604020202020204" pitchFamily="34" charset="0"/>
            </a:endParaRPr>
          </a:p>
          <a:p>
            <a:pPr marL="0" indent="0">
              <a:buNone/>
            </a:pPr>
            <a:r>
              <a:rPr lang="en-GB" sz="2400">
                <a:latin typeface="Arial" panose="020B0604020202020204" pitchFamily="34" charset="0"/>
                <a:cs typeface="Arial" panose="020B0604020202020204" pitchFamily="34" charset="0"/>
              </a:rPr>
              <a:t>This type of waste, and other food we don’t eat, can be put in a food waste bin.</a:t>
            </a:r>
          </a:p>
          <a:p>
            <a:endParaRPr lang="en-GB" sz="2800">
              <a:solidFill>
                <a:srgbClr val="000000"/>
              </a:solidFill>
              <a:latin typeface="Arial" panose="020B0604020202020204" pitchFamily="34" charset="0"/>
              <a:cs typeface="Arial" panose="020B0604020202020204" pitchFamily="34" charset="0"/>
            </a:endParaRPr>
          </a:p>
        </p:txBody>
      </p:sp>
      <p:pic>
        <p:nvPicPr>
          <p:cNvPr id="6" name="Picture 5" descr="A basket of food with eggs and fruits&#10;&#10;AI-generated content may be incorrect.">
            <a:extLst>
              <a:ext uri="{FF2B5EF4-FFF2-40B4-BE49-F238E27FC236}">
                <a16:creationId xmlns:a16="http://schemas.microsoft.com/office/drawing/2014/main" id="{51D53B6F-42BC-9298-FB0E-0D3F13FE5BC7}"/>
              </a:ext>
            </a:extLst>
          </p:cNvPr>
          <p:cNvPicPr>
            <a:picLocks noChangeAspect="1"/>
          </p:cNvPicPr>
          <p:nvPr/>
        </p:nvPicPr>
        <p:blipFill>
          <a:blip r:embed="rId2"/>
          <a:stretch>
            <a:fillRect/>
          </a:stretch>
        </p:blipFill>
        <p:spPr>
          <a:xfrm>
            <a:off x="6745357" y="2329958"/>
            <a:ext cx="4346714" cy="2899258"/>
          </a:xfrm>
          <a:prstGeom prst="rect">
            <a:avLst/>
          </a:prstGeom>
        </p:spPr>
      </p:pic>
    </p:spTree>
    <p:extLst>
      <p:ext uri="{BB962C8B-B14F-4D97-AF65-F5344CB8AC3E}">
        <p14:creationId xmlns:p14="http://schemas.microsoft.com/office/powerpoint/2010/main" val="20526351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047F8-4FE1-6F9A-28A6-1427D492E77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2B009F5-8401-3FD8-F529-C24112E95C0A}"/>
              </a:ext>
            </a:extLst>
          </p:cNvPr>
          <p:cNvSpPr>
            <a:spLocks noGrp="1"/>
          </p:cNvSpPr>
          <p:nvPr>
            <p:ph type="ctrTitle"/>
          </p:nvPr>
        </p:nvSpPr>
        <p:spPr>
          <a:xfrm>
            <a:off x="623336" y="1354966"/>
            <a:ext cx="11005447" cy="720725"/>
          </a:xfrm>
        </p:spPr>
        <p:txBody>
          <a:bodyPr>
            <a:noAutofit/>
          </a:bodyPr>
          <a:lstStyle/>
          <a:p>
            <a:r>
              <a:rPr lang="en-US" sz="3200"/>
              <a:t>Recycling food waste</a:t>
            </a:r>
            <a:endParaRPr lang="en-US" sz="3200" b="1"/>
          </a:p>
        </p:txBody>
      </p:sp>
      <p:sp>
        <p:nvSpPr>
          <p:cNvPr id="2" name="TextBox 1">
            <a:extLst>
              <a:ext uri="{FF2B5EF4-FFF2-40B4-BE49-F238E27FC236}">
                <a16:creationId xmlns:a16="http://schemas.microsoft.com/office/drawing/2014/main" id="{72012D96-6030-E6DA-B88E-61B874DC6CA8}"/>
              </a:ext>
            </a:extLst>
          </p:cNvPr>
          <p:cNvSpPr txBox="1"/>
          <p:nvPr/>
        </p:nvSpPr>
        <p:spPr>
          <a:xfrm>
            <a:off x="517010" y="2088666"/>
            <a:ext cx="5154920" cy="3477875"/>
          </a:xfrm>
          <a:prstGeom prst="rect">
            <a:avLst/>
          </a:prstGeom>
          <a:noFill/>
        </p:spPr>
        <p:txBody>
          <a:bodyPr wrap="square">
            <a:spAutoFit/>
          </a:bodyPr>
          <a:lstStyle/>
          <a:p>
            <a:pPr marL="0" indent="0">
              <a:buNone/>
            </a:pPr>
            <a:r>
              <a:rPr lang="en-GB" sz="2400">
                <a:latin typeface="Arial" panose="020B0604020202020204" pitchFamily="34" charset="0"/>
                <a:cs typeface="Arial" panose="020B0604020202020204" pitchFamily="34" charset="0"/>
              </a:rPr>
              <a:t>If we put our food waste into a food waste bin, and recycle it properly, it can be turned into things like compost and energy! </a:t>
            </a:r>
          </a:p>
          <a:p>
            <a:pPr marL="0" indent="0">
              <a:buNone/>
            </a:pPr>
            <a:endParaRPr lang="en-GB" sz="2400">
              <a:latin typeface="Arial" panose="020B0604020202020204" pitchFamily="34" charset="0"/>
              <a:cs typeface="Arial" panose="020B0604020202020204" pitchFamily="34" charset="0"/>
            </a:endParaRPr>
          </a:p>
          <a:p>
            <a:pPr marL="0" indent="0">
              <a:buNone/>
            </a:pPr>
            <a:r>
              <a:rPr lang="en-GB" sz="2400">
                <a:latin typeface="Arial" panose="020B0604020202020204" pitchFamily="34" charset="0"/>
                <a:cs typeface="Arial" panose="020B0604020202020204" pitchFamily="34" charset="0"/>
              </a:rPr>
              <a:t>This means it doesn’t just rot away with our other rubbish and cause gas that harms our planet. </a:t>
            </a:r>
          </a:p>
          <a:p>
            <a:endParaRPr lang="en-GB" sz="2800">
              <a:solidFill>
                <a:srgbClr val="00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4B11BD2-6C6A-27AA-9944-450E7970812C}"/>
              </a:ext>
            </a:extLst>
          </p:cNvPr>
          <p:cNvSpPr txBox="1"/>
          <p:nvPr/>
        </p:nvSpPr>
        <p:spPr>
          <a:xfrm>
            <a:off x="517009" y="6196905"/>
            <a:ext cx="9262786" cy="276999"/>
          </a:xfrm>
          <a:prstGeom prst="rect">
            <a:avLst/>
          </a:prstGeom>
          <a:noFill/>
        </p:spPr>
        <p:txBody>
          <a:bodyPr wrap="square">
            <a:spAutoFit/>
          </a:bodyPr>
          <a:lstStyle/>
          <a:p>
            <a:r>
              <a:rPr lang="en-GB" sz="1200">
                <a:latin typeface="Arial" panose="020B0604020202020204" pitchFamily="34" charset="0"/>
                <a:cs typeface="Arial" panose="020B0604020202020204" pitchFamily="34" charset="0"/>
              </a:rPr>
              <a:t>Recycle now (video showing how food waste is recycled): </a:t>
            </a:r>
            <a:r>
              <a:rPr lang="en-GB" sz="1200">
                <a:latin typeface="Arial" panose="020B0604020202020204" pitchFamily="34" charset="0"/>
                <a:cs typeface="Arial" panose="020B0604020202020204" pitchFamily="34" charset="0"/>
                <a:hlinkClick r:id="rId2"/>
              </a:rPr>
              <a:t>https://youtu.be/WdZViehrUks</a:t>
            </a:r>
            <a:r>
              <a:rPr lang="en-GB" sz="1200">
                <a:latin typeface="Arial" panose="020B0604020202020204" pitchFamily="34" charset="0"/>
                <a:cs typeface="Arial" panose="020B0604020202020204" pitchFamily="34" charset="0"/>
              </a:rPr>
              <a:t> </a:t>
            </a:r>
          </a:p>
        </p:txBody>
      </p:sp>
      <p:pic>
        <p:nvPicPr>
          <p:cNvPr id="6" name="Picture 5" descr="A garbage truck on the street&#10;&#10;AI-generated content may be incorrect.">
            <a:extLst>
              <a:ext uri="{FF2B5EF4-FFF2-40B4-BE49-F238E27FC236}">
                <a16:creationId xmlns:a16="http://schemas.microsoft.com/office/drawing/2014/main" id="{AF4F931C-F751-3E26-FFF8-48AE36B66845}"/>
              </a:ext>
            </a:extLst>
          </p:cNvPr>
          <p:cNvPicPr>
            <a:picLocks noChangeAspect="1"/>
          </p:cNvPicPr>
          <p:nvPr/>
        </p:nvPicPr>
        <p:blipFill>
          <a:blip r:embed="rId3"/>
          <a:stretch>
            <a:fillRect/>
          </a:stretch>
        </p:blipFill>
        <p:spPr>
          <a:xfrm>
            <a:off x="6096000" y="2075691"/>
            <a:ext cx="4744278" cy="3558209"/>
          </a:xfrm>
          <a:prstGeom prst="rect">
            <a:avLst/>
          </a:prstGeom>
        </p:spPr>
      </p:pic>
    </p:spTree>
    <p:extLst>
      <p:ext uri="{BB962C8B-B14F-4D97-AF65-F5344CB8AC3E}">
        <p14:creationId xmlns:p14="http://schemas.microsoft.com/office/powerpoint/2010/main" val="30753606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5EE15-8263-C8AB-D69A-61AB67015A3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B411420-7B2C-9803-4394-79C4C90C93FF}"/>
              </a:ext>
            </a:extLst>
          </p:cNvPr>
          <p:cNvSpPr>
            <a:spLocks noGrp="1"/>
          </p:cNvSpPr>
          <p:nvPr>
            <p:ph type="ctrTitle"/>
          </p:nvPr>
        </p:nvSpPr>
        <p:spPr>
          <a:xfrm>
            <a:off x="463827" y="1154300"/>
            <a:ext cx="11005447" cy="720725"/>
          </a:xfrm>
        </p:spPr>
        <p:txBody>
          <a:bodyPr>
            <a:noAutofit/>
          </a:bodyPr>
          <a:lstStyle/>
          <a:p>
            <a:r>
              <a:rPr lang="en-US" sz="3200" b="1"/>
              <a:t>Food waste</a:t>
            </a:r>
          </a:p>
        </p:txBody>
      </p:sp>
      <p:sp>
        <p:nvSpPr>
          <p:cNvPr id="3" name="TextBox 2">
            <a:extLst>
              <a:ext uri="{FF2B5EF4-FFF2-40B4-BE49-F238E27FC236}">
                <a16:creationId xmlns:a16="http://schemas.microsoft.com/office/drawing/2014/main" id="{38D3A219-CF24-F0FC-2580-AD43DB0E0A14}"/>
              </a:ext>
            </a:extLst>
          </p:cNvPr>
          <p:cNvSpPr txBox="1"/>
          <p:nvPr/>
        </p:nvSpPr>
        <p:spPr>
          <a:xfrm>
            <a:off x="344557" y="1778322"/>
            <a:ext cx="6546573" cy="4524315"/>
          </a:xfrm>
          <a:prstGeom prst="rect">
            <a:avLst/>
          </a:prstGeom>
          <a:noFill/>
        </p:spPr>
        <p:txBody>
          <a:bodyPr wrap="square">
            <a:spAutoFit/>
          </a:bodyPr>
          <a:lstStyle/>
          <a:p>
            <a:r>
              <a:rPr lang="en-GB" sz="2400">
                <a:solidFill>
                  <a:srgbClr val="000000"/>
                </a:solidFill>
                <a:latin typeface="Arial" panose="020B0604020202020204" pitchFamily="34" charset="0"/>
                <a:cs typeface="Arial" panose="020B0604020202020204" pitchFamily="34" charset="0"/>
              </a:rPr>
              <a:t>Lots of food all around the world is wasted.</a:t>
            </a:r>
          </a:p>
          <a:p>
            <a:endParaRPr lang="en-GB" sz="2400">
              <a:solidFill>
                <a:srgbClr val="000000"/>
              </a:solidFill>
              <a:latin typeface="Arial" panose="020B0604020202020204" pitchFamily="34" charset="0"/>
              <a:cs typeface="Arial" panose="020B0604020202020204" pitchFamily="34" charset="0"/>
            </a:endParaRPr>
          </a:p>
          <a:p>
            <a:r>
              <a:rPr lang="en-GB" sz="2400">
                <a:solidFill>
                  <a:srgbClr val="000000"/>
                </a:solidFill>
                <a:latin typeface="Arial" panose="020B0604020202020204" pitchFamily="34" charset="0"/>
                <a:cs typeface="Arial" panose="020B0604020202020204" pitchFamily="34" charset="0"/>
              </a:rPr>
              <a:t>Here are some of the reasons why.</a:t>
            </a:r>
            <a:br>
              <a:rPr lang="en-GB" sz="2400">
                <a:solidFill>
                  <a:srgbClr val="000000"/>
                </a:solidFill>
                <a:latin typeface="Arial" panose="020B0604020202020204" pitchFamily="34" charset="0"/>
                <a:cs typeface="Arial" panose="020B0604020202020204" pitchFamily="34" charset="0"/>
              </a:rPr>
            </a:br>
            <a:endParaRPr lang="en-GB" sz="2400">
              <a:solidFill>
                <a:srgbClr val="00000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It gets damaged by the weather or disease on the farm.</a:t>
            </a:r>
            <a:br>
              <a:rPr lang="en-GB" sz="2400">
                <a:solidFill>
                  <a:srgbClr val="000000"/>
                </a:solidFill>
                <a:latin typeface="Arial" panose="020B0604020202020204" pitchFamily="34" charset="0"/>
                <a:cs typeface="Arial" panose="020B0604020202020204" pitchFamily="34" charset="0"/>
              </a:rPr>
            </a:br>
            <a:endParaRPr lang="en-GB" sz="2400">
              <a:solidFill>
                <a:srgbClr val="00000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It gets damaged traveling to our shops and supermarkets.</a:t>
            </a:r>
            <a:br>
              <a:rPr lang="en-GB" sz="2400">
                <a:solidFill>
                  <a:srgbClr val="000000"/>
                </a:solidFill>
                <a:latin typeface="Arial" panose="020B0604020202020204" pitchFamily="34" charset="0"/>
                <a:cs typeface="Arial" panose="020B0604020202020204" pitchFamily="34" charset="0"/>
              </a:rPr>
            </a:br>
            <a:endParaRPr lang="en-GB" sz="2400">
              <a:solidFill>
                <a:srgbClr val="00000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It is not eaten by people in cafés, schools and at home.</a:t>
            </a:r>
          </a:p>
        </p:txBody>
      </p:sp>
      <p:sp>
        <p:nvSpPr>
          <p:cNvPr id="5" name="TextBox 4">
            <a:extLst>
              <a:ext uri="{FF2B5EF4-FFF2-40B4-BE49-F238E27FC236}">
                <a16:creationId xmlns:a16="http://schemas.microsoft.com/office/drawing/2014/main" id="{7397726B-1827-D84F-1283-4800E3216B98}"/>
              </a:ext>
            </a:extLst>
          </p:cNvPr>
          <p:cNvSpPr txBox="1"/>
          <p:nvPr/>
        </p:nvSpPr>
        <p:spPr>
          <a:xfrm>
            <a:off x="463827" y="6375160"/>
            <a:ext cx="6096000" cy="276999"/>
          </a:xfrm>
          <a:prstGeom prst="rect">
            <a:avLst/>
          </a:prstGeom>
          <a:noFill/>
        </p:spPr>
        <p:txBody>
          <a:bodyPr wrap="square">
            <a:spAutoFit/>
          </a:bodyPr>
          <a:lstStyle/>
          <a:p>
            <a:r>
              <a:rPr lang="en-GB" sz="1200">
                <a:solidFill>
                  <a:srgbClr val="584288"/>
                </a:solidFill>
                <a:latin typeface="Arial" panose="020B0604020202020204" pitchFamily="34" charset="0"/>
                <a:cs typeface="Arial" panose="020B0604020202020204" pitchFamily="34" charset="0"/>
              </a:rPr>
              <a:t>Source: </a:t>
            </a:r>
            <a:r>
              <a:rPr lang="en-GB" sz="1200">
                <a:solidFill>
                  <a:srgbClr val="584288"/>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Food Waste – 2024 Facts &amp; Statistics</a:t>
            </a:r>
            <a:endParaRPr lang="en-GB" sz="1200">
              <a:solidFill>
                <a:srgbClr val="584288"/>
              </a:solidFill>
              <a:latin typeface="Arial" panose="020B0604020202020204" pitchFamily="34" charset="0"/>
              <a:cs typeface="Arial" panose="020B0604020202020204" pitchFamily="34" charset="0"/>
            </a:endParaRPr>
          </a:p>
        </p:txBody>
      </p:sp>
      <p:pic>
        <p:nvPicPr>
          <p:cNvPr id="6" name="Picture 5" descr="A pile of potatoes&#10;&#10;AI-generated content may be incorrect.">
            <a:extLst>
              <a:ext uri="{FF2B5EF4-FFF2-40B4-BE49-F238E27FC236}">
                <a16:creationId xmlns:a16="http://schemas.microsoft.com/office/drawing/2014/main" id="{CC4E60EA-E5F9-866E-6B4B-8273FB908C7F}"/>
              </a:ext>
            </a:extLst>
          </p:cNvPr>
          <p:cNvPicPr>
            <a:picLocks noChangeAspect="1"/>
          </p:cNvPicPr>
          <p:nvPr/>
        </p:nvPicPr>
        <p:blipFill>
          <a:blip r:embed="rId3"/>
          <a:srcRect l="7274" r="11249"/>
          <a:stretch/>
        </p:blipFill>
        <p:spPr>
          <a:xfrm>
            <a:off x="7195929" y="2215168"/>
            <a:ext cx="4452731" cy="3650622"/>
          </a:xfrm>
          <a:prstGeom prst="rect">
            <a:avLst/>
          </a:prstGeom>
        </p:spPr>
      </p:pic>
    </p:spTree>
    <p:extLst>
      <p:ext uri="{BB962C8B-B14F-4D97-AF65-F5344CB8AC3E}">
        <p14:creationId xmlns:p14="http://schemas.microsoft.com/office/powerpoint/2010/main" val="35081719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9F30F-A906-7C2C-42BB-257890785CB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E4360FA-9F5A-0B5E-E846-8E9CE689F0EA}"/>
              </a:ext>
            </a:extLst>
          </p:cNvPr>
          <p:cNvSpPr>
            <a:spLocks noGrp="1"/>
          </p:cNvSpPr>
          <p:nvPr>
            <p:ph type="ctrTitle"/>
          </p:nvPr>
        </p:nvSpPr>
        <p:spPr>
          <a:xfrm>
            <a:off x="639658" y="1730204"/>
            <a:ext cx="11005447" cy="720725"/>
          </a:xfrm>
        </p:spPr>
        <p:txBody>
          <a:bodyPr>
            <a:noAutofit/>
          </a:bodyPr>
          <a:lstStyle/>
          <a:p>
            <a:r>
              <a:rPr lang="en-US" sz="3200" b="1"/>
              <a:t>Food waste</a:t>
            </a:r>
          </a:p>
        </p:txBody>
      </p:sp>
      <p:sp>
        <p:nvSpPr>
          <p:cNvPr id="3" name="TextBox 2">
            <a:extLst>
              <a:ext uri="{FF2B5EF4-FFF2-40B4-BE49-F238E27FC236}">
                <a16:creationId xmlns:a16="http://schemas.microsoft.com/office/drawing/2014/main" id="{8D63C03C-B67A-BC7E-F18B-9E3C5BBF6238}"/>
              </a:ext>
            </a:extLst>
          </p:cNvPr>
          <p:cNvSpPr txBox="1"/>
          <p:nvPr/>
        </p:nvSpPr>
        <p:spPr>
          <a:xfrm>
            <a:off x="623336" y="2450929"/>
            <a:ext cx="4757047" cy="2677656"/>
          </a:xfrm>
          <a:prstGeom prst="rect">
            <a:avLst/>
          </a:prstGeom>
          <a:noFill/>
        </p:spPr>
        <p:txBody>
          <a:bodyPr wrap="square">
            <a:spAutoFit/>
          </a:bodyPr>
          <a:lstStyle/>
          <a:p>
            <a:r>
              <a:rPr lang="en-GB" sz="2400">
                <a:solidFill>
                  <a:srgbClr val="000000"/>
                </a:solidFill>
                <a:latin typeface="Arial" panose="020B0604020202020204" pitchFamily="34" charset="0"/>
                <a:cs typeface="Arial" panose="020B0604020202020204" pitchFamily="34" charset="0"/>
              </a:rPr>
              <a:t>Most food waste in the UK comes from our homes.</a:t>
            </a:r>
          </a:p>
          <a:p>
            <a:endParaRPr lang="en-GB" sz="2400">
              <a:solidFill>
                <a:srgbClr val="000000"/>
              </a:solidFill>
              <a:latin typeface="Arial" panose="020B0604020202020204" pitchFamily="34" charset="0"/>
              <a:cs typeface="Arial" panose="020B0604020202020204" pitchFamily="34" charset="0"/>
            </a:endParaRPr>
          </a:p>
          <a:p>
            <a:r>
              <a:rPr lang="en-GB" sz="2400">
                <a:solidFill>
                  <a:srgbClr val="000000"/>
                </a:solidFill>
                <a:latin typeface="Arial" panose="020B0604020202020204" pitchFamily="34" charset="0"/>
                <a:cs typeface="Arial" panose="020B0604020202020204" pitchFamily="34" charset="0"/>
              </a:rPr>
              <a:t>Experts think that families spend around £470 on food every year that ends up getting thrown away!</a:t>
            </a:r>
          </a:p>
          <a:p>
            <a:endParaRPr lang="en-GB" sz="2400">
              <a:solidFill>
                <a:srgbClr val="00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9B0B18E-B592-B6A8-0EC1-E30B8F5C1B5D}"/>
              </a:ext>
            </a:extLst>
          </p:cNvPr>
          <p:cNvSpPr txBox="1"/>
          <p:nvPr/>
        </p:nvSpPr>
        <p:spPr>
          <a:xfrm>
            <a:off x="463827" y="6375160"/>
            <a:ext cx="6096000" cy="276999"/>
          </a:xfrm>
          <a:prstGeom prst="rect">
            <a:avLst/>
          </a:prstGeom>
          <a:noFill/>
        </p:spPr>
        <p:txBody>
          <a:bodyPr wrap="square">
            <a:spAutoFit/>
          </a:bodyPr>
          <a:lstStyle/>
          <a:p>
            <a:r>
              <a:rPr lang="en-GB" sz="1200">
                <a:solidFill>
                  <a:srgbClr val="584288"/>
                </a:solidFill>
                <a:latin typeface="Arial" panose="020B0604020202020204" pitchFamily="34" charset="0"/>
                <a:cs typeface="Arial" panose="020B0604020202020204" pitchFamily="34" charset="0"/>
              </a:rPr>
              <a:t>Source: </a:t>
            </a:r>
            <a:r>
              <a:rPr lang="en-GB" sz="1200">
                <a:solidFill>
                  <a:srgbClr val="584288"/>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Food Waste – 2024 Facts &amp; Statistics</a:t>
            </a:r>
            <a:endParaRPr lang="en-GB" sz="1200">
              <a:solidFill>
                <a:srgbClr val="584288"/>
              </a:solidFill>
              <a:latin typeface="Arial" panose="020B0604020202020204" pitchFamily="34" charset="0"/>
              <a:cs typeface="Arial" panose="020B0604020202020204" pitchFamily="34" charset="0"/>
            </a:endParaRPr>
          </a:p>
        </p:txBody>
      </p:sp>
      <p:pic>
        <p:nvPicPr>
          <p:cNvPr id="6" name="Picture 5" descr="A plate with food on it&#10;&#10;AI-generated content may be incorrect.">
            <a:extLst>
              <a:ext uri="{FF2B5EF4-FFF2-40B4-BE49-F238E27FC236}">
                <a16:creationId xmlns:a16="http://schemas.microsoft.com/office/drawing/2014/main" id="{937C2D72-B6CD-D228-C4EF-CF8525497BFD}"/>
              </a:ext>
            </a:extLst>
          </p:cNvPr>
          <p:cNvPicPr>
            <a:picLocks noChangeAspect="1"/>
          </p:cNvPicPr>
          <p:nvPr/>
        </p:nvPicPr>
        <p:blipFill>
          <a:blip r:embed="rId3"/>
          <a:srcRect l="4218" r="6438"/>
          <a:stretch/>
        </p:blipFill>
        <p:spPr>
          <a:xfrm>
            <a:off x="6142382" y="2215453"/>
            <a:ext cx="4598504" cy="3433008"/>
          </a:xfrm>
          <a:prstGeom prst="rect">
            <a:avLst/>
          </a:prstGeom>
        </p:spPr>
      </p:pic>
    </p:spTree>
    <p:extLst>
      <p:ext uri="{BB962C8B-B14F-4D97-AF65-F5344CB8AC3E}">
        <p14:creationId xmlns:p14="http://schemas.microsoft.com/office/powerpoint/2010/main" val="2612125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FDFBD-0DD4-ABE5-99FF-765F78FB00EF}"/>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EA60F806-73E9-EEA9-A40C-8A6571D7DCA8}"/>
              </a:ext>
            </a:extLst>
          </p:cNvPr>
          <p:cNvSpPr>
            <a:spLocks noGrp="1"/>
          </p:cNvSpPr>
          <p:nvPr>
            <p:ph type="ctrTitle"/>
          </p:nvPr>
        </p:nvSpPr>
        <p:spPr>
          <a:xfrm>
            <a:off x="417341" y="1226379"/>
            <a:ext cx="9720000" cy="728785"/>
          </a:xfrm>
        </p:spPr>
        <p:txBody>
          <a:bodyPr/>
          <a:lstStyle/>
          <a:p>
            <a:r>
              <a:rPr lang="en-GB" sz="2400"/>
              <a:t>Summary of the presentation content </a:t>
            </a:r>
            <a:endParaRPr lang="en-US" sz="2400"/>
          </a:p>
        </p:txBody>
      </p:sp>
      <p:graphicFrame>
        <p:nvGraphicFramePr>
          <p:cNvPr id="5" name="Table 4">
            <a:extLst>
              <a:ext uri="{FF2B5EF4-FFF2-40B4-BE49-F238E27FC236}">
                <a16:creationId xmlns:a16="http://schemas.microsoft.com/office/drawing/2014/main" id="{984C3565-F880-4C3C-0A9F-146E2E9112B6}"/>
              </a:ext>
            </a:extLst>
          </p:cNvPr>
          <p:cNvGraphicFramePr>
            <a:graphicFrameLocks noGrp="1"/>
          </p:cNvGraphicFramePr>
          <p:nvPr>
            <p:extLst>
              <p:ext uri="{D42A27DB-BD31-4B8C-83A1-F6EECF244321}">
                <p14:modId xmlns:p14="http://schemas.microsoft.com/office/powerpoint/2010/main" val="3837604587"/>
              </p:ext>
            </p:extLst>
          </p:nvPr>
        </p:nvGraphicFramePr>
        <p:xfrm>
          <a:off x="417341" y="1755196"/>
          <a:ext cx="11045789" cy="4479952"/>
        </p:xfrm>
        <a:graphic>
          <a:graphicData uri="http://schemas.openxmlformats.org/drawingml/2006/table">
            <a:tbl>
              <a:tblPr firstRow="1" bandRow="1">
                <a:tableStyleId>{5C22544A-7EE6-4342-B048-85BDC9FD1C3A}</a:tableStyleId>
              </a:tblPr>
              <a:tblGrid>
                <a:gridCol w="2384895">
                  <a:extLst>
                    <a:ext uri="{9D8B030D-6E8A-4147-A177-3AD203B41FA5}">
                      <a16:colId xmlns:a16="http://schemas.microsoft.com/office/drawing/2014/main" val="1856592262"/>
                    </a:ext>
                  </a:extLst>
                </a:gridCol>
                <a:gridCol w="3380500">
                  <a:extLst>
                    <a:ext uri="{9D8B030D-6E8A-4147-A177-3AD203B41FA5}">
                      <a16:colId xmlns:a16="http://schemas.microsoft.com/office/drawing/2014/main" val="4009899119"/>
                    </a:ext>
                  </a:extLst>
                </a:gridCol>
                <a:gridCol w="5280394">
                  <a:extLst>
                    <a:ext uri="{9D8B030D-6E8A-4147-A177-3AD203B41FA5}">
                      <a16:colId xmlns:a16="http://schemas.microsoft.com/office/drawing/2014/main" val="2210966909"/>
                    </a:ext>
                  </a:extLst>
                </a:gridCol>
              </a:tblGrid>
              <a:tr h="454440">
                <a:tc gridSpan="3">
                  <a:txBody>
                    <a:bodyPr/>
                    <a:lstStyle/>
                    <a:p>
                      <a:r>
                        <a:rPr lang="en-GB" sz="1800">
                          <a:solidFill>
                            <a:schemeClr val="tx1"/>
                          </a:solidFill>
                          <a:latin typeface="Arial" panose="020B0604020202020204" pitchFamily="34" charset="0"/>
                          <a:cs typeface="Arial" panose="020B0604020202020204" pitchFamily="34" charset="0"/>
                        </a:rPr>
                        <a:t>Sustainable healthy food is good for the planet and for us</a:t>
                      </a:r>
                    </a:p>
                  </a:txBody>
                  <a:tcPr>
                    <a:lnL w="12700" cap="flat" cmpd="sng" algn="ctr">
                      <a:solidFill>
                        <a:srgbClr val="584288"/>
                      </a:solidFill>
                      <a:prstDash val="solid"/>
                      <a:round/>
                      <a:headEnd type="none" w="med" len="med"/>
                      <a:tailEnd type="none" w="med" len="med"/>
                    </a:lnL>
                    <a:lnR w="12700" cap="flat" cmpd="sng" algn="ctr">
                      <a:solidFill>
                        <a:srgbClr val="584288"/>
                      </a:solidFill>
                      <a:prstDash val="solid"/>
                      <a:round/>
                      <a:headEnd type="none" w="med" len="med"/>
                      <a:tailEnd type="none" w="med" len="med"/>
                    </a:lnR>
                    <a:lnT w="12700" cap="flat" cmpd="sng" algn="ctr">
                      <a:solidFill>
                        <a:srgbClr val="584288"/>
                      </a:solidFill>
                      <a:prstDash val="solid"/>
                      <a:round/>
                      <a:headEnd type="none" w="med" len="med"/>
                      <a:tailEnd type="none" w="med" len="med"/>
                    </a:lnT>
                    <a:lnB w="12700" cap="flat" cmpd="sng" algn="ctr">
                      <a:solidFill>
                        <a:srgbClr val="584288"/>
                      </a:solidFill>
                      <a:prstDash val="solid"/>
                      <a:round/>
                      <a:headEnd type="none" w="med" len="med"/>
                      <a:tailEnd type="none" w="med" len="med"/>
                    </a:lnB>
                    <a:solidFill>
                      <a:srgbClr val="C7BFD4"/>
                    </a:solidFill>
                  </a:tcPr>
                </a:tc>
                <a:tc hMerge="1">
                  <a:txBody>
                    <a:bodyPr/>
                    <a:lstStyle/>
                    <a:p>
                      <a:endParaRPr/>
                    </a:p>
                  </a:txBody>
                  <a:tcPr>
                    <a:solidFill>
                      <a:srgbClr val="C7BFD4"/>
                    </a:solidFill>
                  </a:tcPr>
                </a:tc>
                <a:tc hMerge="1">
                  <a:txBody>
                    <a:bodyPr/>
                    <a:lstStyle/>
                    <a:p>
                      <a:endParaRPr lang="en-GB" sz="1600">
                        <a:solidFill>
                          <a:schemeClr val="tx1"/>
                        </a:solidFill>
                        <a:latin typeface="Arial" panose="020B0604020202020204" pitchFamily="34" charset="0"/>
                        <a:cs typeface="Arial" panose="020B0604020202020204" pitchFamily="34" charset="0"/>
                      </a:endParaRPr>
                    </a:p>
                  </a:txBody>
                  <a:tcPr>
                    <a:solidFill>
                      <a:srgbClr val="C7BFD4"/>
                    </a:solidFill>
                  </a:tcPr>
                </a:tc>
                <a:extLst>
                  <a:ext uri="{0D108BD9-81ED-4DB2-BD59-A6C34878D82A}">
                    <a16:rowId xmlns:a16="http://schemas.microsoft.com/office/drawing/2014/main" val="451146526"/>
                  </a:ext>
                </a:extLst>
              </a:tr>
              <a:tr h="454440">
                <a:tc>
                  <a:txBody>
                    <a:bodyPr/>
                    <a:lstStyle/>
                    <a:p>
                      <a:r>
                        <a:rPr lang="en-GB" sz="1600" b="1">
                          <a:solidFill>
                            <a:schemeClr val="tx1"/>
                          </a:solidFill>
                          <a:latin typeface="Arial" panose="020B0604020202020204" pitchFamily="34" charset="0"/>
                          <a:cs typeface="Arial" panose="020B0604020202020204" pitchFamily="34" charset="0"/>
                        </a:rPr>
                        <a:t>Introduction </a:t>
                      </a:r>
                    </a:p>
                  </a:txBody>
                  <a:tcPr>
                    <a:lnL w="12700" cap="flat" cmpd="sng" algn="ctr">
                      <a:solidFill>
                        <a:srgbClr val="584288"/>
                      </a:solidFill>
                      <a:prstDash val="solid"/>
                      <a:round/>
                      <a:headEnd type="none" w="med" len="med"/>
                      <a:tailEnd type="none" w="med" len="med"/>
                    </a:lnL>
                    <a:lnR w="12700" cap="flat" cmpd="sng" algn="ctr">
                      <a:solidFill>
                        <a:srgbClr val="584288"/>
                      </a:solidFill>
                      <a:prstDash val="solid"/>
                      <a:round/>
                      <a:headEnd type="none" w="med" len="med"/>
                      <a:tailEnd type="none" w="med" len="med"/>
                    </a:lnR>
                    <a:lnT w="12700" cap="flat" cmpd="sng" algn="ctr">
                      <a:solidFill>
                        <a:srgbClr val="584288"/>
                      </a:solidFill>
                      <a:prstDash val="solid"/>
                      <a:round/>
                      <a:headEnd type="none" w="med" len="med"/>
                      <a:tailEnd type="none" w="med" len="med"/>
                    </a:lnT>
                    <a:lnB w="12700" cap="flat" cmpd="sng" algn="ctr">
                      <a:solidFill>
                        <a:srgbClr val="584288"/>
                      </a:solidFill>
                      <a:prstDash val="solid"/>
                      <a:round/>
                      <a:headEnd type="none" w="med" len="med"/>
                      <a:tailEnd type="none" w="med" len="med"/>
                    </a:lnB>
                    <a:solidFill>
                      <a:srgbClr val="C7BFD4"/>
                    </a:solidFill>
                  </a:tcPr>
                </a:tc>
                <a:tc gridSpan="2">
                  <a:txBody>
                    <a:bodyPr/>
                    <a:lstStyle/>
                    <a:p>
                      <a:r>
                        <a:rPr lang="en-GB" sz="1600" b="1">
                          <a:solidFill>
                            <a:schemeClr val="tx1"/>
                          </a:solidFill>
                          <a:latin typeface="Arial" panose="020B0604020202020204" pitchFamily="34" charset="0"/>
                          <a:cs typeface="Arial" panose="020B0604020202020204" pitchFamily="34" charset="0"/>
                        </a:rPr>
                        <a:t>Content </a:t>
                      </a:r>
                    </a:p>
                  </a:txBody>
                  <a:tcPr>
                    <a:lnL w="12700" cap="flat" cmpd="sng" algn="ctr">
                      <a:solidFill>
                        <a:srgbClr val="584288"/>
                      </a:solidFill>
                      <a:prstDash val="solid"/>
                      <a:round/>
                      <a:headEnd type="none" w="med" len="med"/>
                      <a:tailEnd type="none" w="med" len="med"/>
                    </a:lnL>
                    <a:lnR w="12700" cap="flat" cmpd="sng" algn="ctr">
                      <a:solidFill>
                        <a:srgbClr val="584288"/>
                      </a:solidFill>
                      <a:prstDash val="solid"/>
                      <a:round/>
                      <a:headEnd type="none" w="med" len="med"/>
                      <a:tailEnd type="none" w="med" len="med"/>
                    </a:lnR>
                    <a:lnT w="12700" cap="flat" cmpd="sng" algn="ctr">
                      <a:solidFill>
                        <a:srgbClr val="584288"/>
                      </a:solidFill>
                      <a:prstDash val="solid"/>
                      <a:round/>
                      <a:headEnd type="none" w="med" len="med"/>
                      <a:tailEnd type="none" w="med" len="med"/>
                    </a:lnT>
                    <a:lnB w="12700" cap="flat" cmpd="sng" algn="ctr">
                      <a:solidFill>
                        <a:srgbClr val="584288"/>
                      </a:solidFill>
                      <a:prstDash val="solid"/>
                      <a:round/>
                      <a:headEnd type="none" w="med" len="med"/>
                      <a:tailEnd type="none" w="med" len="med"/>
                    </a:lnB>
                    <a:solidFill>
                      <a:srgbClr val="C7BFD4"/>
                    </a:solidFill>
                  </a:tcPr>
                </a:tc>
                <a:tc hMerge="1">
                  <a:txBody>
                    <a:bodyPr/>
                    <a:lstStyle/>
                    <a:p>
                      <a:endParaRPr lang="en-GB" sz="1600" b="1">
                        <a:solidFill>
                          <a:schemeClr val="tx1"/>
                        </a:solidFill>
                        <a:latin typeface="Arial" panose="020B0604020202020204" pitchFamily="34" charset="0"/>
                        <a:cs typeface="Arial" panose="020B0604020202020204" pitchFamily="34" charset="0"/>
                      </a:endParaRPr>
                    </a:p>
                  </a:txBody>
                  <a:tcPr>
                    <a:solidFill>
                      <a:srgbClr val="C7BFD4"/>
                    </a:solidFill>
                  </a:tcPr>
                </a:tc>
                <a:extLst>
                  <a:ext uri="{0D108BD9-81ED-4DB2-BD59-A6C34878D82A}">
                    <a16:rowId xmlns:a16="http://schemas.microsoft.com/office/drawing/2014/main" val="2765248572"/>
                  </a:ext>
                </a:extLst>
              </a:tr>
              <a:tr h="774774">
                <a:tc>
                  <a:txBody>
                    <a:bodyPr/>
                    <a:lstStyle/>
                    <a:p>
                      <a:r>
                        <a:rPr lang="en-GB" sz="1600">
                          <a:solidFill>
                            <a:schemeClr val="tx1"/>
                          </a:solidFill>
                          <a:latin typeface="Arial" panose="020B0604020202020204" pitchFamily="34" charset="0"/>
                          <a:cs typeface="Arial" panose="020B0604020202020204" pitchFamily="34" charset="0"/>
                        </a:rPr>
                        <a:t>Land, water and energy</a:t>
                      </a:r>
                    </a:p>
                  </a:txBody>
                  <a:tcPr>
                    <a:lnL w="12700" cap="flat" cmpd="sng" algn="ctr">
                      <a:solidFill>
                        <a:srgbClr val="584288"/>
                      </a:solidFill>
                      <a:prstDash val="solid"/>
                      <a:round/>
                      <a:headEnd type="none" w="med" len="med"/>
                      <a:tailEnd type="none" w="med" len="med"/>
                    </a:lnL>
                    <a:lnR w="12700" cap="flat" cmpd="sng" algn="ctr">
                      <a:solidFill>
                        <a:srgbClr val="584288"/>
                      </a:solidFill>
                      <a:prstDash val="solid"/>
                      <a:round/>
                      <a:headEnd type="none" w="med" len="med"/>
                      <a:tailEnd type="none" w="med" len="med"/>
                    </a:lnR>
                    <a:lnT w="12700" cap="flat" cmpd="sng" algn="ctr">
                      <a:solidFill>
                        <a:srgbClr val="584288"/>
                      </a:solidFill>
                      <a:prstDash val="solid"/>
                      <a:round/>
                      <a:headEnd type="none" w="med" len="med"/>
                      <a:tailEnd type="none" w="med" len="med"/>
                    </a:lnT>
                    <a:lnB w="12700" cap="flat" cmpd="sng" algn="ctr">
                      <a:solidFill>
                        <a:srgbClr val="584288"/>
                      </a:solidFill>
                      <a:prstDash val="solid"/>
                      <a:round/>
                      <a:headEnd type="none" w="med" len="med"/>
                      <a:tailEnd type="none" w="med" len="med"/>
                    </a:lnB>
                    <a:solidFill>
                      <a:srgbClr val="C7BFD4"/>
                    </a:solidFill>
                  </a:tcPr>
                </a:tc>
                <a:tc gridSpan="2">
                  <a:txBody>
                    <a:bodyPr/>
                    <a:lstStyle/>
                    <a:p>
                      <a:r>
                        <a:rPr lang="en-GB" sz="1600">
                          <a:solidFill>
                            <a:schemeClr val="tx1"/>
                          </a:solidFill>
                          <a:latin typeface="Arial" panose="020B0604020202020204" pitchFamily="34" charset="0"/>
                          <a:cs typeface="Arial" panose="020B0604020202020204" pitchFamily="34" charset="0"/>
                        </a:rPr>
                        <a:t>An introduction to set the context, considering why we need to use land, water and energy wisely for our health and the health of the planet.</a:t>
                      </a:r>
                    </a:p>
                  </a:txBody>
                  <a:tcPr>
                    <a:lnL w="12700" cap="flat" cmpd="sng" algn="ctr">
                      <a:solidFill>
                        <a:srgbClr val="584288"/>
                      </a:solidFill>
                      <a:prstDash val="solid"/>
                      <a:round/>
                      <a:headEnd type="none" w="med" len="med"/>
                      <a:tailEnd type="none" w="med" len="med"/>
                    </a:lnL>
                    <a:lnR w="12700" cap="flat" cmpd="sng" algn="ctr">
                      <a:solidFill>
                        <a:srgbClr val="584288"/>
                      </a:solidFill>
                      <a:prstDash val="solid"/>
                      <a:round/>
                      <a:headEnd type="none" w="med" len="med"/>
                      <a:tailEnd type="none" w="med" len="med"/>
                    </a:lnR>
                    <a:lnT w="12700" cap="flat" cmpd="sng" algn="ctr">
                      <a:solidFill>
                        <a:srgbClr val="584288"/>
                      </a:solidFill>
                      <a:prstDash val="solid"/>
                      <a:round/>
                      <a:headEnd type="none" w="med" len="med"/>
                      <a:tailEnd type="none" w="med" len="med"/>
                    </a:lnT>
                    <a:lnB w="12700" cap="flat" cmpd="sng" algn="ctr">
                      <a:solidFill>
                        <a:srgbClr val="584288"/>
                      </a:solidFill>
                      <a:prstDash val="solid"/>
                      <a:round/>
                      <a:headEnd type="none" w="med" len="med"/>
                      <a:tailEnd type="none" w="med" len="med"/>
                    </a:lnB>
                    <a:solidFill>
                      <a:srgbClr val="C7BFD4"/>
                    </a:solidFill>
                  </a:tcPr>
                </a:tc>
                <a:tc hMerge="1">
                  <a:txBody>
                    <a:bodyPr/>
                    <a:lstStyle/>
                    <a:p>
                      <a:endParaRPr lang="en-GB" sz="1600">
                        <a:solidFill>
                          <a:schemeClr val="tx1"/>
                        </a:solidFill>
                        <a:latin typeface="Arial" panose="020B0604020202020204" pitchFamily="34" charset="0"/>
                        <a:cs typeface="Arial" panose="020B0604020202020204" pitchFamily="34" charset="0"/>
                      </a:endParaRPr>
                    </a:p>
                  </a:txBody>
                  <a:tcPr>
                    <a:solidFill>
                      <a:srgbClr val="C7BFD4"/>
                    </a:solidFill>
                  </a:tcPr>
                </a:tc>
                <a:extLst>
                  <a:ext uri="{0D108BD9-81ED-4DB2-BD59-A6C34878D82A}">
                    <a16:rowId xmlns:a16="http://schemas.microsoft.com/office/drawing/2014/main" val="698022250"/>
                  </a:ext>
                </a:extLst>
              </a:tr>
              <a:tr h="411855">
                <a:tc>
                  <a:txBody>
                    <a:bodyPr/>
                    <a:lstStyle/>
                    <a:p>
                      <a:r>
                        <a:rPr lang="en-GB" sz="1600" b="1">
                          <a:solidFill>
                            <a:schemeClr val="tx1"/>
                          </a:solidFill>
                          <a:latin typeface="Arial" panose="020B0604020202020204" pitchFamily="34" charset="0"/>
                          <a:cs typeface="Arial" panose="020B0604020202020204" pitchFamily="34" charset="0"/>
                        </a:rPr>
                        <a:t>Theme</a:t>
                      </a:r>
                    </a:p>
                  </a:txBody>
                  <a:tcPr>
                    <a:lnL w="12700" cap="flat" cmpd="sng" algn="ctr">
                      <a:solidFill>
                        <a:srgbClr val="584288"/>
                      </a:solidFill>
                      <a:prstDash val="solid"/>
                      <a:round/>
                      <a:headEnd type="none" w="med" len="med"/>
                      <a:tailEnd type="none" w="med" len="med"/>
                    </a:lnL>
                    <a:lnR w="12700" cap="flat" cmpd="sng" algn="ctr">
                      <a:solidFill>
                        <a:srgbClr val="584288"/>
                      </a:solidFill>
                      <a:prstDash val="solid"/>
                      <a:round/>
                      <a:headEnd type="none" w="med" len="med"/>
                      <a:tailEnd type="none" w="med" len="med"/>
                    </a:lnR>
                    <a:lnT w="12700" cap="flat" cmpd="sng" algn="ctr">
                      <a:solidFill>
                        <a:srgbClr val="584288"/>
                      </a:solidFill>
                      <a:prstDash val="solid"/>
                      <a:round/>
                      <a:headEnd type="none" w="med" len="med"/>
                      <a:tailEnd type="none" w="med" len="med"/>
                    </a:lnT>
                    <a:lnB w="12700" cap="flat" cmpd="sng" algn="ctr">
                      <a:solidFill>
                        <a:srgbClr val="584288"/>
                      </a:solidFill>
                      <a:prstDash val="solid"/>
                      <a:round/>
                      <a:headEnd type="none" w="med" len="med"/>
                      <a:tailEnd type="none" w="med" len="med"/>
                    </a:lnB>
                    <a:solidFill>
                      <a:srgbClr val="C7BFD4"/>
                    </a:solidFill>
                  </a:tcPr>
                </a:tc>
                <a:tc>
                  <a:txBody>
                    <a:bodyPr/>
                    <a:lstStyle/>
                    <a:p>
                      <a:r>
                        <a:rPr lang="en-GB" sz="1600" b="1">
                          <a:solidFill>
                            <a:schemeClr val="tx1"/>
                          </a:solidFill>
                          <a:latin typeface="Arial" panose="020B0604020202020204" pitchFamily="34" charset="0"/>
                          <a:cs typeface="Arial" panose="020B0604020202020204" pitchFamily="34" charset="0"/>
                        </a:rPr>
                        <a:t>Key fact</a:t>
                      </a:r>
                    </a:p>
                  </a:txBody>
                  <a:tcPr>
                    <a:lnL w="12700" cap="flat" cmpd="sng" algn="ctr">
                      <a:solidFill>
                        <a:srgbClr val="584288"/>
                      </a:solidFill>
                      <a:prstDash val="solid"/>
                      <a:round/>
                      <a:headEnd type="none" w="med" len="med"/>
                      <a:tailEnd type="none" w="med" len="med"/>
                    </a:lnL>
                    <a:lnR w="12700" cap="flat" cmpd="sng" algn="ctr">
                      <a:solidFill>
                        <a:srgbClr val="584288"/>
                      </a:solidFill>
                      <a:prstDash val="solid"/>
                      <a:round/>
                      <a:headEnd type="none" w="med" len="med"/>
                      <a:tailEnd type="none" w="med" len="med"/>
                    </a:lnR>
                    <a:lnT w="12700" cap="flat" cmpd="sng" algn="ctr">
                      <a:solidFill>
                        <a:srgbClr val="584288"/>
                      </a:solidFill>
                      <a:prstDash val="solid"/>
                      <a:round/>
                      <a:headEnd type="none" w="med" len="med"/>
                      <a:tailEnd type="none" w="med" len="med"/>
                    </a:lnT>
                    <a:lnB w="12700" cap="flat" cmpd="sng" algn="ctr">
                      <a:solidFill>
                        <a:srgbClr val="584288"/>
                      </a:solidFill>
                      <a:prstDash val="solid"/>
                      <a:round/>
                      <a:headEnd type="none" w="med" len="med"/>
                      <a:tailEnd type="none" w="med" len="med"/>
                    </a:lnB>
                    <a:solidFill>
                      <a:srgbClr val="C7BFD4"/>
                    </a:solidFill>
                  </a:tcPr>
                </a:tc>
                <a:tc>
                  <a:txBody>
                    <a:bodyPr/>
                    <a:lstStyle/>
                    <a:p>
                      <a:r>
                        <a:rPr lang="en-GB" sz="1600" b="1">
                          <a:solidFill>
                            <a:schemeClr val="tx1"/>
                          </a:solidFill>
                          <a:latin typeface="Arial" panose="020B0604020202020204" pitchFamily="34" charset="0"/>
                          <a:cs typeface="Arial" panose="020B0604020202020204" pitchFamily="34" charset="0"/>
                        </a:rPr>
                        <a:t>Content </a:t>
                      </a:r>
                    </a:p>
                  </a:txBody>
                  <a:tcPr>
                    <a:lnL w="12700" cap="flat" cmpd="sng" algn="ctr">
                      <a:solidFill>
                        <a:srgbClr val="584288"/>
                      </a:solidFill>
                      <a:prstDash val="solid"/>
                      <a:round/>
                      <a:headEnd type="none" w="med" len="med"/>
                      <a:tailEnd type="none" w="med" len="med"/>
                    </a:lnL>
                    <a:lnR w="12700" cap="flat" cmpd="sng" algn="ctr">
                      <a:solidFill>
                        <a:srgbClr val="584288"/>
                      </a:solidFill>
                      <a:prstDash val="solid"/>
                      <a:round/>
                      <a:headEnd type="none" w="med" len="med"/>
                      <a:tailEnd type="none" w="med" len="med"/>
                    </a:lnR>
                    <a:lnT w="12700" cap="flat" cmpd="sng" algn="ctr">
                      <a:solidFill>
                        <a:srgbClr val="584288"/>
                      </a:solidFill>
                      <a:prstDash val="solid"/>
                      <a:round/>
                      <a:headEnd type="none" w="med" len="med"/>
                      <a:tailEnd type="none" w="med" len="med"/>
                    </a:lnT>
                    <a:lnB w="12700" cap="flat" cmpd="sng" algn="ctr">
                      <a:solidFill>
                        <a:srgbClr val="584288"/>
                      </a:solidFill>
                      <a:prstDash val="solid"/>
                      <a:round/>
                      <a:headEnd type="none" w="med" len="med"/>
                      <a:tailEnd type="none" w="med" len="med"/>
                    </a:lnB>
                    <a:solidFill>
                      <a:srgbClr val="C7BFD4"/>
                    </a:solidFill>
                  </a:tcPr>
                </a:tc>
                <a:extLst>
                  <a:ext uri="{0D108BD9-81ED-4DB2-BD59-A6C34878D82A}">
                    <a16:rowId xmlns:a16="http://schemas.microsoft.com/office/drawing/2014/main" val="3733815185"/>
                  </a:ext>
                </a:extLst>
              </a:tr>
              <a:tr h="881917">
                <a:tc>
                  <a:txBody>
                    <a:bodyPr/>
                    <a:lstStyle/>
                    <a:p>
                      <a:r>
                        <a:rPr lang="en-GB" sz="1600">
                          <a:solidFill>
                            <a:schemeClr val="tx1"/>
                          </a:solidFill>
                          <a:latin typeface="Arial" panose="020B0604020202020204" pitchFamily="34" charset="0"/>
                          <a:cs typeface="Arial" panose="020B0604020202020204" pitchFamily="34" charset="0"/>
                        </a:rPr>
                        <a:t>Producing food</a:t>
                      </a:r>
                    </a:p>
                    <a:p>
                      <a:endParaRPr lang="en-GB" sz="1600">
                        <a:solidFill>
                          <a:schemeClr val="tx1"/>
                        </a:solidFill>
                        <a:latin typeface="Arial" panose="020B0604020202020204" pitchFamily="34" charset="0"/>
                        <a:cs typeface="Arial" panose="020B0604020202020204" pitchFamily="34" charset="0"/>
                      </a:endParaRPr>
                    </a:p>
                  </a:txBody>
                  <a:tcPr>
                    <a:lnL w="12700" cap="flat" cmpd="sng" algn="ctr">
                      <a:solidFill>
                        <a:srgbClr val="584288"/>
                      </a:solidFill>
                      <a:prstDash val="solid"/>
                      <a:round/>
                      <a:headEnd type="none" w="med" len="med"/>
                      <a:tailEnd type="none" w="med" len="med"/>
                    </a:lnL>
                    <a:lnR w="12700" cap="flat" cmpd="sng" algn="ctr">
                      <a:solidFill>
                        <a:srgbClr val="584288"/>
                      </a:solidFill>
                      <a:prstDash val="solid"/>
                      <a:round/>
                      <a:headEnd type="none" w="med" len="med"/>
                      <a:tailEnd type="none" w="med" len="med"/>
                    </a:lnR>
                    <a:lnT w="12700" cap="flat" cmpd="sng" algn="ctr">
                      <a:solidFill>
                        <a:srgbClr val="584288"/>
                      </a:solidFill>
                      <a:prstDash val="solid"/>
                      <a:round/>
                      <a:headEnd type="none" w="med" len="med"/>
                      <a:tailEnd type="none" w="med" len="med"/>
                    </a:lnT>
                    <a:lnB w="12700" cap="flat" cmpd="sng" algn="ctr">
                      <a:solidFill>
                        <a:srgbClr val="584288"/>
                      </a:solidFill>
                      <a:prstDash val="solid"/>
                      <a:round/>
                      <a:headEnd type="none" w="med" len="med"/>
                      <a:tailEnd type="none" w="med" len="med"/>
                    </a:lnB>
                    <a:solidFill>
                      <a:srgbClr val="C7BFD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solidFill>
                            <a:schemeClr val="tx1"/>
                          </a:solidFill>
                          <a:latin typeface="Arial" panose="020B0604020202020204" pitchFamily="34" charset="0"/>
                          <a:cs typeface="Arial" panose="020B0604020202020204" pitchFamily="34" charset="0"/>
                        </a:rPr>
                        <a:t>Sustainable food is produced and processed with care for the environment. </a:t>
                      </a:r>
                    </a:p>
                  </a:txBody>
                  <a:tcPr>
                    <a:lnL w="12700" cap="flat" cmpd="sng" algn="ctr">
                      <a:solidFill>
                        <a:srgbClr val="584288"/>
                      </a:solidFill>
                      <a:prstDash val="solid"/>
                      <a:round/>
                      <a:headEnd type="none" w="med" len="med"/>
                      <a:tailEnd type="none" w="med" len="med"/>
                    </a:lnL>
                    <a:lnR w="12700" cap="flat" cmpd="sng" algn="ctr">
                      <a:solidFill>
                        <a:srgbClr val="584288"/>
                      </a:solidFill>
                      <a:prstDash val="solid"/>
                      <a:round/>
                      <a:headEnd type="none" w="med" len="med"/>
                      <a:tailEnd type="none" w="med" len="med"/>
                    </a:lnR>
                    <a:lnT w="12700" cap="flat" cmpd="sng" algn="ctr">
                      <a:solidFill>
                        <a:srgbClr val="584288"/>
                      </a:solidFill>
                      <a:prstDash val="solid"/>
                      <a:round/>
                      <a:headEnd type="none" w="med" len="med"/>
                      <a:tailEnd type="none" w="med" len="med"/>
                    </a:lnT>
                    <a:lnB w="12700" cap="flat" cmpd="sng" algn="ctr">
                      <a:solidFill>
                        <a:srgbClr val="584288"/>
                      </a:solidFill>
                      <a:prstDash val="solid"/>
                      <a:round/>
                      <a:headEnd type="none" w="med" len="med"/>
                      <a:tailEnd type="none" w="med" len="med"/>
                    </a:lnB>
                    <a:solidFill>
                      <a:srgbClr val="C7BFD4"/>
                    </a:solidFill>
                  </a:tcPr>
                </a:tc>
                <a:tc>
                  <a:txBody>
                    <a:bodyPr/>
                    <a:lstStyle/>
                    <a:p>
                      <a:r>
                        <a:rPr lang="en-GB" sz="1600">
                          <a:solidFill>
                            <a:schemeClr val="tx1"/>
                          </a:solidFill>
                          <a:latin typeface="Arial" panose="020B0604020202020204" pitchFamily="34" charset="0"/>
                          <a:cs typeface="Arial" panose="020B0604020202020204" pitchFamily="34" charset="0"/>
                        </a:rPr>
                        <a:t>Exploring some of the ways farmers care for land, water and energy, and what we can do to care for them too. </a:t>
                      </a:r>
                    </a:p>
                  </a:txBody>
                  <a:tcPr>
                    <a:lnL w="12700" cap="flat" cmpd="sng" algn="ctr">
                      <a:solidFill>
                        <a:srgbClr val="584288"/>
                      </a:solidFill>
                      <a:prstDash val="solid"/>
                      <a:round/>
                      <a:headEnd type="none" w="med" len="med"/>
                      <a:tailEnd type="none" w="med" len="med"/>
                    </a:lnL>
                    <a:lnR w="12700" cap="flat" cmpd="sng" algn="ctr">
                      <a:solidFill>
                        <a:srgbClr val="584288"/>
                      </a:solidFill>
                      <a:prstDash val="solid"/>
                      <a:round/>
                      <a:headEnd type="none" w="med" len="med"/>
                      <a:tailEnd type="none" w="med" len="med"/>
                    </a:lnR>
                    <a:lnT w="12700" cap="flat" cmpd="sng" algn="ctr">
                      <a:solidFill>
                        <a:srgbClr val="584288"/>
                      </a:solidFill>
                      <a:prstDash val="solid"/>
                      <a:round/>
                      <a:headEnd type="none" w="med" len="med"/>
                      <a:tailEnd type="none" w="med" len="med"/>
                    </a:lnT>
                    <a:lnB w="12700" cap="flat" cmpd="sng" algn="ctr">
                      <a:solidFill>
                        <a:srgbClr val="584288"/>
                      </a:solidFill>
                      <a:prstDash val="solid"/>
                      <a:round/>
                      <a:headEnd type="none" w="med" len="med"/>
                      <a:tailEnd type="none" w="med" len="med"/>
                    </a:lnB>
                    <a:solidFill>
                      <a:srgbClr val="C7BFD4"/>
                    </a:solidFill>
                  </a:tcPr>
                </a:tc>
                <a:extLst>
                  <a:ext uri="{0D108BD9-81ED-4DB2-BD59-A6C34878D82A}">
                    <a16:rowId xmlns:a16="http://schemas.microsoft.com/office/drawing/2014/main" val="881015766"/>
                  </a:ext>
                </a:extLst>
              </a:tr>
              <a:tr h="881917">
                <a:tc>
                  <a:txBody>
                    <a:bodyPr/>
                    <a:lstStyle/>
                    <a:p>
                      <a:r>
                        <a:rPr lang="en-GB" sz="1600">
                          <a:solidFill>
                            <a:schemeClr val="tx1"/>
                          </a:solidFill>
                          <a:latin typeface="Arial" panose="020B0604020202020204" pitchFamily="34" charset="0"/>
                          <a:cs typeface="Arial" panose="020B0604020202020204" pitchFamily="34" charset="0"/>
                        </a:rPr>
                        <a:t>Food waste</a:t>
                      </a:r>
                    </a:p>
                    <a:p>
                      <a:endParaRPr lang="en-GB" sz="1600">
                        <a:solidFill>
                          <a:schemeClr val="tx1"/>
                        </a:solidFill>
                        <a:latin typeface="Arial" panose="020B0604020202020204" pitchFamily="34" charset="0"/>
                        <a:cs typeface="Arial" panose="020B0604020202020204" pitchFamily="34" charset="0"/>
                      </a:endParaRPr>
                    </a:p>
                  </a:txBody>
                  <a:tcPr>
                    <a:lnL w="12700" cap="flat" cmpd="sng" algn="ctr">
                      <a:solidFill>
                        <a:srgbClr val="584288"/>
                      </a:solidFill>
                      <a:prstDash val="solid"/>
                      <a:round/>
                      <a:headEnd type="none" w="med" len="med"/>
                      <a:tailEnd type="none" w="med" len="med"/>
                    </a:lnL>
                    <a:lnR w="12700" cap="flat" cmpd="sng" algn="ctr">
                      <a:solidFill>
                        <a:srgbClr val="584288"/>
                      </a:solidFill>
                      <a:prstDash val="solid"/>
                      <a:round/>
                      <a:headEnd type="none" w="med" len="med"/>
                      <a:tailEnd type="none" w="med" len="med"/>
                    </a:lnR>
                    <a:lnT w="12700" cap="flat" cmpd="sng" algn="ctr">
                      <a:solidFill>
                        <a:srgbClr val="584288"/>
                      </a:solidFill>
                      <a:prstDash val="solid"/>
                      <a:round/>
                      <a:headEnd type="none" w="med" len="med"/>
                      <a:tailEnd type="none" w="med" len="med"/>
                    </a:lnT>
                    <a:lnB w="12700" cap="flat" cmpd="sng" algn="ctr">
                      <a:solidFill>
                        <a:srgbClr val="584288"/>
                      </a:solidFill>
                      <a:prstDash val="solid"/>
                      <a:round/>
                      <a:headEnd type="none" w="med" len="med"/>
                      <a:tailEnd type="none" w="med" len="med"/>
                    </a:lnB>
                    <a:solidFill>
                      <a:srgbClr val="C7BFD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solidFill>
                            <a:schemeClr val="tx1"/>
                          </a:solidFill>
                          <a:latin typeface="Arial" panose="020B0604020202020204" pitchFamily="34" charset="0"/>
                          <a:cs typeface="Arial" panose="020B0604020202020204" pitchFamily="34" charset="0"/>
                        </a:rPr>
                        <a:t>A lot of food that could have been eaten is wasted for different reasons.</a:t>
                      </a:r>
                    </a:p>
                  </a:txBody>
                  <a:tcPr>
                    <a:lnL w="12700" cap="flat" cmpd="sng" algn="ctr">
                      <a:solidFill>
                        <a:srgbClr val="584288"/>
                      </a:solidFill>
                      <a:prstDash val="solid"/>
                      <a:round/>
                      <a:headEnd type="none" w="med" len="med"/>
                      <a:tailEnd type="none" w="med" len="med"/>
                    </a:lnL>
                    <a:lnR w="12700" cap="flat" cmpd="sng" algn="ctr">
                      <a:solidFill>
                        <a:srgbClr val="584288"/>
                      </a:solidFill>
                      <a:prstDash val="solid"/>
                      <a:round/>
                      <a:headEnd type="none" w="med" len="med"/>
                      <a:tailEnd type="none" w="med" len="med"/>
                    </a:lnR>
                    <a:lnT w="12700" cap="flat" cmpd="sng" algn="ctr">
                      <a:solidFill>
                        <a:srgbClr val="584288"/>
                      </a:solidFill>
                      <a:prstDash val="solid"/>
                      <a:round/>
                      <a:headEnd type="none" w="med" len="med"/>
                      <a:tailEnd type="none" w="med" len="med"/>
                    </a:lnT>
                    <a:lnB w="12700" cap="flat" cmpd="sng" algn="ctr">
                      <a:solidFill>
                        <a:srgbClr val="584288"/>
                      </a:solidFill>
                      <a:prstDash val="solid"/>
                      <a:round/>
                      <a:headEnd type="none" w="med" len="med"/>
                      <a:tailEnd type="none" w="med" len="med"/>
                    </a:lnB>
                    <a:solidFill>
                      <a:srgbClr val="C7BFD4"/>
                    </a:solidFill>
                  </a:tcPr>
                </a:tc>
                <a:tc>
                  <a:txBody>
                    <a:bodyPr/>
                    <a:lstStyle/>
                    <a:p>
                      <a:r>
                        <a:rPr lang="en-GB" sz="1600">
                          <a:solidFill>
                            <a:schemeClr val="tx1"/>
                          </a:solidFill>
                          <a:latin typeface="Arial" panose="020B0604020202020204" pitchFamily="34" charset="0"/>
                          <a:cs typeface="Arial" panose="020B0604020202020204" pitchFamily="34" charset="0"/>
                        </a:rPr>
                        <a:t>Looking at the impact of food waste and what we can do to help. </a:t>
                      </a:r>
                    </a:p>
                  </a:txBody>
                  <a:tcPr>
                    <a:lnL w="12700" cap="flat" cmpd="sng" algn="ctr">
                      <a:solidFill>
                        <a:srgbClr val="584288"/>
                      </a:solidFill>
                      <a:prstDash val="solid"/>
                      <a:round/>
                      <a:headEnd type="none" w="med" len="med"/>
                      <a:tailEnd type="none" w="med" len="med"/>
                    </a:lnL>
                    <a:lnR w="12700" cap="flat" cmpd="sng" algn="ctr">
                      <a:solidFill>
                        <a:srgbClr val="584288"/>
                      </a:solidFill>
                      <a:prstDash val="solid"/>
                      <a:round/>
                      <a:headEnd type="none" w="med" len="med"/>
                      <a:tailEnd type="none" w="med" len="med"/>
                    </a:lnR>
                    <a:lnT w="12700" cap="flat" cmpd="sng" algn="ctr">
                      <a:solidFill>
                        <a:srgbClr val="584288"/>
                      </a:solidFill>
                      <a:prstDash val="solid"/>
                      <a:round/>
                      <a:headEnd type="none" w="med" len="med"/>
                      <a:tailEnd type="none" w="med" len="med"/>
                    </a:lnT>
                    <a:lnB w="12700" cap="flat" cmpd="sng" algn="ctr">
                      <a:solidFill>
                        <a:srgbClr val="584288"/>
                      </a:solidFill>
                      <a:prstDash val="solid"/>
                      <a:round/>
                      <a:headEnd type="none" w="med" len="med"/>
                      <a:tailEnd type="none" w="med" len="med"/>
                    </a:lnB>
                    <a:solidFill>
                      <a:srgbClr val="C7BFD4"/>
                    </a:solidFill>
                  </a:tcPr>
                </a:tc>
                <a:extLst>
                  <a:ext uri="{0D108BD9-81ED-4DB2-BD59-A6C34878D82A}">
                    <a16:rowId xmlns:a16="http://schemas.microsoft.com/office/drawing/2014/main" val="981585863"/>
                  </a:ext>
                </a:extLst>
              </a:tr>
              <a:tr h="620609">
                <a:tc>
                  <a:txBody>
                    <a:bodyPr/>
                    <a:lstStyle/>
                    <a:p>
                      <a:r>
                        <a:rPr lang="en-GB" sz="1600">
                          <a:latin typeface="Arial" panose="020B0604020202020204" pitchFamily="34" charset="0"/>
                          <a:cs typeface="Arial" panose="020B0604020202020204" pitchFamily="34" charset="0"/>
                        </a:rPr>
                        <a:t>Our health</a:t>
                      </a:r>
                    </a:p>
                  </a:txBody>
                  <a:tcPr>
                    <a:lnL w="12700" cap="flat" cmpd="sng" algn="ctr">
                      <a:solidFill>
                        <a:srgbClr val="584288"/>
                      </a:solidFill>
                      <a:prstDash val="solid"/>
                      <a:round/>
                      <a:headEnd type="none" w="med" len="med"/>
                      <a:tailEnd type="none" w="med" len="med"/>
                    </a:lnL>
                    <a:lnR w="12700" cap="flat" cmpd="sng" algn="ctr">
                      <a:solidFill>
                        <a:srgbClr val="584288"/>
                      </a:solidFill>
                      <a:prstDash val="solid"/>
                      <a:round/>
                      <a:headEnd type="none" w="med" len="med"/>
                      <a:tailEnd type="none" w="med" len="med"/>
                    </a:lnR>
                    <a:lnT w="12700" cap="flat" cmpd="sng" algn="ctr">
                      <a:solidFill>
                        <a:srgbClr val="584288"/>
                      </a:solidFill>
                      <a:prstDash val="solid"/>
                      <a:round/>
                      <a:headEnd type="none" w="med" len="med"/>
                      <a:tailEnd type="none" w="med" len="med"/>
                    </a:lnT>
                    <a:lnB w="12700" cap="flat" cmpd="sng" algn="ctr">
                      <a:solidFill>
                        <a:srgbClr val="584288"/>
                      </a:solidFill>
                      <a:prstDash val="solid"/>
                      <a:round/>
                      <a:headEnd type="none" w="med" len="med"/>
                      <a:tailEnd type="none" w="med" len="med"/>
                    </a:lnB>
                    <a:solidFill>
                      <a:srgbClr val="C7BFD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latin typeface="Arial" panose="020B0604020202020204" pitchFamily="34" charset="0"/>
                          <a:cs typeface="Arial" panose="020B0604020202020204" pitchFamily="34" charset="0"/>
                        </a:rPr>
                        <a:t>Sustainable and healthy food is good for our bodies.</a:t>
                      </a:r>
                    </a:p>
                  </a:txBody>
                  <a:tcPr>
                    <a:lnL w="12700" cap="flat" cmpd="sng" algn="ctr">
                      <a:solidFill>
                        <a:srgbClr val="584288"/>
                      </a:solidFill>
                      <a:prstDash val="solid"/>
                      <a:round/>
                      <a:headEnd type="none" w="med" len="med"/>
                      <a:tailEnd type="none" w="med" len="med"/>
                    </a:lnL>
                    <a:lnR w="12700" cap="flat" cmpd="sng" algn="ctr">
                      <a:solidFill>
                        <a:srgbClr val="584288"/>
                      </a:solidFill>
                      <a:prstDash val="solid"/>
                      <a:round/>
                      <a:headEnd type="none" w="med" len="med"/>
                      <a:tailEnd type="none" w="med" len="med"/>
                    </a:lnR>
                    <a:lnT w="12700" cap="flat" cmpd="sng" algn="ctr">
                      <a:solidFill>
                        <a:srgbClr val="584288"/>
                      </a:solidFill>
                      <a:prstDash val="solid"/>
                      <a:round/>
                      <a:headEnd type="none" w="med" len="med"/>
                      <a:tailEnd type="none" w="med" len="med"/>
                    </a:lnT>
                    <a:lnB w="12700" cap="flat" cmpd="sng" algn="ctr">
                      <a:solidFill>
                        <a:srgbClr val="584288"/>
                      </a:solidFill>
                      <a:prstDash val="solid"/>
                      <a:round/>
                      <a:headEnd type="none" w="med" len="med"/>
                      <a:tailEnd type="none" w="med" len="med"/>
                    </a:lnB>
                    <a:solidFill>
                      <a:srgbClr val="C7BFD4"/>
                    </a:solidFill>
                  </a:tcPr>
                </a:tc>
                <a:tc>
                  <a:txBody>
                    <a:bodyPr/>
                    <a:lstStyle/>
                    <a:p>
                      <a:r>
                        <a:rPr lang="en-GB" sz="1600">
                          <a:latin typeface="Arial" panose="020B0604020202020204" pitchFamily="34" charset="0"/>
                          <a:cs typeface="Arial" panose="020B0604020202020204" pitchFamily="34" charset="0"/>
                        </a:rPr>
                        <a:t>Exploring how what we eat and drink can help keep us and the planet healthy. </a:t>
                      </a:r>
                    </a:p>
                  </a:txBody>
                  <a:tcPr>
                    <a:lnL w="12700" cap="flat" cmpd="sng" algn="ctr">
                      <a:solidFill>
                        <a:srgbClr val="584288"/>
                      </a:solidFill>
                      <a:prstDash val="solid"/>
                      <a:round/>
                      <a:headEnd type="none" w="med" len="med"/>
                      <a:tailEnd type="none" w="med" len="med"/>
                    </a:lnL>
                    <a:lnR w="12700" cap="flat" cmpd="sng" algn="ctr">
                      <a:solidFill>
                        <a:srgbClr val="584288"/>
                      </a:solidFill>
                      <a:prstDash val="solid"/>
                      <a:round/>
                      <a:headEnd type="none" w="med" len="med"/>
                      <a:tailEnd type="none" w="med" len="med"/>
                    </a:lnR>
                    <a:lnT w="12700" cap="flat" cmpd="sng" algn="ctr">
                      <a:solidFill>
                        <a:srgbClr val="584288"/>
                      </a:solidFill>
                      <a:prstDash val="solid"/>
                      <a:round/>
                      <a:headEnd type="none" w="med" len="med"/>
                      <a:tailEnd type="none" w="med" len="med"/>
                    </a:lnT>
                    <a:lnB w="12700" cap="flat" cmpd="sng" algn="ctr">
                      <a:solidFill>
                        <a:srgbClr val="584288"/>
                      </a:solidFill>
                      <a:prstDash val="solid"/>
                      <a:round/>
                      <a:headEnd type="none" w="med" len="med"/>
                      <a:tailEnd type="none" w="med" len="med"/>
                    </a:lnB>
                    <a:solidFill>
                      <a:srgbClr val="C7BFD4"/>
                    </a:solidFill>
                  </a:tcPr>
                </a:tc>
                <a:extLst>
                  <a:ext uri="{0D108BD9-81ED-4DB2-BD59-A6C34878D82A}">
                    <a16:rowId xmlns:a16="http://schemas.microsoft.com/office/drawing/2014/main" val="2795970074"/>
                  </a:ext>
                </a:extLst>
              </a:tr>
            </a:tbl>
          </a:graphicData>
        </a:graphic>
      </p:graphicFrame>
    </p:spTree>
    <p:extLst>
      <p:ext uri="{BB962C8B-B14F-4D97-AF65-F5344CB8AC3E}">
        <p14:creationId xmlns:p14="http://schemas.microsoft.com/office/powerpoint/2010/main" val="41403853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346E6-85A7-615A-0E64-57C888B54D3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1DC3315-6BA8-E657-7D9E-1038BED16667}"/>
              </a:ext>
            </a:extLst>
          </p:cNvPr>
          <p:cNvSpPr>
            <a:spLocks noGrp="1"/>
          </p:cNvSpPr>
          <p:nvPr>
            <p:ph type="ctrTitle"/>
          </p:nvPr>
        </p:nvSpPr>
        <p:spPr>
          <a:xfrm>
            <a:off x="623336" y="1650691"/>
            <a:ext cx="11005447" cy="720725"/>
          </a:xfrm>
        </p:spPr>
        <p:txBody>
          <a:bodyPr>
            <a:noAutofit/>
          </a:bodyPr>
          <a:lstStyle/>
          <a:p>
            <a:r>
              <a:rPr lang="en-US" sz="3200" b="1"/>
              <a:t>Food waste</a:t>
            </a:r>
          </a:p>
        </p:txBody>
      </p:sp>
      <p:sp>
        <p:nvSpPr>
          <p:cNvPr id="3" name="TextBox 2">
            <a:extLst>
              <a:ext uri="{FF2B5EF4-FFF2-40B4-BE49-F238E27FC236}">
                <a16:creationId xmlns:a16="http://schemas.microsoft.com/office/drawing/2014/main" id="{DD5127CD-79F4-3DA8-42E1-1B7532F4004D}"/>
              </a:ext>
            </a:extLst>
          </p:cNvPr>
          <p:cNvSpPr txBox="1"/>
          <p:nvPr/>
        </p:nvSpPr>
        <p:spPr>
          <a:xfrm>
            <a:off x="623336" y="2371416"/>
            <a:ext cx="6254542" cy="1938992"/>
          </a:xfrm>
          <a:prstGeom prst="rect">
            <a:avLst/>
          </a:prstGeom>
          <a:noFill/>
        </p:spPr>
        <p:txBody>
          <a:bodyPr wrap="square">
            <a:spAutoFit/>
          </a:bodyPr>
          <a:lstStyle/>
          <a:p>
            <a:pPr marL="0" indent="0">
              <a:buNone/>
            </a:pPr>
            <a:r>
              <a:rPr lang="en-GB" sz="2400">
                <a:latin typeface="Arial" panose="020B0604020202020204" pitchFamily="34" charset="0"/>
                <a:cs typeface="Arial" panose="020B0604020202020204" pitchFamily="34" charset="0"/>
              </a:rPr>
              <a:t>We have all thrown food away at some time. </a:t>
            </a:r>
          </a:p>
          <a:p>
            <a:pPr marL="0" indent="0">
              <a:buNone/>
            </a:pPr>
            <a:endParaRPr lang="en-GB" sz="2400">
              <a:latin typeface="Arial" panose="020B0604020202020204" pitchFamily="34" charset="0"/>
              <a:cs typeface="Arial" panose="020B0604020202020204" pitchFamily="34" charset="0"/>
            </a:endParaRPr>
          </a:p>
          <a:p>
            <a:pPr marL="0" indent="0">
              <a:buNone/>
            </a:pPr>
            <a:r>
              <a:rPr lang="en-GB" sz="2400">
                <a:latin typeface="Arial" panose="020B0604020202020204" pitchFamily="34" charset="0"/>
                <a:cs typeface="Arial" panose="020B0604020202020204" pitchFamily="34" charset="0"/>
              </a:rPr>
              <a:t>What food have you thrown away?</a:t>
            </a:r>
          </a:p>
          <a:p>
            <a:pPr marL="0" indent="0">
              <a:buNone/>
            </a:pPr>
            <a:endParaRPr lang="en-GB" sz="2400">
              <a:latin typeface="Arial" panose="020B0604020202020204" pitchFamily="34" charset="0"/>
              <a:cs typeface="Arial" panose="020B0604020202020204" pitchFamily="34" charset="0"/>
            </a:endParaRPr>
          </a:p>
          <a:p>
            <a:pPr marL="0" indent="0">
              <a:buNone/>
            </a:pPr>
            <a:r>
              <a:rPr lang="en-GB" sz="2400">
                <a:latin typeface="Arial" panose="020B0604020202020204" pitchFamily="34" charset="0"/>
                <a:cs typeface="Arial" panose="020B0604020202020204" pitchFamily="34" charset="0"/>
              </a:rPr>
              <a:t>Why did you throw it away? </a:t>
            </a:r>
          </a:p>
        </p:txBody>
      </p:sp>
      <p:pic>
        <p:nvPicPr>
          <p:cNvPr id="5" name="Picture 4" descr="A child in a yellow shirt&#10;&#10;AI-generated content may be incorrect.">
            <a:extLst>
              <a:ext uri="{FF2B5EF4-FFF2-40B4-BE49-F238E27FC236}">
                <a16:creationId xmlns:a16="http://schemas.microsoft.com/office/drawing/2014/main" id="{1ABFA820-C57E-B80D-BE8B-6C77CB2D70A1}"/>
              </a:ext>
            </a:extLst>
          </p:cNvPr>
          <p:cNvPicPr>
            <a:picLocks noChangeAspect="1"/>
          </p:cNvPicPr>
          <p:nvPr/>
        </p:nvPicPr>
        <p:blipFill>
          <a:blip r:embed="rId2"/>
          <a:srcRect l="24447" r="15132" b="23324"/>
          <a:stretch/>
        </p:blipFill>
        <p:spPr>
          <a:xfrm>
            <a:off x="7076661" y="2371416"/>
            <a:ext cx="3750366" cy="3207749"/>
          </a:xfrm>
          <a:prstGeom prst="rect">
            <a:avLst/>
          </a:prstGeom>
        </p:spPr>
      </p:pic>
    </p:spTree>
    <p:extLst>
      <p:ext uri="{BB962C8B-B14F-4D97-AF65-F5344CB8AC3E}">
        <p14:creationId xmlns:p14="http://schemas.microsoft.com/office/powerpoint/2010/main" val="26184553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B4956-65E7-5B86-72A4-A1B5777179D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AA1E789-9706-ECF8-E7E2-42532F291E85}"/>
              </a:ext>
            </a:extLst>
          </p:cNvPr>
          <p:cNvSpPr>
            <a:spLocks noGrp="1"/>
          </p:cNvSpPr>
          <p:nvPr>
            <p:ph type="ctrTitle"/>
          </p:nvPr>
        </p:nvSpPr>
        <p:spPr>
          <a:xfrm>
            <a:off x="445753" y="1232547"/>
            <a:ext cx="11005447" cy="720725"/>
          </a:xfrm>
        </p:spPr>
        <p:txBody>
          <a:bodyPr>
            <a:noAutofit/>
          </a:bodyPr>
          <a:lstStyle/>
          <a:p>
            <a:r>
              <a:rPr lang="en-US" sz="3200" b="1"/>
              <a:t>Food waste</a:t>
            </a:r>
          </a:p>
        </p:txBody>
      </p:sp>
      <p:sp>
        <p:nvSpPr>
          <p:cNvPr id="3" name="TextBox 2">
            <a:extLst>
              <a:ext uri="{FF2B5EF4-FFF2-40B4-BE49-F238E27FC236}">
                <a16:creationId xmlns:a16="http://schemas.microsoft.com/office/drawing/2014/main" id="{A33695EE-C376-0A46-683D-72D1E1CD6FFB}"/>
              </a:ext>
            </a:extLst>
          </p:cNvPr>
          <p:cNvSpPr txBox="1"/>
          <p:nvPr/>
        </p:nvSpPr>
        <p:spPr>
          <a:xfrm>
            <a:off x="374265" y="1651016"/>
            <a:ext cx="11750989" cy="461665"/>
          </a:xfrm>
          <a:prstGeom prst="rect">
            <a:avLst/>
          </a:prstGeom>
          <a:noFill/>
        </p:spPr>
        <p:txBody>
          <a:bodyPr wrap="square">
            <a:spAutoFit/>
          </a:bodyPr>
          <a:lstStyle/>
          <a:p>
            <a:pPr marL="0" indent="0">
              <a:buNone/>
            </a:pPr>
            <a:r>
              <a:rPr lang="en-GB" sz="2400">
                <a:latin typeface="Arial" panose="020B0604020202020204" pitchFamily="34" charset="0"/>
                <a:cs typeface="Arial" panose="020B0604020202020204" pitchFamily="34" charset="0"/>
              </a:rPr>
              <a:t>Look at the reasons why these children have thrown food away. </a:t>
            </a:r>
          </a:p>
        </p:txBody>
      </p:sp>
      <p:pic>
        <p:nvPicPr>
          <p:cNvPr id="13" name="Picture 12" descr="A group of children sitting at a table&#10;&#10;AI-generated content may be incorrect.">
            <a:extLst>
              <a:ext uri="{FF2B5EF4-FFF2-40B4-BE49-F238E27FC236}">
                <a16:creationId xmlns:a16="http://schemas.microsoft.com/office/drawing/2014/main" id="{8A0DE675-D829-47E8-1CB5-FD2A0BD3E3E1}"/>
              </a:ext>
            </a:extLst>
          </p:cNvPr>
          <p:cNvPicPr>
            <a:picLocks noChangeAspect="1"/>
          </p:cNvPicPr>
          <p:nvPr/>
        </p:nvPicPr>
        <p:blipFill>
          <a:blip r:embed="rId2"/>
          <a:srcRect l="38551" t="26500" r="7808" b="21802"/>
          <a:stretch/>
        </p:blipFill>
        <p:spPr>
          <a:xfrm>
            <a:off x="5948476" y="2232489"/>
            <a:ext cx="5340626" cy="3433301"/>
          </a:xfrm>
          <a:prstGeom prst="rect">
            <a:avLst/>
          </a:prstGeom>
        </p:spPr>
      </p:pic>
      <p:sp>
        <p:nvSpPr>
          <p:cNvPr id="2" name="Speech Bubble: Rectangle 1">
            <a:extLst>
              <a:ext uri="{FF2B5EF4-FFF2-40B4-BE49-F238E27FC236}">
                <a16:creationId xmlns:a16="http://schemas.microsoft.com/office/drawing/2014/main" id="{0851679B-6C81-B261-BD2C-55EAFE3A8C7E}"/>
              </a:ext>
            </a:extLst>
          </p:cNvPr>
          <p:cNvSpPr/>
          <p:nvPr/>
        </p:nvSpPr>
        <p:spPr>
          <a:xfrm>
            <a:off x="445753" y="4695616"/>
            <a:ext cx="4961134" cy="1013680"/>
          </a:xfrm>
          <a:prstGeom prst="wedgeRectCallout">
            <a:avLst>
              <a:gd name="adj1" fmla="val 63042"/>
              <a:gd name="adj2" fmla="val -20081"/>
            </a:avLst>
          </a:prstGeom>
          <a:solidFill>
            <a:srgbClr val="C7BFD4"/>
          </a:solidFill>
          <a:ln w="38100">
            <a:solidFill>
              <a:srgbClr val="C7BF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latin typeface="Arial" panose="020B0604020202020204" pitchFamily="34" charset="0"/>
                <a:cs typeface="Arial" panose="020B0604020202020204" pitchFamily="34" charset="0"/>
              </a:rPr>
              <a:t>Sometimes I put too much food on my plate and I can’t eat it all.</a:t>
            </a:r>
          </a:p>
        </p:txBody>
      </p:sp>
      <p:sp>
        <p:nvSpPr>
          <p:cNvPr id="5" name="Speech Bubble: Rectangle 4">
            <a:extLst>
              <a:ext uri="{FF2B5EF4-FFF2-40B4-BE49-F238E27FC236}">
                <a16:creationId xmlns:a16="http://schemas.microsoft.com/office/drawing/2014/main" id="{5A964687-A381-0DDA-1F60-ACA0C4619345}"/>
              </a:ext>
            </a:extLst>
          </p:cNvPr>
          <p:cNvSpPr/>
          <p:nvPr/>
        </p:nvSpPr>
        <p:spPr>
          <a:xfrm>
            <a:off x="445753" y="2296791"/>
            <a:ext cx="4540917" cy="986964"/>
          </a:xfrm>
          <a:prstGeom prst="wedgeRectCallout">
            <a:avLst>
              <a:gd name="adj1" fmla="val 89524"/>
              <a:gd name="adj2" fmla="val -550"/>
            </a:avLst>
          </a:prstGeom>
          <a:solidFill>
            <a:srgbClr val="C7BFD4"/>
          </a:solidFill>
          <a:ln w="38100">
            <a:solidFill>
              <a:srgbClr val="C7BF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latin typeface="Arial" panose="020B0604020202020204" pitchFamily="34" charset="0"/>
                <a:cs typeface="Arial" panose="020B0604020202020204" pitchFamily="34" charset="0"/>
              </a:rPr>
              <a:t>I sometimes don’t like the food I’m eating, so I leave it.</a:t>
            </a:r>
            <a:endParaRPr lang="en-GB" sz="2400">
              <a:latin typeface="Arial" panose="020B0604020202020204" pitchFamily="34" charset="0"/>
              <a:cs typeface="Arial" panose="020B0604020202020204" pitchFamily="34" charset="0"/>
            </a:endParaRPr>
          </a:p>
        </p:txBody>
      </p:sp>
      <p:sp>
        <p:nvSpPr>
          <p:cNvPr id="6" name="Speech Bubble: Rectangle 5">
            <a:extLst>
              <a:ext uri="{FF2B5EF4-FFF2-40B4-BE49-F238E27FC236}">
                <a16:creationId xmlns:a16="http://schemas.microsoft.com/office/drawing/2014/main" id="{588BA830-2773-B53F-0F24-923E49B31486}"/>
              </a:ext>
            </a:extLst>
          </p:cNvPr>
          <p:cNvSpPr/>
          <p:nvPr/>
        </p:nvSpPr>
        <p:spPr>
          <a:xfrm>
            <a:off x="445753" y="3456342"/>
            <a:ext cx="4307000" cy="1013679"/>
          </a:xfrm>
          <a:prstGeom prst="wedgeRectCallout">
            <a:avLst>
              <a:gd name="adj1" fmla="val 158018"/>
              <a:gd name="adj2" fmla="val -28536"/>
            </a:avLst>
          </a:prstGeom>
          <a:solidFill>
            <a:srgbClr val="C7BFD4"/>
          </a:solidFill>
          <a:ln w="38100">
            <a:solidFill>
              <a:srgbClr val="C7BF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latin typeface="Arial" panose="020B0604020202020204" pitchFamily="34" charset="0"/>
                <a:cs typeface="Arial" panose="020B0604020202020204" pitchFamily="34" charset="0"/>
              </a:rPr>
              <a:t>When food looks like it’s going a bit bad, I throw it away. </a:t>
            </a:r>
          </a:p>
        </p:txBody>
      </p:sp>
      <p:pic>
        <p:nvPicPr>
          <p:cNvPr id="7" name="Picture 6" descr="A cartoon of a planet earth&#10;&#10;AI-generated content may be incorrect.">
            <a:extLst>
              <a:ext uri="{FF2B5EF4-FFF2-40B4-BE49-F238E27FC236}">
                <a16:creationId xmlns:a16="http://schemas.microsoft.com/office/drawing/2014/main" id="{7336DDB2-DD09-E1BE-8DD3-E17BB02880C0}"/>
              </a:ext>
            </a:extLst>
          </p:cNvPr>
          <p:cNvPicPr>
            <a:picLocks noChangeAspect="1"/>
          </p:cNvPicPr>
          <p:nvPr/>
        </p:nvPicPr>
        <p:blipFill>
          <a:blip r:embed="rId3"/>
          <a:stretch>
            <a:fillRect/>
          </a:stretch>
        </p:blipFill>
        <p:spPr>
          <a:xfrm flipH="1">
            <a:off x="2018451" y="5797729"/>
            <a:ext cx="1013886" cy="977001"/>
          </a:xfrm>
          <a:prstGeom prst="rect">
            <a:avLst/>
          </a:prstGeom>
        </p:spPr>
      </p:pic>
      <p:sp>
        <p:nvSpPr>
          <p:cNvPr id="8" name="TextBox 7">
            <a:extLst>
              <a:ext uri="{FF2B5EF4-FFF2-40B4-BE49-F238E27FC236}">
                <a16:creationId xmlns:a16="http://schemas.microsoft.com/office/drawing/2014/main" id="{3D4826B2-8484-54A7-AD03-5AC1D97E55A9}"/>
              </a:ext>
            </a:extLst>
          </p:cNvPr>
          <p:cNvSpPr txBox="1"/>
          <p:nvPr/>
        </p:nvSpPr>
        <p:spPr>
          <a:xfrm>
            <a:off x="3032337" y="6023179"/>
            <a:ext cx="5340626" cy="830997"/>
          </a:xfrm>
          <a:prstGeom prst="rect">
            <a:avLst/>
          </a:prstGeom>
          <a:noFill/>
        </p:spPr>
        <p:txBody>
          <a:bodyPr wrap="square">
            <a:spAutoFit/>
          </a:bodyPr>
          <a:lstStyle/>
          <a:p>
            <a:r>
              <a:rPr lang="en-GB" sz="2400">
                <a:solidFill>
                  <a:srgbClr val="584288"/>
                </a:solidFill>
                <a:latin typeface="Arial" panose="020B0604020202020204" pitchFamily="34" charset="0"/>
                <a:cs typeface="Arial" panose="020B0604020202020204" pitchFamily="34" charset="0"/>
              </a:rPr>
              <a:t>What could they have done instead? </a:t>
            </a:r>
            <a:endParaRPr lang="en-GB" sz="2400">
              <a:latin typeface="Arial" panose="020B060402020202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89449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C7A66-BDA3-78C5-C369-6C81EB79426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075FB82-CACE-E052-F8E0-3B1F8196B011}"/>
              </a:ext>
            </a:extLst>
          </p:cNvPr>
          <p:cNvSpPr>
            <a:spLocks noGrp="1"/>
          </p:cNvSpPr>
          <p:nvPr>
            <p:ph type="ctrTitle"/>
          </p:nvPr>
        </p:nvSpPr>
        <p:spPr>
          <a:xfrm>
            <a:off x="593276" y="1270583"/>
            <a:ext cx="11005447" cy="720725"/>
          </a:xfrm>
        </p:spPr>
        <p:txBody>
          <a:bodyPr>
            <a:noAutofit/>
          </a:bodyPr>
          <a:lstStyle/>
          <a:p>
            <a:r>
              <a:rPr lang="en-US" sz="3200" b="1"/>
              <a:t>How can we waste less food?</a:t>
            </a:r>
          </a:p>
        </p:txBody>
      </p:sp>
      <p:sp>
        <p:nvSpPr>
          <p:cNvPr id="5" name="TextBox 4">
            <a:extLst>
              <a:ext uri="{FF2B5EF4-FFF2-40B4-BE49-F238E27FC236}">
                <a16:creationId xmlns:a16="http://schemas.microsoft.com/office/drawing/2014/main" id="{52C9DCF0-2EE0-68E0-D6A8-CDCBA53ABE1C}"/>
              </a:ext>
            </a:extLst>
          </p:cNvPr>
          <p:cNvSpPr txBox="1"/>
          <p:nvPr/>
        </p:nvSpPr>
        <p:spPr>
          <a:xfrm>
            <a:off x="593276" y="2108116"/>
            <a:ext cx="6231594" cy="3046988"/>
          </a:xfrm>
          <a:prstGeom prst="rect">
            <a:avLst/>
          </a:prstGeom>
          <a:noFill/>
        </p:spPr>
        <p:txBody>
          <a:bodyPr wrap="square">
            <a:spAutoFit/>
          </a:bodyPr>
          <a:lstStyle/>
          <a:p>
            <a:pPr marL="342900" indent="-342900">
              <a:buFont typeface="Arial" panose="020B0604020202020204" pitchFamily="34" charset="0"/>
              <a:buChar char="•"/>
            </a:pPr>
            <a:r>
              <a:rPr lang="en-GB" sz="2400">
                <a:latin typeface="Arial" panose="020B0604020202020204" pitchFamily="34" charset="0"/>
                <a:cs typeface="Arial" panose="020B0604020202020204" pitchFamily="34" charset="0"/>
              </a:rPr>
              <a:t>Take a smaller portion.</a:t>
            </a:r>
          </a:p>
          <a:p>
            <a:endParaRPr lang="en-GB" sz="24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a:latin typeface="Arial" panose="020B0604020202020204" pitchFamily="34" charset="0"/>
                <a:cs typeface="Arial" panose="020B0604020202020204" pitchFamily="34" charset="0"/>
              </a:rPr>
              <a:t>Share a portion that is too large.</a:t>
            </a:r>
          </a:p>
          <a:p>
            <a:endParaRPr lang="en-GB" sz="24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a:latin typeface="Arial" panose="020B0604020202020204" pitchFamily="34" charset="0"/>
                <a:cs typeface="Arial" panose="020B0604020202020204" pitchFamily="34" charset="0"/>
              </a:rPr>
              <a:t>Ask to try a little bit of a food if </a:t>
            </a:r>
            <a:br>
              <a:rPr lang="en-GB" sz="2400">
                <a:latin typeface="Arial" panose="020B0604020202020204" pitchFamily="34" charset="0"/>
                <a:cs typeface="Arial" panose="020B0604020202020204" pitchFamily="34" charset="0"/>
              </a:rPr>
            </a:br>
            <a:r>
              <a:rPr lang="en-GB" sz="2400">
                <a:latin typeface="Arial" panose="020B0604020202020204" pitchFamily="34" charset="0"/>
                <a:cs typeface="Arial" panose="020B0604020202020204" pitchFamily="34" charset="0"/>
              </a:rPr>
              <a:t>you’re not sure you will like it. </a:t>
            </a:r>
          </a:p>
          <a:p>
            <a:endParaRPr lang="en-GB" sz="24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a:latin typeface="Arial" panose="020B0604020202020204" pitchFamily="34" charset="0"/>
                <a:cs typeface="Arial" panose="020B0604020202020204" pitchFamily="34" charset="0"/>
              </a:rPr>
              <a:t>Save it for later. </a:t>
            </a:r>
          </a:p>
        </p:txBody>
      </p:sp>
      <p:pic>
        <p:nvPicPr>
          <p:cNvPr id="3" name="Picture 2" descr="A cartoon of a planet earth&#10;&#10;AI-generated content may be incorrect.">
            <a:extLst>
              <a:ext uri="{FF2B5EF4-FFF2-40B4-BE49-F238E27FC236}">
                <a16:creationId xmlns:a16="http://schemas.microsoft.com/office/drawing/2014/main" id="{60FC4CF4-244F-5769-3917-2F11973B71B8}"/>
              </a:ext>
            </a:extLst>
          </p:cNvPr>
          <p:cNvPicPr>
            <a:picLocks noChangeAspect="1"/>
          </p:cNvPicPr>
          <p:nvPr/>
        </p:nvPicPr>
        <p:blipFill>
          <a:blip r:embed="rId2"/>
          <a:stretch>
            <a:fillRect/>
          </a:stretch>
        </p:blipFill>
        <p:spPr>
          <a:xfrm flipH="1">
            <a:off x="593276" y="5361704"/>
            <a:ext cx="1313067" cy="1265298"/>
          </a:xfrm>
          <a:prstGeom prst="rect">
            <a:avLst/>
          </a:prstGeom>
        </p:spPr>
      </p:pic>
      <p:sp>
        <p:nvSpPr>
          <p:cNvPr id="2" name="TextBox 1">
            <a:extLst>
              <a:ext uri="{FF2B5EF4-FFF2-40B4-BE49-F238E27FC236}">
                <a16:creationId xmlns:a16="http://schemas.microsoft.com/office/drawing/2014/main" id="{C34A8464-3531-213D-5988-066486E94AA8}"/>
              </a:ext>
            </a:extLst>
          </p:cNvPr>
          <p:cNvSpPr txBox="1"/>
          <p:nvPr/>
        </p:nvSpPr>
        <p:spPr>
          <a:xfrm>
            <a:off x="2081786" y="5595669"/>
            <a:ext cx="7012276" cy="830997"/>
          </a:xfrm>
          <a:prstGeom prst="rect">
            <a:avLst/>
          </a:prstGeom>
          <a:noFill/>
        </p:spPr>
        <p:txBody>
          <a:bodyPr wrap="square">
            <a:spAutoFit/>
          </a:bodyPr>
          <a:lstStyle/>
          <a:p>
            <a:pPr marL="0" indent="0">
              <a:buNone/>
            </a:pPr>
            <a:r>
              <a:rPr lang="en-GB" sz="2400">
                <a:solidFill>
                  <a:srgbClr val="584288"/>
                </a:solidFill>
                <a:latin typeface="Arial" panose="020B0604020202020204" pitchFamily="34" charset="0"/>
                <a:cs typeface="Arial" panose="020B0604020202020204" pitchFamily="34" charset="0"/>
              </a:rPr>
              <a:t>Remember, saved food may need to be wrapped up or put in the fridge so it stays good to eat!</a:t>
            </a:r>
          </a:p>
        </p:txBody>
      </p:sp>
      <p:pic>
        <p:nvPicPr>
          <p:cNvPr id="7" name="Picture 6" descr="A child and child holding trays of food&#10;&#10;AI-generated content may be incorrect.">
            <a:extLst>
              <a:ext uri="{FF2B5EF4-FFF2-40B4-BE49-F238E27FC236}">
                <a16:creationId xmlns:a16="http://schemas.microsoft.com/office/drawing/2014/main" id="{116CB7A1-4D27-08E8-146E-381D4B36BAF6}"/>
              </a:ext>
            </a:extLst>
          </p:cNvPr>
          <p:cNvPicPr>
            <a:picLocks noChangeAspect="1"/>
          </p:cNvPicPr>
          <p:nvPr/>
        </p:nvPicPr>
        <p:blipFill>
          <a:blip r:embed="rId3"/>
          <a:srcRect r="17830" b="10085"/>
          <a:stretch/>
        </p:blipFill>
        <p:spPr>
          <a:xfrm>
            <a:off x="6096000" y="2108116"/>
            <a:ext cx="4373329" cy="3191994"/>
          </a:xfrm>
          <a:prstGeom prst="rect">
            <a:avLst/>
          </a:prstGeom>
        </p:spPr>
      </p:pic>
    </p:spTree>
    <p:extLst>
      <p:ext uri="{BB962C8B-B14F-4D97-AF65-F5344CB8AC3E}">
        <p14:creationId xmlns:p14="http://schemas.microsoft.com/office/powerpoint/2010/main" val="26000206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C6672-86F9-AAE7-72F0-D1D5B354E1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DCB53A-0E20-C0BC-8BB5-0580A74BB467}"/>
              </a:ext>
            </a:extLst>
          </p:cNvPr>
          <p:cNvSpPr>
            <a:spLocks noGrp="1"/>
          </p:cNvSpPr>
          <p:nvPr>
            <p:ph type="ctrTitle"/>
          </p:nvPr>
        </p:nvSpPr>
        <p:spPr>
          <a:xfrm>
            <a:off x="612682" y="1285503"/>
            <a:ext cx="9720000" cy="720000"/>
          </a:xfrm>
        </p:spPr>
        <p:txBody>
          <a:bodyPr/>
          <a:lstStyle/>
          <a:p>
            <a:r>
              <a:rPr lang="en-US"/>
              <a:t>Memory quiz!</a:t>
            </a:r>
          </a:p>
        </p:txBody>
      </p:sp>
      <p:sp>
        <p:nvSpPr>
          <p:cNvPr id="6" name="Subtitle 2">
            <a:extLst>
              <a:ext uri="{FF2B5EF4-FFF2-40B4-BE49-F238E27FC236}">
                <a16:creationId xmlns:a16="http://schemas.microsoft.com/office/drawing/2014/main" id="{1D87F101-50B0-5720-CD71-F789AB7B0485}"/>
              </a:ext>
            </a:extLst>
          </p:cNvPr>
          <p:cNvSpPr>
            <a:spLocks noGrp="1"/>
          </p:cNvSpPr>
          <p:nvPr>
            <p:ph type="subTitle" idx="1"/>
          </p:nvPr>
        </p:nvSpPr>
        <p:spPr>
          <a:xfrm>
            <a:off x="612682" y="2024896"/>
            <a:ext cx="5108309" cy="3236287"/>
          </a:xfrm>
        </p:spPr>
        <p:txBody>
          <a:bodyPr/>
          <a:lstStyle/>
          <a:p>
            <a:pPr marL="457200" indent="-457200">
              <a:lnSpc>
                <a:spcPct val="100000"/>
              </a:lnSpc>
              <a:buAutoNum type="arabicPeriod"/>
            </a:pPr>
            <a:r>
              <a:rPr lang="en-US" sz="2000">
                <a:latin typeface="Arial"/>
                <a:cs typeface="Arial"/>
              </a:rPr>
              <a:t>What is food waste?</a:t>
            </a:r>
          </a:p>
          <a:p>
            <a:pPr marL="457200" indent="-457200">
              <a:lnSpc>
                <a:spcPct val="100000"/>
              </a:lnSpc>
              <a:buAutoNum type="arabicPeriod"/>
            </a:pPr>
            <a:r>
              <a:rPr lang="en-US" sz="2000">
                <a:latin typeface="Arial"/>
                <a:cs typeface="Arial"/>
              </a:rPr>
              <a:t>List 2 ways food is wasted. </a:t>
            </a:r>
          </a:p>
          <a:p>
            <a:pPr marL="457200" indent="-457200">
              <a:lnSpc>
                <a:spcPct val="100000"/>
              </a:lnSpc>
              <a:buAutoNum type="arabicPeriod"/>
            </a:pPr>
            <a:r>
              <a:rPr lang="en-US" sz="2000">
                <a:latin typeface="Arial"/>
                <a:cs typeface="Arial"/>
              </a:rPr>
              <a:t>How can we reduce food waste? </a:t>
            </a:r>
          </a:p>
          <a:p>
            <a:pPr marL="0" indent="0">
              <a:lnSpc>
                <a:spcPct val="100000"/>
              </a:lnSpc>
              <a:buNone/>
            </a:pPr>
            <a:endParaRPr lang="en-US" sz="2000"/>
          </a:p>
          <a:p>
            <a:pPr marL="0" indent="0">
              <a:lnSpc>
                <a:spcPct val="100000"/>
              </a:lnSpc>
              <a:buNone/>
            </a:pPr>
            <a:endParaRPr lang="en-US" sz="2000"/>
          </a:p>
        </p:txBody>
      </p:sp>
    </p:spTree>
    <p:extLst>
      <p:ext uri="{BB962C8B-B14F-4D97-AF65-F5344CB8AC3E}">
        <p14:creationId xmlns:p14="http://schemas.microsoft.com/office/powerpoint/2010/main" val="25499642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E26D4-37AA-3902-2338-F6F7E07F49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3F7F7F-16F7-71AB-0E42-BED3B82011EC}"/>
              </a:ext>
            </a:extLst>
          </p:cNvPr>
          <p:cNvSpPr>
            <a:spLocks noGrp="1"/>
          </p:cNvSpPr>
          <p:nvPr>
            <p:ph type="ctrTitle"/>
          </p:nvPr>
        </p:nvSpPr>
        <p:spPr>
          <a:xfrm>
            <a:off x="612682" y="1285503"/>
            <a:ext cx="9720000" cy="720000"/>
          </a:xfrm>
        </p:spPr>
        <p:txBody>
          <a:bodyPr/>
          <a:lstStyle/>
          <a:p>
            <a:r>
              <a:rPr lang="en-US"/>
              <a:t>Memory quiz!</a:t>
            </a:r>
          </a:p>
        </p:txBody>
      </p:sp>
      <p:sp>
        <p:nvSpPr>
          <p:cNvPr id="6" name="Subtitle 2">
            <a:extLst>
              <a:ext uri="{FF2B5EF4-FFF2-40B4-BE49-F238E27FC236}">
                <a16:creationId xmlns:a16="http://schemas.microsoft.com/office/drawing/2014/main" id="{7FEE3DEC-3DE0-37C9-7918-37F869E161D6}"/>
              </a:ext>
            </a:extLst>
          </p:cNvPr>
          <p:cNvSpPr>
            <a:spLocks noGrp="1"/>
          </p:cNvSpPr>
          <p:nvPr>
            <p:ph type="subTitle" idx="1"/>
          </p:nvPr>
        </p:nvSpPr>
        <p:spPr>
          <a:xfrm>
            <a:off x="612682" y="2005104"/>
            <a:ext cx="9482386" cy="4077455"/>
          </a:xfrm>
        </p:spPr>
        <p:txBody>
          <a:bodyPr/>
          <a:lstStyle/>
          <a:p>
            <a:pPr marL="0" indent="0">
              <a:lnSpc>
                <a:spcPct val="100000"/>
              </a:lnSpc>
              <a:buNone/>
            </a:pPr>
            <a:r>
              <a:rPr lang="en-US" sz="2000" b="1">
                <a:latin typeface="Arial"/>
                <a:cs typeface="Arial"/>
              </a:rPr>
              <a:t>1. What is food waste?</a:t>
            </a:r>
            <a:endParaRPr lang="en-US" b="1"/>
          </a:p>
          <a:p>
            <a:pPr marL="0" indent="0">
              <a:lnSpc>
                <a:spcPct val="100000"/>
              </a:lnSpc>
              <a:buNone/>
            </a:pPr>
            <a:r>
              <a:rPr lang="en-GB" sz="2000">
                <a:latin typeface="Arial"/>
                <a:cs typeface="Arial"/>
              </a:rPr>
              <a:t>When we waste food, we waste everything used to make the food.</a:t>
            </a:r>
            <a:endParaRPr lang="en-US" sz="2000">
              <a:cs typeface="Arial"/>
            </a:endParaRPr>
          </a:p>
          <a:p>
            <a:pPr marL="0" indent="0">
              <a:lnSpc>
                <a:spcPct val="100000"/>
              </a:lnSpc>
              <a:buNone/>
            </a:pPr>
            <a:r>
              <a:rPr lang="en-US" sz="2000" b="1">
                <a:latin typeface="Arial"/>
                <a:cs typeface="Arial"/>
              </a:rPr>
              <a:t>2. List 2 ways food is wasted. </a:t>
            </a:r>
            <a:endParaRPr lang="en-US" sz="2000" b="1">
              <a:cs typeface="Arial"/>
            </a:endParaRPr>
          </a:p>
          <a:p>
            <a:pPr marL="0" indent="0">
              <a:lnSpc>
                <a:spcPct val="100000"/>
              </a:lnSpc>
              <a:buNone/>
            </a:pPr>
            <a:r>
              <a:rPr lang="en-US" sz="2000">
                <a:latin typeface="Arial"/>
                <a:cs typeface="Arial"/>
              </a:rPr>
              <a:t>Food can get damaged by weather or diseased at the farm. It gets damaged on the way to our supermarkets. It is not eaten by people at home, in school, at cafes. </a:t>
            </a:r>
            <a:endParaRPr lang="en-US" sz="2000">
              <a:cs typeface="Arial"/>
            </a:endParaRPr>
          </a:p>
          <a:p>
            <a:pPr marL="0" indent="0">
              <a:lnSpc>
                <a:spcPct val="100000"/>
              </a:lnSpc>
              <a:buNone/>
            </a:pPr>
            <a:r>
              <a:rPr lang="en-US" sz="2000" b="1">
                <a:latin typeface="Arial"/>
                <a:cs typeface="Arial"/>
              </a:rPr>
              <a:t>3. How can we reduce food waste? </a:t>
            </a:r>
            <a:endParaRPr lang="en-US" sz="2000" b="1">
              <a:cs typeface="Arial"/>
            </a:endParaRPr>
          </a:p>
          <a:p>
            <a:pPr marL="0" indent="0">
              <a:lnSpc>
                <a:spcPct val="100000"/>
              </a:lnSpc>
              <a:spcBef>
                <a:spcPts val="0"/>
              </a:spcBef>
              <a:buNone/>
            </a:pPr>
            <a:r>
              <a:rPr lang="en-GB" sz="2000">
                <a:latin typeface="Arial"/>
                <a:cs typeface="Arial"/>
              </a:rPr>
              <a:t>Take a smaller portion. Share a portion that is too large. Ask to try a little bit of a food if you’re not sure you will like it. Save it for later.</a:t>
            </a:r>
            <a:endParaRPr lang="en-US" sz="2000">
              <a:cs typeface="Arial"/>
            </a:endParaRPr>
          </a:p>
          <a:p>
            <a:pPr marL="0" indent="0">
              <a:lnSpc>
                <a:spcPct val="100000"/>
              </a:lnSpc>
              <a:buNone/>
            </a:pPr>
            <a:endParaRPr lang="en-US" sz="2000"/>
          </a:p>
          <a:p>
            <a:pPr marL="0" indent="0">
              <a:lnSpc>
                <a:spcPct val="100000"/>
              </a:lnSpc>
              <a:buNone/>
            </a:pPr>
            <a:endParaRPr lang="en-US" sz="2000"/>
          </a:p>
          <a:p>
            <a:pPr marL="0" indent="0">
              <a:lnSpc>
                <a:spcPct val="100000"/>
              </a:lnSpc>
              <a:buNone/>
            </a:pPr>
            <a:endParaRPr lang="en-US" sz="2000"/>
          </a:p>
        </p:txBody>
      </p:sp>
    </p:spTree>
    <p:extLst>
      <p:ext uri="{BB962C8B-B14F-4D97-AF65-F5344CB8AC3E}">
        <p14:creationId xmlns:p14="http://schemas.microsoft.com/office/powerpoint/2010/main" val="15991188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27784-37B8-2C85-DF50-AE00EDD04F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6EB4F9-3CA5-56EA-81B2-5F217CF50170}"/>
              </a:ext>
            </a:extLst>
          </p:cNvPr>
          <p:cNvSpPr>
            <a:spLocks noGrp="1"/>
          </p:cNvSpPr>
          <p:nvPr>
            <p:ph type="ctrTitle"/>
          </p:nvPr>
        </p:nvSpPr>
        <p:spPr>
          <a:xfrm>
            <a:off x="536165" y="3302877"/>
            <a:ext cx="9144000" cy="733096"/>
          </a:xfrm>
        </p:spPr>
        <p:txBody>
          <a:bodyPr/>
          <a:lstStyle/>
          <a:p>
            <a:r>
              <a:rPr lang="en-US"/>
              <a:t>Our health</a:t>
            </a:r>
          </a:p>
        </p:txBody>
      </p:sp>
      <p:sp>
        <p:nvSpPr>
          <p:cNvPr id="4" name="TextBox 3">
            <a:extLst>
              <a:ext uri="{FF2B5EF4-FFF2-40B4-BE49-F238E27FC236}">
                <a16:creationId xmlns:a16="http://schemas.microsoft.com/office/drawing/2014/main" id="{09BCFFF4-6A52-421A-6CE8-0C2E315791E0}"/>
              </a:ext>
            </a:extLst>
          </p:cNvPr>
          <p:cNvSpPr txBox="1"/>
          <p:nvPr/>
        </p:nvSpPr>
        <p:spPr>
          <a:xfrm>
            <a:off x="438697" y="4035973"/>
            <a:ext cx="5657303" cy="830997"/>
          </a:xfrm>
          <a:prstGeom prst="rect">
            <a:avLst/>
          </a:prstGeom>
          <a:noFill/>
        </p:spPr>
        <p:txBody>
          <a:bodyPr wrap="square">
            <a:spAutoFit/>
          </a:bodyPr>
          <a:lstStyle/>
          <a:p>
            <a:r>
              <a:rPr lang="en-GB" sz="2400" b="1">
                <a:solidFill>
                  <a:schemeClr val="bg1"/>
                </a:solidFill>
                <a:latin typeface="Arial" panose="020B0604020202020204" pitchFamily="34" charset="0"/>
                <a:cs typeface="Arial" panose="020B0604020202020204" pitchFamily="34" charset="0"/>
              </a:rPr>
              <a:t>Key fact: Sustainable and healthy food is good for our bodies.</a:t>
            </a:r>
          </a:p>
        </p:txBody>
      </p:sp>
    </p:spTree>
    <p:extLst>
      <p:ext uri="{BB962C8B-B14F-4D97-AF65-F5344CB8AC3E}">
        <p14:creationId xmlns:p14="http://schemas.microsoft.com/office/powerpoint/2010/main" val="36945883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0A7C1-DFB9-AEAF-B1D5-F5864108BE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820A8F-5F4B-5DD5-D5F6-53D00F33F6BD}"/>
              </a:ext>
            </a:extLst>
          </p:cNvPr>
          <p:cNvSpPr>
            <a:spLocks noGrp="1"/>
          </p:cNvSpPr>
          <p:nvPr>
            <p:ph type="ctrTitle"/>
          </p:nvPr>
        </p:nvSpPr>
        <p:spPr>
          <a:xfrm>
            <a:off x="412358" y="1471034"/>
            <a:ext cx="9720000" cy="720000"/>
          </a:xfrm>
        </p:spPr>
        <p:txBody>
          <a:bodyPr/>
          <a:lstStyle/>
          <a:p>
            <a:r>
              <a:rPr lang="en-US"/>
              <a:t>Keeping healthy</a:t>
            </a:r>
          </a:p>
        </p:txBody>
      </p:sp>
      <p:pic>
        <p:nvPicPr>
          <p:cNvPr id="3" name="Picture 2" descr="A group of children jumping in the air&#10;&#10;Description automatically generated with low confidence">
            <a:extLst>
              <a:ext uri="{FF2B5EF4-FFF2-40B4-BE49-F238E27FC236}">
                <a16:creationId xmlns:a16="http://schemas.microsoft.com/office/drawing/2014/main" id="{5CCA36D6-4A3F-550F-AECE-8826566B92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2304" y="3022408"/>
            <a:ext cx="7228063" cy="3236287"/>
          </a:xfrm>
          <a:prstGeom prst="rect">
            <a:avLst/>
          </a:prstGeom>
        </p:spPr>
      </p:pic>
      <p:sp>
        <p:nvSpPr>
          <p:cNvPr id="6" name="Subtitle 2">
            <a:extLst>
              <a:ext uri="{FF2B5EF4-FFF2-40B4-BE49-F238E27FC236}">
                <a16:creationId xmlns:a16="http://schemas.microsoft.com/office/drawing/2014/main" id="{03546DE6-280F-C1A2-B5F8-1AA5C7ECE7B5}"/>
              </a:ext>
            </a:extLst>
          </p:cNvPr>
          <p:cNvSpPr>
            <a:spLocks noGrp="1"/>
          </p:cNvSpPr>
          <p:nvPr>
            <p:ph type="subTitle" idx="1"/>
          </p:nvPr>
        </p:nvSpPr>
        <p:spPr>
          <a:xfrm>
            <a:off x="412358" y="2283799"/>
            <a:ext cx="11367283" cy="3236287"/>
          </a:xfrm>
        </p:spPr>
        <p:txBody>
          <a:bodyPr/>
          <a:lstStyle/>
          <a:p>
            <a:pPr marL="0" indent="0">
              <a:lnSpc>
                <a:spcPct val="100000"/>
              </a:lnSpc>
              <a:buNone/>
            </a:pPr>
            <a:r>
              <a:rPr lang="en-GB" sz="2800"/>
              <a:t>We need to keep ourselves healthy as well as looking after the planet.</a:t>
            </a:r>
          </a:p>
          <a:p>
            <a:pPr marL="0" indent="0">
              <a:lnSpc>
                <a:spcPct val="100000"/>
              </a:lnSpc>
              <a:buNone/>
            </a:pPr>
            <a:endParaRPr lang="en-GB" sz="3200"/>
          </a:p>
          <a:p>
            <a:pPr marL="0" indent="0">
              <a:lnSpc>
                <a:spcPct val="100000"/>
              </a:lnSpc>
              <a:buNone/>
            </a:pPr>
            <a:endParaRPr lang="en-US" sz="2000"/>
          </a:p>
        </p:txBody>
      </p:sp>
    </p:spTree>
    <p:extLst>
      <p:ext uri="{BB962C8B-B14F-4D97-AF65-F5344CB8AC3E}">
        <p14:creationId xmlns:p14="http://schemas.microsoft.com/office/powerpoint/2010/main" val="2641159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723FF-24C1-2272-1BA8-5F8A7CE91B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E52765-6EAF-EB13-7509-27E987C457DF}"/>
              </a:ext>
            </a:extLst>
          </p:cNvPr>
          <p:cNvSpPr>
            <a:spLocks noGrp="1"/>
          </p:cNvSpPr>
          <p:nvPr>
            <p:ph type="ctrTitle"/>
          </p:nvPr>
        </p:nvSpPr>
        <p:spPr>
          <a:xfrm>
            <a:off x="612682" y="1563799"/>
            <a:ext cx="9720000" cy="720000"/>
          </a:xfrm>
        </p:spPr>
        <p:txBody>
          <a:bodyPr/>
          <a:lstStyle/>
          <a:p>
            <a:r>
              <a:rPr lang="en-US"/>
              <a:t>Keeping healthy</a:t>
            </a:r>
          </a:p>
        </p:txBody>
      </p:sp>
      <p:sp>
        <p:nvSpPr>
          <p:cNvPr id="6" name="Subtitle 2">
            <a:extLst>
              <a:ext uri="{FF2B5EF4-FFF2-40B4-BE49-F238E27FC236}">
                <a16:creationId xmlns:a16="http://schemas.microsoft.com/office/drawing/2014/main" id="{03550E3F-DBD9-AE44-806D-8A4CCED33695}"/>
              </a:ext>
            </a:extLst>
          </p:cNvPr>
          <p:cNvSpPr>
            <a:spLocks noGrp="1"/>
          </p:cNvSpPr>
          <p:nvPr>
            <p:ph type="subTitle" idx="1"/>
          </p:nvPr>
        </p:nvSpPr>
        <p:spPr>
          <a:xfrm>
            <a:off x="612682" y="2320869"/>
            <a:ext cx="4953231" cy="3236287"/>
          </a:xfrm>
        </p:spPr>
        <p:txBody>
          <a:bodyPr/>
          <a:lstStyle/>
          <a:p>
            <a:pPr marL="0" indent="0">
              <a:lnSpc>
                <a:spcPct val="100000"/>
              </a:lnSpc>
              <a:buNone/>
            </a:pPr>
            <a:endParaRPr lang="en-GB" sz="2800"/>
          </a:p>
          <a:p>
            <a:pPr marL="0" indent="0">
              <a:lnSpc>
                <a:spcPct val="100000"/>
              </a:lnSpc>
              <a:buNone/>
            </a:pPr>
            <a:endParaRPr lang="en-GB" sz="3200"/>
          </a:p>
          <a:p>
            <a:pPr marL="0" indent="0">
              <a:lnSpc>
                <a:spcPct val="100000"/>
              </a:lnSpc>
              <a:buNone/>
            </a:pPr>
            <a:endParaRPr lang="en-US" sz="2000"/>
          </a:p>
        </p:txBody>
      </p:sp>
      <p:sp>
        <p:nvSpPr>
          <p:cNvPr id="4" name="Subtitle 2">
            <a:extLst>
              <a:ext uri="{FF2B5EF4-FFF2-40B4-BE49-F238E27FC236}">
                <a16:creationId xmlns:a16="http://schemas.microsoft.com/office/drawing/2014/main" id="{7B8B4B61-8040-8523-8178-A7C9DF5C7C8D}"/>
              </a:ext>
            </a:extLst>
          </p:cNvPr>
          <p:cNvSpPr txBox="1">
            <a:spLocks/>
          </p:cNvSpPr>
          <p:nvPr/>
        </p:nvSpPr>
        <p:spPr>
          <a:xfrm>
            <a:off x="694462" y="2320869"/>
            <a:ext cx="4778220" cy="3324557"/>
          </a:xfrm>
          <a:prstGeom prst="rect">
            <a:avLst/>
          </a:prstGeom>
          <a:solidFill>
            <a:schemeClr val="bg1"/>
          </a:solidFill>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lnSpc>
                <a:spcPct val="100000"/>
              </a:lnSpc>
              <a:buFont typeface="Arial" charset="0"/>
              <a:buNone/>
            </a:pPr>
            <a:r>
              <a:rPr lang="en-GB" sz="2400"/>
              <a:t>To keep our body healthy, we need to:</a:t>
            </a:r>
          </a:p>
          <a:p>
            <a:pPr>
              <a:lnSpc>
                <a:spcPct val="100000"/>
              </a:lnSpc>
            </a:pPr>
            <a:r>
              <a:rPr lang="en-GB" sz="2400"/>
              <a:t>eat different types of foods </a:t>
            </a:r>
          </a:p>
          <a:p>
            <a:pPr>
              <a:lnSpc>
                <a:spcPct val="100000"/>
              </a:lnSpc>
            </a:pPr>
            <a:r>
              <a:rPr lang="en-GB" sz="2400"/>
              <a:t>drink plenty of water or milk </a:t>
            </a:r>
          </a:p>
          <a:p>
            <a:pPr>
              <a:lnSpc>
                <a:spcPct val="100000"/>
              </a:lnSpc>
            </a:pPr>
            <a:r>
              <a:rPr lang="en-GB" sz="2400"/>
              <a:t>be active</a:t>
            </a:r>
          </a:p>
          <a:p>
            <a:pPr marL="0" indent="0">
              <a:lnSpc>
                <a:spcPct val="100000"/>
              </a:lnSpc>
              <a:buFont typeface="Arial" charset="0"/>
              <a:buNone/>
            </a:pPr>
            <a:endParaRPr lang="en-GB" sz="3200"/>
          </a:p>
          <a:p>
            <a:pPr marL="0" indent="0">
              <a:lnSpc>
                <a:spcPct val="100000"/>
              </a:lnSpc>
              <a:buFont typeface="Arial" charset="0"/>
              <a:buNone/>
            </a:pPr>
            <a:endParaRPr lang="en-US" sz="2000"/>
          </a:p>
        </p:txBody>
      </p:sp>
      <p:pic>
        <p:nvPicPr>
          <p:cNvPr id="10" name="Picture 9" descr="A group of children eating at a table&#10;&#10;AI-generated content may be incorrect.">
            <a:extLst>
              <a:ext uri="{FF2B5EF4-FFF2-40B4-BE49-F238E27FC236}">
                <a16:creationId xmlns:a16="http://schemas.microsoft.com/office/drawing/2014/main" id="{085330EF-38C4-F8D8-51F6-EB6C9AFCA067}"/>
              </a:ext>
            </a:extLst>
          </p:cNvPr>
          <p:cNvPicPr>
            <a:picLocks noChangeAspect="1"/>
          </p:cNvPicPr>
          <p:nvPr/>
        </p:nvPicPr>
        <p:blipFill>
          <a:blip r:embed="rId2"/>
          <a:stretch>
            <a:fillRect/>
          </a:stretch>
        </p:blipFill>
        <p:spPr>
          <a:xfrm>
            <a:off x="5793001" y="2283799"/>
            <a:ext cx="5539408" cy="3678167"/>
          </a:xfrm>
          <a:prstGeom prst="rect">
            <a:avLst/>
          </a:prstGeom>
        </p:spPr>
      </p:pic>
    </p:spTree>
    <p:extLst>
      <p:ext uri="{BB962C8B-B14F-4D97-AF65-F5344CB8AC3E}">
        <p14:creationId xmlns:p14="http://schemas.microsoft.com/office/powerpoint/2010/main" val="1443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E514E-607A-202C-3737-5F932F7817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74D28D-2D27-5C1F-27AF-3435150B1446}"/>
              </a:ext>
            </a:extLst>
          </p:cNvPr>
          <p:cNvSpPr>
            <a:spLocks noGrp="1"/>
          </p:cNvSpPr>
          <p:nvPr>
            <p:ph type="ctrTitle"/>
          </p:nvPr>
        </p:nvSpPr>
        <p:spPr>
          <a:xfrm>
            <a:off x="462147" y="1315835"/>
            <a:ext cx="9720000" cy="720000"/>
          </a:xfrm>
        </p:spPr>
        <p:txBody>
          <a:bodyPr/>
          <a:lstStyle/>
          <a:p>
            <a:r>
              <a:rPr lang="en-US"/>
              <a:t>What do we need to eat?</a:t>
            </a:r>
          </a:p>
        </p:txBody>
      </p:sp>
      <p:sp>
        <p:nvSpPr>
          <p:cNvPr id="6" name="Subtitle 2">
            <a:extLst>
              <a:ext uri="{FF2B5EF4-FFF2-40B4-BE49-F238E27FC236}">
                <a16:creationId xmlns:a16="http://schemas.microsoft.com/office/drawing/2014/main" id="{7ACFF8DE-30CC-52B3-A1CA-89066923B541}"/>
              </a:ext>
            </a:extLst>
          </p:cNvPr>
          <p:cNvSpPr>
            <a:spLocks noGrp="1"/>
          </p:cNvSpPr>
          <p:nvPr>
            <p:ph type="subTitle" idx="1"/>
          </p:nvPr>
        </p:nvSpPr>
        <p:spPr>
          <a:xfrm>
            <a:off x="612682" y="2320869"/>
            <a:ext cx="9227057" cy="3236287"/>
          </a:xfrm>
        </p:spPr>
        <p:txBody>
          <a:bodyPr/>
          <a:lstStyle/>
          <a:p>
            <a:pPr marL="0" indent="0">
              <a:lnSpc>
                <a:spcPct val="100000"/>
              </a:lnSpc>
              <a:buNone/>
            </a:pPr>
            <a:endParaRPr lang="en-GB" sz="2800"/>
          </a:p>
          <a:p>
            <a:pPr marL="0" indent="0">
              <a:lnSpc>
                <a:spcPct val="100000"/>
              </a:lnSpc>
              <a:buNone/>
            </a:pPr>
            <a:endParaRPr lang="en-GB" sz="3200"/>
          </a:p>
          <a:p>
            <a:pPr marL="0" indent="0">
              <a:lnSpc>
                <a:spcPct val="100000"/>
              </a:lnSpc>
              <a:buNone/>
            </a:pPr>
            <a:endParaRPr lang="en-US" sz="2000"/>
          </a:p>
        </p:txBody>
      </p:sp>
      <p:pic>
        <p:nvPicPr>
          <p:cNvPr id="10" name="Picture 9" descr="A cartoon earth with arms and legs&#10;&#10;AI-generated content may be incorrect.">
            <a:extLst>
              <a:ext uri="{FF2B5EF4-FFF2-40B4-BE49-F238E27FC236}">
                <a16:creationId xmlns:a16="http://schemas.microsoft.com/office/drawing/2014/main" id="{E3CA6668-733B-7742-E034-D3DDC0BAEFB9}"/>
              </a:ext>
            </a:extLst>
          </p:cNvPr>
          <p:cNvPicPr>
            <a:picLocks noChangeAspect="1"/>
          </p:cNvPicPr>
          <p:nvPr/>
        </p:nvPicPr>
        <p:blipFill>
          <a:blip r:embed="rId2"/>
          <a:stretch>
            <a:fillRect/>
          </a:stretch>
        </p:blipFill>
        <p:spPr>
          <a:xfrm flipH="1">
            <a:off x="391842" y="4604948"/>
            <a:ext cx="2261803" cy="1874433"/>
          </a:xfrm>
          <a:prstGeom prst="rect">
            <a:avLst/>
          </a:prstGeom>
        </p:spPr>
      </p:pic>
      <p:grpSp>
        <p:nvGrpSpPr>
          <p:cNvPr id="13" name="Group 12">
            <a:extLst>
              <a:ext uri="{FF2B5EF4-FFF2-40B4-BE49-F238E27FC236}">
                <a16:creationId xmlns:a16="http://schemas.microsoft.com/office/drawing/2014/main" id="{A7B3D782-0C91-BB68-8A43-C9C8E49CAF05}"/>
              </a:ext>
            </a:extLst>
          </p:cNvPr>
          <p:cNvGrpSpPr/>
          <p:nvPr/>
        </p:nvGrpSpPr>
        <p:grpSpPr>
          <a:xfrm>
            <a:off x="4868887" y="1341499"/>
            <a:ext cx="6546411" cy="4332580"/>
            <a:chOff x="1238020" y="1171641"/>
            <a:chExt cx="7164172" cy="5074689"/>
          </a:xfrm>
        </p:grpSpPr>
        <p:pic>
          <p:nvPicPr>
            <p:cNvPr id="14" name="Picture 13">
              <a:extLst>
                <a:ext uri="{FF2B5EF4-FFF2-40B4-BE49-F238E27FC236}">
                  <a16:creationId xmlns:a16="http://schemas.microsoft.com/office/drawing/2014/main" id="{86BEE377-6002-DE5C-BBD6-16A24FBC32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956" b="14287"/>
            <a:stretch/>
          </p:blipFill>
          <p:spPr>
            <a:xfrm>
              <a:off x="1238020" y="1171641"/>
              <a:ext cx="6574340" cy="4651744"/>
            </a:xfrm>
            <a:prstGeom prst="rect">
              <a:avLst/>
            </a:prstGeom>
          </p:spPr>
        </p:pic>
        <p:pic>
          <p:nvPicPr>
            <p:cNvPr id="15" name="Picture 14">
              <a:extLst>
                <a:ext uri="{FF2B5EF4-FFF2-40B4-BE49-F238E27FC236}">
                  <a16:creationId xmlns:a16="http://schemas.microsoft.com/office/drawing/2014/main" id="{90034B27-3321-70D9-1D0D-50E83A4025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1530" y="5094202"/>
              <a:ext cx="1160662"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Straight Arrow Connector 15">
              <a:extLst>
                <a:ext uri="{FF2B5EF4-FFF2-40B4-BE49-F238E27FC236}">
                  <a16:creationId xmlns:a16="http://schemas.microsoft.com/office/drawing/2014/main" id="{4F3C9623-BEE8-4206-DB9F-996412B6F0A5}"/>
                </a:ext>
              </a:extLst>
            </p:cNvPr>
            <p:cNvCxnSpPr/>
            <p:nvPr/>
          </p:nvCxnSpPr>
          <p:spPr>
            <a:xfrm>
              <a:off x="6444208" y="5105780"/>
              <a:ext cx="648072" cy="216024"/>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B1D01F59-964C-682A-D8D0-3152BB24C713}"/>
              </a:ext>
            </a:extLst>
          </p:cNvPr>
          <p:cNvSpPr txBox="1"/>
          <p:nvPr/>
        </p:nvSpPr>
        <p:spPr>
          <a:xfrm>
            <a:off x="391842" y="1997703"/>
            <a:ext cx="4381209" cy="1200329"/>
          </a:xfrm>
          <a:prstGeom prst="rect">
            <a:avLst/>
          </a:prstGeom>
          <a:noFill/>
        </p:spPr>
        <p:txBody>
          <a:bodyPr wrap="square">
            <a:spAutoFit/>
          </a:bodyPr>
          <a:lstStyle/>
          <a:p>
            <a:r>
              <a:rPr lang="en-GB" sz="2400">
                <a:latin typeface="Arial" panose="020B0604020202020204" pitchFamily="34" charset="0"/>
                <a:cs typeface="Arial" panose="020B0604020202020204" pitchFamily="34" charset="0"/>
              </a:rPr>
              <a:t>The Eatwell Guide shows us the types of foods we need to stay healthy. </a:t>
            </a:r>
          </a:p>
        </p:txBody>
      </p:sp>
      <p:sp>
        <p:nvSpPr>
          <p:cNvPr id="5" name="TextBox 4">
            <a:extLst>
              <a:ext uri="{FF2B5EF4-FFF2-40B4-BE49-F238E27FC236}">
                <a16:creationId xmlns:a16="http://schemas.microsoft.com/office/drawing/2014/main" id="{133D3C7F-2127-37C5-002A-D2E0FC8ABC5F}"/>
              </a:ext>
            </a:extLst>
          </p:cNvPr>
          <p:cNvSpPr txBox="1"/>
          <p:nvPr/>
        </p:nvSpPr>
        <p:spPr>
          <a:xfrm>
            <a:off x="2053243" y="5854304"/>
            <a:ext cx="4837888" cy="461665"/>
          </a:xfrm>
          <a:prstGeom prst="rect">
            <a:avLst/>
          </a:prstGeom>
          <a:noFill/>
        </p:spPr>
        <p:txBody>
          <a:bodyPr wrap="square">
            <a:spAutoFit/>
          </a:bodyPr>
          <a:lstStyle/>
          <a:p>
            <a:r>
              <a:rPr lang="en-GB" sz="2400">
                <a:solidFill>
                  <a:srgbClr val="584288"/>
                </a:solidFill>
                <a:latin typeface="Arial" panose="020B0604020202020204" pitchFamily="34" charset="0"/>
                <a:cs typeface="Arial" panose="020B0604020202020204" pitchFamily="34" charset="0"/>
              </a:rPr>
              <a:t>What foods can you see here? </a:t>
            </a:r>
          </a:p>
        </p:txBody>
      </p:sp>
    </p:spTree>
    <p:extLst>
      <p:ext uri="{BB962C8B-B14F-4D97-AF65-F5344CB8AC3E}">
        <p14:creationId xmlns:p14="http://schemas.microsoft.com/office/powerpoint/2010/main" val="30552148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37379-6203-7BEF-3963-A39F4D6F39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E466D6-0285-ECEA-880C-3C6A37DE3BA5}"/>
              </a:ext>
            </a:extLst>
          </p:cNvPr>
          <p:cNvSpPr>
            <a:spLocks noGrp="1"/>
          </p:cNvSpPr>
          <p:nvPr>
            <p:ph type="ctrTitle"/>
          </p:nvPr>
        </p:nvSpPr>
        <p:spPr>
          <a:xfrm>
            <a:off x="462147" y="1315835"/>
            <a:ext cx="9720000" cy="720000"/>
          </a:xfrm>
        </p:spPr>
        <p:txBody>
          <a:bodyPr/>
          <a:lstStyle/>
          <a:p>
            <a:r>
              <a:rPr lang="en-US"/>
              <a:t>Food groups</a:t>
            </a:r>
          </a:p>
        </p:txBody>
      </p:sp>
      <p:sp>
        <p:nvSpPr>
          <p:cNvPr id="6" name="Subtitle 2">
            <a:extLst>
              <a:ext uri="{FF2B5EF4-FFF2-40B4-BE49-F238E27FC236}">
                <a16:creationId xmlns:a16="http://schemas.microsoft.com/office/drawing/2014/main" id="{78DE13A6-75D0-9242-4F99-3C4D55FEE9D2}"/>
              </a:ext>
            </a:extLst>
          </p:cNvPr>
          <p:cNvSpPr>
            <a:spLocks noGrp="1"/>
          </p:cNvSpPr>
          <p:nvPr>
            <p:ph type="subTitle" idx="1"/>
          </p:nvPr>
        </p:nvSpPr>
        <p:spPr>
          <a:xfrm>
            <a:off x="612682" y="2320869"/>
            <a:ext cx="9227057" cy="3236287"/>
          </a:xfrm>
        </p:spPr>
        <p:txBody>
          <a:bodyPr/>
          <a:lstStyle/>
          <a:p>
            <a:pPr marL="0" indent="0">
              <a:lnSpc>
                <a:spcPct val="100000"/>
              </a:lnSpc>
              <a:buNone/>
            </a:pPr>
            <a:endParaRPr lang="en-GB" sz="2800"/>
          </a:p>
          <a:p>
            <a:pPr marL="0" indent="0">
              <a:lnSpc>
                <a:spcPct val="100000"/>
              </a:lnSpc>
              <a:buNone/>
            </a:pPr>
            <a:endParaRPr lang="en-GB" sz="3200"/>
          </a:p>
          <a:p>
            <a:pPr marL="0" indent="0">
              <a:lnSpc>
                <a:spcPct val="100000"/>
              </a:lnSpc>
              <a:buNone/>
            </a:pPr>
            <a:endParaRPr lang="en-US" sz="2000"/>
          </a:p>
        </p:txBody>
      </p:sp>
      <p:pic>
        <p:nvPicPr>
          <p:cNvPr id="10" name="Picture 9" descr="A cartoon earth with arms and legs&#10;&#10;AI-generated content may be incorrect.">
            <a:extLst>
              <a:ext uri="{FF2B5EF4-FFF2-40B4-BE49-F238E27FC236}">
                <a16:creationId xmlns:a16="http://schemas.microsoft.com/office/drawing/2014/main" id="{8FF6B13D-C932-7823-95B1-CD2C599A193B}"/>
              </a:ext>
            </a:extLst>
          </p:cNvPr>
          <p:cNvPicPr>
            <a:picLocks noChangeAspect="1"/>
          </p:cNvPicPr>
          <p:nvPr/>
        </p:nvPicPr>
        <p:blipFill>
          <a:blip r:embed="rId2"/>
          <a:stretch>
            <a:fillRect/>
          </a:stretch>
        </p:blipFill>
        <p:spPr>
          <a:xfrm flipH="1">
            <a:off x="462147" y="2222937"/>
            <a:ext cx="2329060" cy="1930171"/>
          </a:xfrm>
          <a:prstGeom prst="rect">
            <a:avLst/>
          </a:prstGeom>
        </p:spPr>
      </p:pic>
      <p:grpSp>
        <p:nvGrpSpPr>
          <p:cNvPr id="13" name="Group 12">
            <a:extLst>
              <a:ext uri="{FF2B5EF4-FFF2-40B4-BE49-F238E27FC236}">
                <a16:creationId xmlns:a16="http://schemas.microsoft.com/office/drawing/2014/main" id="{575BFEDA-BC28-9270-5904-B940D1951783}"/>
              </a:ext>
            </a:extLst>
          </p:cNvPr>
          <p:cNvGrpSpPr/>
          <p:nvPr/>
        </p:nvGrpSpPr>
        <p:grpSpPr>
          <a:xfrm>
            <a:off x="4383157" y="1341498"/>
            <a:ext cx="7032141" cy="4810823"/>
            <a:chOff x="1238020" y="1171641"/>
            <a:chExt cx="7164172" cy="5074689"/>
          </a:xfrm>
        </p:grpSpPr>
        <p:pic>
          <p:nvPicPr>
            <p:cNvPr id="14" name="Picture 13">
              <a:extLst>
                <a:ext uri="{FF2B5EF4-FFF2-40B4-BE49-F238E27FC236}">
                  <a16:creationId xmlns:a16="http://schemas.microsoft.com/office/drawing/2014/main" id="{B72D03F9-2DB0-8333-5AD3-55138AF21F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956" b="14287"/>
            <a:stretch/>
          </p:blipFill>
          <p:spPr>
            <a:xfrm>
              <a:off x="1238020" y="1171641"/>
              <a:ext cx="6574340" cy="4651744"/>
            </a:xfrm>
            <a:prstGeom prst="rect">
              <a:avLst/>
            </a:prstGeom>
          </p:spPr>
        </p:pic>
        <p:pic>
          <p:nvPicPr>
            <p:cNvPr id="15" name="Picture 14">
              <a:extLst>
                <a:ext uri="{FF2B5EF4-FFF2-40B4-BE49-F238E27FC236}">
                  <a16:creationId xmlns:a16="http://schemas.microsoft.com/office/drawing/2014/main" id="{9040EED8-55E2-70BB-667E-9C4F54C800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1530" y="5094202"/>
              <a:ext cx="1160662"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Straight Arrow Connector 15">
              <a:extLst>
                <a:ext uri="{FF2B5EF4-FFF2-40B4-BE49-F238E27FC236}">
                  <a16:creationId xmlns:a16="http://schemas.microsoft.com/office/drawing/2014/main" id="{F379EA00-4734-8529-D198-E5F85639A1B5}"/>
                </a:ext>
              </a:extLst>
            </p:cNvPr>
            <p:cNvCxnSpPr/>
            <p:nvPr/>
          </p:nvCxnSpPr>
          <p:spPr>
            <a:xfrm>
              <a:off x="6444208" y="5105780"/>
              <a:ext cx="648072" cy="216024"/>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252AC72B-C96D-F385-4D04-5F9E05190954}"/>
              </a:ext>
            </a:extLst>
          </p:cNvPr>
          <p:cNvSpPr txBox="1"/>
          <p:nvPr/>
        </p:nvSpPr>
        <p:spPr>
          <a:xfrm>
            <a:off x="612682" y="4153108"/>
            <a:ext cx="3048000" cy="1200329"/>
          </a:xfrm>
          <a:prstGeom prst="rect">
            <a:avLst/>
          </a:prstGeom>
          <a:noFill/>
        </p:spPr>
        <p:txBody>
          <a:bodyPr wrap="square">
            <a:spAutoFit/>
          </a:bodyPr>
          <a:lstStyle/>
          <a:p>
            <a:r>
              <a:rPr lang="en-GB" sz="2400">
                <a:solidFill>
                  <a:srgbClr val="584288"/>
                </a:solidFill>
                <a:latin typeface="Arial" panose="020B0604020202020204" pitchFamily="34" charset="0"/>
                <a:cs typeface="Arial" panose="020B0604020202020204" pitchFamily="34" charset="0"/>
              </a:rPr>
              <a:t>Why do you think the food groups are different sizes?</a:t>
            </a:r>
          </a:p>
        </p:txBody>
      </p:sp>
    </p:spTree>
    <p:extLst>
      <p:ext uri="{BB962C8B-B14F-4D97-AF65-F5344CB8AC3E}">
        <p14:creationId xmlns:p14="http://schemas.microsoft.com/office/powerpoint/2010/main" val="2049701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2142F-2E0D-E14A-BE06-2EE282F6F2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2CC106-017D-5A89-9B91-1D43A50684BC}"/>
              </a:ext>
            </a:extLst>
          </p:cNvPr>
          <p:cNvSpPr>
            <a:spLocks noGrp="1"/>
          </p:cNvSpPr>
          <p:nvPr>
            <p:ph type="ctrTitle"/>
          </p:nvPr>
        </p:nvSpPr>
        <p:spPr>
          <a:xfrm>
            <a:off x="601732" y="2498034"/>
            <a:ext cx="9144000" cy="733096"/>
          </a:xfrm>
        </p:spPr>
        <p:txBody>
          <a:bodyPr/>
          <a:lstStyle/>
          <a:p>
            <a:br>
              <a:rPr lang="en-US" sz="2400"/>
            </a:br>
            <a:br>
              <a:rPr lang="en-US"/>
            </a:br>
            <a:r>
              <a:rPr lang="en-US"/>
              <a:t>Land, water and energy</a:t>
            </a:r>
            <a:br>
              <a:rPr lang="en-US"/>
            </a:br>
            <a:br>
              <a:rPr lang="en-US"/>
            </a:br>
            <a:r>
              <a:rPr lang="en-US"/>
              <a:t> </a:t>
            </a:r>
          </a:p>
        </p:txBody>
      </p:sp>
      <p:sp>
        <p:nvSpPr>
          <p:cNvPr id="3" name="TextBox 2">
            <a:extLst>
              <a:ext uri="{FF2B5EF4-FFF2-40B4-BE49-F238E27FC236}">
                <a16:creationId xmlns:a16="http://schemas.microsoft.com/office/drawing/2014/main" id="{AEE84194-BD33-37F0-4433-0A97D6BFAD52}"/>
              </a:ext>
            </a:extLst>
          </p:cNvPr>
          <p:cNvSpPr txBox="1"/>
          <p:nvPr/>
        </p:nvSpPr>
        <p:spPr>
          <a:xfrm>
            <a:off x="506348" y="4006155"/>
            <a:ext cx="7901608" cy="1384995"/>
          </a:xfrm>
          <a:prstGeom prst="rect">
            <a:avLst/>
          </a:prstGeom>
          <a:noFill/>
        </p:spPr>
        <p:txBody>
          <a:bodyPr wrap="square">
            <a:spAutoFit/>
          </a:bodyPr>
          <a:lstStyle/>
          <a:p>
            <a:r>
              <a:rPr lang="en-GB" sz="2400" b="1">
                <a:solidFill>
                  <a:schemeClr val="bg1"/>
                </a:solidFill>
                <a:latin typeface="Arial" panose="020B0604020202020204" pitchFamily="34" charset="0"/>
                <a:cs typeface="Arial" panose="020B0604020202020204" pitchFamily="34" charset="0"/>
              </a:rPr>
              <a:t>Introduction</a:t>
            </a:r>
            <a:br>
              <a:rPr lang="en-GB" sz="2400" b="1">
                <a:solidFill>
                  <a:schemeClr val="bg1"/>
                </a:solidFill>
                <a:latin typeface="Arial" panose="020B0604020202020204" pitchFamily="34" charset="0"/>
                <a:cs typeface="Arial" panose="020B0604020202020204" pitchFamily="34" charset="0"/>
              </a:rPr>
            </a:br>
            <a:r>
              <a:rPr lang="en-GB" sz="2400" b="1">
                <a:solidFill>
                  <a:schemeClr val="bg1"/>
                </a:solidFill>
                <a:latin typeface="Arial" panose="020B0604020202020204" pitchFamily="34" charset="0"/>
                <a:cs typeface="Arial" panose="020B0604020202020204" pitchFamily="34" charset="0"/>
              </a:rPr>
              <a:t> </a:t>
            </a:r>
          </a:p>
          <a:p>
            <a:pPr marL="0" indent="0">
              <a:buFont typeface="Arial" charset="0"/>
              <a:buNone/>
            </a:pPr>
            <a:br>
              <a:rPr lang="en-GB" b="1">
                <a:latin typeface="Arial" panose="020B0604020202020204" pitchFamily="34" charset="0"/>
                <a:cs typeface="Arial" panose="020B0604020202020204" pitchFamily="34" charset="0"/>
              </a:rPr>
            </a:b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87480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3F00F-933A-CFD0-6049-51F5E41329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057D37-455C-D202-72D6-C69843160A62}"/>
              </a:ext>
            </a:extLst>
          </p:cNvPr>
          <p:cNvSpPr>
            <a:spLocks noGrp="1"/>
          </p:cNvSpPr>
          <p:nvPr>
            <p:ph type="ctrTitle"/>
          </p:nvPr>
        </p:nvSpPr>
        <p:spPr>
          <a:xfrm>
            <a:off x="462147" y="1315835"/>
            <a:ext cx="9720000" cy="720000"/>
          </a:xfrm>
        </p:spPr>
        <p:txBody>
          <a:bodyPr/>
          <a:lstStyle/>
          <a:p>
            <a:r>
              <a:rPr lang="en-US"/>
              <a:t>The Eatwell Guide</a:t>
            </a:r>
          </a:p>
        </p:txBody>
      </p:sp>
      <p:sp>
        <p:nvSpPr>
          <p:cNvPr id="6" name="Subtitle 2">
            <a:extLst>
              <a:ext uri="{FF2B5EF4-FFF2-40B4-BE49-F238E27FC236}">
                <a16:creationId xmlns:a16="http://schemas.microsoft.com/office/drawing/2014/main" id="{33DF07C2-4093-8D2F-FAB9-4905B0E02F95}"/>
              </a:ext>
            </a:extLst>
          </p:cNvPr>
          <p:cNvSpPr>
            <a:spLocks noGrp="1"/>
          </p:cNvSpPr>
          <p:nvPr>
            <p:ph type="subTitle" idx="1"/>
          </p:nvPr>
        </p:nvSpPr>
        <p:spPr>
          <a:xfrm>
            <a:off x="612682" y="2320869"/>
            <a:ext cx="9227057" cy="3236287"/>
          </a:xfrm>
        </p:spPr>
        <p:txBody>
          <a:bodyPr/>
          <a:lstStyle/>
          <a:p>
            <a:pPr marL="0" indent="0">
              <a:lnSpc>
                <a:spcPct val="100000"/>
              </a:lnSpc>
              <a:buNone/>
            </a:pPr>
            <a:endParaRPr lang="en-GB" sz="2800"/>
          </a:p>
          <a:p>
            <a:pPr marL="0" indent="0">
              <a:lnSpc>
                <a:spcPct val="100000"/>
              </a:lnSpc>
              <a:buNone/>
            </a:pPr>
            <a:endParaRPr lang="en-GB" sz="3200"/>
          </a:p>
          <a:p>
            <a:pPr marL="0" indent="0">
              <a:lnSpc>
                <a:spcPct val="100000"/>
              </a:lnSpc>
              <a:buNone/>
            </a:pPr>
            <a:endParaRPr lang="en-US" sz="2000"/>
          </a:p>
        </p:txBody>
      </p:sp>
      <p:grpSp>
        <p:nvGrpSpPr>
          <p:cNvPr id="13" name="Group 12">
            <a:extLst>
              <a:ext uri="{FF2B5EF4-FFF2-40B4-BE49-F238E27FC236}">
                <a16:creationId xmlns:a16="http://schemas.microsoft.com/office/drawing/2014/main" id="{0EAD5F49-52E0-D75D-6059-34B0C9906456}"/>
              </a:ext>
            </a:extLst>
          </p:cNvPr>
          <p:cNvGrpSpPr/>
          <p:nvPr/>
        </p:nvGrpSpPr>
        <p:grpSpPr>
          <a:xfrm>
            <a:off x="4740474" y="2180070"/>
            <a:ext cx="6271591" cy="4290516"/>
            <a:chOff x="1238020" y="1171641"/>
            <a:chExt cx="7164172" cy="5074689"/>
          </a:xfrm>
        </p:grpSpPr>
        <p:pic>
          <p:nvPicPr>
            <p:cNvPr id="14" name="Picture 13">
              <a:extLst>
                <a:ext uri="{FF2B5EF4-FFF2-40B4-BE49-F238E27FC236}">
                  <a16:creationId xmlns:a16="http://schemas.microsoft.com/office/drawing/2014/main" id="{C4F0888C-3A5B-AFB2-2EC5-27F4001586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956" b="14287"/>
            <a:stretch/>
          </p:blipFill>
          <p:spPr>
            <a:xfrm>
              <a:off x="1238020" y="1171641"/>
              <a:ext cx="6574340" cy="4651744"/>
            </a:xfrm>
            <a:prstGeom prst="rect">
              <a:avLst/>
            </a:prstGeom>
          </p:spPr>
        </p:pic>
        <p:pic>
          <p:nvPicPr>
            <p:cNvPr id="15" name="Picture 14">
              <a:extLst>
                <a:ext uri="{FF2B5EF4-FFF2-40B4-BE49-F238E27FC236}">
                  <a16:creationId xmlns:a16="http://schemas.microsoft.com/office/drawing/2014/main" id="{0147082C-D0D2-B240-FDF0-66EF707E8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1530" y="5094202"/>
              <a:ext cx="1160662"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Straight Arrow Connector 15">
              <a:extLst>
                <a:ext uri="{FF2B5EF4-FFF2-40B4-BE49-F238E27FC236}">
                  <a16:creationId xmlns:a16="http://schemas.microsoft.com/office/drawing/2014/main" id="{14A4B3D2-DE52-14B5-3FB5-451A12D9F22C}"/>
                </a:ext>
              </a:extLst>
            </p:cNvPr>
            <p:cNvCxnSpPr/>
            <p:nvPr/>
          </p:nvCxnSpPr>
          <p:spPr>
            <a:xfrm>
              <a:off x="6444208" y="5105780"/>
              <a:ext cx="648072" cy="216024"/>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pic>
        <p:nvPicPr>
          <p:cNvPr id="5" name="Picture 4" descr="A cartoon earth with arms and legs&#10;&#10;AI-generated content may be incorrect.">
            <a:extLst>
              <a:ext uri="{FF2B5EF4-FFF2-40B4-BE49-F238E27FC236}">
                <a16:creationId xmlns:a16="http://schemas.microsoft.com/office/drawing/2014/main" id="{FE57F443-73DC-8E62-0B2D-CDD484F13566}"/>
              </a:ext>
            </a:extLst>
          </p:cNvPr>
          <p:cNvPicPr>
            <a:picLocks noChangeAspect="1"/>
          </p:cNvPicPr>
          <p:nvPr/>
        </p:nvPicPr>
        <p:blipFill>
          <a:blip r:embed="rId4"/>
          <a:stretch>
            <a:fillRect/>
          </a:stretch>
        </p:blipFill>
        <p:spPr>
          <a:xfrm>
            <a:off x="929251" y="2285435"/>
            <a:ext cx="2170188" cy="2366428"/>
          </a:xfrm>
          <a:prstGeom prst="rect">
            <a:avLst/>
          </a:prstGeom>
        </p:spPr>
      </p:pic>
      <p:grpSp>
        <p:nvGrpSpPr>
          <p:cNvPr id="19" name="Group 18">
            <a:extLst>
              <a:ext uri="{FF2B5EF4-FFF2-40B4-BE49-F238E27FC236}">
                <a16:creationId xmlns:a16="http://schemas.microsoft.com/office/drawing/2014/main" id="{D09FD982-8774-525C-9F30-C19FBEC398B6}"/>
              </a:ext>
            </a:extLst>
          </p:cNvPr>
          <p:cNvGrpSpPr/>
          <p:nvPr/>
        </p:nvGrpSpPr>
        <p:grpSpPr>
          <a:xfrm>
            <a:off x="9950559" y="1734961"/>
            <a:ext cx="1538017" cy="1575893"/>
            <a:chOff x="8905461" y="1544994"/>
            <a:chExt cx="1984228" cy="2033093"/>
          </a:xfrm>
          <a:solidFill>
            <a:schemeClr val="bg1"/>
          </a:solidFill>
        </p:grpSpPr>
        <p:grpSp>
          <p:nvGrpSpPr>
            <p:cNvPr id="12" name="Group 11">
              <a:extLst>
                <a:ext uri="{FF2B5EF4-FFF2-40B4-BE49-F238E27FC236}">
                  <a16:creationId xmlns:a16="http://schemas.microsoft.com/office/drawing/2014/main" id="{AA0B2A26-AACB-E71B-0EDE-3BA2EDB6E329}"/>
                </a:ext>
              </a:extLst>
            </p:cNvPr>
            <p:cNvGrpSpPr/>
            <p:nvPr/>
          </p:nvGrpSpPr>
          <p:grpSpPr>
            <a:xfrm>
              <a:off x="8905461" y="1544994"/>
              <a:ext cx="1984228" cy="1457182"/>
              <a:chOff x="6096000" y="1315835"/>
              <a:chExt cx="1781075" cy="1457182"/>
            </a:xfrm>
            <a:grpFill/>
          </p:grpSpPr>
          <p:sp>
            <p:nvSpPr>
              <p:cNvPr id="9" name="Wave 8">
                <a:extLst>
                  <a:ext uri="{FF2B5EF4-FFF2-40B4-BE49-F238E27FC236}">
                    <a16:creationId xmlns:a16="http://schemas.microsoft.com/office/drawing/2014/main" id="{5940ED21-4FA0-9686-B1F9-1D3093B0AB23}"/>
                  </a:ext>
                </a:extLst>
              </p:cNvPr>
              <p:cNvSpPr/>
              <p:nvPr/>
            </p:nvSpPr>
            <p:spPr>
              <a:xfrm>
                <a:off x="6096000" y="1315835"/>
                <a:ext cx="1781075" cy="1457182"/>
              </a:xfrm>
              <a:prstGeom prst="wave">
                <a:avLst/>
              </a:prstGeom>
              <a:grp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E6C596D1-358C-8EFE-76F5-36A8C2646B47}"/>
                  </a:ext>
                </a:extLst>
              </p:cNvPr>
              <p:cNvSpPr txBox="1"/>
              <p:nvPr/>
            </p:nvSpPr>
            <p:spPr>
              <a:xfrm>
                <a:off x="6370983" y="1779103"/>
                <a:ext cx="1346998" cy="595604"/>
              </a:xfrm>
              <a:prstGeom prst="rect">
                <a:avLst/>
              </a:prstGeom>
              <a:grpFill/>
              <a:ln>
                <a:solidFill>
                  <a:schemeClr val="bg1"/>
                </a:solidFill>
              </a:ln>
            </p:spPr>
            <p:txBody>
              <a:bodyPr wrap="square" rtlCol="0">
                <a:spAutoFit/>
              </a:bodyPr>
              <a:lstStyle/>
              <a:p>
                <a:r>
                  <a:rPr lang="en-GB" sz="2400" b="1">
                    <a:latin typeface="Arial" panose="020B0604020202020204" pitchFamily="34" charset="0"/>
                    <a:cs typeface="Arial" panose="020B0604020202020204" pitchFamily="34" charset="0"/>
                  </a:rPr>
                  <a:t>Plenty</a:t>
                </a:r>
              </a:p>
            </p:txBody>
          </p:sp>
        </p:grpSp>
        <p:cxnSp>
          <p:nvCxnSpPr>
            <p:cNvPr id="18" name="Straight Connector 17">
              <a:extLst>
                <a:ext uri="{FF2B5EF4-FFF2-40B4-BE49-F238E27FC236}">
                  <a16:creationId xmlns:a16="http://schemas.microsoft.com/office/drawing/2014/main" id="{03F30AC1-EB0F-5CD9-D85A-870274801443}"/>
                </a:ext>
              </a:extLst>
            </p:cNvPr>
            <p:cNvCxnSpPr/>
            <p:nvPr/>
          </p:nvCxnSpPr>
          <p:spPr>
            <a:xfrm>
              <a:off x="8905461" y="2802835"/>
              <a:ext cx="0" cy="775252"/>
            </a:xfrm>
            <a:prstGeom prst="line">
              <a:avLst/>
            </a:prstGeom>
            <a:grpFill/>
            <a:ln w="381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29DC8073-B2F1-AB66-550D-DC8FDEBBCFB6}"/>
              </a:ext>
            </a:extLst>
          </p:cNvPr>
          <p:cNvGrpSpPr/>
          <p:nvPr/>
        </p:nvGrpSpPr>
        <p:grpSpPr>
          <a:xfrm>
            <a:off x="5674469" y="1362183"/>
            <a:ext cx="1538017" cy="1575893"/>
            <a:chOff x="8905461" y="1544994"/>
            <a:chExt cx="1984228" cy="2033093"/>
          </a:xfrm>
          <a:solidFill>
            <a:schemeClr val="bg1"/>
          </a:solidFill>
        </p:grpSpPr>
        <p:grpSp>
          <p:nvGrpSpPr>
            <p:cNvPr id="21" name="Group 20">
              <a:extLst>
                <a:ext uri="{FF2B5EF4-FFF2-40B4-BE49-F238E27FC236}">
                  <a16:creationId xmlns:a16="http://schemas.microsoft.com/office/drawing/2014/main" id="{F6A1DBAD-E4DB-7DA5-D4CF-394D1C03DAB7}"/>
                </a:ext>
              </a:extLst>
            </p:cNvPr>
            <p:cNvGrpSpPr/>
            <p:nvPr/>
          </p:nvGrpSpPr>
          <p:grpSpPr>
            <a:xfrm>
              <a:off x="8905461" y="1544994"/>
              <a:ext cx="1984228" cy="1457182"/>
              <a:chOff x="6096000" y="1315835"/>
              <a:chExt cx="1781075" cy="1457182"/>
            </a:xfrm>
            <a:grpFill/>
          </p:grpSpPr>
          <p:sp>
            <p:nvSpPr>
              <p:cNvPr id="23" name="Wave 22">
                <a:extLst>
                  <a:ext uri="{FF2B5EF4-FFF2-40B4-BE49-F238E27FC236}">
                    <a16:creationId xmlns:a16="http://schemas.microsoft.com/office/drawing/2014/main" id="{DD6DE5DF-7C37-3A4E-88F6-BC614024A159}"/>
                  </a:ext>
                </a:extLst>
              </p:cNvPr>
              <p:cNvSpPr/>
              <p:nvPr/>
            </p:nvSpPr>
            <p:spPr>
              <a:xfrm>
                <a:off x="6096000" y="1315835"/>
                <a:ext cx="1781075" cy="1457182"/>
              </a:xfrm>
              <a:prstGeom prst="wave">
                <a:avLst/>
              </a:prstGeom>
              <a:grp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5944F059-FB76-C8FA-BE4F-2864BD8E5B96}"/>
                  </a:ext>
                </a:extLst>
              </p:cNvPr>
              <p:cNvSpPr txBox="1"/>
              <p:nvPr/>
            </p:nvSpPr>
            <p:spPr>
              <a:xfrm>
                <a:off x="6370983" y="1779103"/>
                <a:ext cx="1346998" cy="595604"/>
              </a:xfrm>
              <a:prstGeom prst="rect">
                <a:avLst/>
              </a:prstGeom>
              <a:grpFill/>
              <a:ln>
                <a:solidFill>
                  <a:schemeClr val="bg1"/>
                </a:solidFill>
              </a:ln>
            </p:spPr>
            <p:txBody>
              <a:bodyPr wrap="square" rtlCol="0">
                <a:spAutoFit/>
              </a:bodyPr>
              <a:lstStyle/>
              <a:p>
                <a:r>
                  <a:rPr lang="en-GB" sz="2400" b="1">
                    <a:latin typeface="Arial" panose="020B0604020202020204" pitchFamily="34" charset="0"/>
                    <a:cs typeface="Arial" panose="020B0604020202020204" pitchFamily="34" charset="0"/>
                  </a:rPr>
                  <a:t>Plenty</a:t>
                </a:r>
              </a:p>
            </p:txBody>
          </p:sp>
        </p:grpSp>
        <p:cxnSp>
          <p:nvCxnSpPr>
            <p:cNvPr id="22" name="Straight Connector 21">
              <a:extLst>
                <a:ext uri="{FF2B5EF4-FFF2-40B4-BE49-F238E27FC236}">
                  <a16:creationId xmlns:a16="http://schemas.microsoft.com/office/drawing/2014/main" id="{235E4666-B185-7796-91D5-D152AFB8244B}"/>
                </a:ext>
              </a:extLst>
            </p:cNvPr>
            <p:cNvCxnSpPr/>
            <p:nvPr/>
          </p:nvCxnSpPr>
          <p:spPr>
            <a:xfrm>
              <a:off x="8905461" y="2802835"/>
              <a:ext cx="0" cy="775252"/>
            </a:xfrm>
            <a:prstGeom prst="line">
              <a:avLst/>
            </a:prstGeom>
            <a:grpFill/>
            <a:ln w="381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AD2D65B9-C2F0-3734-0839-DE1EA58ED25E}"/>
              </a:ext>
            </a:extLst>
          </p:cNvPr>
          <p:cNvGrpSpPr/>
          <p:nvPr/>
        </p:nvGrpSpPr>
        <p:grpSpPr>
          <a:xfrm>
            <a:off x="6597069" y="3704534"/>
            <a:ext cx="1538017" cy="1575893"/>
            <a:chOff x="8905461" y="1544994"/>
            <a:chExt cx="1984228" cy="2033093"/>
          </a:xfrm>
          <a:solidFill>
            <a:schemeClr val="bg1"/>
          </a:solidFill>
        </p:grpSpPr>
        <p:grpSp>
          <p:nvGrpSpPr>
            <p:cNvPr id="26" name="Group 25">
              <a:extLst>
                <a:ext uri="{FF2B5EF4-FFF2-40B4-BE49-F238E27FC236}">
                  <a16:creationId xmlns:a16="http://schemas.microsoft.com/office/drawing/2014/main" id="{FDEA426E-06BD-001B-5A83-0F99F6554EC3}"/>
                </a:ext>
              </a:extLst>
            </p:cNvPr>
            <p:cNvGrpSpPr/>
            <p:nvPr/>
          </p:nvGrpSpPr>
          <p:grpSpPr>
            <a:xfrm>
              <a:off x="8905461" y="1544994"/>
              <a:ext cx="1984228" cy="1457182"/>
              <a:chOff x="6096000" y="1315835"/>
              <a:chExt cx="1781075" cy="1457182"/>
            </a:xfrm>
            <a:grpFill/>
          </p:grpSpPr>
          <p:sp>
            <p:nvSpPr>
              <p:cNvPr id="28" name="Wave 27">
                <a:extLst>
                  <a:ext uri="{FF2B5EF4-FFF2-40B4-BE49-F238E27FC236}">
                    <a16:creationId xmlns:a16="http://schemas.microsoft.com/office/drawing/2014/main" id="{5B5EB37F-9F1F-E0A4-6186-62722FC46088}"/>
                  </a:ext>
                </a:extLst>
              </p:cNvPr>
              <p:cNvSpPr/>
              <p:nvPr/>
            </p:nvSpPr>
            <p:spPr>
              <a:xfrm>
                <a:off x="6096000" y="1315835"/>
                <a:ext cx="1781075" cy="1457182"/>
              </a:xfrm>
              <a:prstGeom prst="wave">
                <a:avLst/>
              </a:prstGeom>
              <a:grpFill/>
              <a:ln w="38100">
                <a:solidFill>
                  <a:srgbClr val="FF66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E907C274-A583-67D8-8579-BB78731F0C64}"/>
                  </a:ext>
                </a:extLst>
              </p:cNvPr>
              <p:cNvSpPr txBox="1"/>
              <p:nvPr/>
            </p:nvSpPr>
            <p:spPr>
              <a:xfrm>
                <a:off x="6370983" y="1779103"/>
                <a:ext cx="1346998" cy="595604"/>
              </a:xfrm>
              <a:prstGeom prst="rect">
                <a:avLst/>
              </a:prstGeom>
              <a:grpFill/>
              <a:ln>
                <a:solidFill>
                  <a:schemeClr val="bg1"/>
                </a:solidFill>
              </a:ln>
            </p:spPr>
            <p:txBody>
              <a:bodyPr wrap="square" rtlCol="0">
                <a:spAutoFit/>
              </a:bodyPr>
              <a:lstStyle/>
              <a:p>
                <a:r>
                  <a:rPr lang="en-GB" sz="2400" b="1">
                    <a:latin typeface="Arial" panose="020B0604020202020204" pitchFamily="34" charset="0"/>
                    <a:cs typeface="Arial" panose="020B0604020202020204" pitchFamily="34" charset="0"/>
                  </a:rPr>
                  <a:t>Some </a:t>
                </a:r>
              </a:p>
            </p:txBody>
          </p:sp>
        </p:grpSp>
        <p:cxnSp>
          <p:nvCxnSpPr>
            <p:cNvPr id="27" name="Straight Connector 26">
              <a:extLst>
                <a:ext uri="{FF2B5EF4-FFF2-40B4-BE49-F238E27FC236}">
                  <a16:creationId xmlns:a16="http://schemas.microsoft.com/office/drawing/2014/main" id="{A3927B75-12AC-87C0-424B-A11DEF32B4BE}"/>
                </a:ext>
              </a:extLst>
            </p:cNvPr>
            <p:cNvCxnSpPr/>
            <p:nvPr/>
          </p:nvCxnSpPr>
          <p:spPr>
            <a:xfrm>
              <a:off x="8905461" y="2802835"/>
              <a:ext cx="0" cy="775252"/>
            </a:xfrm>
            <a:prstGeom prst="line">
              <a:avLst/>
            </a:prstGeom>
            <a:grpFill/>
            <a:ln w="38100">
              <a:solidFill>
                <a:srgbClr val="FF66CC"/>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411C7C6A-5D69-479E-A884-5B4B9A32E6E4}"/>
              </a:ext>
            </a:extLst>
          </p:cNvPr>
          <p:cNvGrpSpPr/>
          <p:nvPr/>
        </p:nvGrpSpPr>
        <p:grpSpPr>
          <a:xfrm>
            <a:off x="8469012" y="3537121"/>
            <a:ext cx="1538017" cy="1575893"/>
            <a:chOff x="8905461" y="1544994"/>
            <a:chExt cx="1984228" cy="2033093"/>
          </a:xfrm>
          <a:solidFill>
            <a:schemeClr val="bg1"/>
          </a:solidFill>
        </p:grpSpPr>
        <p:grpSp>
          <p:nvGrpSpPr>
            <p:cNvPr id="31" name="Group 30">
              <a:extLst>
                <a:ext uri="{FF2B5EF4-FFF2-40B4-BE49-F238E27FC236}">
                  <a16:creationId xmlns:a16="http://schemas.microsoft.com/office/drawing/2014/main" id="{629544F6-CB87-6A7A-07AB-74DE2AD261B0}"/>
                </a:ext>
              </a:extLst>
            </p:cNvPr>
            <p:cNvGrpSpPr/>
            <p:nvPr/>
          </p:nvGrpSpPr>
          <p:grpSpPr>
            <a:xfrm>
              <a:off x="8905461" y="1544994"/>
              <a:ext cx="1984228" cy="1457182"/>
              <a:chOff x="6096000" y="1315835"/>
              <a:chExt cx="1781075" cy="1457182"/>
            </a:xfrm>
            <a:grpFill/>
          </p:grpSpPr>
          <p:sp>
            <p:nvSpPr>
              <p:cNvPr id="33" name="Wave 32">
                <a:extLst>
                  <a:ext uri="{FF2B5EF4-FFF2-40B4-BE49-F238E27FC236}">
                    <a16:creationId xmlns:a16="http://schemas.microsoft.com/office/drawing/2014/main" id="{AD70C184-6E66-553E-D6B0-6B53E2520E1E}"/>
                  </a:ext>
                </a:extLst>
              </p:cNvPr>
              <p:cNvSpPr/>
              <p:nvPr/>
            </p:nvSpPr>
            <p:spPr>
              <a:xfrm>
                <a:off x="6096000" y="1315835"/>
                <a:ext cx="1781075" cy="1457182"/>
              </a:xfrm>
              <a:prstGeom prst="wave">
                <a:avLst/>
              </a:prstGeom>
              <a:grp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B7331CC3-30E1-B23E-D3AA-053A0BF0C94A}"/>
                  </a:ext>
                </a:extLst>
              </p:cNvPr>
              <p:cNvSpPr txBox="1"/>
              <p:nvPr/>
            </p:nvSpPr>
            <p:spPr>
              <a:xfrm>
                <a:off x="6370983" y="1779103"/>
                <a:ext cx="1346998" cy="595604"/>
              </a:xfrm>
              <a:prstGeom prst="rect">
                <a:avLst/>
              </a:prstGeom>
              <a:grpFill/>
              <a:ln>
                <a:solidFill>
                  <a:schemeClr val="bg1"/>
                </a:solidFill>
              </a:ln>
            </p:spPr>
            <p:txBody>
              <a:bodyPr wrap="square" rtlCol="0">
                <a:spAutoFit/>
              </a:bodyPr>
              <a:lstStyle/>
              <a:p>
                <a:r>
                  <a:rPr lang="en-GB" sz="2400" b="1">
                    <a:latin typeface="Arial" panose="020B0604020202020204" pitchFamily="34" charset="0"/>
                    <a:cs typeface="Arial" panose="020B0604020202020204" pitchFamily="34" charset="0"/>
                  </a:rPr>
                  <a:t>Some </a:t>
                </a:r>
              </a:p>
            </p:txBody>
          </p:sp>
        </p:grpSp>
        <p:cxnSp>
          <p:nvCxnSpPr>
            <p:cNvPr id="32" name="Straight Connector 31">
              <a:extLst>
                <a:ext uri="{FF2B5EF4-FFF2-40B4-BE49-F238E27FC236}">
                  <a16:creationId xmlns:a16="http://schemas.microsoft.com/office/drawing/2014/main" id="{F522903D-5A3A-721C-5161-37230C136FC9}"/>
                </a:ext>
              </a:extLst>
            </p:cNvPr>
            <p:cNvCxnSpPr/>
            <p:nvPr/>
          </p:nvCxnSpPr>
          <p:spPr>
            <a:xfrm>
              <a:off x="8905461" y="2802835"/>
              <a:ext cx="0" cy="775252"/>
            </a:xfrm>
            <a:prstGeom prst="line">
              <a:avLst/>
            </a:prstGeom>
            <a:grpFill/>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BE06C61A-25F9-09E1-F401-F994FEAEDF83}"/>
              </a:ext>
            </a:extLst>
          </p:cNvPr>
          <p:cNvGrpSpPr/>
          <p:nvPr/>
        </p:nvGrpSpPr>
        <p:grpSpPr>
          <a:xfrm>
            <a:off x="10495720" y="4187532"/>
            <a:ext cx="1538017" cy="1575892"/>
            <a:chOff x="8905461" y="1544995"/>
            <a:chExt cx="1984228" cy="2033092"/>
          </a:xfrm>
          <a:solidFill>
            <a:schemeClr val="bg1"/>
          </a:solidFill>
        </p:grpSpPr>
        <p:grpSp>
          <p:nvGrpSpPr>
            <p:cNvPr id="36" name="Group 35">
              <a:extLst>
                <a:ext uri="{FF2B5EF4-FFF2-40B4-BE49-F238E27FC236}">
                  <a16:creationId xmlns:a16="http://schemas.microsoft.com/office/drawing/2014/main" id="{72DF7121-456D-DDA0-6B67-809D250B5071}"/>
                </a:ext>
              </a:extLst>
            </p:cNvPr>
            <p:cNvGrpSpPr/>
            <p:nvPr/>
          </p:nvGrpSpPr>
          <p:grpSpPr>
            <a:xfrm>
              <a:off x="8905461" y="1544995"/>
              <a:ext cx="1984228" cy="1457183"/>
              <a:chOff x="6096000" y="1315836"/>
              <a:chExt cx="1781075" cy="1457183"/>
            </a:xfrm>
            <a:grpFill/>
          </p:grpSpPr>
          <p:sp>
            <p:nvSpPr>
              <p:cNvPr id="38" name="Wave 37">
                <a:extLst>
                  <a:ext uri="{FF2B5EF4-FFF2-40B4-BE49-F238E27FC236}">
                    <a16:creationId xmlns:a16="http://schemas.microsoft.com/office/drawing/2014/main" id="{728F69B6-06C8-D6DC-9E98-4A31C829792C}"/>
                  </a:ext>
                </a:extLst>
              </p:cNvPr>
              <p:cNvSpPr/>
              <p:nvPr/>
            </p:nvSpPr>
            <p:spPr>
              <a:xfrm>
                <a:off x="6096000" y="1315836"/>
                <a:ext cx="1781075" cy="1457183"/>
              </a:xfrm>
              <a:prstGeom prst="wave">
                <a:avLst/>
              </a:prstGeom>
              <a:grpFill/>
              <a:ln w="38100">
                <a:solidFill>
                  <a:srgbClr val="5842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0B2C85C0-0968-8A4F-1D0A-5A4C4F1011C2}"/>
                  </a:ext>
                </a:extLst>
              </p:cNvPr>
              <p:cNvSpPr txBox="1"/>
              <p:nvPr/>
            </p:nvSpPr>
            <p:spPr>
              <a:xfrm>
                <a:off x="6370983" y="1779103"/>
                <a:ext cx="1346998" cy="595604"/>
              </a:xfrm>
              <a:prstGeom prst="rect">
                <a:avLst/>
              </a:prstGeom>
              <a:solidFill>
                <a:schemeClr val="bg1"/>
              </a:solidFill>
              <a:ln>
                <a:solidFill>
                  <a:schemeClr val="bg1"/>
                </a:solidFill>
              </a:ln>
            </p:spPr>
            <p:txBody>
              <a:bodyPr wrap="square" rtlCol="0">
                <a:spAutoFit/>
              </a:bodyPr>
              <a:lstStyle/>
              <a:p>
                <a:r>
                  <a:rPr lang="en-GB" sz="2400" b="1">
                    <a:latin typeface="Arial" panose="020B0604020202020204" pitchFamily="34" charset="0"/>
                    <a:cs typeface="Arial" panose="020B0604020202020204" pitchFamily="34" charset="0"/>
                  </a:rPr>
                  <a:t>A little </a:t>
                </a:r>
              </a:p>
            </p:txBody>
          </p:sp>
        </p:grpSp>
        <p:cxnSp>
          <p:nvCxnSpPr>
            <p:cNvPr id="37" name="Straight Connector 36">
              <a:extLst>
                <a:ext uri="{FF2B5EF4-FFF2-40B4-BE49-F238E27FC236}">
                  <a16:creationId xmlns:a16="http://schemas.microsoft.com/office/drawing/2014/main" id="{8743CD4D-3816-3F7D-2BE6-6AFAC052F9B4}"/>
                </a:ext>
              </a:extLst>
            </p:cNvPr>
            <p:cNvCxnSpPr/>
            <p:nvPr/>
          </p:nvCxnSpPr>
          <p:spPr>
            <a:xfrm>
              <a:off x="8905461" y="2802835"/>
              <a:ext cx="0" cy="775252"/>
            </a:xfrm>
            <a:prstGeom prst="line">
              <a:avLst/>
            </a:prstGeom>
            <a:grpFill/>
            <a:ln w="38100">
              <a:solidFill>
                <a:srgbClr val="584288"/>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FAE360A1-2189-C89D-29AA-AA6D5D547A66}"/>
              </a:ext>
            </a:extLst>
          </p:cNvPr>
          <p:cNvSpPr txBox="1"/>
          <p:nvPr/>
        </p:nvSpPr>
        <p:spPr>
          <a:xfrm>
            <a:off x="656415" y="4661466"/>
            <a:ext cx="3793866" cy="1200329"/>
          </a:xfrm>
          <a:prstGeom prst="rect">
            <a:avLst/>
          </a:prstGeom>
          <a:noFill/>
        </p:spPr>
        <p:txBody>
          <a:bodyPr wrap="square">
            <a:spAutoFit/>
          </a:bodyPr>
          <a:lstStyle/>
          <a:p>
            <a:r>
              <a:rPr lang="en-GB" sz="2400">
                <a:solidFill>
                  <a:srgbClr val="584288"/>
                </a:solidFill>
                <a:latin typeface="Arial" panose="020B0604020202020204" pitchFamily="34" charset="0"/>
                <a:cs typeface="Arial" panose="020B0604020202020204" pitchFamily="34" charset="0"/>
              </a:rPr>
              <a:t>It’s to show us how much of each type of food we need. Take a look!</a:t>
            </a:r>
          </a:p>
        </p:txBody>
      </p:sp>
    </p:spTree>
    <p:extLst>
      <p:ext uri="{BB962C8B-B14F-4D97-AF65-F5344CB8AC3E}">
        <p14:creationId xmlns:p14="http://schemas.microsoft.com/office/powerpoint/2010/main" val="34001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1000"/>
                                        <p:tgtEl>
                                          <p:spTgt spid="35"/>
                                        </p:tgtEl>
                                      </p:cBhvr>
                                    </p:animEffect>
                                    <p:anim calcmode="lin" valueType="num">
                                      <p:cBhvr>
                                        <p:cTn id="36" dur="1000" fill="hold"/>
                                        <p:tgtEl>
                                          <p:spTgt spid="35"/>
                                        </p:tgtEl>
                                        <p:attrNameLst>
                                          <p:attrName>ppt_x</p:attrName>
                                        </p:attrNameLst>
                                      </p:cBhvr>
                                      <p:tavLst>
                                        <p:tav tm="0">
                                          <p:val>
                                            <p:strVal val="#ppt_x"/>
                                          </p:val>
                                        </p:tav>
                                        <p:tav tm="100000">
                                          <p:val>
                                            <p:strVal val="#ppt_x"/>
                                          </p:val>
                                        </p:tav>
                                      </p:tavLst>
                                    </p:anim>
                                    <p:anim calcmode="lin" valueType="num">
                                      <p:cBhvr>
                                        <p:cTn id="3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DD53D-864E-DB65-FC6D-7C0C21C343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138A0-7E87-7832-9EA4-6B6692ED387D}"/>
              </a:ext>
            </a:extLst>
          </p:cNvPr>
          <p:cNvSpPr>
            <a:spLocks noGrp="1"/>
          </p:cNvSpPr>
          <p:nvPr>
            <p:ph type="ctrTitle"/>
          </p:nvPr>
        </p:nvSpPr>
        <p:spPr>
          <a:xfrm>
            <a:off x="462147" y="1134735"/>
            <a:ext cx="3374357" cy="720000"/>
          </a:xfrm>
        </p:spPr>
        <p:txBody>
          <a:bodyPr/>
          <a:lstStyle/>
          <a:p>
            <a:r>
              <a:rPr lang="en-US"/>
              <a:t>We need…</a:t>
            </a:r>
          </a:p>
        </p:txBody>
      </p:sp>
      <p:sp>
        <p:nvSpPr>
          <p:cNvPr id="6" name="Subtitle 2">
            <a:extLst>
              <a:ext uri="{FF2B5EF4-FFF2-40B4-BE49-F238E27FC236}">
                <a16:creationId xmlns:a16="http://schemas.microsoft.com/office/drawing/2014/main" id="{4B374A73-C0C7-306C-FB47-7C595A9C9962}"/>
              </a:ext>
            </a:extLst>
          </p:cNvPr>
          <p:cNvSpPr>
            <a:spLocks noGrp="1"/>
          </p:cNvSpPr>
          <p:nvPr>
            <p:ph type="subTitle" idx="1"/>
          </p:nvPr>
        </p:nvSpPr>
        <p:spPr>
          <a:xfrm>
            <a:off x="612682" y="2320869"/>
            <a:ext cx="9227057" cy="3236287"/>
          </a:xfrm>
        </p:spPr>
        <p:txBody>
          <a:bodyPr/>
          <a:lstStyle/>
          <a:p>
            <a:pPr marL="0" indent="0">
              <a:lnSpc>
                <a:spcPct val="100000"/>
              </a:lnSpc>
              <a:buNone/>
            </a:pPr>
            <a:endParaRPr lang="en-GB" sz="2800"/>
          </a:p>
          <a:p>
            <a:pPr marL="0" indent="0">
              <a:lnSpc>
                <a:spcPct val="100000"/>
              </a:lnSpc>
              <a:buNone/>
            </a:pPr>
            <a:endParaRPr lang="en-GB" sz="3200"/>
          </a:p>
          <a:p>
            <a:pPr marL="0" indent="0">
              <a:lnSpc>
                <a:spcPct val="100000"/>
              </a:lnSpc>
              <a:buNone/>
            </a:pPr>
            <a:endParaRPr lang="en-US" sz="2000"/>
          </a:p>
        </p:txBody>
      </p:sp>
      <p:grpSp>
        <p:nvGrpSpPr>
          <p:cNvPr id="13" name="Group 12">
            <a:extLst>
              <a:ext uri="{FF2B5EF4-FFF2-40B4-BE49-F238E27FC236}">
                <a16:creationId xmlns:a16="http://schemas.microsoft.com/office/drawing/2014/main" id="{E24F67AF-9831-D798-22D3-BAEFBFDE827E}"/>
              </a:ext>
            </a:extLst>
          </p:cNvPr>
          <p:cNvGrpSpPr/>
          <p:nvPr/>
        </p:nvGrpSpPr>
        <p:grpSpPr>
          <a:xfrm>
            <a:off x="3374381" y="1255399"/>
            <a:ext cx="6166404" cy="3397800"/>
            <a:chOff x="1238020" y="1171641"/>
            <a:chExt cx="7361721" cy="4651744"/>
          </a:xfrm>
        </p:grpSpPr>
        <p:pic>
          <p:nvPicPr>
            <p:cNvPr id="14" name="Picture 13">
              <a:extLst>
                <a:ext uri="{FF2B5EF4-FFF2-40B4-BE49-F238E27FC236}">
                  <a16:creationId xmlns:a16="http://schemas.microsoft.com/office/drawing/2014/main" id="{F1DAAC84-EB75-EC8D-2D2B-DC7B3395EC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956" b="14287"/>
            <a:stretch/>
          </p:blipFill>
          <p:spPr>
            <a:xfrm>
              <a:off x="1238020" y="1171641"/>
              <a:ext cx="6574340" cy="4651744"/>
            </a:xfrm>
            <a:prstGeom prst="rect">
              <a:avLst/>
            </a:prstGeom>
          </p:spPr>
        </p:pic>
        <p:pic>
          <p:nvPicPr>
            <p:cNvPr id="15" name="Picture 14">
              <a:extLst>
                <a:ext uri="{FF2B5EF4-FFF2-40B4-BE49-F238E27FC236}">
                  <a16:creationId xmlns:a16="http://schemas.microsoft.com/office/drawing/2014/main" id="{207CAABA-98DB-0D6F-C954-668DE8C800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9079" y="4477967"/>
              <a:ext cx="1160662"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Straight Arrow Connector 15">
              <a:extLst>
                <a:ext uri="{FF2B5EF4-FFF2-40B4-BE49-F238E27FC236}">
                  <a16:creationId xmlns:a16="http://schemas.microsoft.com/office/drawing/2014/main" id="{1708853F-6EC4-00A6-3693-D3AC70BA7474}"/>
                </a:ext>
              </a:extLst>
            </p:cNvPr>
            <p:cNvCxnSpPr>
              <a:cxnSpLocks/>
            </p:cNvCxnSpPr>
            <p:nvPr/>
          </p:nvCxnSpPr>
          <p:spPr>
            <a:xfrm flipV="1">
              <a:off x="6444208" y="5012030"/>
              <a:ext cx="927136" cy="9375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sp>
        <p:nvSpPr>
          <p:cNvPr id="5" name="Speech Bubble: Rectangle 4">
            <a:extLst>
              <a:ext uri="{FF2B5EF4-FFF2-40B4-BE49-F238E27FC236}">
                <a16:creationId xmlns:a16="http://schemas.microsoft.com/office/drawing/2014/main" id="{2C6AD5C7-C395-E0A6-0154-A42238537F52}"/>
              </a:ext>
            </a:extLst>
          </p:cNvPr>
          <p:cNvSpPr/>
          <p:nvPr/>
        </p:nvSpPr>
        <p:spPr>
          <a:xfrm>
            <a:off x="9037632" y="1718138"/>
            <a:ext cx="2588068" cy="1499965"/>
          </a:xfrm>
          <a:prstGeom prst="wedgeRectCallout">
            <a:avLst>
              <a:gd name="adj1" fmla="val -61132"/>
              <a:gd name="adj2" fmla="val 16979"/>
            </a:avLst>
          </a:prstGeom>
          <a:solidFill>
            <a:srgbClr val="5842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latin typeface="Arial" panose="020B0604020202020204" pitchFamily="34" charset="0"/>
                <a:cs typeface="Arial" panose="020B0604020202020204" pitchFamily="34" charset="0"/>
              </a:rPr>
              <a:t>Foods like </a:t>
            </a:r>
          </a:p>
          <a:p>
            <a:pPr algn="ctr"/>
            <a:r>
              <a:rPr lang="en-GB" sz="2000" b="1">
                <a:latin typeface="Arial" panose="020B0604020202020204" pitchFamily="34" charset="0"/>
                <a:cs typeface="Arial" panose="020B0604020202020204" pitchFamily="34" charset="0"/>
              </a:rPr>
              <a:t>Potatoes, bread, rice, pasta</a:t>
            </a:r>
          </a:p>
          <a:p>
            <a:pPr algn="ctr"/>
            <a:r>
              <a:rPr lang="en-GB" sz="2000">
                <a:latin typeface="Arial" panose="020B0604020202020204" pitchFamily="34" charset="0"/>
                <a:cs typeface="Arial" panose="020B0604020202020204" pitchFamily="34" charset="0"/>
              </a:rPr>
              <a:t>with every meal</a:t>
            </a:r>
          </a:p>
        </p:txBody>
      </p:sp>
      <p:sp>
        <p:nvSpPr>
          <p:cNvPr id="7" name="Speech Bubble: Rectangle 6">
            <a:extLst>
              <a:ext uri="{FF2B5EF4-FFF2-40B4-BE49-F238E27FC236}">
                <a16:creationId xmlns:a16="http://schemas.microsoft.com/office/drawing/2014/main" id="{B9281EBA-7B2D-145D-551B-31141C9658FB}"/>
              </a:ext>
            </a:extLst>
          </p:cNvPr>
          <p:cNvSpPr/>
          <p:nvPr/>
        </p:nvSpPr>
        <p:spPr>
          <a:xfrm>
            <a:off x="612682" y="2100860"/>
            <a:ext cx="2706988" cy="1148392"/>
          </a:xfrm>
          <a:prstGeom prst="wedgeRectCallout">
            <a:avLst>
              <a:gd name="adj1" fmla="val 57535"/>
              <a:gd name="adj2" fmla="val 9754"/>
            </a:avLst>
          </a:prstGeom>
          <a:solidFill>
            <a:srgbClr val="5842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latin typeface="Arial" panose="020B0604020202020204" pitchFamily="34" charset="0"/>
                <a:cs typeface="Arial" panose="020B0604020202020204" pitchFamily="34" charset="0"/>
              </a:rPr>
              <a:t>At least 5 portions of </a:t>
            </a:r>
          </a:p>
          <a:p>
            <a:pPr algn="ctr"/>
            <a:r>
              <a:rPr lang="en-GB" sz="2000" b="1">
                <a:latin typeface="Arial" panose="020B0604020202020204" pitchFamily="34" charset="0"/>
                <a:cs typeface="Arial" panose="020B0604020202020204" pitchFamily="34" charset="0"/>
              </a:rPr>
              <a:t>Fruit and vegetables </a:t>
            </a:r>
          </a:p>
          <a:p>
            <a:pPr algn="ctr"/>
            <a:r>
              <a:rPr lang="en-GB" sz="2000">
                <a:latin typeface="Arial" panose="020B0604020202020204" pitchFamily="34" charset="0"/>
                <a:cs typeface="Arial" panose="020B0604020202020204" pitchFamily="34" charset="0"/>
              </a:rPr>
              <a:t>everyday</a:t>
            </a:r>
          </a:p>
        </p:txBody>
      </p:sp>
      <p:sp>
        <p:nvSpPr>
          <p:cNvPr id="8" name="Speech Bubble: Rectangle 7">
            <a:extLst>
              <a:ext uri="{FF2B5EF4-FFF2-40B4-BE49-F238E27FC236}">
                <a16:creationId xmlns:a16="http://schemas.microsoft.com/office/drawing/2014/main" id="{81604D47-3139-5940-CC2D-7683392C50EE}"/>
              </a:ext>
            </a:extLst>
          </p:cNvPr>
          <p:cNvSpPr/>
          <p:nvPr/>
        </p:nvSpPr>
        <p:spPr>
          <a:xfrm>
            <a:off x="906496" y="4513142"/>
            <a:ext cx="2954664" cy="1499228"/>
          </a:xfrm>
          <a:prstGeom prst="wedgeRectCallout">
            <a:avLst>
              <a:gd name="adj1" fmla="val 79849"/>
              <a:gd name="adj2" fmla="val -51459"/>
            </a:avLst>
          </a:prstGeom>
          <a:solidFill>
            <a:srgbClr val="5842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latin typeface="Arial" panose="020B0604020202020204" pitchFamily="34" charset="0"/>
                <a:cs typeface="Arial" panose="020B0604020202020204" pitchFamily="34" charset="0"/>
              </a:rPr>
              <a:t>Some foods like</a:t>
            </a:r>
          </a:p>
          <a:p>
            <a:pPr algn="ctr"/>
            <a:r>
              <a:rPr lang="en-GB" sz="2000" b="1">
                <a:latin typeface="Arial" panose="020B0604020202020204" pitchFamily="34" charset="0"/>
                <a:cs typeface="Arial" panose="020B0604020202020204" pitchFamily="34" charset="0"/>
              </a:rPr>
              <a:t>Beans, pulses, fish, eggs, meat </a:t>
            </a:r>
          </a:p>
          <a:p>
            <a:pPr algn="ctr"/>
            <a:r>
              <a:rPr lang="en-GB" sz="2000">
                <a:latin typeface="Arial" panose="020B0604020202020204" pitchFamily="34" charset="0"/>
                <a:cs typeface="Arial" panose="020B0604020202020204" pitchFamily="34" charset="0"/>
              </a:rPr>
              <a:t>everyday</a:t>
            </a:r>
          </a:p>
        </p:txBody>
      </p:sp>
      <p:sp>
        <p:nvSpPr>
          <p:cNvPr id="9" name="Speech Bubble: Rectangle 8">
            <a:extLst>
              <a:ext uri="{FF2B5EF4-FFF2-40B4-BE49-F238E27FC236}">
                <a16:creationId xmlns:a16="http://schemas.microsoft.com/office/drawing/2014/main" id="{48FBB906-0621-FACF-849B-36E747709E6A}"/>
              </a:ext>
            </a:extLst>
          </p:cNvPr>
          <p:cNvSpPr/>
          <p:nvPr/>
        </p:nvSpPr>
        <p:spPr>
          <a:xfrm>
            <a:off x="5648896" y="4873208"/>
            <a:ext cx="2954664" cy="1499228"/>
          </a:xfrm>
          <a:prstGeom prst="wedgeRectCallout">
            <a:avLst>
              <a:gd name="adj1" fmla="val 3041"/>
              <a:gd name="adj2" fmla="val -76430"/>
            </a:avLst>
          </a:prstGeom>
          <a:solidFill>
            <a:srgbClr val="5842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latin typeface="Arial" panose="020B0604020202020204" pitchFamily="34" charset="0"/>
                <a:cs typeface="Arial" panose="020B0604020202020204" pitchFamily="34" charset="0"/>
              </a:rPr>
              <a:t>Some foods like</a:t>
            </a:r>
          </a:p>
          <a:p>
            <a:pPr algn="ctr"/>
            <a:r>
              <a:rPr lang="en-GB" sz="2000" b="1">
                <a:latin typeface="Arial" panose="020B0604020202020204" pitchFamily="34" charset="0"/>
                <a:cs typeface="Arial" panose="020B0604020202020204" pitchFamily="34" charset="0"/>
              </a:rPr>
              <a:t>Dairy and alternatives </a:t>
            </a:r>
            <a:r>
              <a:rPr lang="en-GB" sz="2000">
                <a:latin typeface="Arial" panose="020B0604020202020204" pitchFamily="34" charset="0"/>
                <a:cs typeface="Arial" panose="020B0604020202020204" pitchFamily="34" charset="0"/>
              </a:rPr>
              <a:t>everyday</a:t>
            </a:r>
          </a:p>
        </p:txBody>
      </p:sp>
      <p:sp>
        <p:nvSpPr>
          <p:cNvPr id="12" name="Speech Bubble: Rectangle 11">
            <a:extLst>
              <a:ext uri="{FF2B5EF4-FFF2-40B4-BE49-F238E27FC236}">
                <a16:creationId xmlns:a16="http://schemas.microsoft.com/office/drawing/2014/main" id="{9839F9D6-E6E2-8989-3E30-B1B1CB18D005}"/>
              </a:ext>
            </a:extLst>
          </p:cNvPr>
          <p:cNvSpPr/>
          <p:nvPr/>
        </p:nvSpPr>
        <p:spPr>
          <a:xfrm>
            <a:off x="9402551" y="4672536"/>
            <a:ext cx="2051161" cy="1205288"/>
          </a:xfrm>
          <a:prstGeom prst="wedgeRectCallout">
            <a:avLst>
              <a:gd name="adj1" fmla="val -40637"/>
              <a:gd name="adj2" fmla="val -77368"/>
            </a:avLst>
          </a:prstGeom>
          <a:solidFill>
            <a:srgbClr val="5842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latin typeface="Arial" panose="020B0604020202020204" pitchFamily="34" charset="0"/>
                <a:cs typeface="Arial" panose="020B0604020202020204" pitchFamily="34" charset="0"/>
              </a:rPr>
              <a:t>Just a little of  foods like these</a:t>
            </a:r>
          </a:p>
        </p:txBody>
      </p:sp>
    </p:spTree>
    <p:extLst>
      <p:ext uri="{BB962C8B-B14F-4D97-AF65-F5344CB8AC3E}">
        <p14:creationId xmlns:p14="http://schemas.microsoft.com/office/powerpoint/2010/main" val="231755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F5438-0088-1CD7-CD39-D86F741185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A071AC-BF69-9163-DD44-FC029B2C5C3D}"/>
              </a:ext>
            </a:extLst>
          </p:cNvPr>
          <p:cNvSpPr>
            <a:spLocks noGrp="1"/>
          </p:cNvSpPr>
          <p:nvPr>
            <p:ph type="ctrTitle"/>
          </p:nvPr>
        </p:nvSpPr>
        <p:spPr>
          <a:xfrm>
            <a:off x="562268" y="1315835"/>
            <a:ext cx="9720000" cy="720000"/>
          </a:xfrm>
        </p:spPr>
        <p:txBody>
          <a:bodyPr/>
          <a:lstStyle/>
          <a:p>
            <a:r>
              <a:rPr lang="en-US"/>
              <a:t>Eat well for you and the planet</a:t>
            </a:r>
          </a:p>
        </p:txBody>
      </p:sp>
      <p:sp>
        <p:nvSpPr>
          <p:cNvPr id="6" name="Subtitle 2">
            <a:extLst>
              <a:ext uri="{FF2B5EF4-FFF2-40B4-BE49-F238E27FC236}">
                <a16:creationId xmlns:a16="http://schemas.microsoft.com/office/drawing/2014/main" id="{575C1BA7-6172-9736-257A-FF9C5ADBF233}"/>
              </a:ext>
            </a:extLst>
          </p:cNvPr>
          <p:cNvSpPr>
            <a:spLocks noGrp="1"/>
          </p:cNvSpPr>
          <p:nvPr>
            <p:ph type="subTitle" idx="1"/>
          </p:nvPr>
        </p:nvSpPr>
        <p:spPr>
          <a:xfrm>
            <a:off x="612682" y="2320869"/>
            <a:ext cx="9227057" cy="3236287"/>
          </a:xfrm>
        </p:spPr>
        <p:txBody>
          <a:bodyPr/>
          <a:lstStyle/>
          <a:p>
            <a:pPr marL="0" indent="0">
              <a:lnSpc>
                <a:spcPct val="100000"/>
              </a:lnSpc>
              <a:buNone/>
            </a:pPr>
            <a:endParaRPr lang="en-GB" sz="2800"/>
          </a:p>
          <a:p>
            <a:pPr marL="0" indent="0">
              <a:lnSpc>
                <a:spcPct val="100000"/>
              </a:lnSpc>
              <a:buNone/>
            </a:pPr>
            <a:endParaRPr lang="en-GB" sz="3200"/>
          </a:p>
          <a:p>
            <a:pPr marL="0" indent="0">
              <a:lnSpc>
                <a:spcPct val="100000"/>
              </a:lnSpc>
              <a:buNone/>
            </a:pPr>
            <a:endParaRPr lang="en-US" sz="2000"/>
          </a:p>
        </p:txBody>
      </p:sp>
      <p:pic>
        <p:nvPicPr>
          <p:cNvPr id="10" name="Picture 9" descr="A cartoon earth with arms and legs&#10;&#10;AI-generated content may be incorrect.">
            <a:extLst>
              <a:ext uri="{FF2B5EF4-FFF2-40B4-BE49-F238E27FC236}">
                <a16:creationId xmlns:a16="http://schemas.microsoft.com/office/drawing/2014/main" id="{56CD839F-6746-16AB-EB65-91F0FAE8BB3D}"/>
              </a:ext>
            </a:extLst>
          </p:cNvPr>
          <p:cNvPicPr>
            <a:picLocks noChangeAspect="1"/>
          </p:cNvPicPr>
          <p:nvPr/>
        </p:nvPicPr>
        <p:blipFill>
          <a:blip r:embed="rId2"/>
          <a:stretch>
            <a:fillRect/>
          </a:stretch>
        </p:blipFill>
        <p:spPr>
          <a:xfrm flipH="1">
            <a:off x="715332" y="3967757"/>
            <a:ext cx="2261803" cy="1874433"/>
          </a:xfrm>
          <a:prstGeom prst="rect">
            <a:avLst/>
          </a:prstGeom>
        </p:spPr>
      </p:pic>
      <p:grpSp>
        <p:nvGrpSpPr>
          <p:cNvPr id="13" name="Group 12">
            <a:extLst>
              <a:ext uri="{FF2B5EF4-FFF2-40B4-BE49-F238E27FC236}">
                <a16:creationId xmlns:a16="http://schemas.microsoft.com/office/drawing/2014/main" id="{0E1068D6-F8B0-E11E-3E71-C5419CD47FB4}"/>
              </a:ext>
            </a:extLst>
          </p:cNvPr>
          <p:cNvGrpSpPr/>
          <p:nvPr/>
        </p:nvGrpSpPr>
        <p:grpSpPr>
          <a:xfrm>
            <a:off x="4930257" y="1978076"/>
            <a:ext cx="6546411" cy="4332580"/>
            <a:chOff x="1238020" y="1171641"/>
            <a:chExt cx="7164172" cy="5074689"/>
          </a:xfrm>
        </p:grpSpPr>
        <p:pic>
          <p:nvPicPr>
            <p:cNvPr id="14" name="Picture 13">
              <a:extLst>
                <a:ext uri="{FF2B5EF4-FFF2-40B4-BE49-F238E27FC236}">
                  <a16:creationId xmlns:a16="http://schemas.microsoft.com/office/drawing/2014/main" id="{A486B8F4-1DEF-DD7D-8BBD-9D87BF0DC6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956" b="14287"/>
            <a:stretch/>
          </p:blipFill>
          <p:spPr>
            <a:xfrm>
              <a:off x="1238020" y="1171641"/>
              <a:ext cx="6574340" cy="4651744"/>
            </a:xfrm>
            <a:prstGeom prst="rect">
              <a:avLst/>
            </a:prstGeom>
          </p:spPr>
        </p:pic>
        <p:pic>
          <p:nvPicPr>
            <p:cNvPr id="15" name="Picture 14">
              <a:extLst>
                <a:ext uri="{FF2B5EF4-FFF2-40B4-BE49-F238E27FC236}">
                  <a16:creationId xmlns:a16="http://schemas.microsoft.com/office/drawing/2014/main" id="{8E1F1B5D-4560-A2CE-646C-E44BA1268B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1530" y="5094202"/>
              <a:ext cx="1160662"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Straight Arrow Connector 15">
              <a:extLst>
                <a:ext uri="{FF2B5EF4-FFF2-40B4-BE49-F238E27FC236}">
                  <a16:creationId xmlns:a16="http://schemas.microsoft.com/office/drawing/2014/main" id="{E0F9EA63-8585-27D6-9E3E-5ACCCDEE9E68}"/>
                </a:ext>
              </a:extLst>
            </p:cNvPr>
            <p:cNvCxnSpPr/>
            <p:nvPr/>
          </p:nvCxnSpPr>
          <p:spPr>
            <a:xfrm>
              <a:off x="6444208" y="5105780"/>
              <a:ext cx="648072" cy="216024"/>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25894003-7DE2-E5DD-2AE8-F100FBBDBA72}"/>
              </a:ext>
            </a:extLst>
          </p:cNvPr>
          <p:cNvSpPr txBox="1"/>
          <p:nvPr/>
        </p:nvSpPr>
        <p:spPr>
          <a:xfrm>
            <a:off x="462147" y="1985971"/>
            <a:ext cx="4690635" cy="1200329"/>
          </a:xfrm>
          <a:prstGeom prst="rect">
            <a:avLst/>
          </a:prstGeom>
          <a:noFill/>
        </p:spPr>
        <p:txBody>
          <a:bodyPr wrap="square">
            <a:spAutoFit/>
          </a:bodyPr>
          <a:lstStyle/>
          <a:p>
            <a:r>
              <a:rPr lang="en-GB" sz="2400">
                <a:latin typeface="Arial" panose="020B0604020202020204" pitchFamily="34" charset="0"/>
                <a:cs typeface="Arial" panose="020B0604020202020204" pitchFamily="34" charset="0"/>
              </a:rPr>
              <a:t>Eating the way the Eatwell Guide shows us, helps </a:t>
            </a:r>
            <a:r>
              <a:rPr lang="en-GB" sz="2400" b="1">
                <a:latin typeface="Arial" panose="020B0604020202020204" pitchFamily="34" charset="0"/>
                <a:cs typeface="Arial" panose="020B0604020202020204" pitchFamily="34" charset="0"/>
              </a:rPr>
              <a:t>us </a:t>
            </a:r>
            <a:r>
              <a:rPr lang="en-GB" sz="2400">
                <a:latin typeface="Arial" panose="020B0604020202020204" pitchFamily="34" charset="0"/>
                <a:cs typeface="Arial" panose="020B0604020202020204" pitchFamily="34" charset="0"/>
              </a:rPr>
              <a:t>to stay healthy and helps </a:t>
            </a:r>
            <a:r>
              <a:rPr lang="en-GB" sz="2400" b="1">
                <a:latin typeface="Arial" panose="020B0604020202020204" pitchFamily="34" charset="0"/>
                <a:cs typeface="Arial" panose="020B0604020202020204" pitchFamily="34" charset="0"/>
              </a:rPr>
              <a:t>the planet </a:t>
            </a:r>
            <a:r>
              <a:rPr lang="en-GB" sz="2400">
                <a:latin typeface="Arial" panose="020B0604020202020204" pitchFamily="34" charset="0"/>
                <a:cs typeface="Arial" panose="020B0604020202020204" pitchFamily="34" charset="0"/>
              </a:rPr>
              <a:t>too!</a:t>
            </a:r>
          </a:p>
        </p:txBody>
      </p:sp>
      <p:sp>
        <p:nvSpPr>
          <p:cNvPr id="4" name="TextBox 3">
            <a:extLst>
              <a:ext uri="{FF2B5EF4-FFF2-40B4-BE49-F238E27FC236}">
                <a16:creationId xmlns:a16="http://schemas.microsoft.com/office/drawing/2014/main" id="{8E95467E-1713-6134-CB5D-73C3F2C0B105}"/>
              </a:ext>
            </a:extLst>
          </p:cNvPr>
          <p:cNvSpPr txBox="1"/>
          <p:nvPr/>
        </p:nvSpPr>
        <p:spPr>
          <a:xfrm>
            <a:off x="2605144" y="4325126"/>
            <a:ext cx="1966856" cy="461665"/>
          </a:xfrm>
          <a:prstGeom prst="rect">
            <a:avLst/>
          </a:prstGeom>
          <a:noFill/>
        </p:spPr>
        <p:txBody>
          <a:bodyPr wrap="square">
            <a:spAutoFit/>
          </a:bodyPr>
          <a:lstStyle/>
          <a:p>
            <a:r>
              <a:rPr lang="en-GB" sz="2400">
                <a:solidFill>
                  <a:srgbClr val="584288"/>
                </a:solidFill>
                <a:latin typeface="Arial" panose="020B0604020202020204" pitchFamily="34" charset="0"/>
                <a:cs typeface="Arial" panose="020B0604020202020204" pitchFamily="34" charset="0"/>
              </a:rPr>
              <a:t>But how?</a:t>
            </a:r>
          </a:p>
        </p:txBody>
      </p:sp>
    </p:spTree>
    <p:extLst>
      <p:ext uri="{BB962C8B-B14F-4D97-AF65-F5344CB8AC3E}">
        <p14:creationId xmlns:p14="http://schemas.microsoft.com/office/powerpoint/2010/main" val="35898365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D6B1E-F878-9ADA-42B2-152A07D26B4C}"/>
            </a:ext>
          </a:extLst>
        </p:cNvPr>
        <p:cNvGrpSpPr/>
        <p:nvPr/>
      </p:nvGrpSpPr>
      <p:grpSpPr>
        <a:xfrm>
          <a:off x="0" y="0"/>
          <a:ext cx="0" cy="0"/>
          <a:chOff x="0" y="0"/>
          <a:chExt cx="0" cy="0"/>
        </a:xfrm>
      </p:grpSpPr>
      <p:pic>
        <p:nvPicPr>
          <p:cNvPr id="4" name="Picture 3" descr="A cartoon earth with arms and legs&#10;&#10;AI-generated content may be incorrect.">
            <a:extLst>
              <a:ext uri="{FF2B5EF4-FFF2-40B4-BE49-F238E27FC236}">
                <a16:creationId xmlns:a16="http://schemas.microsoft.com/office/drawing/2014/main" id="{82F9F26D-D563-C26B-3AF4-DA533366824B}"/>
              </a:ext>
            </a:extLst>
          </p:cNvPr>
          <p:cNvPicPr>
            <a:picLocks noChangeAspect="1"/>
          </p:cNvPicPr>
          <p:nvPr/>
        </p:nvPicPr>
        <p:blipFill>
          <a:blip r:embed="rId3"/>
          <a:stretch>
            <a:fillRect/>
          </a:stretch>
        </p:blipFill>
        <p:spPr>
          <a:xfrm flipH="1">
            <a:off x="562268" y="2495177"/>
            <a:ext cx="3108584" cy="2576189"/>
          </a:xfrm>
          <a:prstGeom prst="rect">
            <a:avLst/>
          </a:prstGeom>
        </p:spPr>
      </p:pic>
      <p:sp>
        <p:nvSpPr>
          <p:cNvPr id="3" name="TextBox 2">
            <a:extLst>
              <a:ext uri="{FF2B5EF4-FFF2-40B4-BE49-F238E27FC236}">
                <a16:creationId xmlns:a16="http://schemas.microsoft.com/office/drawing/2014/main" id="{9547CD9B-A9EA-12F7-6036-527004C7D796}"/>
              </a:ext>
            </a:extLst>
          </p:cNvPr>
          <p:cNvSpPr txBox="1"/>
          <p:nvPr/>
        </p:nvSpPr>
        <p:spPr>
          <a:xfrm>
            <a:off x="3723861" y="2259777"/>
            <a:ext cx="7905871" cy="3046988"/>
          </a:xfrm>
          <a:prstGeom prst="rect">
            <a:avLst/>
          </a:prstGeom>
          <a:noFill/>
        </p:spPr>
        <p:txBody>
          <a:bodyPr wrap="square">
            <a:spAutoFit/>
          </a:bodyPr>
          <a:lstStyle/>
          <a:p>
            <a:pPr marL="0" indent="0">
              <a:buNone/>
            </a:pPr>
            <a:r>
              <a:rPr lang="en-GB" sz="2400">
                <a:solidFill>
                  <a:srgbClr val="584288"/>
                </a:solidFill>
                <a:latin typeface="Arial" panose="020B0604020202020204" pitchFamily="34" charset="0"/>
                <a:cs typeface="Arial" panose="020B0604020202020204" pitchFamily="34" charset="0"/>
              </a:rPr>
              <a:t>Different foods and drinks use different amounts of water, land and energy.</a:t>
            </a:r>
          </a:p>
          <a:p>
            <a:pPr marL="0" indent="0">
              <a:buNone/>
            </a:pPr>
            <a:endParaRPr lang="en-GB" sz="2400">
              <a:solidFill>
                <a:srgbClr val="584288"/>
              </a:solidFill>
              <a:latin typeface="Arial" panose="020B0604020202020204" pitchFamily="34" charset="0"/>
              <a:cs typeface="Arial" panose="020B0604020202020204" pitchFamily="34" charset="0"/>
            </a:endParaRPr>
          </a:p>
          <a:p>
            <a:pPr marL="0" indent="0">
              <a:buNone/>
            </a:pPr>
            <a:r>
              <a:rPr lang="en-GB" sz="2400">
                <a:solidFill>
                  <a:srgbClr val="584288"/>
                </a:solidFill>
                <a:latin typeface="Arial" panose="020B0604020202020204" pitchFamily="34" charset="0"/>
                <a:cs typeface="Arial" panose="020B0604020202020204" pitchFamily="34" charset="0"/>
              </a:rPr>
              <a:t>This is because they are farmed, packaged and transported to us in different ways.</a:t>
            </a:r>
          </a:p>
          <a:p>
            <a:pPr marL="0" indent="0">
              <a:buNone/>
            </a:pPr>
            <a:endParaRPr lang="en-GB" sz="2400">
              <a:solidFill>
                <a:srgbClr val="584288"/>
              </a:solidFill>
              <a:latin typeface="Arial" panose="020B0604020202020204" pitchFamily="34" charset="0"/>
              <a:cs typeface="Arial" panose="020B0604020202020204" pitchFamily="34" charset="0"/>
            </a:endParaRPr>
          </a:p>
          <a:p>
            <a:pPr marL="0" indent="0">
              <a:buNone/>
            </a:pPr>
            <a:r>
              <a:rPr lang="en-GB" sz="2400">
                <a:solidFill>
                  <a:srgbClr val="584288"/>
                </a:solidFill>
                <a:latin typeface="Arial" panose="020B0604020202020204" pitchFamily="34" charset="0"/>
                <a:cs typeface="Arial" panose="020B0604020202020204" pitchFamily="34" charset="0"/>
              </a:rPr>
              <a:t>By eating a good </a:t>
            </a:r>
            <a:r>
              <a:rPr lang="en-GB" sz="2400" b="1">
                <a:solidFill>
                  <a:srgbClr val="584288"/>
                </a:solidFill>
                <a:latin typeface="Arial" panose="020B0604020202020204" pitchFamily="34" charset="0"/>
                <a:cs typeface="Arial" panose="020B0604020202020204" pitchFamily="34" charset="0"/>
              </a:rPr>
              <a:t>variety</a:t>
            </a:r>
            <a:r>
              <a:rPr lang="en-GB" sz="2400">
                <a:solidFill>
                  <a:srgbClr val="584288"/>
                </a:solidFill>
                <a:latin typeface="Arial" panose="020B0604020202020204" pitchFamily="34" charset="0"/>
                <a:cs typeface="Arial" panose="020B0604020202020204" pitchFamily="34" charset="0"/>
              </a:rPr>
              <a:t> of foods, we can help balance the water, land and energy that is used.</a:t>
            </a:r>
          </a:p>
        </p:txBody>
      </p:sp>
      <p:sp>
        <p:nvSpPr>
          <p:cNvPr id="2" name="Title 1">
            <a:extLst>
              <a:ext uri="{FF2B5EF4-FFF2-40B4-BE49-F238E27FC236}">
                <a16:creationId xmlns:a16="http://schemas.microsoft.com/office/drawing/2014/main" id="{3BC9B4AE-BF57-5A4E-A61E-EA793BACA480}"/>
              </a:ext>
            </a:extLst>
          </p:cNvPr>
          <p:cNvSpPr>
            <a:spLocks noGrp="1"/>
          </p:cNvSpPr>
          <p:nvPr>
            <p:ph type="ctrTitle"/>
          </p:nvPr>
        </p:nvSpPr>
        <p:spPr>
          <a:xfrm>
            <a:off x="562268" y="1315835"/>
            <a:ext cx="9720000" cy="720000"/>
          </a:xfrm>
        </p:spPr>
        <p:txBody>
          <a:bodyPr/>
          <a:lstStyle/>
          <a:p>
            <a:r>
              <a:rPr lang="en-US"/>
              <a:t>Eat well for you and the planet</a:t>
            </a:r>
          </a:p>
        </p:txBody>
      </p:sp>
    </p:spTree>
    <p:extLst>
      <p:ext uri="{BB962C8B-B14F-4D97-AF65-F5344CB8AC3E}">
        <p14:creationId xmlns:p14="http://schemas.microsoft.com/office/powerpoint/2010/main" val="37209769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78636-8BF3-15C4-7129-2B0C24B998B0}"/>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08450F77-D83C-00E1-196A-7379039EFC49}"/>
              </a:ext>
            </a:extLst>
          </p:cNvPr>
          <p:cNvSpPr txBox="1"/>
          <p:nvPr/>
        </p:nvSpPr>
        <p:spPr>
          <a:xfrm>
            <a:off x="400213" y="1912185"/>
            <a:ext cx="10015332" cy="461665"/>
          </a:xfrm>
          <a:prstGeom prst="rect">
            <a:avLst/>
          </a:prstGeom>
          <a:noFill/>
        </p:spPr>
        <p:txBody>
          <a:bodyPr wrap="square">
            <a:spAutoFit/>
          </a:bodyPr>
          <a:lstStyle/>
          <a:p>
            <a:r>
              <a:rPr lang="en-GB" sz="2400">
                <a:latin typeface="Arial" panose="020B0604020202020204" pitchFamily="34" charset="0"/>
                <a:cs typeface="Arial" panose="020B0604020202020204" pitchFamily="34" charset="0"/>
              </a:rPr>
              <a:t>We need different types and amounts of foods to stay healthy.</a:t>
            </a:r>
          </a:p>
        </p:txBody>
      </p:sp>
      <p:pic>
        <p:nvPicPr>
          <p:cNvPr id="12" name="Picture 11" descr="A piece of cheese on a white background&#10;&#10;AI-generated content may be incorrect.">
            <a:extLst>
              <a:ext uri="{FF2B5EF4-FFF2-40B4-BE49-F238E27FC236}">
                <a16:creationId xmlns:a16="http://schemas.microsoft.com/office/drawing/2014/main" id="{D095CF10-D5D3-D979-9D10-0B689B03C69B}"/>
              </a:ext>
            </a:extLst>
          </p:cNvPr>
          <p:cNvPicPr>
            <a:picLocks noChangeAspect="1"/>
          </p:cNvPicPr>
          <p:nvPr/>
        </p:nvPicPr>
        <p:blipFill>
          <a:blip r:embed="rId2"/>
          <a:srcRect l="13794" r="13364" b="11434"/>
          <a:stretch/>
        </p:blipFill>
        <p:spPr>
          <a:xfrm>
            <a:off x="8186225" y="4583761"/>
            <a:ext cx="2142533" cy="1732363"/>
          </a:xfrm>
          <a:prstGeom prst="rect">
            <a:avLst/>
          </a:prstGeom>
        </p:spPr>
      </p:pic>
      <p:pic>
        <p:nvPicPr>
          <p:cNvPr id="14" name="Picture 13" descr="A sliced bread with seeds on it&#10;&#10;AI-generated content may be incorrect.">
            <a:extLst>
              <a:ext uri="{FF2B5EF4-FFF2-40B4-BE49-F238E27FC236}">
                <a16:creationId xmlns:a16="http://schemas.microsoft.com/office/drawing/2014/main" id="{D4CF0C89-5323-9977-FB19-3828A52F80A1}"/>
              </a:ext>
            </a:extLst>
          </p:cNvPr>
          <p:cNvPicPr>
            <a:picLocks noChangeAspect="1"/>
          </p:cNvPicPr>
          <p:nvPr/>
        </p:nvPicPr>
        <p:blipFill>
          <a:blip r:embed="rId3"/>
          <a:srcRect r="6212"/>
          <a:stretch/>
        </p:blipFill>
        <p:spPr>
          <a:xfrm>
            <a:off x="2494683" y="4203807"/>
            <a:ext cx="3022186" cy="2155754"/>
          </a:xfrm>
          <a:prstGeom prst="rect">
            <a:avLst/>
          </a:prstGeom>
        </p:spPr>
      </p:pic>
      <p:pic>
        <p:nvPicPr>
          <p:cNvPr id="16" name="Picture 15" descr="A bowl of beans in sauce&#10;&#10;AI-generated content may be incorrect.">
            <a:extLst>
              <a:ext uri="{FF2B5EF4-FFF2-40B4-BE49-F238E27FC236}">
                <a16:creationId xmlns:a16="http://schemas.microsoft.com/office/drawing/2014/main" id="{D8374260-F1DB-54B4-9FC5-755C092FBD2D}"/>
              </a:ext>
            </a:extLst>
          </p:cNvPr>
          <p:cNvPicPr>
            <a:picLocks noChangeAspect="1"/>
          </p:cNvPicPr>
          <p:nvPr/>
        </p:nvPicPr>
        <p:blipFill>
          <a:blip r:embed="rId4"/>
          <a:srcRect l="7543" t="10975" r="6553" b="8928"/>
          <a:stretch/>
        </p:blipFill>
        <p:spPr>
          <a:xfrm>
            <a:off x="5726768" y="4120995"/>
            <a:ext cx="2142533" cy="1997712"/>
          </a:xfrm>
          <a:prstGeom prst="rect">
            <a:avLst/>
          </a:prstGeom>
        </p:spPr>
      </p:pic>
      <p:pic>
        <p:nvPicPr>
          <p:cNvPr id="4" name="Picture 3" descr="A cartoon earth with arms and legs&#10;&#10;AI-generated content may be incorrect.">
            <a:extLst>
              <a:ext uri="{FF2B5EF4-FFF2-40B4-BE49-F238E27FC236}">
                <a16:creationId xmlns:a16="http://schemas.microsoft.com/office/drawing/2014/main" id="{5419C258-F7CD-B1FA-C60A-93EDD5CA6675}"/>
              </a:ext>
            </a:extLst>
          </p:cNvPr>
          <p:cNvPicPr>
            <a:picLocks noChangeAspect="1"/>
          </p:cNvPicPr>
          <p:nvPr/>
        </p:nvPicPr>
        <p:blipFill>
          <a:blip r:embed="rId5"/>
          <a:srcRect b="7710"/>
          <a:stretch/>
        </p:blipFill>
        <p:spPr>
          <a:xfrm>
            <a:off x="8155093" y="2312328"/>
            <a:ext cx="3292050" cy="2517899"/>
          </a:xfrm>
          <a:prstGeom prst="rect">
            <a:avLst/>
          </a:prstGeom>
        </p:spPr>
      </p:pic>
      <p:sp>
        <p:nvSpPr>
          <p:cNvPr id="5" name="TextBox 4">
            <a:extLst>
              <a:ext uri="{FF2B5EF4-FFF2-40B4-BE49-F238E27FC236}">
                <a16:creationId xmlns:a16="http://schemas.microsoft.com/office/drawing/2014/main" id="{A3D8F216-A78B-913E-8C71-4690EB326056}"/>
              </a:ext>
            </a:extLst>
          </p:cNvPr>
          <p:cNvSpPr txBox="1"/>
          <p:nvPr/>
        </p:nvSpPr>
        <p:spPr>
          <a:xfrm>
            <a:off x="400214" y="2788781"/>
            <a:ext cx="8372726" cy="830997"/>
          </a:xfrm>
          <a:prstGeom prst="rect">
            <a:avLst/>
          </a:prstGeom>
          <a:noFill/>
        </p:spPr>
        <p:txBody>
          <a:bodyPr wrap="square">
            <a:spAutoFit/>
          </a:bodyPr>
          <a:lstStyle/>
          <a:p>
            <a:r>
              <a:rPr lang="en-GB" sz="2400">
                <a:solidFill>
                  <a:srgbClr val="584288"/>
                </a:solidFill>
                <a:latin typeface="Arial" panose="020B0604020202020204" pitchFamily="34" charset="0"/>
                <a:cs typeface="Arial" panose="020B0604020202020204" pitchFamily="34" charset="0"/>
              </a:rPr>
              <a:t>If you eat a </a:t>
            </a:r>
            <a:r>
              <a:rPr lang="en-GB" sz="2400" b="1">
                <a:solidFill>
                  <a:srgbClr val="584288"/>
                </a:solidFill>
                <a:latin typeface="Arial" panose="020B0604020202020204" pitchFamily="34" charset="0"/>
                <a:cs typeface="Arial" panose="020B0604020202020204" pitchFamily="34" charset="0"/>
              </a:rPr>
              <a:t>variety</a:t>
            </a:r>
            <a:r>
              <a:rPr lang="en-GB" sz="2400">
                <a:solidFill>
                  <a:srgbClr val="584288"/>
                </a:solidFill>
                <a:latin typeface="Arial" panose="020B0604020202020204" pitchFamily="34" charset="0"/>
                <a:cs typeface="Arial" panose="020B0604020202020204" pitchFamily="34" charset="0"/>
              </a:rPr>
              <a:t> of different foods, like the Eatwell Guide shows us, you can get everything your body needs!</a:t>
            </a:r>
          </a:p>
        </p:txBody>
      </p:sp>
      <p:pic>
        <p:nvPicPr>
          <p:cNvPr id="3" name="Picture 2" descr="A close-up of a red and green apple&#10;&#10;AI-generated content may be incorrect.">
            <a:extLst>
              <a:ext uri="{FF2B5EF4-FFF2-40B4-BE49-F238E27FC236}">
                <a16:creationId xmlns:a16="http://schemas.microsoft.com/office/drawing/2014/main" id="{BD94FEF5-2721-E472-5BD0-B65C5CC1CBB4}"/>
              </a:ext>
            </a:extLst>
          </p:cNvPr>
          <p:cNvPicPr>
            <a:picLocks noChangeAspect="1"/>
          </p:cNvPicPr>
          <p:nvPr/>
        </p:nvPicPr>
        <p:blipFill>
          <a:blip r:embed="rId6"/>
          <a:srcRect l="12927" r="9765"/>
          <a:stretch/>
        </p:blipFill>
        <p:spPr>
          <a:xfrm>
            <a:off x="277887" y="3939739"/>
            <a:ext cx="2355576" cy="2285234"/>
          </a:xfrm>
          <a:prstGeom prst="rect">
            <a:avLst/>
          </a:prstGeom>
        </p:spPr>
      </p:pic>
      <p:sp>
        <p:nvSpPr>
          <p:cNvPr id="11" name="Title 1">
            <a:extLst>
              <a:ext uri="{FF2B5EF4-FFF2-40B4-BE49-F238E27FC236}">
                <a16:creationId xmlns:a16="http://schemas.microsoft.com/office/drawing/2014/main" id="{53CF5AB8-05F6-A1CE-F365-C526D40D8831}"/>
              </a:ext>
            </a:extLst>
          </p:cNvPr>
          <p:cNvSpPr>
            <a:spLocks noGrp="1"/>
          </p:cNvSpPr>
          <p:nvPr>
            <p:ph type="ctrTitle"/>
          </p:nvPr>
        </p:nvSpPr>
        <p:spPr>
          <a:xfrm>
            <a:off x="453885" y="1178236"/>
            <a:ext cx="9720000" cy="617989"/>
          </a:xfrm>
        </p:spPr>
        <p:txBody>
          <a:bodyPr/>
          <a:lstStyle/>
          <a:p>
            <a:r>
              <a:rPr lang="en-US"/>
              <a:t>Eat well for you and the planet</a:t>
            </a:r>
          </a:p>
        </p:txBody>
      </p:sp>
    </p:spTree>
    <p:extLst>
      <p:ext uri="{BB962C8B-B14F-4D97-AF65-F5344CB8AC3E}">
        <p14:creationId xmlns:p14="http://schemas.microsoft.com/office/powerpoint/2010/main" val="1734749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EB240-E23C-903B-6B1F-5F7AE42B9101}"/>
            </a:ext>
          </a:extLst>
        </p:cNvPr>
        <p:cNvGrpSpPr/>
        <p:nvPr/>
      </p:nvGrpSpPr>
      <p:grpSpPr>
        <a:xfrm>
          <a:off x="0" y="0"/>
          <a:ext cx="0" cy="0"/>
          <a:chOff x="0" y="0"/>
          <a:chExt cx="0" cy="0"/>
        </a:xfrm>
      </p:grpSpPr>
      <p:sp>
        <p:nvSpPr>
          <p:cNvPr id="6" name="Subtitle 2">
            <a:extLst>
              <a:ext uri="{FF2B5EF4-FFF2-40B4-BE49-F238E27FC236}">
                <a16:creationId xmlns:a16="http://schemas.microsoft.com/office/drawing/2014/main" id="{5BA98432-A7AB-07D6-2157-A28ABFED2A4D}"/>
              </a:ext>
            </a:extLst>
          </p:cNvPr>
          <p:cNvSpPr>
            <a:spLocks noGrp="1"/>
          </p:cNvSpPr>
          <p:nvPr>
            <p:ph type="subTitle" idx="1"/>
          </p:nvPr>
        </p:nvSpPr>
        <p:spPr>
          <a:xfrm>
            <a:off x="612682" y="2320869"/>
            <a:ext cx="9227057" cy="3236287"/>
          </a:xfrm>
        </p:spPr>
        <p:txBody>
          <a:bodyPr/>
          <a:lstStyle/>
          <a:p>
            <a:pPr marL="0" indent="0">
              <a:lnSpc>
                <a:spcPct val="100000"/>
              </a:lnSpc>
              <a:buNone/>
            </a:pPr>
            <a:endParaRPr lang="en-GB" sz="2800"/>
          </a:p>
          <a:p>
            <a:pPr marL="0" indent="0">
              <a:lnSpc>
                <a:spcPct val="100000"/>
              </a:lnSpc>
              <a:buNone/>
            </a:pPr>
            <a:endParaRPr lang="en-GB" sz="3200"/>
          </a:p>
          <a:p>
            <a:pPr marL="0" indent="0">
              <a:lnSpc>
                <a:spcPct val="100000"/>
              </a:lnSpc>
              <a:buNone/>
            </a:pPr>
            <a:endParaRPr lang="en-US" sz="2000"/>
          </a:p>
        </p:txBody>
      </p:sp>
      <p:sp>
        <p:nvSpPr>
          <p:cNvPr id="2" name="Title 1">
            <a:extLst>
              <a:ext uri="{FF2B5EF4-FFF2-40B4-BE49-F238E27FC236}">
                <a16:creationId xmlns:a16="http://schemas.microsoft.com/office/drawing/2014/main" id="{CE9A43F2-083F-B0D2-DF97-6B2F47BBCADE}"/>
              </a:ext>
            </a:extLst>
          </p:cNvPr>
          <p:cNvSpPr>
            <a:spLocks noGrp="1"/>
          </p:cNvSpPr>
          <p:nvPr>
            <p:ph type="ctrTitle"/>
          </p:nvPr>
        </p:nvSpPr>
        <p:spPr>
          <a:xfrm>
            <a:off x="612682" y="1315835"/>
            <a:ext cx="6662761" cy="720000"/>
          </a:xfrm>
        </p:spPr>
        <p:txBody>
          <a:bodyPr/>
          <a:lstStyle/>
          <a:p>
            <a:r>
              <a:rPr lang="en-US"/>
              <a:t>Why do we need to drink?</a:t>
            </a:r>
          </a:p>
        </p:txBody>
      </p:sp>
      <p:grpSp>
        <p:nvGrpSpPr>
          <p:cNvPr id="3" name="Group 2">
            <a:extLst>
              <a:ext uri="{FF2B5EF4-FFF2-40B4-BE49-F238E27FC236}">
                <a16:creationId xmlns:a16="http://schemas.microsoft.com/office/drawing/2014/main" id="{81829028-A67E-9C3F-F3E4-391FBB15B4B0}"/>
              </a:ext>
            </a:extLst>
          </p:cNvPr>
          <p:cNvGrpSpPr/>
          <p:nvPr/>
        </p:nvGrpSpPr>
        <p:grpSpPr>
          <a:xfrm>
            <a:off x="8413106" y="2320869"/>
            <a:ext cx="2070883" cy="2739330"/>
            <a:chOff x="1621971" y="1534887"/>
            <a:chExt cx="2253343" cy="3102428"/>
          </a:xfrm>
        </p:grpSpPr>
        <p:pic>
          <p:nvPicPr>
            <p:cNvPr id="4" name="Picture 3">
              <a:extLst>
                <a:ext uri="{FF2B5EF4-FFF2-40B4-BE49-F238E27FC236}">
                  <a16:creationId xmlns:a16="http://schemas.microsoft.com/office/drawing/2014/main" id="{75F29DEF-BDD3-D662-3D0A-D240D2CC2C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330" t="7234" r="19068" b="7952"/>
            <a:stretch/>
          </p:blipFill>
          <p:spPr>
            <a:xfrm>
              <a:off x="1621971" y="1534887"/>
              <a:ext cx="2253343" cy="3102428"/>
            </a:xfrm>
            <a:prstGeom prst="rect">
              <a:avLst/>
            </a:prstGeom>
          </p:spPr>
        </p:pic>
        <p:sp>
          <p:nvSpPr>
            <p:cNvPr id="5" name="TextBox 4">
              <a:extLst>
                <a:ext uri="{FF2B5EF4-FFF2-40B4-BE49-F238E27FC236}">
                  <a16:creationId xmlns:a16="http://schemas.microsoft.com/office/drawing/2014/main" id="{3686F214-C2EE-4BCE-CF2F-AB98983CB88F}"/>
                </a:ext>
              </a:extLst>
            </p:cNvPr>
            <p:cNvSpPr txBox="1"/>
            <p:nvPr/>
          </p:nvSpPr>
          <p:spPr>
            <a:xfrm>
              <a:off x="2015716" y="2854677"/>
              <a:ext cx="1548172" cy="646332"/>
            </a:xfrm>
            <a:prstGeom prst="rect">
              <a:avLst/>
            </a:prstGeom>
            <a:noFill/>
          </p:spPr>
          <p:txBody>
            <a:bodyPr wrap="square" rtlCol="0">
              <a:spAutoFit/>
            </a:bodyPr>
            <a:lstStyle/>
            <a:p>
              <a:pPr algn="ctr"/>
              <a:r>
                <a:rPr lang="en-GB" b="1">
                  <a:solidFill>
                    <a:schemeClr val="tx2"/>
                  </a:solidFill>
                  <a:latin typeface="Arial" panose="020B0604020202020204" pitchFamily="34" charset="0"/>
                  <a:cs typeface="Arial" panose="020B0604020202020204" pitchFamily="34" charset="0"/>
                </a:rPr>
                <a:t>6-8 </a:t>
              </a:r>
            </a:p>
            <a:p>
              <a:pPr algn="ctr"/>
              <a:r>
                <a:rPr lang="en-GB" b="1">
                  <a:solidFill>
                    <a:schemeClr val="tx2"/>
                  </a:solidFill>
                  <a:latin typeface="Arial" panose="020B0604020202020204" pitchFamily="34" charset="0"/>
                  <a:cs typeface="Arial" panose="020B0604020202020204" pitchFamily="34" charset="0"/>
                </a:rPr>
                <a:t>a day</a:t>
              </a:r>
            </a:p>
          </p:txBody>
        </p:sp>
      </p:grpSp>
      <p:sp>
        <p:nvSpPr>
          <p:cNvPr id="7" name="Content Placeholder 2">
            <a:extLst>
              <a:ext uri="{FF2B5EF4-FFF2-40B4-BE49-F238E27FC236}">
                <a16:creationId xmlns:a16="http://schemas.microsoft.com/office/drawing/2014/main" id="{004F1DB3-C03A-DC14-BB13-66EF5E78F7AA}"/>
              </a:ext>
            </a:extLst>
          </p:cNvPr>
          <p:cNvSpPr txBox="1">
            <a:spLocks/>
          </p:cNvSpPr>
          <p:nvPr/>
        </p:nvSpPr>
        <p:spPr>
          <a:xfrm>
            <a:off x="612682" y="2134693"/>
            <a:ext cx="6479025" cy="3844378"/>
          </a:xfrm>
          <a:prstGeom prst="rect">
            <a:avLst/>
          </a:prstGeom>
        </p:spPr>
        <p:txBody>
          <a:bodyPr lIns="0" tIns="0" rIns="0" bIns="0" numCol="1" anchor="t">
            <a:normAutofit lnSpcReduction="10000"/>
          </a:bodyPr>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Font typeface="Arial" charset="0"/>
              <a:buNone/>
            </a:pPr>
            <a:r>
              <a:rPr lang="en-GB" sz="2400"/>
              <a:t>We need to drink for lots of reasons. It helps:</a:t>
            </a:r>
          </a:p>
          <a:p>
            <a:r>
              <a:rPr lang="en-GB" sz="2400"/>
              <a:t>keep our body the right temperature</a:t>
            </a:r>
          </a:p>
          <a:p>
            <a:r>
              <a:rPr lang="en-GB" sz="2400"/>
              <a:t>our brain to work properly</a:t>
            </a:r>
          </a:p>
          <a:p>
            <a:r>
              <a:rPr lang="en-GB" sz="2400"/>
              <a:t>us to be active</a:t>
            </a:r>
          </a:p>
          <a:p>
            <a:pPr marL="0" indent="0">
              <a:buFont typeface="Arial" charset="0"/>
              <a:buNone/>
            </a:pPr>
            <a:endParaRPr lang="en-GB" sz="2400"/>
          </a:p>
          <a:p>
            <a:pPr marL="0" indent="0">
              <a:buFont typeface="Arial" charset="0"/>
              <a:buNone/>
            </a:pPr>
            <a:r>
              <a:rPr lang="en-GB" sz="2400"/>
              <a:t>We lose water when we go to the toilet, sweat and breathe. </a:t>
            </a:r>
          </a:p>
          <a:p>
            <a:pPr marL="0" indent="0">
              <a:buFont typeface="Arial" charset="0"/>
              <a:buNone/>
            </a:pPr>
            <a:endParaRPr lang="en-GB" sz="2400"/>
          </a:p>
          <a:p>
            <a:pPr marL="0" indent="0">
              <a:buFont typeface="Arial" charset="0"/>
              <a:buNone/>
            </a:pPr>
            <a:r>
              <a:rPr lang="en-GB" sz="2400"/>
              <a:t>We need to drink plenty to replace this lost water, so we stay </a:t>
            </a:r>
            <a:r>
              <a:rPr lang="en-GB" sz="2400" b="1"/>
              <a:t>hydrated</a:t>
            </a:r>
            <a:r>
              <a:rPr lang="en-GB" sz="2400"/>
              <a:t>. </a:t>
            </a:r>
          </a:p>
          <a:p>
            <a:pPr marL="0" indent="0">
              <a:buFont typeface="Arial" charset="0"/>
              <a:buNone/>
            </a:pPr>
            <a:endParaRPr lang="en-GB"/>
          </a:p>
          <a:p>
            <a:pPr marL="0" indent="0">
              <a:buFont typeface="Arial" charset="0"/>
              <a:buNone/>
            </a:pPr>
            <a:endParaRPr lang="en-GB"/>
          </a:p>
          <a:p>
            <a:pPr marL="0" indent="0">
              <a:buFont typeface="Arial" charset="0"/>
              <a:buNone/>
            </a:pPr>
            <a:endParaRPr lang="en-GB"/>
          </a:p>
          <a:p>
            <a:pPr marL="0" indent="0">
              <a:buFont typeface="Arial" charset="0"/>
              <a:buNone/>
            </a:pPr>
            <a:endParaRPr lang="en-GB"/>
          </a:p>
          <a:p>
            <a:pPr marL="0" indent="0">
              <a:buFont typeface="Arial" charset="0"/>
              <a:buNone/>
            </a:pPr>
            <a:endParaRPr lang="en-GB"/>
          </a:p>
          <a:p>
            <a:pPr marL="0" indent="0">
              <a:buFont typeface="Arial" charset="0"/>
              <a:buNone/>
            </a:pPr>
            <a:endParaRPr lang="en-GB"/>
          </a:p>
          <a:p>
            <a:pPr marL="0" indent="0">
              <a:buFont typeface="Arial" charset="0"/>
              <a:buNone/>
            </a:pPr>
            <a:endParaRPr lang="en-GB"/>
          </a:p>
        </p:txBody>
      </p:sp>
    </p:spTree>
    <p:extLst>
      <p:ext uri="{BB962C8B-B14F-4D97-AF65-F5344CB8AC3E}">
        <p14:creationId xmlns:p14="http://schemas.microsoft.com/office/powerpoint/2010/main" val="28893842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022CB-4D17-D3C2-E3E3-91CDA6EA9C2E}"/>
            </a:ext>
          </a:extLst>
        </p:cNvPr>
        <p:cNvGrpSpPr/>
        <p:nvPr/>
      </p:nvGrpSpPr>
      <p:grpSpPr>
        <a:xfrm>
          <a:off x="0" y="0"/>
          <a:ext cx="0" cy="0"/>
          <a:chOff x="0" y="0"/>
          <a:chExt cx="0" cy="0"/>
        </a:xfrm>
      </p:grpSpPr>
      <p:sp>
        <p:nvSpPr>
          <p:cNvPr id="6" name="Subtitle 2">
            <a:extLst>
              <a:ext uri="{FF2B5EF4-FFF2-40B4-BE49-F238E27FC236}">
                <a16:creationId xmlns:a16="http://schemas.microsoft.com/office/drawing/2014/main" id="{477239C5-0119-5CBD-67D8-50C6BE25F85C}"/>
              </a:ext>
            </a:extLst>
          </p:cNvPr>
          <p:cNvSpPr>
            <a:spLocks noGrp="1"/>
          </p:cNvSpPr>
          <p:nvPr>
            <p:ph type="subTitle" idx="1"/>
          </p:nvPr>
        </p:nvSpPr>
        <p:spPr>
          <a:xfrm>
            <a:off x="643075" y="1037227"/>
            <a:ext cx="9227057" cy="3236287"/>
          </a:xfrm>
        </p:spPr>
        <p:txBody>
          <a:bodyPr/>
          <a:lstStyle/>
          <a:p>
            <a:pPr marL="0" indent="0">
              <a:lnSpc>
                <a:spcPct val="100000"/>
              </a:lnSpc>
              <a:buNone/>
            </a:pPr>
            <a:endParaRPr lang="en-GB" sz="2800"/>
          </a:p>
          <a:p>
            <a:pPr marL="0" indent="0">
              <a:lnSpc>
                <a:spcPct val="100000"/>
              </a:lnSpc>
              <a:buNone/>
            </a:pPr>
            <a:endParaRPr lang="en-GB" sz="3200"/>
          </a:p>
          <a:p>
            <a:pPr marL="0" indent="0">
              <a:lnSpc>
                <a:spcPct val="100000"/>
              </a:lnSpc>
              <a:buNone/>
            </a:pPr>
            <a:endParaRPr lang="en-US" sz="2000"/>
          </a:p>
        </p:txBody>
      </p:sp>
      <p:sp>
        <p:nvSpPr>
          <p:cNvPr id="2" name="Title 1">
            <a:extLst>
              <a:ext uri="{FF2B5EF4-FFF2-40B4-BE49-F238E27FC236}">
                <a16:creationId xmlns:a16="http://schemas.microsoft.com/office/drawing/2014/main" id="{8873E4ED-CD7D-27DD-1DEB-CFF743D0B326}"/>
              </a:ext>
            </a:extLst>
          </p:cNvPr>
          <p:cNvSpPr>
            <a:spLocks noGrp="1"/>
          </p:cNvSpPr>
          <p:nvPr>
            <p:ph type="ctrTitle"/>
          </p:nvPr>
        </p:nvSpPr>
        <p:spPr>
          <a:xfrm>
            <a:off x="612682" y="1315835"/>
            <a:ext cx="6662761" cy="720000"/>
          </a:xfrm>
        </p:spPr>
        <p:txBody>
          <a:bodyPr/>
          <a:lstStyle/>
          <a:p>
            <a:r>
              <a:rPr lang="en-US"/>
              <a:t>What should I drink?</a:t>
            </a:r>
          </a:p>
        </p:txBody>
      </p:sp>
      <p:sp>
        <p:nvSpPr>
          <p:cNvPr id="7" name="Content Placeholder 2">
            <a:extLst>
              <a:ext uri="{FF2B5EF4-FFF2-40B4-BE49-F238E27FC236}">
                <a16:creationId xmlns:a16="http://schemas.microsoft.com/office/drawing/2014/main" id="{A03B9257-5D10-BA5B-BB25-2B4800DEAAB4}"/>
              </a:ext>
            </a:extLst>
          </p:cNvPr>
          <p:cNvSpPr txBox="1">
            <a:spLocks/>
          </p:cNvSpPr>
          <p:nvPr/>
        </p:nvSpPr>
        <p:spPr>
          <a:xfrm>
            <a:off x="612682" y="2035835"/>
            <a:ext cx="10161335" cy="3998232"/>
          </a:xfrm>
          <a:prstGeom prst="rect">
            <a:avLst/>
          </a:prstGeom>
        </p:spPr>
        <p:txBody>
          <a:bodyPr lIns="0" tIns="0" rIns="0" bIns="0" numCol="1" anchor="t">
            <a:normAutofit/>
          </a:bodyPr>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Font typeface="Arial" charset="0"/>
              <a:buNone/>
            </a:pPr>
            <a:r>
              <a:rPr lang="en-GB" sz="2600"/>
              <a:t>All drinks give us water and can help us to stay hydrated. </a:t>
            </a:r>
            <a:br>
              <a:rPr lang="en-GB" sz="2600"/>
            </a:br>
            <a:endParaRPr lang="en-GB" sz="2600">
              <a:latin typeface="Arial" panose="020B0604020202020204" pitchFamily="34" charset="0"/>
              <a:cs typeface="Arial" panose="020B0604020202020204" pitchFamily="34" charset="0"/>
            </a:endParaRPr>
          </a:p>
          <a:p>
            <a:pPr marL="0" indent="0">
              <a:buNone/>
            </a:pPr>
            <a:r>
              <a:rPr lang="en-GB" sz="2600">
                <a:latin typeface="Arial" panose="020B0604020202020204" pitchFamily="34" charset="0"/>
                <a:cs typeface="Arial" panose="020B0604020202020204" pitchFamily="34" charset="0"/>
              </a:rPr>
              <a:t>We need to try and choose </a:t>
            </a:r>
            <a:r>
              <a:rPr lang="en-GB" sz="2600" b="1">
                <a:latin typeface="Arial" panose="020B0604020202020204" pitchFamily="34" charset="0"/>
                <a:cs typeface="Arial" panose="020B0604020202020204" pitchFamily="34" charset="0"/>
              </a:rPr>
              <a:t>healthier drinks </a:t>
            </a:r>
            <a:r>
              <a:rPr lang="en-GB" sz="2600">
                <a:latin typeface="Arial" panose="020B0604020202020204" pitchFamily="34" charset="0"/>
                <a:cs typeface="Arial" panose="020B0604020202020204" pitchFamily="34" charset="0"/>
              </a:rPr>
              <a:t>like water and milk.</a:t>
            </a:r>
          </a:p>
          <a:p>
            <a:pPr marL="0" indent="0">
              <a:buFont typeface="Arial" charset="0"/>
              <a:buNone/>
            </a:pPr>
            <a:endParaRPr lang="en-GB" sz="2600">
              <a:latin typeface="Arial" panose="020B0604020202020204" pitchFamily="34" charset="0"/>
              <a:cs typeface="Arial" panose="020B0604020202020204" pitchFamily="34" charset="0"/>
            </a:endParaRPr>
          </a:p>
          <a:p>
            <a:pPr marL="0" indent="0">
              <a:buFont typeface="Arial" charset="0"/>
              <a:buNone/>
            </a:pPr>
            <a:endParaRPr lang="en-GB"/>
          </a:p>
          <a:p>
            <a:pPr marL="0" indent="0">
              <a:buFont typeface="Arial" charset="0"/>
              <a:buNone/>
            </a:pPr>
            <a:endParaRPr lang="en-GB"/>
          </a:p>
          <a:p>
            <a:pPr marL="0" indent="0">
              <a:buFont typeface="Arial" charset="0"/>
              <a:buNone/>
            </a:pPr>
            <a:endParaRPr lang="en-GB"/>
          </a:p>
          <a:p>
            <a:pPr marL="0" indent="0">
              <a:buFont typeface="Arial" charset="0"/>
              <a:buNone/>
            </a:pPr>
            <a:endParaRPr lang="en-GB"/>
          </a:p>
          <a:p>
            <a:pPr marL="0" indent="0">
              <a:buFont typeface="Arial" charset="0"/>
              <a:buNone/>
            </a:pPr>
            <a:endParaRPr lang="en-GB"/>
          </a:p>
          <a:p>
            <a:pPr marL="0" indent="0">
              <a:buFont typeface="Arial" charset="0"/>
              <a:buNone/>
            </a:pPr>
            <a:endParaRPr lang="en-GB"/>
          </a:p>
        </p:txBody>
      </p:sp>
      <p:sp>
        <p:nvSpPr>
          <p:cNvPr id="10" name="TextBox 9">
            <a:extLst>
              <a:ext uri="{FF2B5EF4-FFF2-40B4-BE49-F238E27FC236}">
                <a16:creationId xmlns:a16="http://schemas.microsoft.com/office/drawing/2014/main" id="{7C0D957A-0DFA-82AB-53B5-98BB6F81EF79}"/>
              </a:ext>
            </a:extLst>
          </p:cNvPr>
          <p:cNvSpPr txBox="1"/>
          <p:nvPr/>
        </p:nvSpPr>
        <p:spPr>
          <a:xfrm>
            <a:off x="6095999" y="4034951"/>
            <a:ext cx="4134679" cy="1938992"/>
          </a:xfrm>
          <a:prstGeom prst="rect">
            <a:avLst/>
          </a:prstGeom>
          <a:noFill/>
        </p:spPr>
        <p:txBody>
          <a:bodyPr wrap="square">
            <a:spAutoFit/>
          </a:bodyPr>
          <a:lstStyle/>
          <a:p>
            <a:r>
              <a:rPr lang="en-GB" sz="2400">
                <a:solidFill>
                  <a:srgbClr val="584288"/>
                </a:solidFill>
                <a:latin typeface="Arial" panose="020B0604020202020204" pitchFamily="34" charset="0"/>
                <a:cs typeface="Arial" panose="020B0604020202020204" pitchFamily="34" charset="0"/>
              </a:rPr>
              <a:t>Water is a great choice because it doesn’t contain any sugar. </a:t>
            </a:r>
            <a:br>
              <a:rPr lang="en-GB" sz="2400">
                <a:solidFill>
                  <a:srgbClr val="584288"/>
                </a:solidFill>
                <a:latin typeface="Arial" panose="020B0604020202020204" pitchFamily="34" charset="0"/>
                <a:cs typeface="Arial" panose="020B0604020202020204" pitchFamily="34" charset="0"/>
              </a:rPr>
            </a:br>
            <a:br>
              <a:rPr lang="en-GB" sz="2400">
                <a:solidFill>
                  <a:srgbClr val="584288"/>
                </a:solidFill>
                <a:latin typeface="Arial" panose="020B0604020202020204" pitchFamily="34" charset="0"/>
                <a:cs typeface="Arial" panose="020B0604020202020204" pitchFamily="34" charset="0"/>
              </a:rPr>
            </a:br>
            <a:r>
              <a:rPr lang="en-GB" sz="2400">
                <a:solidFill>
                  <a:srgbClr val="584288"/>
                </a:solidFill>
                <a:latin typeface="Arial" panose="020B0604020202020204" pitchFamily="34" charset="0"/>
                <a:cs typeface="Arial" panose="020B0604020202020204" pitchFamily="34" charset="0"/>
              </a:rPr>
              <a:t>Make water your main drink!</a:t>
            </a:r>
          </a:p>
        </p:txBody>
      </p:sp>
      <p:pic>
        <p:nvPicPr>
          <p:cNvPr id="11" name="Picture 10" descr="A cartoon of a planet earth&#10;&#10;AI-generated content may be incorrect.">
            <a:extLst>
              <a:ext uri="{FF2B5EF4-FFF2-40B4-BE49-F238E27FC236}">
                <a16:creationId xmlns:a16="http://schemas.microsoft.com/office/drawing/2014/main" id="{255611EF-7276-297D-153F-054C706E5110}"/>
              </a:ext>
            </a:extLst>
          </p:cNvPr>
          <p:cNvPicPr>
            <a:picLocks noChangeAspect="1"/>
          </p:cNvPicPr>
          <p:nvPr/>
        </p:nvPicPr>
        <p:blipFill>
          <a:blip r:embed="rId2"/>
          <a:srcRect l="8882" t="6705" b="13464"/>
          <a:stretch/>
        </p:blipFill>
        <p:spPr>
          <a:xfrm>
            <a:off x="9779853" y="3751410"/>
            <a:ext cx="2187046" cy="1916161"/>
          </a:xfrm>
          <a:prstGeom prst="rect">
            <a:avLst/>
          </a:prstGeom>
        </p:spPr>
      </p:pic>
      <p:pic>
        <p:nvPicPr>
          <p:cNvPr id="13" name="Picture 12" descr="A couple of girls drinking water&#10;&#10;AI-generated content may be incorrect.">
            <a:extLst>
              <a:ext uri="{FF2B5EF4-FFF2-40B4-BE49-F238E27FC236}">
                <a16:creationId xmlns:a16="http://schemas.microsoft.com/office/drawing/2014/main" id="{81763B78-18BE-6DE8-C088-28FE74E75457}"/>
              </a:ext>
            </a:extLst>
          </p:cNvPr>
          <p:cNvPicPr>
            <a:picLocks noChangeAspect="1"/>
          </p:cNvPicPr>
          <p:nvPr/>
        </p:nvPicPr>
        <p:blipFill>
          <a:blip r:embed="rId3"/>
          <a:srcRect r="5158" b="18367"/>
          <a:stretch/>
        </p:blipFill>
        <p:spPr>
          <a:xfrm>
            <a:off x="644483" y="3650612"/>
            <a:ext cx="4716367" cy="2707670"/>
          </a:xfrm>
          <a:prstGeom prst="rect">
            <a:avLst/>
          </a:prstGeom>
        </p:spPr>
      </p:pic>
    </p:spTree>
    <p:extLst>
      <p:ext uri="{BB962C8B-B14F-4D97-AF65-F5344CB8AC3E}">
        <p14:creationId xmlns:p14="http://schemas.microsoft.com/office/powerpoint/2010/main" val="39246143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9B5BA-1368-1F6B-913E-9D710CD86182}"/>
            </a:ext>
          </a:extLst>
        </p:cNvPr>
        <p:cNvGrpSpPr/>
        <p:nvPr/>
      </p:nvGrpSpPr>
      <p:grpSpPr>
        <a:xfrm>
          <a:off x="0" y="0"/>
          <a:ext cx="0" cy="0"/>
          <a:chOff x="0" y="0"/>
          <a:chExt cx="0" cy="0"/>
        </a:xfrm>
      </p:grpSpPr>
      <p:sp>
        <p:nvSpPr>
          <p:cNvPr id="6" name="Subtitle 2">
            <a:extLst>
              <a:ext uri="{FF2B5EF4-FFF2-40B4-BE49-F238E27FC236}">
                <a16:creationId xmlns:a16="http://schemas.microsoft.com/office/drawing/2014/main" id="{72C02343-4414-F4BE-4613-D68C8A35F469}"/>
              </a:ext>
            </a:extLst>
          </p:cNvPr>
          <p:cNvSpPr>
            <a:spLocks noGrp="1"/>
          </p:cNvSpPr>
          <p:nvPr>
            <p:ph type="subTitle" idx="1"/>
          </p:nvPr>
        </p:nvSpPr>
        <p:spPr>
          <a:xfrm>
            <a:off x="612682" y="2320869"/>
            <a:ext cx="9227057" cy="3236287"/>
          </a:xfrm>
        </p:spPr>
        <p:txBody>
          <a:bodyPr/>
          <a:lstStyle/>
          <a:p>
            <a:pPr marL="0" indent="0">
              <a:lnSpc>
                <a:spcPct val="100000"/>
              </a:lnSpc>
              <a:buNone/>
            </a:pPr>
            <a:endParaRPr lang="en-GB" sz="2800"/>
          </a:p>
          <a:p>
            <a:pPr marL="0" indent="0">
              <a:lnSpc>
                <a:spcPct val="100000"/>
              </a:lnSpc>
              <a:buNone/>
            </a:pPr>
            <a:endParaRPr lang="en-GB" sz="3200"/>
          </a:p>
          <a:p>
            <a:pPr marL="0" indent="0">
              <a:lnSpc>
                <a:spcPct val="100000"/>
              </a:lnSpc>
              <a:buNone/>
            </a:pPr>
            <a:endParaRPr lang="en-US" sz="2000"/>
          </a:p>
        </p:txBody>
      </p:sp>
      <p:sp>
        <p:nvSpPr>
          <p:cNvPr id="2" name="Title 1">
            <a:extLst>
              <a:ext uri="{FF2B5EF4-FFF2-40B4-BE49-F238E27FC236}">
                <a16:creationId xmlns:a16="http://schemas.microsoft.com/office/drawing/2014/main" id="{68AC919A-CC9D-0421-63AC-706C8DFF3A8A}"/>
              </a:ext>
            </a:extLst>
          </p:cNvPr>
          <p:cNvSpPr>
            <a:spLocks noGrp="1"/>
          </p:cNvSpPr>
          <p:nvPr>
            <p:ph type="ctrTitle"/>
          </p:nvPr>
        </p:nvSpPr>
        <p:spPr>
          <a:xfrm>
            <a:off x="612682" y="1319540"/>
            <a:ext cx="9720000" cy="720000"/>
          </a:xfrm>
        </p:spPr>
        <p:txBody>
          <a:bodyPr/>
          <a:lstStyle/>
          <a:p>
            <a:r>
              <a:rPr lang="en-US"/>
              <a:t>We need to be active to stay healthy too!</a:t>
            </a:r>
          </a:p>
        </p:txBody>
      </p:sp>
      <p:pic>
        <p:nvPicPr>
          <p:cNvPr id="7" name="Picture 6" descr="A green and black trampoline&#10;&#10;AI-generated content may be incorrect.">
            <a:extLst>
              <a:ext uri="{FF2B5EF4-FFF2-40B4-BE49-F238E27FC236}">
                <a16:creationId xmlns:a16="http://schemas.microsoft.com/office/drawing/2014/main" id="{59766EED-451E-676F-0C70-F86A75896706}"/>
              </a:ext>
            </a:extLst>
          </p:cNvPr>
          <p:cNvPicPr>
            <a:picLocks noChangeAspect="1"/>
          </p:cNvPicPr>
          <p:nvPr/>
        </p:nvPicPr>
        <p:blipFill>
          <a:blip r:embed="rId2"/>
          <a:stretch>
            <a:fillRect/>
          </a:stretch>
        </p:blipFill>
        <p:spPr>
          <a:xfrm>
            <a:off x="3847198" y="4614791"/>
            <a:ext cx="2955085" cy="1617694"/>
          </a:xfrm>
          <a:prstGeom prst="rect">
            <a:avLst/>
          </a:prstGeom>
        </p:spPr>
      </p:pic>
      <p:pic>
        <p:nvPicPr>
          <p:cNvPr id="3" name="Picture 2" descr="A cartoon of a planet earth&#10;&#10;AI-generated content may be incorrect.">
            <a:extLst>
              <a:ext uri="{FF2B5EF4-FFF2-40B4-BE49-F238E27FC236}">
                <a16:creationId xmlns:a16="http://schemas.microsoft.com/office/drawing/2014/main" id="{0C2676DD-D252-C5C4-7366-AE7F754B4B3E}"/>
              </a:ext>
            </a:extLst>
          </p:cNvPr>
          <p:cNvPicPr>
            <a:picLocks noChangeAspect="1"/>
          </p:cNvPicPr>
          <p:nvPr/>
        </p:nvPicPr>
        <p:blipFill>
          <a:blip r:embed="rId3"/>
          <a:srcRect l="5389" t="6407" b="16345"/>
          <a:stretch/>
        </p:blipFill>
        <p:spPr>
          <a:xfrm flipH="1">
            <a:off x="3600728" y="2202057"/>
            <a:ext cx="2955084" cy="2412734"/>
          </a:xfrm>
          <a:prstGeom prst="rect">
            <a:avLst/>
          </a:prstGeom>
        </p:spPr>
      </p:pic>
      <p:sp>
        <p:nvSpPr>
          <p:cNvPr id="8" name="TextBox 7">
            <a:extLst>
              <a:ext uri="{FF2B5EF4-FFF2-40B4-BE49-F238E27FC236}">
                <a16:creationId xmlns:a16="http://schemas.microsoft.com/office/drawing/2014/main" id="{0358C9C9-0893-315D-BF06-E26FDFD5DE2A}"/>
              </a:ext>
            </a:extLst>
          </p:cNvPr>
          <p:cNvSpPr txBox="1"/>
          <p:nvPr/>
        </p:nvSpPr>
        <p:spPr>
          <a:xfrm>
            <a:off x="6555812" y="3198167"/>
            <a:ext cx="3776870" cy="461665"/>
          </a:xfrm>
          <a:prstGeom prst="rect">
            <a:avLst/>
          </a:prstGeom>
          <a:noFill/>
        </p:spPr>
        <p:txBody>
          <a:bodyPr wrap="square">
            <a:spAutoFit/>
          </a:bodyPr>
          <a:lstStyle/>
          <a:p>
            <a:pPr algn="ctr"/>
            <a:r>
              <a:rPr lang="en-GB" sz="2400">
                <a:solidFill>
                  <a:srgbClr val="584288"/>
                </a:solidFill>
                <a:latin typeface="Arial" panose="020B0604020202020204" pitchFamily="34" charset="0"/>
                <a:cs typeface="Arial" panose="020B0604020202020204" pitchFamily="34" charset="0"/>
              </a:rPr>
              <a:t>How do you keep active?</a:t>
            </a:r>
          </a:p>
        </p:txBody>
      </p:sp>
    </p:spTree>
    <p:extLst>
      <p:ext uri="{BB962C8B-B14F-4D97-AF65-F5344CB8AC3E}">
        <p14:creationId xmlns:p14="http://schemas.microsoft.com/office/powerpoint/2010/main" val="4558573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718B7-9C7C-F9D7-C110-3A71CE8D5F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A92555-3B08-7C8F-33C6-47BBD80E14B2}"/>
              </a:ext>
            </a:extLst>
          </p:cNvPr>
          <p:cNvSpPr>
            <a:spLocks noGrp="1"/>
          </p:cNvSpPr>
          <p:nvPr>
            <p:ph type="ctrTitle"/>
          </p:nvPr>
        </p:nvSpPr>
        <p:spPr>
          <a:xfrm>
            <a:off x="646942" y="1407157"/>
            <a:ext cx="6662761" cy="720000"/>
          </a:xfrm>
        </p:spPr>
        <p:txBody>
          <a:bodyPr/>
          <a:lstStyle/>
          <a:p>
            <a:r>
              <a:rPr lang="en-US"/>
              <a:t>Other food and drinks</a:t>
            </a:r>
          </a:p>
        </p:txBody>
      </p:sp>
      <p:grpSp>
        <p:nvGrpSpPr>
          <p:cNvPr id="7" name="Group 6">
            <a:extLst>
              <a:ext uri="{FF2B5EF4-FFF2-40B4-BE49-F238E27FC236}">
                <a16:creationId xmlns:a16="http://schemas.microsoft.com/office/drawing/2014/main" id="{77ED2E06-862D-054C-2A35-5EBF3D70BAE5}"/>
              </a:ext>
            </a:extLst>
          </p:cNvPr>
          <p:cNvGrpSpPr>
            <a:grpSpLocks/>
          </p:cNvGrpSpPr>
          <p:nvPr/>
        </p:nvGrpSpPr>
        <p:grpSpPr bwMode="auto">
          <a:xfrm>
            <a:off x="6565352" y="1608555"/>
            <a:ext cx="4657045" cy="3540771"/>
            <a:chOff x="6347460" y="4529436"/>
            <a:chExt cx="2515809" cy="1783199"/>
          </a:xfrm>
        </p:grpSpPr>
        <p:pic>
          <p:nvPicPr>
            <p:cNvPr id="8" name="Picture 7" descr="Eatwell guide 2016 sugary items-1.psd">
              <a:extLst>
                <a:ext uri="{FF2B5EF4-FFF2-40B4-BE49-F238E27FC236}">
                  <a16:creationId xmlns:a16="http://schemas.microsoft.com/office/drawing/2014/main" id="{C7CBA9C5-CFC5-C797-561C-C168A0B79DE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878616" y="4529436"/>
              <a:ext cx="796626" cy="107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Eatwell guide 2016 sugary items-2.psd">
              <a:extLst>
                <a:ext uri="{FF2B5EF4-FFF2-40B4-BE49-F238E27FC236}">
                  <a16:creationId xmlns:a16="http://schemas.microsoft.com/office/drawing/2014/main" id="{135B41A6-5319-5FCE-04B9-8AD49BFE972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169780" y="4710991"/>
              <a:ext cx="844906" cy="98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Eatwell guide 2016 sugary items-4.psd">
              <a:extLst>
                <a:ext uri="{FF2B5EF4-FFF2-40B4-BE49-F238E27FC236}">
                  <a16:creationId xmlns:a16="http://schemas.microsoft.com/office/drawing/2014/main" id="{57E68535-A10E-E119-AA38-36DE4E98F20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299790" y="5479230"/>
              <a:ext cx="714895" cy="73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Eatwell guide 2016 sugary items-5.psd">
              <a:extLst>
                <a:ext uri="{FF2B5EF4-FFF2-40B4-BE49-F238E27FC236}">
                  <a16:creationId xmlns:a16="http://schemas.microsoft.com/office/drawing/2014/main" id="{0CF8F471-9AEF-D329-3744-E4A0B2EC9686}"/>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582175" y="5157026"/>
              <a:ext cx="865022" cy="809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Eatwell guide 2016 sugary items-6.psd">
              <a:extLst>
                <a:ext uri="{FF2B5EF4-FFF2-40B4-BE49-F238E27FC236}">
                  <a16:creationId xmlns:a16="http://schemas.microsoft.com/office/drawing/2014/main" id="{587368D3-1E8A-9494-A410-C00B7F4D8598}"/>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347460" y="5633693"/>
              <a:ext cx="865022" cy="67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Eatwell guide 2016 sugary items-7.psd">
              <a:extLst>
                <a:ext uri="{FF2B5EF4-FFF2-40B4-BE49-F238E27FC236}">
                  <a16:creationId xmlns:a16="http://schemas.microsoft.com/office/drawing/2014/main" id="{9CD3E0B6-0DC7-54E3-C724-A57AB40829FA}"/>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717153" y="5568875"/>
              <a:ext cx="865022" cy="67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Eatwell guide 2016 sugary items-3.psd">
              <a:extLst>
                <a:ext uri="{FF2B5EF4-FFF2-40B4-BE49-F238E27FC236}">
                  <a16:creationId xmlns:a16="http://schemas.microsoft.com/office/drawing/2014/main" id="{36667082-E465-9DDB-0457-89CF40975C37}"/>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7911745" y="5527836"/>
              <a:ext cx="951524" cy="66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3">
            <a:extLst>
              <a:ext uri="{FF2B5EF4-FFF2-40B4-BE49-F238E27FC236}">
                <a16:creationId xmlns:a16="http://schemas.microsoft.com/office/drawing/2014/main" id="{456FD5E9-C430-7030-DFBA-37A92579E159}"/>
              </a:ext>
            </a:extLst>
          </p:cNvPr>
          <p:cNvSpPr txBox="1"/>
          <p:nvPr/>
        </p:nvSpPr>
        <p:spPr>
          <a:xfrm>
            <a:off x="646942" y="2105444"/>
            <a:ext cx="5191736" cy="2677656"/>
          </a:xfrm>
          <a:prstGeom prst="rect">
            <a:avLst/>
          </a:prstGeom>
          <a:noFill/>
        </p:spPr>
        <p:txBody>
          <a:bodyPr wrap="square">
            <a:spAutoFit/>
          </a:bodyPr>
          <a:lstStyle/>
          <a:p>
            <a:pPr marL="0" indent="0">
              <a:buNone/>
            </a:pPr>
            <a:r>
              <a:rPr lang="en-GB" sz="2400">
                <a:latin typeface="Arial" panose="020B0604020202020204" pitchFamily="34" charset="0"/>
                <a:cs typeface="Arial" panose="020B0604020202020204" pitchFamily="34" charset="0"/>
              </a:rPr>
              <a:t>Land, water and energy are used to make these types of foods and drink too.</a:t>
            </a:r>
          </a:p>
          <a:p>
            <a:pPr marL="0" indent="0">
              <a:buNone/>
            </a:pPr>
            <a:endParaRPr lang="en-GB" sz="2400">
              <a:latin typeface="Arial" panose="020B0604020202020204" pitchFamily="34" charset="0"/>
              <a:cs typeface="Arial" panose="020B0604020202020204" pitchFamily="34" charset="0"/>
            </a:endParaRPr>
          </a:p>
          <a:p>
            <a:pPr marL="0" indent="0">
              <a:buNone/>
            </a:pPr>
            <a:r>
              <a:rPr lang="en-GB" sz="2400">
                <a:latin typeface="Arial" panose="020B0604020202020204" pitchFamily="34" charset="0"/>
                <a:cs typeface="Arial" panose="020B0604020202020204" pitchFamily="34" charset="0"/>
              </a:rPr>
              <a:t>The body doesn’t need these types of foods and drinks to stay healthy.</a:t>
            </a:r>
          </a:p>
          <a:p>
            <a:pPr marL="0" indent="0">
              <a:buNone/>
            </a:pPr>
            <a:endParaRPr lang="en-GB" sz="2400">
              <a:latin typeface="Arial" panose="020B0604020202020204" pitchFamily="34" charset="0"/>
              <a:cs typeface="Arial" panose="020B0604020202020204" pitchFamily="34" charset="0"/>
            </a:endParaRPr>
          </a:p>
        </p:txBody>
      </p:sp>
      <p:pic>
        <p:nvPicPr>
          <p:cNvPr id="15" name="Picture 14" descr="A cartoon earth with arms and legs&#10;&#10;AI-generated content may be incorrect.">
            <a:extLst>
              <a:ext uri="{FF2B5EF4-FFF2-40B4-BE49-F238E27FC236}">
                <a16:creationId xmlns:a16="http://schemas.microsoft.com/office/drawing/2014/main" id="{A43D7C9C-AFE5-30C3-3329-B7C35872C2A5}"/>
              </a:ext>
            </a:extLst>
          </p:cNvPr>
          <p:cNvPicPr>
            <a:picLocks noChangeAspect="1"/>
          </p:cNvPicPr>
          <p:nvPr/>
        </p:nvPicPr>
        <p:blipFill>
          <a:blip r:embed="rId9"/>
          <a:stretch>
            <a:fillRect/>
          </a:stretch>
        </p:blipFill>
        <p:spPr>
          <a:xfrm flipH="1">
            <a:off x="834555" y="4718881"/>
            <a:ext cx="2056572" cy="1704351"/>
          </a:xfrm>
          <a:prstGeom prst="rect">
            <a:avLst/>
          </a:prstGeom>
        </p:spPr>
      </p:pic>
      <p:sp>
        <p:nvSpPr>
          <p:cNvPr id="16" name="TextBox 15">
            <a:extLst>
              <a:ext uri="{FF2B5EF4-FFF2-40B4-BE49-F238E27FC236}">
                <a16:creationId xmlns:a16="http://schemas.microsoft.com/office/drawing/2014/main" id="{E756C9FD-3D25-7D2F-9382-A012911BEEFC}"/>
              </a:ext>
            </a:extLst>
          </p:cNvPr>
          <p:cNvSpPr txBox="1"/>
          <p:nvPr/>
        </p:nvSpPr>
        <p:spPr>
          <a:xfrm>
            <a:off x="2825752" y="5149331"/>
            <a:ext cx="4377934" cy="830997"/>
          </a:xfrm>
          <a:prstGeom prst="rect">
            <a:avLst/>
          </a:prstGeom>
          <a:noFill/>
        </p:spPr>
        <p:txBody>
          <a:bodyPr wrap="square">
            <a:spAutoFit/>
          </a:bodyPr>
          <a:lstStyle/>
          <a:p>
            <a:r>
              <a:rPr lang="en-GB" sz="2400">
                <a:solidFill>
                  <a:srgbClr val="584288"/>
                </a:solidFill>
                <a:latin typeface="Arial" panose="020B0604020202020204" pitchFamily="34" charset="0"/>
                <a:cs typeface="Arial" panose="020B0604020202020204" pitchFamily="34" charset="0"/>
              </a:rPr>
              <a:t>What do you think we should do about these foods?</a:t>
            </a:r>
          </a:p>
        </p:txBody>
      </p:sp>
      <p:pic>
        <p:nvPicPr>
          <p:cNvPr id="17" name="Picture 16" descr="A group of cans of soda&#10;&#10;AI-generated content may be incorrect.">
            <a:extLst>
              <a:ext uri="{FF2B5EF4-FFF2-40B4-BE49-F238E27FC236}">
                <a16:creationId xmlns:a16="http://schemas.microsoft.com/office/drawing/2014/main" id="{BF430325-BEF4-2785-3C3D-E8A4225D5C4D}"/>
              </a:ext>
            </a:extLst>
          </p:cNvPr>
          <p:cNvPicPr>
            <a:picLocks noChangeAspect="1"/>
          </p:cNvPicPr>
          <p:nvPr/>
        </p:nvPicPr>
        <p:blipFill>
          <a:blip r:embed="rId10"/>
          <a:srcRect t="50000" r="41791" b="4541"/>
          <a:stretch/>
        </p:blipFill>
        <p:spPr>
          <a:xfrm>
            <a:off x="6619277" y="2877776"/>
            <a:ext cx="824579" cy="1239463"/>
          </a:xfrm>
          <a:prstGeom prst="rect">
            <a:avLst/>
          </a:prstGeom>
        </p:spPr>
      </p:pic>
      <p:pic>
        <p:nvPicPr>
          <p:cNvPr id="18" name="Picture 17" descr="A close-up of a bottle&#10;&#10;AI-generated content may be incorrect.">
            <a:extLst>
              <a:ext uri="{FF2B5EF4-FFF2-40B4-BE49-F238E27FC236}">
                <a16:creationId xmlns:a16="http://schemas.microsoft.com/office/drawing/2014/main" id="{93FB88A0-AA76-1451-7281-298B760E32AF}"/>
              </a:ext>
            </a:extLst>
          </p:cNvPr>
          <p:cNvPicPr>
            <a:picLocks noChangeAspect="1"/>
          </p:cNvPicPr>
          <p:nvPr/>
        </p:nvPicPr>
        <p:blipFill>
          <a:blip r:embed="rId11"/>
          <a:srcRect l="7111" t="11783" r="53748" b="4364"/>
          <a:stretch/>
        </p:blipFill>
        <p:spPr>
          <a:xfrm flipH="1">
            <a:off x="7357433" y="1915572"/>
            <a:ext cx="880175" cy="1885632"/>
          </a:xfrm>
          <a:prstGeom prst="rect">
            <a:avLst/>
          </a:prstGeom>
        </p:spPr>
      </p:pic>
    </p:spTree>
    <p:extLst>
      <p:ext uri="{BB962C8B-B14F-4D97-AF65-F5344CB8AC3E}">
        <p14:creationId xmlns:p14="http://schemas.microsoft.com/office/powerpoint/2010/main" val="40753614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96BBA-E8E9-DA9F-8977-FEAE5928B8B9}"/>
            </a:ext>
          </a:extLst>
        </p:cNvPr>
        <p:cNvGrpSpPr/>
        <p:nvPr/>
      </p:nvGrpSpPr>
      <p:grpSpPr>
        <a:xfrm>
          <a:off x="0" y="0"/>
          <a:ext cx="0" cy="0"/>
          <a:chOff x="0" y="0"/>
          <a:chExt cx="0" cy="0"/>
        </a:xfrm>
      </p:grpSpPr>
      <p:sp>
        <p:nvSpPr>
          <p:cNvPr id="6" name="Subtitle 2">
            <a:extLst>
              <a:ext uri="{FF2B5EF4-FFF2-40B4-BE49-F238E27FC236}">
                <a16:creationId xmlns:a16="http://schemas.microsoft.com/office/drawing/2014/main" id="{E07F8964-144E-4E23-8859-A4043D945A8D}"/>
              </a:ext>
            </a:extLst>
          </p:cNvPr>
          <p:cNvSpPr>
            <a:spLocks noGrp="1"/>
          </p:cNvSpPr>
          <p:nvPr>
            <p:ph type="subTitle" idx="1"/>
          </p:nvPr>
        </p:nvSpPr>
        <p:spPr>
          <a:xfrm>
            <a:off x="612682" y="2320869"/>
            <a:ext cx="9227057" cy="3236287"/>
          </a:xfrm>
        </p:spPr>
        <p:txBody>
          <a:bodyPr/>
          <a:lstStyle/>
          <a:p>
            <a:pPr marL="0" indent="0">
              <a:lnSpc>
                <a:spcPct val="100000"/>
              </a:lnSpc>
              <a:buNone/>
            </a:pPr>
            <a:endParaRPr lang="en-GB" sz="2800"/>
          </a:p>
          <a:p>
            <a:pPr marL="0" indent="0">
              <a:lnSpc>
                <a:spcPct val="100000"/>
              </a:lnSpc>
              <a:buNone/>
            </a:pPr>
            <a:endParaRPr lang="en-GB" sz="3200"/>
          </a:p>
          <a:p>
            <a:pPr marL="0" indent="0">
              <a:lnSpc>
                <a:spcPct val="100000"/>
              </a:lnSpc>
              <a:buNone/>
            </a:pPr>
            <a:endParaRPr lang="en-US" sz="2000"/>
          </a:p>
        </p:txBody>
      </p:sp>
      <p:sp>
        <p:nvSpPr>
          <p:cNvPr id="2" name="Title 1">
            <a:extLst>
              <a:ext uri="{FF2B5EF4-FFF2-40B4-BE49-F238E27FC236}">
                <a16:creationId xmlns:a16="http://schemas.microsoft.com/office/drawing/2014/main" id="{9BF985F8-387A-3FD0-E36D-72603F6F8357}"/>
              </a:ext>
            </a:extLst>
          </p:cNvPr>
          <p:cNvSpPr>
            <a:spLocks noGrp="1"/>
          </p:cNvSpPr>
          <p:nvPr>
            <p:ph type="ctrTitle"/>
          </p:nvPr>
        </p:nvSpPr>
        <p:spPr>
          <a:xfrm>
            <a:off x="612682" y="1315835"/>
            <a:ext cx="6662761" cy="720000"/>
          </a:xfrm>
        </p:spPr>
        <p:txBody>
          <a:bodyPr/>
          <a:lstStyle/>
          <a:p>
            <a:r>
              <a:rPr lang="en-US"/>
              <a:t>Other food and drinks</a:t>
            </a:r>
          </a:p>
        </p:txBody>
      </p:sp>
      <p:grpSp>
        <p:nvGrpSpPr>
          <p:cNvPr id="7" name="Group 6">
            <a:extLst>
              <a:ext uri="{FF2B5EF4-FFF2-40B4-BE49-F238E27FC236}">
                <a16:creationId xmlns:a16="http://schemas.microsoft.com/office/drawing/2014/main" id="{C2F58F33-956E-FB6B-2C81-EDC84A06BAAB}"/>
              </a:ext>
            </a:extLst>
          </p:cNvPr>
          <p:cNvGrpSpPr>
            <a:grpSpLocks/>
          </p:cNvGrpSpPr>
          <p:nvPr/>
        </p:nvGrpSpPr>
        <p:grpSpPr bwMode="auto">
          <a:xfrm>
            <a:off x="7089543" y="1713966"/>
            <a:ext cx="4489775" cy="3108200"/>
            <a:chOff x="6347460" y="4529436"/>
            <a:chExt cx="2515809" cy="1783199"/>
          </a:xfrm>
        </p:grpSpPr>
        <p:pic>
          <p:nvPicPr>
            <p:cNvPr id="8" name="Picture 7" descr="Eatwell guide 2016 sugary items-1.psd">
              <a:extLst>
                <a:ext uri="{FF2B5EF4-FFF2-40B4-BE49-F238E27FC236}">
                  <a16:creationId xmlns:a16="http://schemas.microsoft.com/office/drawing/2014/main" id="{566E9EFE-E0B7-0714-83F0-8B41F9C8290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878616" y="4529436"/>
              <a:ext cx="796626" cy="107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Eatwell guide 2016 sugary items-2.psd">
              <a:extLst>
                <a:ext uri="{FF2B5EF4-FFF2-40B4-BE49-F238E27FC236}">
                  <a16:creationId xmlns:a16="http://schemas.microsoft.com/office/drawing/2014/main" id="{60320BE9-1606-F478-5F73-1F6B4C8C0EA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169780" y="4710991"/>
              <a:ext cx="844906" cy="98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Eatwell guide 2016 sugary items-4.psd">
              <a:extLst>
                <a:ext uri="{FF2B5EF4-FFF2-40B4-BE49-F238E27FC236}">
                  <a16:creationId xmlns:a16="http://schemas.microsoft.com/office/drawing/2014/main" id="{E3B61549-C4B2-923E-0013-031F2792B493}"/>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299790" y="5479230"/>
              <a:ext cx="714895" cy="73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Eatwell guide 2016 sugary items-5.psd">
              <a:extLst>
                <a:ext uri="{FF2B5EF4-FFF2-40B4-BE49-F238E27FC236}">
                  <a16:creationId xmlns:a16="http://schemas.microsoft.com/office/drawing/2014/main" id="{A2745CE0-37F7-8555-E982-B1972E232FCC}"/>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582175" y="5157026"/>
              <a:ext cx="865022" cy="809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Eatwell guide 2016 sugary items-6.psd">
              <a:extLst>
                <a:ext uri="{FF2B5EF4-FFF2-40B4-BE49-F238E27FC236}">
                  <a16:creationId xmlns:a16="http://schemas.microsoft.com/office/drawing/2014/main" id="{651C0A0D-6318-7D67-522A-5D8F623AEA2D}"/>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347460" y="5633693"/>
              <a:ext cx="865022" cy="67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Eatwell guide 2016 sugary items-7.psd">
              <a:extLst>
                <a:ext uri="{FF2B5EF4-FFF2-40B4-BE49-F238E27FC236}">
                  <a16:creationId xmlns:a16="http://schemas.microsoft.com/office/drawing/2014/main" id="{0AB186E5-829C-3114-F88D-488C73E90C4F}"/>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717153" y="5568875"/>
              <a:ext cx="865022" cy="67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Eatwell guide 2016 sugary items-3.psd">
              <a:extLst>
                <a:ext uri="{FF2B5EF4-FFF2-40B4-BE49-F238E27FC236}">
                  <a16:creationId xmlns:a16="http://schemas.microsoft.com/office/drawing/2014/main" id="{1251A220-D880-647B-76E7-3C80CD66A2AF}"/>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7911745" y="5527836"/>
              <a:ext cx="951524" cy="66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3">
            <a:extLst>
              <a:ext uri="{FF2B5EF4-FFF2-40B4-BE49-F238E27FC236}">
                <a16:creationId xmlns:a16="http://schemas.microsoft.com/office/drawing/2014/main" id="{F7699CEA-6A33-FE61-8E96-467D8446465B}"/>
              </a:ext>
            </a:extLst>
          </p:cNvPr>
          <p:cNvSpPr txBox="1"/>
          <p:nvPr/>
        </p:nvSpPr>
        <p:spPr>
          <a:xfrm>
            <a:off x="488405" y="2068704"/>
            <a:ext cx="6359878" cy="1877437"/>
          </a:xfrm>
          <a:prstGeom prst="rect">
            <a:avLst/>
          </a:prstGeom>
          <a:noFill/>
        </p:spPr>
        <p:txBody>
          <a:bodyPr wrap="square">
            <a:spAutoFit/>
          </a:bodyPr>
          <a:lstStyle/>
          <a:p>
            <a:pPr marL="0" indent="0">
              <a:buNone/>
            </a:pPr>
            <a:r>
              <a:rPr lang="en-GB" sz="2400">
                <a:latin typeface="Arial" panose="020B0604020202020204" pitchFamily="34" charset="0"/>
                <a:cs typeface="Arial" panose="020B0604020202020204" pitchFamily="34" charset="0"/>
              </a:rPr>
              <a:t>Eating less, small amounts (or none at all) of these foods and drinks will mean we can save the land, water and energy that would have been needed to make them. </a:t>
            </a:r>
          </a:p>
          <a:p>
            <a:pPr marL="0" indent="0">
              <a:buNone/>
            </a:pPr>
            <a:endParaRPr lang="en-GB" sz="2000">
              <a:latin typeface="Arial" panose="020B0604020202020204" pitchFamily="34" charset="0"/>
              <a:cs typeface="Arial" panose="020B0604020202020204" pitchFamily="34" charset="0"/>
            </a:endParaRPr>
          </a:p>
        </p:txBody>
      </p:sp>
      <p:pic>
        <p:nvPicPr>
          <p:cNvPr id="3" name="Picture 2" descr="A cartoon earth with arms and legs&#10;&#10;AI-generated content may be incorrect.">
            <a:extLst>
              <a:ext uri="{FF2B5EF4-FFF2-40B4-BE49-F238E27FC236}">
                <a16:creationId xmlns:a16="http://schemas.microsoft.com/office/drawing/2014/main" id="{5A575D2E-1281-6D5D-05A3-E3FD550D07E9}"/>
              </a:ext>
            </a:extLst>
          </p:cNvPr>
          <p:cNvPicPr>
            <a:picLocks noChangeAspect="1"/>
          </p:cNvPicPr>
          <p:nvPr/>
        </p:nvPicPr>
        <p:blipFill>
          <a:blip r:embed="rId9"/>
          <a:stretch>
            <a:fillRect/>
          </a:stretch>
        </p:blipFill>
        <p:spPr>
          <a:xfrm>
            <a:off x="367297" y="4059791"/>
            <a:ext cx="1759789" cy="1918919"/>
          </a:xfrm>
          <a:prstGeom prst="rect">
            <a:avLst/>
          </a:prstGeom>
        </p:spPr>
      </p:pic>
      <p:sp>
        <p:nvSpPr>
          <p:cNvPr id="15" name="TextBox 14">
            <a:extLst>
              <a:ext uri="{FF2B5EF4-FFF2-40B4-BE49-F238E27FC236}">
                <a16:creationId xmlns:a16="http://schemas.microsoft.com/office/drawing/2014/main" id="{BFAFF1AC-FF33-6719-E638-F1A1A6815C24}"/>
              </a:ext>
            </a:extLst>
          </p:cNvPr>
          <p:cNvSpPr txBox="1"/>
          <p:nvPr/>
        </p:nvSpPr>
        <p:spPr>
          <a:xfrm>
            <a:off x="2146064" y="4856674"/>
            <a:ext cx="5603242" cy="461665"/>
          </a:xfrm>
          <a:prstGeom prst="rect">
            <a:avLst/>
          </a:prstGeom>
          <a:noFill/>
        </p:spPr>
        <p:txBody>
          <a:bodyPr wrap="square" rtlCol="0">
            <a:spAutoFit/>
          </a:bodyPr>
          <a:lstStyle/>
          <a:p>
            <a:pPr marL="0" indent="0">
              <a:buNone/>
            </a:pPr>
            <a:r>
              <a:rPr lang="en-GB" sz="2400">
                <a:solidFill>
                  <a:srgbClr val="584288"/>
                </a:solidFill>
                <a:latin typeface="Arial" panose="020B0604020202020204" pitchFamily="34" charset="0"/>
                <a:cs typeface="Arial" panose="020B0604020202020204" pitchFamily="34" charset="0"/>
              </a:rPr>
              <a:t>It will also help us to be healthier!</a:t>
            </a:r>
          </a:p>
        </p:txBody>
      </p:sp>
      <p:pic>
        <p:nvPicPr>
          <p:cNvPr id="17" name="Picture 16" descr="A group of cans of soda&#10;&#10;AI-generated content may be incorrect.">
            <a:extLst>
              <a:ext uri="{FF2B5EF4-FFF2-40B4-BE49-F238E27FC236}">
                <a16:creationId xmlns:a16="http://schemas.microsoft.com/office/drawing/2014/main" id="{F6C35285-539A-E568-8C82-6C4855934CCB}"/>
              </a:ext>
            </a:extLst>
          </p:cNvPr>
          <p:cNvPicPr>
            <a:picLocks noChangeAspect="1"/>
          </p:cNvPicPr>
          <p:nvPr/>
        </p:nvPicPr>
        <p:blipFill>
          <a:blip r:embed="rId10"/>
          <a:srcRect t="50000" r="41791" b="4541"/>
          <a:stretch/>
        </p:blipFill>
        <p:spPr>
          <a:xfrm>
            <a:off x="7047049" y="2604800"/>
            <a:ext cx="846122" cy="1271846"/>
          </a:xfrm>
          <a:prstGeom prst="rect">
            <a:avLst/>
          </a:prstGeom>
        </p:spPr>
      </p:pic>
      <p:pic>
        <p:nvPicPr>
          <p:cNvPr id="19" name="Picture 18" descr="A close-up of a bottle&#10;&#10;AI-generated content may be incorrect.">
            <a:extLst>
              <a:ext uri="{FF2B5EF4-FFF2-40B4-BE49-F238E27FC236}">
                <a16:creationId xmlns:a16="http://schemas.microsoft.com/office/drawing/2014/main" id="{B3DC7E61-7ACC-8C9F-B324-225A89EE980C}"/>
              </a:ext>
            </a:extLst>
          </p:cNvPr>
          <p:cNvPicPr>
            <a:picLocks noChangeAspect="1"/>
          </p:cNvPicPr>
          <p:nvPr/>
        </p:nvPicPr>
        <p:blipFill>
          <a:blip r:embed="rId11"/>
          <a:srcRect l="7111" t="11783" r="53748" b="4364"/>
          <a:stretch/>
        </p:blipFill>
        <p:spPr>
          <a:xfrm flipH="1">
            <a:off x="7785206" y="1625713"/>
            <a:ext cx="903171" cy="1934897"/>
          </a:xfrm>
          <a:prstGeom prst="rect">
            <a:avLst/>
          </a:prstGeom>
        </p:spPr>
      </p:pic>
    </p:spTree>
    <p:extLst>
      <p:ext uri="{BB962C8B-B14F-4D97-AF65-F5344CB8AC3E}">
        <p14:creationId xmlns:p14="http://schemas.microsoft.com/office/powerpoint/2010/main" val="3478295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25C06-1C6B-BC8D-89D9-FA6B1E9E11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5021CD-5AF0-B57D-9595-CE11FADD2C1E}"/>
              </a:ext>
            </a:extLst>
          </p:cNvPr>
          <p:cNvSpPr>
            <a:spLocks noGrp="1"/>
          </p:cNvSpPr>
          <p:nvPr>
            <p:ph type="ctrTitle"/>
          </p:nvPr>
        </p:nvSpPr>
        <p:spPr>
          <a:xfrm>
            <a:off x="612682" y="1285503"/>
            <a:ext cx="9720000" cy="720000"/>
          </a:xfrm>
        </p:spPr>
        <p:txBody>
          <a:bodyPr/>
          <a:lstStyle/>
          <a:p>
            <a:r>
              <a:rPr lang="en-US"/>
              <a:t>Our health and our planet</a:t>
            </a:r>
          </a:p>
        </p:txBody>
      </p:sp>
      <p:sp>
        <p:nvSpPr>
          <p:cNvPr id="6" name="Subtitle 2">
            <a:extLst>
              <a:ext uri="{FF2B5EF4-FFF2-40B4-BE49-F238E27FC236}">
                <a16:creationId xmlns:a16="http://schemas.microsoft.com/office/drawing/2014/main" id="{7572DFAF-CC8A-92A2-ADE6-918B9AED4764}"/>
              </a:ext>
            </a:extLst>
          </p:cNvPr>
          <p:cNvSpPr>
            <a:spLocks noGrp="1"/>
          </p:cNvSpPr>
          <p:nvPr>
            <p:ph type="subTitle" idx="1"/>
          </p:nvPr>
        </p:nvSpPr>
        <p:spPr>
          <a:xfrm>
            <a:off x="612682" y="2024896"/>
            <a:ext cx="8491561" cy="3236287"/>
          </a:xfrm>
        </p:spPr>
        <p:txBody>
          <a:bodyPr/>
          <a:lstStyle/>
          <a:p>
            <a:pPr marL="0" indent="0">
              <a:lnSpc>
                <a:spcPct val="100000"/>
              </a:lnSpc>
              <a:buNone/>
            </a:pPr>
            <a:r>
              <a:rPr lang="en-GB" sz="2400"/>
              <a:t>The foods and drinks we choose are important for our health and the health of the planet. </a:t>
            </a:r>
          </a:p>
          <a:p>
            <a:pPr marL="0" indent="0">
              <a:lnSpc>
                <a:spcPct val="100000"/>
              </a:lnSpc>
              <a:buNone/>
            </a:pPr>
            <a:endParaRPr lang="en-US" sz="2400"/>
          </a:p>
          <a:p>
            <a:pPr marL="0" indent="0">
              <a:lnSpc>
                <a:spcPct val="100000"/>
              </a:lnSpc>
              <a:buNone/>
            </a:pPr>
            <a:endParaRPr lang="en-US" sz="2000"/>
          </a:p>
          <a:p>
            <a:pPr marL="0" indent="0">
              <a:lnSpc>
                <a:spcPct val="100000"/>
              </a:lnSpc>
              <a:buNone/>
            </a:pPr>
            <a:endParaRPr lang="en-US" sz="2000"/>
          </a:p>
        </p:txBody>
      </p:sp>
      <p:pic>
        <p:nvPicPr>
          <p:cNvPr id="3" name="Picture 2" descr="A group of children jumping in the air&#10;&#10;Description automatically generated with low confidence">
            <a:extLst>
              <a:ext uri="{FF2B5EF4-FFF2-40B4-BE49-F238E27FC236}">
                <a16:creationId xmlns:a16="http://schemas.microsoft.com/office/drawing/2014/main" id="{29FA17FB-2ADB-3371-8465-31E0572FD0E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2304" y="3151618"/>
            <a:ext cx="6035947" cy="2702530"/>
          </a:xfrm>
          <a:prstGeom prst="rect">
            <a:avLst/>
          </a:prstGeom>
        </p:spPr>
      </p:pic>
      <p:pic>
        <p:nvPicPr>
          <p:cNvPr id="4" name="Picture 3" descr="Circle&#10;&#10;Description automatically generated with medium confidence">
            <a:extLst>
              <a:ext uri="{FF2B5EF4-FFF2-40B4-BE49-F238E27FC236}">
                <a16:creationId xmlns:a16="http://schemas.microsoft.com/office/drawing/2014/main" id="{6CA57C6D-170F-B521-5177-83BBEC24AC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58897" y="2814184"/>
            <a:ext cx="3460102" cy="3377398"/>
          </a:xfrm>
          <a:prstGeom prst="rect">
            <a:avLst/>
          </a:prstGeom>
        </p:spPr>
      </p:pic>
    </p:spTree>
    <p:extLst>
      <p:ext uri="{BB962C8B-B14F-4D97-AF65-F5344CB8AC3E}">
        <p14:creationId xmlns:p14="http://schemas.microsoft.com/office/powerpoint/2010/main" val="4331721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91C78-06FD-EC47-38CB-51DF578307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441258-901C-137C-CF74-286852602C5E}"/>
              </a:ext>
            </a:extLst>
          </p:cNvPr>
          <p:cNvSpPr>
            <a:spLocks noGrp="1"/>
          </p:cNvSpPr>
          <p:nvPr>
            <p:ph type="ctrTitle"/>
          </p:nvPr>
        </p:nvSpPr>
        <p:spPr>
          <a:xfrm>
            <a:off x="612682" y="1285503"/>
            <a:ext cx="9720000" cy="720000"/>
          </a:xfrm>
        </p:spPr>
        <p:txBody>
          <a:bodyPr/>
          <a:lstStyle/>
          <a:p>
            <a:r>
              <a:rPr lang="en-US"/>
              <a:t>Memory quiz!</a:t>
            </a:r>
          </a:p>
        </p:txBody>
      </p:sp>
      <p:sp>
        <p:nvSpPr>
          <p:cNvPr id="6" name="Subtitle 2">
            <a:extLst>
              <a:ext uri="{FF2B5EF4-FFF2-40B4-BE49-F238E27FC236}">
                <a16:creationId xmlns:a16="http://schemas.microsoft.com/office/drawing/2014/main" id="{1EB2B8AE-F855-3EE3-F5FC-960EABC3E2F6}"/>
              </a:ext>
            </a:extLst>
          </p:cNvPr>
          <p:cNvSpPr>
            <a:spLocks noGrp="1"/>
          </p:cNvSpPr>
          <p:nvPr>
            <p:ph type="subTitle" idx="1"/>
          </p:nvPr>
        </p:nvSpPr>
        <p:spPr>
          <a:xfrm>
            <a:off x="612682" y="2005104"/>
            <a:ext cx="9284464" cy="3256079"/>
          </a:xfrm>
        </p:spPr>
        <p:txBody>
          <a:bodyPr/>
          <a:lstStyle/>
          <a:p>
            <a:pPr marL="457200" indent="-457200">
              <a:lnSpc>
                <a:spcPct val="100000"/>
              </a:lnSpc>
              <a:buAutoNum type="arabicPeriod"/>
            </a:pPr>
            <a:r>
              <a:rPr lang="en-US" sz="2000">
                <a:latin typeface="Arial"/>
                <a:cs typeface="Arial"/>
              </a:rPr>
              <a:t>What does the Eatwell Guide show us? </a:t>
            </a:r>
            <a:endParaRPr lang="en-US" sz="2000"/>
          </a:p>
          <a:p>
            <a:pPr marL="457200" indent="-457200">
              <a:lnSpc>
                <a:spcPct val="100000"/>
              </a:lnSpc>
              <a:buAutoNum type="arabicPeriod"/>
            </a:pPr>
            <a:r>
              <a:rPr lang="en-US" sz="2000">
                <a:latin typeface="Arial"/>
                <a:cs typeface="Arial"/>
              </a:rPr>
              <a:t>Why do we need to drink? </a:t>
            </a:r>
            <a:endParaRPr lang="en-US" sz="2000"/>
          </a:p>
          <a:p>
            <a:pPr marL="457200" indent="-457200">
              <a:lnSpc>
                <a:spcPct val="100000"/>
              </a:lnSpc>
              <a:buAutoNum type="arabicPeriod"/>
            </a:pPr>
            <a:r>
              <a:rPr lang="en-US" sz="2000">
                <a:latin typeface="Arial"/>
                <a:cs typeface="Arial"/>
              </a:rPr>
              <a:t>What sort of foods and drinks should we eat in smaller amounts? </a:t>
            </a:r>
            <a:endParaRPr lang="en-US" sz="2000"/>
          </a:p>
          <a:p>
            <a:pPr marL="457200" indent="-457200">
              <a:lnSpc>
                <a:spcPct val="100000"/>
              </a:lnSpc>
              <a:buAutoNum type="arabicPeriod"/>
            </a:pPr>
            <a:endParaRPr lang="en-US" sz="2000"/>
          </a:p>
          <a:p>
            <a:pPr marL="0" indent="0">
              <a:lnSpc>
                <a:spcPct val="100000"/>
              </a:lnSpc>
              <a:buNone/>
            </a:pPr>
            <a:endParaRPr lang="en-US" sz="2000"/>
          </a:p>
          <a:p>
            <a:pPr marL="0" indent="0">
              <a:lnSpc>
                <a:spcPct val="100000"/>
              </a:lnSpc>
              <a:buNone/>
            </a:pPr>
            <a:endParaRPr lang="en-US" sz="2000"/>
          </a:p>
        </p:txBody>
      </p:sp>
    </p:spTree>
    <p:extLst>
      <p:ext uri="{BB962C8B-B14F-4D97-AF65-F5344CB8AC3E}">
        <p14:creationId xmlns:p14="http://schemas.microsoft.com/office/powerpoint/2010/main" val="31619838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73049-6011-B20B-E168-04407190B8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82BECC-EFE9-9600-16DC-1D15D3F7C2F0}"/>
              </a:ext>
            </a:extLst>
          </p:cNvPr>
          <p:cNvSpPr>
            <a:spLocks noGrp="1"/>
          </p:cNvSpPr>
          <p:nvPr>
            <p:ph type="ctrTitle"/>
          </p:nvPr>
        </p:nvSpPr>
        <p:spPr>
          <a:xfrm>
            <a:off x="612682" y="1285503"/>
            <a:ext cx="9720000" cy="720000"/>
          </a:xfrm>
        </p:spPr>
        <p:txBody>
          <a:bodyPr/>
          <a:lstStyle/>
          <a:p>
            <a:r>
              <a:rPr lang="en-US"/>
              <a:t>Memory quiz!</a:t>
            </a:r>
          </a:p>
        </p:txBody>
      </p:sp>
      <p:sp>
        <p:nvSpPr>
          <p:cNvPr id="6" name="Subtitle 2">
            <a:extLst>
              <a:ext uri="{FF2B5EF4-FFF2-40B4-BE49-F238E27FC236}">
                <a16:creationId xmlns:a16="http://schemas.microsoft.com/office/drawing/2014/main" id="{0606C044-D583-0A47-8A78-8B210E1865CF}"/>
              </a:ext>
            </a:extLst>
          </p:cNvPr>
          <p:cNvSpPr>
            <a:spLocks noGrp="1"/>
          </p:cNvSpPr>
          <p:nvPr>
            <p:ph type="subTitle" idx="1"/>
          </p:nvPr>
        </p:nvSpPr>
        <p:spPr>
          <a:xfrm>
            <a:off x="612682" y="2005104"/>
            <a:ext cx="9284464" cy="3256079"/>
          </a:xfrm>
        </p:spPr>
        <p:txBody>
          <a:bodyPr/>
          <a:lstStyle/>
          <a:p>
            <a:pPr marL="0" indent="0">
              <a:lnSpc>
                <a:spcPct val="100000"/>
              </a:lnSpc>
              <a:buNone/>
            </a:pPr>
            <a:r>
              <a:rPr lang="en-US" sz="2000" b="1">
                <a:latin typeface="Arial"/>
                <a:cs typeface="Arial"/>
              </a:rPr>
              <a:t>1. What does the Eatwell Guide show us? </a:t>
            </a:r>
            <a:endParaRPr lang="en-US" sz="2000" b="1"/>
          </a:p>
          <a:p>
            <a:pPr marL="0" indent="0">
              <a:lnSpc>
                <a:spcPct val="100000"/>
              </a:lnSpc>
              <a:buNone/>
            </a:pPr>
            <a:r>
              <a:rPr lang="en-GB" sz="2000">
                <a:latin typeface="Arial"/>
                <a:cs typeface="Arial"/>
              </a:rPr>
              <a:t>The Eatwell Guide shows us the types of foods we need to stay healthy. </a:t>
            </a:r>
            <a:endParaRPr lang="en-US" sz="2000">
              <a:cs typeface="Arial"/>
            </a:endParaRPr>
          </a:p>
          <a:p>
            <a:pPr marL="0" indent="0">
              <a:lnSpc>
                <a:spcPct val="100000"/>
              </a:lnSpc>
              <a:buNone/>
            </a:pPr>
            <a:r>
              <a:rPr lang="en-US" sz="2000" b="1">
                <a:latin typeface="Arial"/>
                <a:cs typeface="Arial"/>
              </a:rPr>
              <a:t>2. Why do we need to drink? </a:t>
            </a:r>
            <a:endParaRPr lang="en-US" sz="2000" b="1"/>
          </a:p>
          <a:p>
            <a:pPr marL="0" indent="0">
              <a:buNone/>
            </a:pPr>
            <a:r>
              <a:rPr lang="en-GB" sz="2000">
                <a:latin typeface="Arial"/>
                <a:cs typeface="Arial"/>
              </a:rPr>
              <a:t>It helps keep our body the right temperature, keep our brain to work properly, and keep us to be active</a:t>
            </a:r>
            <a:endParaRPr lang="en-US" sz="2000"/>
          </a:p>
          <a:p>
            <a:pPr marL="0" indent="0">
              <a:lnSpc>
                <a:spcPct val="100000"/>
              </a:lnSpc>
              <a:buNone/>
            </a:pPr>
            <a:r>
              <a:rPr lang="en-US" sz="2000" b="1">
                <a:latin typeface="Arial"/>
                <a:cs typeface="Arial"/>
              </a:rPr>
              <a:t>3. What sort of foods and drinks should we eat in smaller amounts? </a:t>
            </a:r>
            <a:endParaRPr lang="en-US" sz="2000" b="1"/>
          </a:p>
          <a:p>
            <a:pPr marL="0" indent="0">
              <a:lnSpc>
                <a:spcPct val="100000"/>
              </a:lnSpc>
              <a:buNone/>
            </a:pPr>
            <a:r>
              <a:rPr lang="en-US" sz="2000">
                <a:latin typeface="Arial"/>
                <a:cs typeface="Arial"/>
              </a:rPr>
              <a:t>Crisps, chocolates, biscuits, sweets, fizzy drinks. </a:t>
            </a:r>
            <a:endParaRPr lang="en-US" sz="2000"/>
          </a:p>
          <a:p>
            <a:pPr marL="457200" indent="-457200">
              <a:lnSpc>
                <a:spcPct val="100000"/>
              </a:lnSpc>
              <a:buAutoNum type="arabicPeriod"/>
            </a:pPr>
            <a:endParaRPr lang="en-US" sz="2000"/>
          </a:p>
          <a:p>
            <a:pPr marL="0" indent="0">
              <a:lnSpc>
                <a:spcPct val="100000"/>
              </a:lnSpc>
              <a:buNone/>
            </a:pPr>
            <a:endParaRPr lang="en-US" sz="2000"/>
          </a:p>
          <a:p>
            <a:pPr marL="0" indent="0">
              <a:lnSpc>
                <a:spcPct val="100000"/>
              </a:lnSpc>
              <a:buNone/>
            </a:pPr>
            <a:endParaRPr lang="en-US" sz="2000"/>
          </a:p>
        </p:txBody>
      </p:sp>
    </p:spTree>
    <p:extLst>
      <p:ext uri="{BB962C8B-B14F-4D97-AF65-F5344CB8AC3E}">
        <p14:creationId xmlns:p14="http://schemas.microsoft.com/office/powerpoint/2010/main" val="38185721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pPr marL="0" indent="0" algn="ctr">
              <a:buNone/>
            </a:pPr>
            <a:r>
              <a:rPr lang="en-US" sz="3600"/>
              <a:t>For further information, go to:</a:t>
            </a:r>
          </a:p>
          <a:p>
            <a:pPr marL="0" indent="0" algn="ctr">
              <a:buNone/>
            </a:pPr>
            <a:r>
              <a:rPr lang="en-US" sz="3600"/>
              <a:t>www.foodafactoflife.org.uk</a:t>
            </a:r>
          </a:p>
          <a:p>
            <a:endParaRPr lang="en-GB"/>
          </a:p>
        </p:txBody>
      </p:sp>
      <p:sp>
        <p:nvSpPr>
          <p:cNvPr id="4" name="TextBox 4">
            <a:extLst>
              <a:ext uri="{FF2B5EF4-FFF2-40B4-BE49-F238E27FC236}">
                <a16:creationId xmlns:a16="http://schemas.microsoft.com/office/drawing/2014/main" id="{7CB35241-CD7B-474B-868F-C180AB7F4034}"/>
              </a:ext>
            </a:extLst>
          </p:cNvPr>
          <p:cNvSpPr txBox="1"/>
          <p:nvPr/>
        </p:nvSpPr>
        <p:spPr>
          <a:xfrm>
            <a:off x="393116" y="5999572"/>
            <a:ext cx="990439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latin typeface="Arial" panose="020B0604020202020204" pitchFamily="34" charset="0"/>
                <a:cs typeface="Arial" panose="020B0604020202020204" pitchFamily="34" charset="0"/>
              </a:rPr>
              <a:t>This resource meets the</a:t>
            </a:r>
            <a:r>
              <a:rPr lang="en-GB" sz="1400" b="1">
                <a:latin typeface="Arial" panose="020B0604020202020204" pitchFamily="34" charset="0"/>
                <a:cs typeface="Arial" panose="020B0604020202020204" pitchFamily="34" charset="0"/>
              </a:rPr>
              <a:t> </a:t>
            </a:r>
            <a:r>
              <a:rPr lang="en-GB" sz="1400" b="1" i="1" u="sng">
                <a:latin typeface="Arial" panose="020B0604020202020204" pitchFamily="34" charset="0"/>
                <a:cs typeface="Arial" panose="020B0604020202020204" pitchFamily="34" charset="0"/>
                <a:hlinkClick r:id="rId2"/>
              </a:rPr>
              <a:t>Guidelines for producers and users of school education resources about food</a:t>
            </a:r>
            <a:r>
              <a:rPr lang="en-GB" sz="1400" b="1" i="1">
                <a:latin typeface="Arial" panose="020B0604020202020204" pitchFamily="34" charset="0"/>
                <a:cs typeface="Arial" panose="020B0604020202020204" pitchFamily="34" charset="0"/>
              </a:rPr>
              <a:t>.</a:t>
            </a:r>
            <a:endParaRPr lang="en-GB"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6902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0E67B-AC05-9886-FFBA-BC077795F5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E37C39-FE4B-3304-8922-0FDD5C2757B8}"/>
              </a:ext>
            </a:extLst>
          </p:cNvPr>
          <p:cNvSpPr>
            <a:spLocks noGrp="1"/>
          </p:cNvSpPr>
          <p:nvPr>
            <p:ph type="ctrTitle"/>
          </p:nvPr>
        </p:nvSpPr>
        <p:spPr>
          <a:xfrm>
            <a:off x="612682" y="1285503"/>
            <a:ext cx="9720000" cy="720000"/>
          </a:xfrm>
        </p:spPr>
        <p:txBody>
          <a:bodyPr/>
          <a:lstStyle/>
          <a:p>
            <a:r>
              <a:rPr lang="en-GB" sz="3600"/>
              <a:t>A lot goes into producing our food </a:t>
            </a:r>
            <a:br>
              <a:rPr lang="en-GB" sz="3600"/>
            </a:br>
            <a:endParaRPr lang="en-US"/>
          </a:p>
        </p:txBody>
      </p:sp>
      <p:sp>
        <p:nvSpPr>
          <p:cNvPr id="9" name="TextBox 8">
            <a:extLst>
              <a:ext uri="{FF2B5EF4-FFF2-40B4-BE49-F238E27FC236}">
                <a16:creationId xmlns:a16="http://schemas.microsoft.com/office/drawing/2014/main" id="{F9633F23-34DD-2D8F-73A4-AAB81B7C5F7D}"/>
              </a:ext>
            </a:extLst>
          </p:cNvPr>
          <p:cNvSpPr txBox="1"/>
          <p:nvPr/>
        </p:nvSpPr>
        <p:spPr>
          <a:xfrm>
            <a:off x="907136" y="2365531"/>
            <a:ext cx="2146192" cy="523220"/>
          </a:xfrm>
          <a:prstGeom prst="rect">
            <a:avLst/>
          </a:prstGeom>
          <a:noFill/>
        </p:spPr>
        <p:txBody>
          <a:bodyPr wrap="square" rtlCol="0">
            <a:spAutoFit/>
          </a:bodyPr>
          <a:lstStyle/>
          <a:p>
            <a:pPr algn="ctr"/>
            <a:r>
              <a:rPr lang="en-GB" sz="2800" b="1">
                <a:latin typeface="Arial" panose="020B0604020202020204" pitchFamily="34" charset="0"/>
                <a:cs typeface="Arial" panose="020B0604020202020204" pitchFamily="34" charset="0"/>
              </a:rPr>
              <a:t>Land</a:t>
            </a:r>
          </a:p>
        </p:txBody>
      </p:sp>
      <p:sp>
        <p:nvSpPr>
          <p:cNvPr id="10" name="TextBox 9">
            <a:extLst>
              <a:ext uri="{FF2B5EF4-FFF2-40B4-BE49-F238E27FC236}">
                <a16:creationId xmlns:a16="http://schemas.microsoft.com/office/drawing/2014/main" id="{521B08FB-C95B-8528-C4E8-1CE9CFE85EE2}"/>
              </a:ext>
            </a:extLst>
          </p:cNvPr>
          <p:cNvSpPr txBox="1"/>
          <p:nvPr/>
        </p:nvSpPr>
        <p:spPr>
          <a:xfrm>
            <a:off x="3394571" y="2350286"/>
            <a:ext cx="2611900" cy="523220"/>
          </a:xfrm>
          <a:prstGeom prst="rect">
            <a:avLst/>
          </a:prstGeom>
          <a:noFill/>
        </p:spPr>
        <p:txBody>
          <a:bodyPr wrap="square" rtlCol="0">
            <a:spAutoFit/>
          </a:bodyPr>
          <a:lstStyle/>
          <a:p>
            <a:pPr algn="ctr"/>
            <a:r>
              <a:rPr lang="en-GB" sz="2800" b="1">
                <a:latin typeface="Arial" panose="020B0604020202020204" pitchFamily="34" charset="0"/>
                <a:cs typeface="Arial" panose="020B0604020202020204" pitchFamily="34" charset="0"/>
              </a:rPr>
              <a:t>Water</a:t>
            </a:r>
          </a:p>
        </p:txBody>
      </p:sp>
      <p:sp>
        <p:nvSpPr>
          <p:cNvPr id="11" name="TextBox 10">
            <a:extLst>
              <a:ext uri="{FF2B5EF4-FFF2-40B4-BE49-F238E27FC236}">
                <a16:creationId xmlns:a16="http://schemas.microsoft.com/office/drawing/2014/main" id="{150F705C-7457-CFF6-9623-322146615528}"/>
              </a:ext>
            </a:extLst>
          </p:cNvPr>
          <p:cNvSpPr txBox="1"/>
          <p:nvPr/>
        </p:nvSpPr>
        <p:spPr>
          <a:xfrm>
            <a:off x="6347714" y="2356519"/>
            <a:ext cx="2611900" cy="523220"/>
          </a:xfrm>
          <a:prstGeom prst="rect">
            <a:avLst/>
          </a:prstGeom>
          <a:noFill/>
        </p:spPr>
        <p:txBody>
          <a:bodyPr wrap="square" rtlCol="0">
            <a:spAutoFit/>
          </a:bodyPr>
          <a:lstStyle/>
          <a:p>
            <a:pPr algn="ctr"/>
            <a:r>
              <a:rPr lang="en-GB" sz="2800" b="1">
                <a:latin typeface="Arial" panose="020B0604020202020204" pitchFamily="34" charset="0"/>
                <a:cs typeface="Arial" panose="020B0604020202020204" pitchFamily="34" charset="0"/>
              </a:rPr>
              <a:t>Energy</a:t>
            </a:r>
          </a:p>
        </p:txBody>
      </p:sp>
      <p:pic>
        <p:nvPicPr>
          <p:cNvPr id="12" name="Picture 11" descr="A loaf of bread&#10;&#10;Description automatically generated">
            <a:extLst>
              <a:ext uri="{FF2B5EF4-FFF2-40B4-BE49-F238E27FC236}">
                <a16:creationId xmlns:a16="http://schemas.microsoft.com/office/drawing/2014/main" id="{0938FE82-7BB2-4C7B-C304-CFA60CC47A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62608" y="3131144"/>
            <a:ext cx="4371371" cy="2417368"/>
          </a:xfrm>
          <a:prstGeom prst="rect">
            <a:avLst/>
          </a:prstGeom>
        </p:spPr>
      </p:pic>
      <p:sp>
        <p:nvSpPr>
          <p:cNvPr id="13" name="TextBox 12">
            <a:extLst>
              <a:ext uri="{FF2B5EF4-FFF2-40B4-BE49-F238E27FC236}">
                <a16:creationId xmlns:a16="http://schemas.microsoft.com/office/drawing/2014/main" id="{012E06A6-AC5F-2068-2629-9228FA304FFA}"/>
              </a:ext>
            </a:extLst>
          </p:cNvPr>
          <p:cNvSpPr txBox="1"/>
          <p:nvPr/>
        </p:nvSpPr>
        <p:spPr>
          <a:xfrm>
            <a:off x="261543" y="5790906"/>
            <a:ext cx="10455792" cy="461665"/>
          </a:xfrm>
          <a:prstGeom prst="rect">
            <a:avLst/>
          </a:prstGeom>
          <a:noFill/>
        </p:spPr>
        <p:txBody>
          <a:bodyPr wrap="square" rtlCol="0">
            <a:spAutoFit/>
          </a:bodyPr>
          <a:lstStyle/>
          <a:p>
            <a:pPr algn="ctr"/>
            <a:r>
              <a:rPr lang="en-GB" sz="2400">
                <a:solidFill>
                  <a:srgbClr val="584288"/>
                </a:solidFill>
                <a:latin typeface="Arial" panose="020B0604020202020204" pitchFamily="34" charset="0"/>
                <a:cs typeface="Arial" panose="020B0604020202020204" pitchFamily="34" charset="0"/>
              </a:rPr>
              <a:t>How would land, water and energy be used to make this loaf of bread? </a:t>
            </a:r>
          </a:p>
        </p:txBody>
      </p:sp>
      <p:pic>
        <p:nvPicPr>
          <p:cNvPr id="4" name="Picture 3" descr="A cartoon of a planet earth&#10;&#10;AI-generated content may be incorrect.">
            <a:extLst>
              <a:ext uri="{FF2B5EF4-FFF2-40B4-BE49-F238E27FC236}">
                <a16:creationId xmlns:a16="http://schemas.microsoft.com/office/drawing/2014/main" id="{19490740-F5B6-14E8-0714-2761522F1E86}"/>
              </a:ext>
            </a:extLst>
          </p:cNvPr>
          <p:cNvPicPr>
            <a:picLocks noChangeAspect="1"/>
          </p:cNvPicPr>
          <p:nvPr/>
        </p:nvPicPr>
        <p:blipFill>
          <a:blip r:embed="rId3"/>
          <a:stretch>
            <a:fillRect/>
          </a:stretch>
        </p:blipFill>
        <p:spPr>
          <a:xfrm>
            <a:off x="8792817" y="2846303"/>
            <a:ext cx="2804226" cy="2702209"/>
          </a:xfrm>
          <a:prstGeom prst="rect">
            <a:avLst/>
          </a:prstGeom>
        </p:spPr>
      </p:pic>
    </p:spTree>
    <p:extLst>
      <p:ext uri="{BB962C8B-B14F-4D97-AF65-F5344CB8AC3E}">
        <p14:creationId xmlns:p14="http://schemas.microsoft.com/office/powerpoint/2010/main" val="99534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23bd75c-2c0f-42ec-881a-8c8145746009" xsi:nil="true"/>
    <lcf76f155ced4ddcb4097134ff3c332f xmlns="4c7d02dd-d8f6-4ac9-bd74-b11e6dbbf82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BB7717B116CB0458FBBE0A0DE0182DD" ma:contentTypeVersion="13" ma:contentTypeDescription="Create a new document." ma:contentTypeScope="" ma:versionID="137b2bab820a419a40b4603ae7abae1c">
  <xsd:schema xmlns:xsd="http://www.w3.org/2001/XMLSchema" xmlns:xs="http://www.w3.org/2001/XMLSchema" xmlns:p="http://schemas.microsoft.com/office/2006/metadata/properties" xmlns:ns2="4c7d02dd-d8f6-4ac9-bd74-b11e6dbbf829" xmlns:ns3="e23bd75c-2c0f-42ec-881a-8c8145746009" targetNamespace="http://schemas.microsoft.com/office/2006/metadata/properties" ma:root="true" ma:fieldsID="2fd01da5dc91ffbe40dbb14f60d4d2be" ns2:_="" ns3:_="">
    <xsd:import namespace="4c7d02dd-d8f6-4ac9-bd74-b11e6dbbf829"/>
    <xsd:import namespace="e23bd75c-2c0f-42ec-881a-8c814574600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7d02dd-d8f6-4ac9-bd74-b11e6dbbf8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3bd75c-2c0f-42ec-881a-8c814574600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ee8a2b1-86da-4118-9ec0-6d7b842742b1}" ma:internalName="TaxCatchAll" ma:showField="CatchAllData" ma:web="e23bd75c-2c0f-42ec-881a-8c81457460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21C61F-93E1-4981-9E29-6E4BA10A97FD}">
  <ds:schemaRefs>
    <ds:schemaRef ds:uri="http://purl.org/dc/dcmitype/"/>
    <ds:schemaRef ds:uri="e23bd75c-2c0f-42ec-881a-8c8145746009"/>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4c7d02dd-d8f6-4ac9-bd74-b11e6dbbf829"/>
    <ds:schemaRef ds:uri="http://www.w3.org/XML/1998/namespace"/>
  </ds:schemaRefs>
</ds:datastoreItem>
</file>

<file path=customXml/itemProps2.xml><?xml version="1.0" encoding="utf-8"?>
<ds:datastoreItem xmlns:ds="http://schemas.openxmlformats.org/officeDocument/2006/customXml" ds:itemID="{D742B90B-962D-406B-8E70-4965DD1E6BAB}">
  <ds:schemaRefs>
    <ds:schemaRef ds:uri="4c7d02dd-d8f6-4ac9-bd74-b11e6dbbf829"/>
    <ds:schemaRef ds:uri="e23bd75c-2c0f-42ec-881a-8c81457460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7675EBC-6C05-4164-A8C0-86C2E53586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4191</Words>
  <Application>Microsoft Office PowerPoint</Application>
  <PresentationFormat>Widescreen</PresentationFormat>
  <Paragraphs>529</Paragraphs>
  <Slides>82</Slides>
  <Notes>4</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82</vt:i4>
      </vt:variant>
    </vt:vector>
  </HeadingPairs>
  <TitlesOfParts>
    <vt:vector size="89" baseType="lpstr">
      <vt:lpstr>Aptos</vt:lpstr>
      <vt:lpstr>Arial</vt:lpstr>
      <vt:lpstr>gill-sans-nova</vt:lpstr>
      <vt:lpstr>Office Theme</vt:lpstr>
      <vt:lpstr>Custom Design</vt:lpstr>
      <vt:lpstr>1_Custom Design</vt:lpstr>
      <vt:lpstr>3_Custom Design</vt:lpstr>
      <vt:lpstr>Sustainable healthy food</vt:lpstr>
      <vt:lpstr>Introduction</vt:lpstr>
      <vt:lpstr>Sustainability </vt:lpstr>
      <vt:lpstr>Sustainable healthy food   </vt:lpstr>
      <vt:lpstr>Sustainable healthy food</vt:lpstr>
      <vt:lpstr>Summary of the presentation content </vt:lpstr>
      <vt:lpstr>  Land, water and energy   </vt:lpstr>
      <vt:lpstr>Our health and our planet</vt:lpstr>
      <vt:lpstr>A lot goes into producing our food  </vt:lpstr>
      <vt:lpstr>A lot goes into producing our food  </vt:lpstr>
      <vt:lpstr>What’s the problem?</vt:lpstr>
      <vt:lpstr>Why does it matter how much land we use?</vt:lpstr>
      <vt:lpstr>Why does it matter how much land we use?</vt:lpstr>
      <vt:lpstr>Why does it matter how much water we use?</vt:lpstr>
      <vt:lpstr>Why does it matter how much water we use?</vt:lpstr>
      <vt:lpstr>Why does it matter how much energy we use?</vt:lpstr>
      <vt:lpstr>Energy</vt:lpstr>
      <vt:lpstr>Energy</vt:lpstr>
      <vt:lpstr>Energy</vt:lpstr>
      <vt:lpstr>Climate change</vt:lpstr>
      <vt:lpstr>Land, water and energy</vt:lpstr>
      <vt:lpstr>Memory quiz!</vt:lpstr>
      <vt:lpstr>Memory quiz!</vt:lpstr>
      <vt:lpstr>Producing food</vt:lpstr>
      <vt:lpstr>Land</vt:lpstr>
      <vt:lpstr>Land</vt:lpstr>
      <vt:lpstr>Super soil</vt:lpstr>
      <vt:lpstr>What is healthy soil?</vt:lpstr>
      <vt:lpstr>What is healthy soil?</vt:lpstr>
      <vt:lpstr>Wonderful worms!</vt:lpstr>
      <vt:lpstr>What is healthy soil?</vt:lpstr>
      <vt:lpstr>Unhealthy soil</vt:lpstr>
      <vt:lpstr>Unhealthy soil</vt:lpstr>
      <vt:lpstr>How do farmers keep the soil healthy?</vt:lpstr>
      <vt:lpstr>How do farmers care for the soil?</vt:lpstr>
      <vt:lpstr>How do farmers care for the soil?</vt:lpstr>
      <vt:lpstr>How do farmers care for their environment?</vt:lpstr>
      <vt:lpstr>How can we help look after our soil?</vt:lpstr>
      <vt:lpstr>What could you grow?</vt:lpstr>
      <vt:lpstr>What could you grow?</vt:lpstr>
      <vt:lpstr>How else can you look after soil?</vt:lpstr>
      <vt:lpstr>How do farmers look after water and energy?</vt:lpstr>
      <vt:lpstr>How do farmers look after water?</vt:lpstr>
      <vt:lpstr>How do farmers look after water?</vt:lpstr>
      <vt:lpstr>How can we look after water? </vt:lpstr>
      <vt:lpstr>How can we look after water? </vt:lpstr>
      <vt:lpstr>How can we look after energy? </vt:lpstr>
      <vt:lpstr>Seasonal food</vt:lpstr>
      <vt:lpstr>Seasonal food</vt:lpstr>
      <vt:lpstr>How can we look after energy? </vt:lpstr>
      <vt:lpstr>Memory quiz!</vt:lpstr>
      <vt:lpstr>Memory quiz!</vt:lpstr>
      <vt:lpstr>Food waste</vt:lpstr>
      <vt:lpstr>Food waste</vt:lpstr>
      <vt:lpstr>Food waste</vt:lpstr>
      <vt:lpstr>Real food waste</vt:lpstr>
      <vt:lpstr>Recycling food waste</vt:lpstr>
      <vt:lpstr>Food waste</vt:lpstr>
      <vt:lpstr>Food waste</vt:lpstr>
      <vt:lpstr>Food waste</vt:lpstr>
      <vt:lpstr>Food waste</vt:lpstr>
      <vt:lpstr>How can we waste less food?</vt:lpstr>
      <vt:lpstr>Memory quiz!</vt:lpstr>
      <vt:lpstr>Memory quiz!</vt:lpstr>
      <vt:lpstr>Our health</vt:lpstr>
      <vt:lpstr>Keeping healthy</vt:lpstr>
      <vt:lpstr>Keeping healthy</vt:lpstr>
      <vt:lpstr>What do we need to eat?</vt:lpstr>
      <vt:lpstr>Food groups</vt:lpstr>
      <vt:lpstr>The Eatwell Guide</vt:lpstr>
      <vt:lpstr>We need…</vt:lpstr>
      <vt:lpstr>Eat well for you and the planet</vt:lpstr>
      <vt:lpstr>Eat well for you and the planet</vt:lpstr>
      <vt:lpstr>Eat well for you and the planet</vt:lpstr>
      <vt:lpstr>Why do we need to drink?</vt:lpstr>
      <vt:lpstr>What should I drink?</vt:lpstr>
      <vt:lpstr>We need to be active to stay healthy too!</vt:lpstr>
      <vt:lpstr>Other food and drinks</vt:lpstr>
      <vt:lpstr>Other food and drinks</vt:lpstr>
      <vt:lpstr>Memory quiz!</vt:lpstr>
      <vt:lpstr>Memory quiz!</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Orla Condon</cp:lastModifiedBy>
  <cp:revision>2</cp:revision>
  <dcterms:created xsi:type="dcterms:W3CDTF">2018-10-10T09:22:08Z</dcterms:created>
  <dcterms:modified xsi:type="dcterms:W3CDTF">2025-06-09T14:37:58Z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0x0101008BB7717B116CB0458FBBE0A0DE0182DD</vt:lpwstr>
  </property>
  <property fmtid="{D5CDD505-2E9C-101B-9397-08002B2CF9AE}" pid="3" name="MediaServiceImageTags">
    <vt:lpwstr/>
  </property>
</Properties>
</file>