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52" r:id="rId3"/>
    <p:sldMasterId id="2147483656" r:id="rId4"/>
  </p:sldMasterIdLst>
  <p:sldIdLst>
    <p:sldId id="256"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114" d="100"/>
          <a:sy n="114" d="100"/>
        </p:scale>
        <p:origin x="53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2019</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2019</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Did you know?</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Weaned lambs</a:t>
            </a:r>
          </a:p>
        </p:txBody>
      </p:sp>
      <p:sp>
        <p:nvSpPr>
          <p:cNvPr id="4" name="Subtitle 2"/>
          <p:cNvSpPr>
            <a:spLocks noGrp="1"/>
          </p:cNvSpPr>
          <p:nvPr>
            <p:ph type="subTitle" idx="1"/>
          </p:nvPr>
        </p:nvSpPr>
        <p:spPr>
          <a:xfrm>
            <a:off x="1169274" y="2333758"/>
            <a:ext cx="6429390" cy="3673849"/>
          </a:xfrm>
        </p:spPr>
        <p:txBody>
          <a:bodyPr/>
          <a:lstStyle/>
          <a:p>
            <a:pPr>
              <a:defRPr/>
            </a:pPr>
            <a:r>
              <a:rPr lang="en-GB" sz="2000" dirty="0"/>
              <a:t>Lambs stay with their mothers for 12‒16 weeks before being weaned.</a:t>
            </a:r>
          </a:p>
          <a:p>
            <a:pPr>
              <a:defRPr/>
            </a:pPr>
            <a:r>
              <a:rPr lang="en-GB" altLang="en-US" sz="2000" dirty="0"/>
              <a:t>Lambs are weaned when they no longer require milk from their mother and the majority of their diet is grass.</a:t>
            </a:r>
          </a:p>
          <a:p>
            <a:pPr>
              <a:defRPr/>
            </a:pPr>
            <a:r>
              <a:rPr lang="en-GB" altLang="en-US" sz="2000" dirty="0"/>
              <a:t>A weaned lamb can weigh 20‒38 kg. </a:t>
            </a:r>
          </a:p>
          <a:p>
            <a:pPr>
              <a:defRPr/>
            </a:pPr>
            <a:r>
              <a:rPr lang="en-GB" altLang="en-US" sz="2000" dirty="0"/>
              <a:t>Sheep are ready to be sold for meat once they are 38-40 kg and well-grown.</a:t>
            </a:r>
          </a:p>
          <a:p>
            <a:pPr>
              <a:defRPr/>
            </a:pPr>
            <a:endParaRPr lang="en-GB" sz="2000" dirty="0"/>
          </a:p>
          <a:p>
            <a:pPr>
              <a:defRPr/>
            </a:pPr>
            <a:endParaRPr lang="en-GB" sz="2000" dirty="0"/>
          </a:p>
          <a:p>
            <a:pPr>
              <a:defRPr/>
            </a:pPr>
            <a:endParaRPr lang="en-GB" sz="2000" dirty="0"/>
          </a:p>
        </p:txBody>
      </p:sp>
      <p:pic>
        <p:nvPicPr>
          <p:cNvPr id="5" name="Picture 4"/>
          <p:cNvPicPr>
            <a:picLocks noChangeAspect="1"/>
          </p:cNvPicPr>
          <p:nvPr/>
        </p:nvPicPr>
        <p:blipFill rotWithShape="1">
          <a:blip r:embed="rId2"/>
          <a:srcRect t="28877" b="7574"/>
          <a:stretch/>
        </p:blipFill>
        <p:spPr>
          <a:xfrm>
            <a:off x="7779032" y="3084140"/>
            <a:ext cx="4279804" cy="975796"/>
          </a:xfrm>
          <a:prstGeom prst="rect">
            <a:avLst/>
          </a:prstGeom>
        </p:spPr>
      </p:pic>
    </p:spTree>
    <p:extLst>
      <p:ext uri="{BB962C8B-B14F-4D97-AF65-F5344CB8AC3E}">
        <p14:creationId xmlns:p14="http://schemas.microsoft.com/office/powerpoint/2010/main" val="45012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354792"/>
            <a:ext cx="9720000" cy="720000"/>
          </a:xfrm>
        </p:spPr>
        <p:txBody>
          <a:bodyPr/>
          <a:lstStyle/>
          <a:p>
            <a:r>
              <a:rPr lang="en-US" dirty="0"/>
              <a:t>Feeding cattle and sheep</a:t>
            </a:r>
          </a:p>
        </p:txBody>
      </p:sp>
      <p:sp>
        <p:nvSpPr>
          <p:cNvPr id="3" name="Subtitle 2"/>
          <p:cNvSpPr>
            <a:spLocks noGrp="1"/>
          </p:cNvSpPr>
          <p:nvPr>
            <p:ph type="subTitle" idx="1"/>
          </p:nvPr>
        </p:nvSpPr>
        <p:spPr>
          <a:xfrm>
            <a:off x="1169275" y="2229167"/>
            <a:ext cx="6172052" cy="3949564"/>
          </a:xfrm>
        </p:spPr>
        <p:txBody>
          <a:bodyPr/>
          <a:lstStyle/>
          <a:p>
            <a:pPr marL="0" indent="0">
              <a:buNone/>
              <a:defRPr/>
            </a:pPr>
            <a:r>
              <a:rPr lang="en-GB" sz="2400" dirty="0"/>
              <a:t>Did you know?</a:t>
            </a:r>
            <a:endParaRPr lang="en-GB" sz="2000" dirty="0"/>
          </a:p>
          <a:p>
            <a:pPr>
              <a:defRPr/>
            </a:pPr>
            <a:r>
              <a:rPr lang="en-GB" sz="2000" dirty="0"/>
              <a:t>Cattle and sheep are ruminants - they have one stomach with four compartments.</a:t>
            </a:r>
          </a:p>
          <a:p>
            <a:pPr>
              <a:defRPr/>
            </a:pPr>
            <a:r>
              <a:rPr lang="en-GB" sz="2000" dirty="0"/>
              <a:t>They are able to eat grass and other plants as their primary food source. </a:t>
            </a:r>
          </a:p>
          <a:p>
            <a:pPr>
              <a:defRPr/>
            </a:pPr>
            <a:r>
              <a:rPr lang="en-GB" sz="2000" dirty="0"/>
              <a:t>Silage and hay are forms of conserved grass. Farmers cut the grass in the spring and summer and bale it up to feed in the winter when grass growth has slowed down.</a:t>
            </a:r>
          </a:p>
          <a:p>
            <a:pPr>
              <a:defRPr/>
            </a:pPr>
            <a:endParaRPr lang="en-GB" sz="2000" dirty="0"/>
          </a:p>
        </p:txBody>
      </p:sp>
      <p:pic>
        <p:nvPicPr>
          <p:cNvPr id="4" name="Picture 3"/>
          <p:cNvPicPr>
            <a:picLocks noChangeAspect="1"/>
          </p:cNvPicPr>
          <p:nvPr/>
        </p:nvPicPr>
        <p:blipFill>
          <a:blip r:embed="rId2"/>
          <a:stretch>
            <a:fillRect/>
          </a:stretch>
        </p:blipFill>
        <p:spPr>
          <a:xfrm>
            <a:off x="8295729" y="2872467"/>
            <a:ext cx="3379929" cy="2534947"/>
          </a:xfrm>
          <a:prstGeom prst="rect">
            <a:avLst/>
          </a:prstGeom>
        </p:spPr>
      </p:pic>
    </p:spTree>
    <p:extLst>
      <p:ext uri="{BB962C8B-B14F-4D97-AF65-F5344CB8AC3E}">
        <p14:creationId xmlns:p14="http://schemas.microsoft.com/office/powerpoint/2010/main" val="997856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4771" y="1421871"/>
            <a:ext cx="9720000" cy="720000"/>
          </a:xfrm>
        </p:spPr>
        <p:txBody>
          <a:bodyPr/>
          <a:lstStyle/>
          <a:p>
            <a:r>
              <a:rPr lang="en-US" dirty="0"/>
              <a:t>Pigs</a:t>
            </a:r>
          </a:p>
        </p:txBody>
      </p:sp>
      <p:sp>
        <p:nvSpPr>
          <p:cNvPr id="3" name="Subtitle 2"/>
          <p:cNvSpPr>
            <a:spLocks noGrp="1"/>
          </p:cNvSpPr>
          <p:nvPr>
            <p:ph type="subTitle" idx="1"/>
          </p:nvPr>
        </p:nvSpPr>
        <p:spPr>
          <a:xfrm>
            <a:off x="964187" y="2073719"/>
            <a:ext cx="6490308" cy="3600000"/>
          </a:xfrm>
        </p:spPr>
        <p:txBody>
          <a:bodyPr/>
          <a:lstStyle/>
          <a:p>
            <a:pPr>
              <a:defRPr/>
            </a:pPr>
            <a:r>
              <a:rPr lang="en-GB" sz="2000" dirty="0"/>
              <a:t>Today's pig industry has been influenced by 6000 years of history.</a:t>
            </a:r>
          </a:p>
          <a:p>
            <a:pPr>
              <a:defRPr/>
            </a:pPr>
            <a:r>
              <a:rPr lang="en-GB" sz="2000" dirty="0"/>
              <a:t>From the start pigs were bred to consume waste products, fertilise the land and provide essential meat.</a:t>
            </a:r>
          </a:p>
          <a:p>
            <a:pPr>
              <a:defRPr/>
            </a:pPr>
            <a:r>
              <a:rPr lang="en-GB" sz="2000" dirty="0"/>
              <a:t>Both the Greeks and Romans ate pork and history books refer to ‘swine’ being kept as early as 800BC.</a:t>
            </a:r>
          </a:p>
          <a:p>
            <a:pPr>
              <a:defRPr/>
            </a:pPr>
            <a:r>
              <a:rPr lang="en-GB" sz="2000" dirty="0"/>
              <a:t>At one time most people in Britain would have kept a pig. Now days, pigs are generally reared on specialised pig farms.</a:t>
            </a:r>
          </a:p>
        </p:txBody>
      </p:sp>
      <p:pic>
        <p:nvPicPr>
          <p:cNvPr id="4" name="Picture 14" descr="C:\dropbox\Frances\Dropbox\M&amp;E poster winter 2016\Nicolapi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297" y="2141871"/>
            <a:ext cx="4018673" cy="28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845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Pig breeding</a:t>
            </a:r>
          </a:p>
        </p:txBody>
      </p:sp>
      <p:sp>
        <p:nvSpPr>
          <p:cNvPr id="3" name="Subtitle 2"/>
          <p:cNvSpPr>
            <a:spLocks noGrp="1"/>
          </p:cNvSpPr>
          <p:nvPr>
            <p:ph type="subTitle" idx="1"/>
          </p:nvPr>
        </p:nvSpPr>
        <p:spPr>
          <a:xfrm>
            <a:off x="1169274" y="2456881"/>
            <a:ext cx="6381057" cy="3267916"/>
          </a:xfrm>
        </p:spPr>
        <p:txBody>
          <a:bodyPr/>
          <a:lstStyle/>
          <a:p>
            <a:pPr marL="0" indent="0">
              <a:buNone/>
              <a:defRPr/>
            </a:pPr>
            <a:r>
              <a:rPr lang="en-GB" sz="2400" dirty="0"/>
              <a:t>Did you know?</a:t>
            </a:r>
            <a:endParaRPr lang="en-GB" sz="900" dirty="0"/>
          </a:p>
          <a:p>
            <a:pPr>
              <a:defRPr/>
            </a:pPr>
            <a:r>
              <a:rPr lang="en-GB" sz="2000" dirty="0"/>
              <a:t>The boar (male) or artificial insemination (AI) is used to get the sow pregnant – AI is done when the sow is ready to be mated and this is not a painful process.</a:t>
            </a:r>
          </a:p>
          <a:p>
            <a:pPr>
              <a:defRPr/>
            </a:pPr>
            <a:r>
              <a:rPr lang="en-GB" sz="2000" dirty="0"/>
              <a:t>A sow is pregnant for three months, three weeks and three days and a newborn piglet weighs around 1 kg! </a:t>
            </a:r>
          </a:p>
          <a:p>
            <a:pPr>
              <a:defRPr/>
            </a:pPr>
            <a:r>
              <a:rPr lang="en-GB" sz="2000" dirty="0"/>
              <a:t>Sows will give birth to 10-12 piglets each time.</a:t>
            </a:r>
          </a:p>
          <a:p>
            <a:pPr>
              <a:defRPr/>
            </a:pPr>
            <a:r>
              <a:rPr lang="en-GB" sz="2000" dirty="0"/>
              <a:t>On average each sow will have six litters in her lifetime.</a:t>
            </a:r>
          </a:p>
          <a:p>
            <a:pPr>
              <a:defRPr/>
            </a:pPr>
            <a:endParaRPr lang="en-GB"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023" y="2283798"/>
            <a:ext cx="4000499" cy="3000374"/>
          </a:xfrm>
          <a:prstGeom prst="rect">
            <a:avLst/>
          </a:prstGeom>
        </p:spPr>
      </p:pic>
    </p:spTree>
    <p:extLst>
      <p:ext uri="{BB962C8B-B14F-4D97-AF65-F5344CB8AC3E}">
        <p14:creationId xmlns:p14="http://schemas.microsoft.com/office/powerpoint/2010/main" val="358869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421749"/>
            <a:ext cx="9720000" cy="720000"/>
          </a:xfrm>
        </p:spPr>
        <p:txBody>
          <a:bodyPr/>
          <a:lstStyle/>
          <a:p>
            <a:r>
              <a:rPr lang="en-US" dirty="0"/>
              <a:t>Weaned pigs</a:t>
            </a:r>
          </a:p>
        </p:txBody>
      </p:sp>
      <p:sp>
        <p:nvSpPr>
          <p:cNvPr id="3" name="Subtitle 2"/>
          <p:cNvSpPr>
            <a:spLocks noGrp="1"/>
          </p:cNvSpPr>
          <p:nvPr>
            <p:ph type="subTitle" idx="1"/>
          </p:nvPr>
        </p:nvSpPr>
        <p:spPr>
          <a:xfrm>
            <a:off x="1169274" y="2429132"/>
            <a:ext cx="6484254" cy="3600000"/>
          </a:xfrm>
        </p:spPr>
        <p:txBody>
          <a:bodyPr/>
          <a:lstStyle/>
          <a:p>
            <a:pPr>
              <a:defRPr/>
            </a:pPr>
            <a:r>
              <a:rPr lang="en-GB" sz="2000" dirty="0"/>
              <a:t>Piglets stay with their mother for four weeks before being weaned.</a:t>
            </a:r>
          </a:p>
          <a:p>
            <a:pPr>
              <a:defRPr/>
            </a:pPr>
            <a:r>
              <a:rPr lang="en-GB" sz="2000" dirty="0"/>
              <a:t>These piglets are now called weaner pigs.</a:t>
            </a:r>
          </a:p>
          <a:p>
            <a:pPr>
              <a:defRPr/>
            </a:pPr>
            <a:r>
              <a:rPr lang="en-GB" sz="2000" dirty="0"/>
              <a:t>A piglet can weigh 7 kg at weaning.</a:t>
            </a:r>
          </a:p>
          <a:p>
            <a:pPr>
              <a:defRPr/>
            </a:pPr>
            <a:r>
              <a:rPr lang="en-GB" sz="2000" dirty="0"/>
              <a:t>Pigs are ready to be sold for meat once they weigh 70‒110 kg.</a:t>
            </a:r>
          </a:p>
          <a:p>
            <a:pPr marL="0" indent="0">
              <a:buNone/>
              <a:defRPr/>
            </a:pPr>
            <a:endParaRPr lang="en-GB" sz="2000" dirty="0"/>
          </a:p>
        </p:txBody>
      </p:sp>
      <p:pic>
        <p:nvPicPr>
          <p:cNvPr id="7" name="Picture 6"/>
          <p:cNvPicPr>
            <a:picLocks noChangeAspect="1"/>
          </p:cNvPicPr>
          <p:nvPr/>
        </p:nvPicPr>
        <p:blipFill>
          <a:blip r:embed="rId2"/>
          <a:stretch>
            <a:fillRect/>
          </a:stretch>
        </p:blipFill>
        <p:spPr>
          <a:xfrm>
            <a:off x="7952877" y="2429133"/>
            <a:ext cx="4007992" cy="2664076"/>
          </a:xfrm>
          <a:prstGeom prst="rect">
            <a:avLst/>
          </a:prstGeom>
        </p:spPr>
      </p:pic>
    </p:spTree>
    <p:extLst>
      <p:ext uri="{BB962C8B-B14F-4D97-AF65-F5344CB8AC3E}">
        <p14:creationId xmlns:p14="http://schemas.microsoft.com/office/powerpoint/2010/main" val="3659378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Feeding pigs</a:t>
            </a:r>
          </a:p>
        </p:txBody>
      </p:sp>
      <p:sp>
        <p:nvSpPr>
          <p:cNvPr id="3" name="Subtitle 2"/>
          <p:cNvSpPr>
            <a:spLocks noGrp="1"/>
          </p:cNvSpPr>
          <p:nvPr>
            <p:ph type="subTitle" idx="1"/>
          </p:nvPr>
        </p:nvSpPr>
        <p:spPr>
          <a:xfrm>
            <a:off x="1169276" y="2442505"/>
            <a:ext cx="6403099" cy="3600000"/>
          </a:xfrm>
        </p:spPr>
        <p:txBody>
          <a:bodyPr/>
          <a:lstStyle/>
          <a:p>
            <a:pPr>
              <a:defRPr/>
            </a:pPr>
            <a:r>
              <a:rPr lang="en-GB" sz="2000" dirty="0"/>
              <a:t>Adult pigs eat a mixed diet containing barley, wheat, corn and soya bean meal which provides them with protein and carbohydrates.</a:t>
            </a:r>
          </a:p>
          <a:p>
            <a:pPr>
              <a:defRPr/>
            </a:pPr>
            <a:r>
              <a:rPr lang="en-GB" sz="2000" dirty="0"/>
              <a:t>Their diet is supplemented with vitamins and minerals. </a:t>
            </a:r>
          </a:p>
          <a:p>
            <a:pPr>
              <a:defRPr/>
            </a:pPr>
            <a:r>
              <a:rPr lang="en-GB" sz="2000" dirty="0"/>
              <a:t>Outdoor sows are fed a similar feed but as a dry pellet.</a:t>
            </a:r>
          </a:p>
          <a:p>
            <a:pPr>
              <a:defRPr/>
            </a:pPr>
            <a:r>
              <a:rPr lang="en-GB" sz="2000" dirty="0"/>
              <a:t>Pigs are also fed the waste products from milk, distilleries and bakers.</a:t>
            </a:r>
          </a:p>
          <a:p>
            <a:pPr>
              <a:defRPr/>
            </a:pPr>
            <a:r>
              <a:rPr lang="en-GB" sz="2000" dirty="0"/>
              <a:t>It is essential that there is no meat in the waste products as this can spread disease.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9698" y="2442505"/>
            <a:ext cx="3947040" cy="2641559"/>
          </a:xfrm>
          <a:prstGeom prst="rect">
            <a:avLst/>
          </a:prstGeom>
        </p:spPr>
      </p:pic>
    </p:spTree>
    <p:extLst>
      <p:ext uri="{BB962C8B-B14F-4D97-AF65-F5344CB8AC3E}">
        <p14:creationId xmlns:p14="http://schemas.microsoft.com/office/powerpoint/2010/main" val="2140128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Did </a:t>
            </a:r>
            <a:r>
              <a:rPr lang="en-US"/>
              <a:t>you know?</a:t>
            </a:r>
            <a:endParaRPr lang="en-GB"/>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Tree>
    <p:extLst>
      <p:ext uri="{BB962C8B-B14F-4D97-AF65-F5344CB8AC3E}">
        <p14:creationId xmlns:p14="http://schemas.microsoft.com/office/powerpoint/2010/main" val="2749871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a:t>
            </a:r>
          </a:p>
        </p:txBody>
      </p:sp>
      <p:sp>
        <p:nvSpPr>
          <p:cNvPr id="3" name="Subtitle 2"/>
          <p:cNvSpPr>
            <a:spLocks noGrp="1"/>
          </p:cNvSpPr>
          <p:nvPr>
            <p:ph type="subTitle" idx="1"/>
          </p:nvPr>
        </p:nvSpPr>
        <p:spPr>
          <a:xfrm>
            <a:off x="1153512" y="2452840"/>
            <a:ext cx="7467974" cy="3087973"/>
          </a:xfrm>
        </p:spPr>
        <p:txBody>
          <a:bodyPr/>
          <a:lstStyle/>
          <a:p>
            <a:pPr marL="0" indent="0">
              <a:buNone/>
            </a:pPr>
            <a:r>
              <a:rPr lang="en-US" sz="2000" dirty="0"/>
              <a:t>This presentation provides a number of ‘Did you know?’ statements about cattle, sheep and pig farming in the UK.</a:t>
            </a:r>
          </a:p>
        </p:txBody>
      </p:sp>
    </p:spTree>
    <p:extLst>
      <p:ext uri="{BB962C8B-B14F-4D97-AF65-F5344CB8AC3E}">
        <p14:creationId xmlns:p14="http://schemas.microsoft.com/office/powerpoint/2010/main" val="1256922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Cattle</a:t>
            </a:r>
          </a:p>
        </p:txBody>
      </p:sp>
      <p:sp>
        <p:nvSpPr>
          <p:cNvPr id="3" name="Subtitle 2"/>
          <p:cNvSpPr>
            <a:spLocks noGrp="1"/>
          </p:cNvSpPr>
          <p:nvPr>
            <p:ph type="subTitle" idx="1"/>
          </p:nvPr>
        </p:nvSpPr>
        <p:spPr>
          <a:xfrm>
            <a:off x="1169276" y="2440463"/>
            <a:ext cx="7086450" cy="3600000"/>
          </a:xfrm>
        </p:spPr>
        <p:txBody>
          <a:bodyPr/>
          <a:lstStyle/>
          <a:p>
            <a:pPr marL="0" indent="0">
              <a:buNone/>
              <a:defRPr/>
            </a:pPr>
            <a:r>
              <a:rPr lang="en-GB" sz="2000" dirty="0"/>
              <a:t>Domestic cattle were being kept as long ago as 5,000 years ago.</a:t>
            </a:r>
          </a:p>
          <a:p>
            <a:pPr marL="0" indent="0">
              <a:buNone/>
              <a:defRPr/>
            </a:pPr>
            <a:r>
              <a:rPr lang="en-GB" sz="2000" dirty="0"/>
              <a:t>Years ago, lots of people kept cattle. They would have lived in the fields near to their houses and have been a major source of food as well as their skins being used for clothing, shelter, carpets and shoes.</a:t>
            </a:r>
          </a:p>
          <a:p>
            <a:pPr marL="0" indent="0">
              <a:buNone/>
              <a:defRPr/>
            </a:pPr>
            <a:r>
              <a:rPr lang="en-GB" sz="2000" dirty="0"/>
              <a:t>For thousands of years cattle or oxen were important as ‘working animals’.  They helped pull carts and ploughs. Even today, in many less developed parts of the world, this is often still the case.</a:t>
            </a:r>
          </a:p>
        </p:txBody>
      </p:sp>
      <p:pic>
        <p:nvPicPr>
          <p:cNvPr id="4" name="Picture 7" descr="Elm house co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106" y="2571092"/>
            <a:ext cx="3324431" cy="249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33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274831"/>
            <a:ext cx="9720000" cy="720000"/>
          </a:xfrm>
        </p:spPr>
        <p:txBody>
          <a:bodyPr/>
          <a:lstStyle/>
          <a:p>
            <a:r>
              <a:rPr lang="en-US" dirty="0"/>
              <a:t>Breeds of cattle</a:t>
            </a:r>
          </a:p>
        </p:txBody>
      </p:sp>
      <p:sp>
        <p:nvSpPr>
          <p:cNvPr id="3" name="Subtitle 2"/>
          <p:cNvSpPr>
            <a:spLocks noGrp="1"/>
          </p:cNvSpPr>
          <p:nvPr>
            <p:ph type="subTitle" idx="1"/>
          </p:nvPr>
        </p:nvSpPr>
        <p:spPr>
          <a:xfrm>
            <a:off x="1169273" y="2053928"/>
            <a:ext cx="10354323" cy="681559"/>
          </a:xfrm>
        </p:spPr>
        <p:txBody>
          <a:bodyPr/>
          <a:lstStyle/>
          <a:p>
            <a:pPr marL="0" indent="0">
              <a:buNone/>
              <a:defRPr/>
            </a:pPr>
            <a:r>
              <a:rPr lang="en-GB" sz="2000" dirty="0"/>
              <a:t>There are over 10 million cattle (including calves, suckler cows, dairy cows and bulls) in the UK.</a:t>
            </a:r>
          </a:p>
          <a:p>
            <a:pPr marL="0" indent="0">
              <a:buNone/>
              <a:defRPr/>
            </a:pPr>
            <a:endParaRPr lang="en-GB" sz="2000" dirty="0"/>
          </a:p>
        </p:txBody>
      </p:sp>
      <p:sp>
        <p:nvSpPr>
          <p:cNvPr id="5" name="TextBox 4"/>
          <p:cNvSpPr txBox="1"/>
          <p:nvPr/>
        </p:nvSpPr>
        <p:spPr>
          <a:xfrm>
            <a:off x="1169273" y="2923624"/>
            <a:ext cx="6301689" cy="3754874"/>
          </a:xfrm>
          <a:prstGeom prst="rect">
            <a:avLst/>
          </a:prstGeom>
          <a:noFill/>
        </p:spPr>
        <p:txBody>
          <a:bodyPr wrap="square" rtlCol="0">
            <a:spAutoFit/>
          </a:bodyPr>
          <a:lstStyle/>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There are 34 native breeds of beef cattle, including Aberdeen Angus, Hereford, Shorthorn and South Devon.</a:t>
            </a: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We farm breeds of cattle which originate from Europe, such as the Limousin, </a:t>
            </a:r>
            <a:r>
              <a:rPr lang="en-GB" sz="2000" dirty="0" err="1">
                <a:latin typeface="Arial" panose="020B0604020202020204" pitchFamily="34" charset="0"/>
                <a:cs typeface="Arial" panose="020B0604020202020204" pitchFamily="34" charset="0"/>
              </a:rPr>
              <a:t>Charolais</a:t>
            </a:r>
            <a:r>
              <a:rPr lang="en-GB" sz="2000" dirty="0">
                <a:latin typeface="Arial" panose="020B0604020202020204" pitchFamily="34" charset="0"/>
                <a:cs typeface="Arial" panose="020B0604020202020204" pitchFamily="34" charset="0"/>
              </a:rPr>
              <a:t> and Simmental.</a:t>
            </a: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There are 14 rare breeds of cattle. Farmers who keep rare breeds play a vital role in stopping them from becoming endangered or even extinct.</a:t>
            </a:r>
          </a:p>
          <a:p>
            <a:endParaRPr lang="en-GB" dirty="0"/>
          </a:p>
        </p:txBody>
      </p:sp>
      <p:pic>
        <p:nvPicPr>
          <p:cNvPr id="6" name="Picture 5"/>
          <p:cNvPicPr>
            <a:picLocks noChangeAspect="1"/>
          </p:cNvPicPr>
          <p:nvPr/>
        </p:nvPicPr>
        <p:blipFill rotWithShape="1">
          <a:blip r:embed="rId2"/>
          <a:srcRect l="15879" t="20435" r="11560" b="5328"/>
          <a:stretch/>
        </p:blipFill>
        <p:spPr>
          <a:xfrm>
            <a:off x="7470962" y="2947712"/>
            <a:ext cx="4052634" cy="2835644"/>
          </a:xfrm>
          <a:prstGeom prst="rect">
            <a:avLst/>
          </a:prstGeom>
        </p:spPr>
      </p:pic>
    </p:spTree>
    <p:extLst>
      <p:ext uri="{BB962C8B-B14F-4D97-AF65-F5344CB8AC3E}">
        <p14:creationId xmlns:p14="http://schemas.microsoft.com/office/powerpoint/2010/main" val="357513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6" y="1335198"/>
            <a:ext cx="9720000" cy="720000"/>
          </a:xfrm>
        </p:spPr>
        <p:txBody>
          <a:bodyPr/>
          <a:lstStyle/>
          <a:p>
            <a:r>
              <a:rPr lang="en-US" dirty="0"/>
              <a:t>Cattle breeding</a:t>
            </a:r>
          </a:p>
        </p:txBody>
      </p:sp>
      <p:sp>
        <p:nvSpPr>
          <p:cNvPr id="3" name="Subtitle 2"/>
          <p:cNvSpPr>
            <a:spLocks noGrp="1"/>
          </p:cNvSpPr>
          <p:nvPr>
            <p:ph type="subTitle" idx="1"/>
          </p:nvPr>
        </p:nvSpPr>
        <p:spPr>
          <a:xfrm>
            <a:off x="1169276" y="2191071"/>
            <a:ext cx="5884667" cy="4173081"/>
          </a:xfrm>
        </p:spPr>
        <p:txBody>
          <a:bodyPr/>
          <a:lstStyle/>
          <a:p>
            <a:pPr marL="0" indent="0">
              <a:buNone/>
              <a:defRPr/>
            </a:pPr>
            <a:r>
              <a:rPr lang="en-GB" sz="2400" dirty="0"/>
              <a:t>Did you know?</a:t>
            </a:r>
          </a:p>
          <a:p>
            <a:pPr marL="0" indent="0">
              <a:buNone/>
              <a:defRPr/>
            </a:pPr>
            <a:endParaRPr lang="en-GB" sz="2000" dirty="0"/>
          </a:p>
          <a:p>
            <a:pPr>
              <a:defRPr/>
            </a:pPr>
            <a:r>
              <a:rPr lang="en-GB" sz="2000" dirty="0"/>
              <a:t>One bull will run with about 30-40 cows.</a:t>
            </a:r>
          </a:p>
          <a:p>
            <a:pPr>
              <a:defRPr/>
            </a:pPr>
            <a:r>
              <a:rPr lang="en-GB" sz="2000" dirty="0"/>
              <a:t>A cow is pregnant for about 285 days and a new born calf weighs 25 to 45 kg. Heifers (young cows) can produce their first calves when they are two years old. </a:t>
            </a:r>
          </a:p>
          <a:p>
            <a:pPr>
              <a:defRPr/>
            </a:pPr>
            <a:r>
              <a:rPr lang="en-GB" sz="2000" dirty="0"/>
              <a:t>Suckler cows calf in spring or the autumn.</a:t>
            </a:r>
          </a:p>
          <a:p>
            <a:pPr>
              <a:defRPr/>
            </a:pPr>
            <a:r>
              <a:rPr lang="en-GB" sz="2000" dirty="0"/>
              <a:t>Cows normally give birth to one calf but sometimes twins! </a:t>
            </a:r>
          </a:p>
        </p:txBody>
      </p:sp>
      <p:pic>
        <p:nvPicPr>
          <p:cNvPr id="4" name="Picture 3"/>
          <p:cNvPicPr>
            <a:picLocks noChangeAspect="1"/>
          </p:cNvPicPr>
          <p:nvPr/>
        </p:nvPicPr>
        <p:blipFill>
          <a:blip r:embed="rId2"/>
          <a:stretch>
            <a:fillRect/>
          </a:stretch>
        </p:blipFill>
        <p:spPr>
          <a:xfrm>
            <a:off x="7053943" y="2751918"/>
            <a:ext cx="4589288" cy="3051389"/>
          </a:xfrm>
          <a:prstGeom prst="rect">
            <a:avLst/>
          </a:prstGeom>
        </p:spPr>
      </p:pic>
    </p:spTree>
    <p:extLst>
      <p:ext uri="{BB962C8B-B14F-4D97-AF65-F5344CB8AC3E}">
        <p14:creationId xmlns:p14="http://schemas.microsoft.com/office/powerpoint/2010/main" val="106877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3" y="1354792"/>
            <a:ext cx="9720000" cy="720000"/>
          </a:xfrm>
        </p:spPr>
        <p:txBody>
          <a:bodyPr/>
          <a:lstStyle/>
          <a:p>
            <a:r>
              <a:rPr lang="en-US" dirty="0"/>
              <a:t>Weaned calves</a:t>
            </a:r>
          </a:p>
        </p:txBody>
      </p:sp>
      <p:sp>
        <p:nvSpPr>
          <p:cNvPr id="3" name="Subtitle 2"/>
          <p:cNvSpPr>
            <a:spLocks noGrp="1"/>
          </p:cNvSpPr>
          <p:nvPr>
            <p:ph type="subTitle" idx="1"/>
          </p:nvPr>
        </p:nvSpPr>
        <p:spPr>
          <a:xfrm>
            <a:off x="1169273" y="2046464"/>
            <a:ext cx="6529975" cy="2549549"/>
          </a:xfrm>
        </p:spPr>
        <p:txBody>
          <a:bodyPr/>
          <a:lstStyle/>
          <a:p>
            <a:pPr>
              <a:defRPr/>
            </a:pPr>
            <a:r>
              <a:rPr lang="en-GB" altLang="en-US" sz="2000" dirty="0"/>
              <a:t>Calves remain with their mothers for 6‒9 months before being weaned.</a:t>
            </a:r>
          </a:p>
          <a:p>
            <a:pPr>
              <a:defRPr/>
            </a:pPr>
            <a:r>
              <a:rPr lang="en-GB" altLang="en-US" sz="2000" dirty="0"/>
              <a:t>Calves are weaned when they no longer require milk from their mother and the majority of their diet is grass.</a:t>
            </a:r>
          </a:p>
          <a:p>
            <a:pPr>
              <a:defRPr/>
            </a:pPr>
            <a:r>
              <a:rPr lang="en-GB" altLang="en-US" sz="2000" dirty="0"/>
              <a:t>A weaned calf can weigh 200‒350 kg.</a:t>
            </a:r>
          </a:p>
          <a:p>
            <a:pPr>
              <a:defRPr/>
            </a:pPr>
            <a:r>
              <a:rPr lang="en-GB" altLang="en-US" sz="2000" dirty="0"/>
              <a:t>Cattle are ready to be sold for meat once they are adults - they can weigh up to 650 kg!</a:t>
            </a:r>
          </a:p>
          <a:p>
            <a:pPr>
              <a:defRPr/>
            </a:pPr>
            <a:endParaRPr lang="en-GB" altLang="en-US" sz="2000" dirty="0"/>
          </a:p>
          <a:p>
            <a:pPr marL="0" indent="0">
              <a:buNone/>
              <a:defRPr/>
            </a:pPr>
            <a:r>
              <a:rPr lang="en-GB" altLang="en-US" sz="2000" dirty="0"/>
              <a:t> </a:t>
            </a:r>
          </a:p>
        </p:txBody>
      </p:sp>
      <p:pic>
        <p:nvPicPr>
          <p:cNvPr id="4" name="Picture 3"/>
          <p:cNvPicPr>
            <a:picLocks noChangeAspect="1"/>
          </p:cNvPicPr>
          <p:nvPr/>
        </p:nvPicPr>
        <p:blipFill rotWithShape="1">
          <a:blip r:embed="rId2"/>
          <a:srcRect t="13544"/>
          <a:stretch/>
        </p:blipFill>
        <p:spPr>
          <a:xfrm>
            <a:off x="7935960" y="2349809"/>
            <a:ext cx="3903511" cy="1971186"/>
          </a:xfrm>
          <a:prstGeom prst="rect">
            <a:avLst/>
          </a:prstGeom>
        </p:spPr>
      </p:pic>
    </p:spTree>
    <p:extLst>
      <p:ext uri="{BB962C8B-B14F-4D97-AF65-F5344CB8AC3E}">
        <p14:creationId xmlns:p14="http://schemas.microsoft.com/office/powerpoint/2010/main" val="2600894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6" y="1335757"/>
            <a:ext cx="9720000" cy="720000"/>
          </a:xfrm>
        </p:spPr>
        <p:txBody>
          <a:bodyPr/>
          <a:lstStyle/>
          <a:p>
            <a:r>
              <a:rPr lang="en-US" dirty="0"/>
              <a:t>Sheep</a:t>
            </a:r>
          </a:p>
        </p:txBody>
      </p:sp>
      <p:sp>
        <p:nvSpPr>
          <p:cNvPr id="3" name="Subtitle 2"/>
          <p:cNvSpPr>
            <a:spLocks noGrp="1"/>
          </p:cNvSpPr>
          <p:nvPr>
            <p:ph type="subTitle" idx="1"/>
          </p:nvPr>
        </p:nvSpPr>
        <p:spPr>
          <a:xfrm>
            <a:off x="1077839" y="2171435"/>
            <a:ext cx="6273937" cy="2144511"/>
          </a:xfrm>
        </p:spPr>
        <p:txBody>
          <a:bodyPr/>
          <a:lstStyle/>
          <a:p>
            <a:pPr>
              <a:defRPr/>
            </a:pPr>
            <a:r>
              <a:rPr lang="en-GB" sz="2000" dirty="0"/>
              <a:t>Sheep were among the very first animals ever to be domesticated by man.</a:t>
            </a:r>
          </a:p>
          <a:p>
            <a:pPr>
              <a:defRPr/>
            </a:pPr>
            <a:r>
              <a:rPr lang="en-GB" sz="2000" dirty="0"/>
              <a:t>Some resources suggest that this happened between 9,000 and 11,000 years ago in the Middle East.</a:t>
            </a:r>
          </a:p>
          <a:p>
            <a:pPr>
              <a:defRPr/>
            </a:pPr>
            <a:r>
              <a:rPr lang="en-GB" sz="2000" dirty="0"/>
              <a:t>Sheep are an essential part of the rural scene.</a:t>
            </a:r>
          </a:p>
          <a:p>
            <a:pPr>
              <a:defRPr/>
            </a:pPr>
            <a:r>
              <a:rPr lang="en-GB" sz="2000" dirty="0"/>
              <a:t>Wool is now a by-product of sheep farming. Sheep are shorn so they don’t get too hot in the summer.</a:t>
            </a:r>
          </a:p>
          <a:p>
            <a:pPr marL="0" indent="0">
              <a:buNone/>
              <a:defRPr/>
            </a:pPr>
            <a:endParaRPr lang="en-GB" sz="2000" dirty="0"/>
          </a:p>
        </p:txBody>
      </p:sp>
      <p:pic>
        <p:nvPicPr>
          <p:cNvPr id="5" name="Picture 4"/>
          <p:cNvPicPr>
            <a:picLocks noChangeAspect="1"/>
          </p:cNvPicPr>
          <p:nvPr/>
        </p:nvPicPr>
        <p:blipFill>
          <a:blip r:embed="rId2"/>
          <a:stretch>
            <a:fillRect/>
          </a:stretch>
        </p:blipFill>
        <p:spPr>
          <a:xfrm>
            <a:off x="7663465" y="2171435"/>
            <a:ext cx="4094487" cy="2711461"/>
          </a:xfrm>
          <a:prstGeom prst="rect">
            <a:avLst/>
          </a:prstGeom>
        </p:spPr>
      </p:pic>
      <p:sp>
        <p:nvSpPr>
          <p:cNvPr id="6" name="TextBox 5"/>
          <p:cNvSpPr txBox="1"/>
          <p:nvPr/>
        </p:nvSpPr>
        <p:spPr>
          <a:xfrm>
            <a:off x="931532" y="4882896"/>
            <a:ext cx="6356236" cy="1292662"/>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Sheep are able to survive where no other domestic livestock can and graze hills where no other food sources could be grown. </a:t>
            </a:r>
          </a:p>
          <a:p>
            <a:endParaRPr lang="en-GB" dirty="0"/>
          </a:p>
        </p:txBody>
      </p:sp>
    </p:spTree>
    <p:extLst>
      <p:ext uri="{BB962C8B-B14F-4D97-AF65-F5344CB8AC3E}">
        <p14:creationId xmlns:p14="http://schemas.microsoft.com/office/powerpoint/2010/main" val="68451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246232"/>
            <a:ext cx="9720000" cy="720000"/>
          </a:xfrm>
        </p:spPr>
        <p:txBody>
          <a:bodyPr/>
          <a:lstStyle/>
          <a:p>
            <a:r>
              <a:rPr lang="en-US" dirty="0"/>
              <a:t>Breeds of sheep</a:t>
            </a:r>
          </a:p>
        </p:txBody>
      </p:sp>
      <p:sp>
        <p:nvSpPr>
          <p:cNvPr id="3" name="Subtitle 2"/>
          <p:cNvSpPr>
            <a:spLocks noGrp="1"/>
          </p:cNvSpPr>
          <p:nvPr>
            <p:ph type="subTitle" idx="1"/>
          </p:nvPr>
        </p:nvSpPr>
        <p:spPr>
          <a:xfrm>
            <a:off x="1169274" y="1937087"/>
            <a:ext cx="7380365" cy="575213"/>
          </a:xfrm>
        </p:spPr>
        <p:txBody>
          <a:bodyPr/>
          <a:lstStyle/>
          <a:p>
            <a:pPr marL="0" indent="0">
              <a:buNone/>
              <a:defRPr/>
            </a:pPr>
            <a:r>
              <a:rPr lang="en-GB" sz="2000" dirty="0"/>
              <a:t>There are 33 million sheep in the UK (including lambs and rams). </a:t>
            </a:r>
          </a:p>
          <a:p>
            <a:pPr marL="0" indent="0">
              <a:buNone/>
              <a:defRPr/>
            </a:pPr>
            <a:endParaRPr lang="en-GB" sz="2000" dirty="0"/>
          </a:p>
        </p:txBody>
      </p:sp>
      <p:sp>
        <p:nvSpPr>
          <p:cNvPr id="5" name="TextBox 4"/>
          <p:cNvSpPr txBox="1"/>
          <p:nvPr/>
        </p:nvSpPr>
        <p:spPr>
          <a:xfrm>
            <a:off x="1169275" y="2236722"/>
            <a:ext cx="6776862" cy="4093428"/>
          </a:xfrm>
          <a:prstGeom prst="rect">
            <a:avLst/>
          </a:prstGeom>
          <a:noFill/>
        </p:spPr>
        <p:txBody>
          <a:bodyPr wrap="square" rtlCol="0">
            <a:spAutoFit/>
          </a:bodyPr>
          <a:lstStyle/>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The UK has 57 native breeds of sheep, including the Swaledale, Cheviot and Suffolk.</a:t>
            </a:r>
          </a:p>
          <a:p>
            <a:pPr>
              <a:defRP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000" dirty="0">
                <a:latin typeface="Arial" panose="020B0604020202020204" pitchFamily="34" charset="0"/>
                <a:cs typeface="Arial" panose="020B0604020202020204" pitchFamily="34" charset="0"/>
              </a:rPr>
              <a:t>We farm breeds of sheep which originate from Europe, such as the Texel, Charollais and </a:t>
            </a:r>
            <a:r>
              <a:rPr lang="en-GB" sz="2000" dirty="0" err="1">
                <a:latin typeface="Arial" panose="020B0604020202020204" pitchFamily="34" charset="0"/>
                <a:cs typeface="Arial" panose="020B0604020202020204" pitchFamily="34" charset="0"/>
              </a:rPr>
              <a:t>Beltex</a:t>
            </a:r>
            <a:r>
              <a:rPr lang="en-GB" sz="2000" dirty="0">
                <a:latin typeface="Arial" panose="020B0604020202020204" pitchFamily="34" charset="0"/>
                <a:cs typeface="Arial" panose="020B0604020202020204" pitchFamily="34" charset="0"/>
              </a:rPr>
              <a:t>.</a:t>
            </a:r>
          </a:p>
          <a:p>
            <a:pPr>
              <a:defRP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000" dirty="0">
                <a:latin typeface="Arial" panose="020B0604020202020204" pitchFamily="34" charset="0"/>
                <a:cs typeface="Arial" panose="020B0604020202020204" pitchFamily="34" charset="0"/>
              </a:rPr>
              <a:t>Hill breeds - small, hardy sheep that can live in harsh conditions.</a:t>
            </a:r>
          </a:p>
          <a:p>
            <a:pPr>
              <a:defRPr/>
            </a:pP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000" dirty="0">
                <a:latin typeface="Arial" panose="020B0604020202020204" pitchFamily="34" charset="0"/>
                <a:cs typeface="Arial" panose="020B0604020202020204" pitchFamily="34" charset="0"/>
              </a:rPr>
              <a:t>Lowland breeds - bigger, more muscular sheep that live on lower, easier ground and are often farmed where crops are grown.</a:t>
            </a:r>
            <a:endParaRPr lang="en-GB" dirty="0"/>
          </a:p>
        </p:txBody>
      </p:sp>
      <p:pic>
        <p:nvPicPr>
          <p:cNvPr id="9" name="Picture 8"/>
          <p:cNvPicPr>
            <a:picLocks noChangeAspect="1"/>
          </p:cNvPicPr>
          <p:nvPr/>
        </p:nvPicPr>
        <p:blipFill>
          <a:blip r:embed="rId2"/>
          <a:stretch>
            <a:fillRect/>
          </a:stretch>
        </p:blipFill>
        <p:spPr>
          <a:xfrm>
            <a:off x="8040432" y="2512300"/>
            <a:ext cx="3959730" cy="2632799"/>
          </a:xfrm>
          <a:prstGeom prst="rect">
            <a:avLst/>
          </a:prstGeom>
          <a:effectLst>
            <a:softEdge rad="0"/>
          </a:effectLst>
        </p:spPr>
      </p:pic>
    </p:spTree>
    <p:extLst>
      <p:ext uri="{BB962C8B-B14F-4D97-AF65-F5344CB8AC3E}">
        <p14:creationId xmlns:p14="http://schemas.microsoft.com/office/powerpoint/2010/main" val="2764296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9274" y="1203798"/>
            <a:ext cx="9720000" cy="720000"/>
          </a:xfrm>
        </p:spPr>
        <p:txBody>
          <a:bodyPr/>
          <a:lstStyle/>
          <a:p>
            <a:r>
              <a:rPr lang="en-US" dirty="0"/>
              <a:t>Sheep breeding</a:t>
            </a:r>
          </a:p>
        </p:txBody>
      </p:sp>
      <p:sp>
        <p:nvSpPr>
          <p:cNvPr id="4" name="TextBox 3"/>
          <p:cNvSpPr txBox="1"/>
          <p:nvPr/>
        </p:nvSpPr>
        <p:spPr>
          <a:xfrm>
            <a:off x="1169274" y="1910735"/>
            <a:ext cx="6067549" cy="4493538"/>
          </a:xfrm>
          <a:prstGeom prst="rect">
            <a:avLst/>
          </a:prstGeom>
          <a:noFill/>
        </p:spPr>
        <p:txBody>
          <a:bodyPr wrap="square" rtlCol="0">
            <a:spAutoFit/>
          </a:bodyPr>
          <a:lstStyle/>
          <a:p>
            <a:pPr>
              <a:defRPr/>
            </a:pPr>
            <a:r>
              <a:rPr lang="en-GB" sz="2400" dirty="0">
                <a:latin typeface="Arial" panose="020B0604020202020204" pitchFamily="34" charset="0"/>
                <a:cs typeface="Arial" panose="020B0604020202020204" pitchFamily="34" charset="0"/>
              </a:rPr>
              <a:t>Did you know? </a:t>
            </a:r>
          </a:p>
          <a:p>
            <a:pPr>
              <a:defRPr/>
            </a:pPr>
            <a:endParaRPr lang="en-GB" sz="2400" b="1" dirty="0">
              <a:solidFill>
                <a:srgbClr val="263B8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One ram (male) can run with up to 70 ewes.</a:t>
            </a: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A sheep is pregnant for about 145 days and a new born lamb weighs 3‒5 kg.</a:t>
            </a: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Sheep lamb in the spring, although some breeds can lamb out of season such as at Christmas time.</a:t>
            </a:r>
          </a:p>
          <a:p>
            <a:pPr>
              <a:defRP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000" dirty="0">
                <a:latin typeface="Arial" panose="020B0604020202020204" pitchFamily="34" charset="0"/>
                <a:cs typeface="Arial" panose="020B0604020202020204" pitchFamily="34" charset="0"/>
              </a:rPr>
              <a:t>Sheep normally give birth to twins but can have triplets or even quads! </a:t>
            </a:r>
          </a:p>
          <a:p>
            <a:endParaRPr lang="en-GB" dirty="0"/>
          </a:p>
        </p:txBody>
      </p:sp>
      <p:pic>
        <p:nvPicPr>
          <p:cNvPr id="6" name="Picture 5"/>
          <p:cNvPicPr>
            <a:picLocks noChangeAspect="1"/>
          </p:cNvPicPr>
          <p:nvPr/>
        </p:nvPicPr>
        <p:blipFill>
          <a:blip r:embed="rId2"/>
          <a:stretch>
            <a:fillRect/>
          </a:stretch>
        </p:blipFill>
        <p:spPr>
          <a:xfrm>
            <a:off x="7657447" y="2656913"/>
            <a:ext cx="4162041" cy="2754655"/>
          </a:xfrm>
          <a:prstGeom prst="rect">
            <a:avLst/>
          </a:prstGeom>
        </p:spPr>
      </p:pic>
    </p:spTree>
    <p:extLst>
      <p:ext uri="{BB962C8B-B14F-4D97-AF65-F5344CB8AC3E}">
        <p14:creationId xmlns:p14="http://schemas.microsoft.com/office/powerpoint/2010/main" val="3597543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1041</Words>
  <Application>Microsoft Office PowerPoint</Application>
  <PresentationFormat>Widescreen</PresentationFormat>
  <Paragraphs>90</Paragraphs>
  <Slides>16</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16</vt:i4>
      </vt:variant>
    </vt:vector>
  </HeadingPairs>
  <TitlesOfParts>
    <vt:vector size="22" baseType="lpstr">
      <vt:lpstr>Arial</vt:lpstr>
      <vt:lpstr>Calibri</vt:lpstr>
      <vt:lpstr>Office Theme</vt:lpstr>
      <vt:lpstr>Custom Design</vt:lpstr>
      <vt:lpstr>1_Custom Design</vt:lpstr>
      <vt:lpstr>3_Custom Design</vt:lpstr>
      <vt:lpstr>Did you know?</vt:lpstr>
      <vt:lpstr>Welcome</vt:lpstr>
      <vt:lpstr>Cattle</vt:lpstr>
      <vt:lpstr>Breeds of cattle</vt:lpstr>
      <vt:lpstr>Cattle breeding</vt:lpstr>
      <vt:lpstr>Weaned calves</vt:lpstr>
      <vt:lpstr>Sheep</vt:lpstr>
      <vt:lpstr>Breeds of sheep</vt:lpstr>
      <vt:lpstr>Sheep breeding</vt:lpstr>
      <vt:lpstr>Weaned lambs</vt:lpstr>
      <vt:lpstr>Feeding cattle and sheep</vt:lpstr>
      <vt:lpstr>Pigs</vt:lpstr>
      <vt:lpstr>Pig breeding</vt:lpstr>
      <vt:lpstr>Weaned pigs</vt:lpstr>
      <vt:lpstr>Feeding pigs</vt:lpstr>
      <vt:lpstr>Did you know?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30</cp:revision>
  <dcterms:created xsi:type="dcterms:W3CDTF">2018-10-10T09:22:08Z</dcterms:created>
  <dcterms:modified xsi:type="dcterms:W3CDTF">2022-07-08T08:27:01Z</dcterms:modified>
</cp:coreProperties>
</file>