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7"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3" r:id="rId29"/>
    <p:sldId id="284"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67" d="100"/>
          <a:sy n="67" d="100"/>
        </p:scale>
        <p:origin x="6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3.x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3.xml"/><Relationship Id="rId4" Type="http://schemas.openxmlformats.org/officeDocument/2006/relationships/image" Target="../media/image36.wmf"/></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3.xml"/><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3.xml"/><Relationship Id="rId4" Type="http://schemas.openxmlformats.org/officeDocument/2006/relationships/image" Target="../media/image42.wmf"/></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Meat types and cuts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Identifying cuts of meat</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430932"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In general terms:</a:t>
            </a:r>
          </a:p>
          <a:p>
            <a:pPr>
              <a:spcBef>
                <a:spcPct val="50000"/>
              </a:spcBef>
              <a:buFontTx/>
              <a:buChar char="•"/>
            </a:pPr>
            <a:r>
              <a:rPr lang="en-GB" altLang="en-US" sz="2000" dirty="0">
                <a:latin typeface="Arial" panose="020B0604020202020204" pitchFamily="34" charset="0"/>
                <a:cs typeface="Arial" panose="020B0604020202020204" pitchFamily="34" charset="0"/>
              </a:rPr>
              <a:t>The back half (hindquarters) of a carcase contains fewer muscles (per cut of meat), which have done less work, have less connective tissue, and therefore produce the most tender cuts of meat.</a:t>
            </a:r>
          </a:p>
          <a:p>
            <a:pPr>
              <a:spcBef>
                <a:spcPct val="50000"/>
              </a:spcBef>
            </a:pPr>
            <a:r>
              <a:rPr lang="en-GB" altLang="en-US" sz="2000" dirty="0">
                <a:latin typeface="Arial" panose="020B0604020202020204" pitchFamily="34" charset="0"/>
                <a:cs typeface="Arial" panose="020B0604020202020204" pitchFamily="34" charset="0"/>
              </a:rPr>
              <a:t>Cuts of meat from the loin and rump muscles have done the least work and have shorter, finer muscle fibres with less connective tissue and are prime tender cuts.</a:t>
            </a:r>
          </a:p>
        </p:txBody>
      </p:sp>
    </p:spTree>
    <p:extLst>
      <p:ext uri="{BB962C8B-B14F-4D97-AF65-F5344CB8AC3E}">
        <p14:creationId xmlns:p14="http://schemas.microsoft.com/office/powerpoint/2010/main" val="295053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Beef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067" y="1563797"/>
            <a:ext cx="7918321" cy="478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53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Lamb</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99" y="1563797"/>
            <a:ext cx="7886141" cy="475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55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Pork</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832" y="1563798"/>
            <a:ext cx="7702700" cy="471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55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Choice and variety</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7523461"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To add extra choice and variety, pork can be cured and smoked.</a:t>
            </a:r>
          </a:p>
          <a:p>
            <a:pPr marL="0" indent="0">
              <a:spcBef>
                <a:spcPct val="50000"/>
              </a:spcBef>
              <a:buNone/>
            </a:pPr>
            <a:r>
              <a:rPr lang="en-GB" altLang="en-US" sz="2000" b="1" dirty="0">
                <a:latin typeface="Arial" panose="020B0604020202020204" pitchFamily="34" charset="0"/>
                <a:cs typeface="Arial" panose="020B0604020202020204" pitchFamily="34" charset="0"/>
              </a:rPr>
              <a:t>Bacon</a:t>
            </a:r>
          </a:p>
          <a:p>
            <a:pPr marL="0" indent="0">
              <a:spcBef>
                <a:spcPct val="50000"/>
              </a:spcBef>
              <a:buNone/>
            </a:pPr>
            <a:r>
              <a:rPr lang="en-GB" altLang="en-US" sz="2000" dirty="0">
                <a:latin typeface="Arial" panose="020B0604020202020204" pitchFamily="34" charset="0"/>
                <a:cs typeface="Arial" panose="020B0604020202020204" pitchFamily="34" charset="0"/>
              </a:rPr>
              <a:t>Bacon is produced by curing pork with salt or in a brine solution. After maturing it is sold as unsmoked bacon. It can also be smoked to give the bacon a darker colour and distinctive flavour.</a:t>
            </a:r>
          </a:p>
          <a:p>
            <a:pPr marL="0" indent="0">
              <a:spcBef>
                <a:spcPct val="50000"/>
              </a:spcBef>
              <a:buNone/>
            </a:pPr>
            <a:r>
              <a:rPr lang="en-GB" altLang="en-US" sz="2000" b="1" dirty="0">
                <a:latin typeface="Arial" panose="020B0604020202020204" pitchFamily="34" charset="0"/>
                <a:cs typeface="Arial" panose="020B0604020202020204" pitchFamily="34" charset="0"/>
              </a:rPr>
              <a:t>Gammon</a:t>
            </a:r>
          </a:p>
          <a:p>
            <a:pPr marL="0" indent="0">
              <a:spcBef>
                <a:spcPct val="50000"/>
              </a:spcBef>
              <a:buNone/>
            </a:pPr>
            <a:r>
              <a:rPr lang="en-GB" altLang="en-US" sz="2000" dirty="0">
                <a:latin typeface="Arial" panose="020B0604020202020204" pitchFamily="34" charset="0"/>
                <a:cs typeface="Arial" panose="020B0604020202020204" pitchFamily="34" charset="0"/>
              </a:rPr>
              <a:t>Gammon is the cured whole leg of pork. It is often cut into easy to cook slices and eaten hot as gammon steaks. It is also sold cooked and cold as ham. Some hams may be cured and cooked to a special recipe to give distinctive flavours, such as ‘honey roast’.</a:t>
            </a:r>
          </a:p>
        </p:txBody>
      </p:sp>
      <p:pic>
        <p:nvPicPr>
          <p:cNvPr id="4" name="Picture 5" descr="Gam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6462" y="3611683"/>
            <a:ext cx="2115540" cy="211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55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Choice and variety</a:t>
            </a:r>
          </a:p>
        </p:txBody>
      </p:sp>
      <p:sp>
        <p:nvSpPr>
          <p:cNvPr id="3" name="Subtitle 2"/>
          <p:cNvSpPr>
            <a:spLocks noGrp="1"/>
          </p:cNvSpPr>
          <p:nvPr>
            <p:ph type="subTitle" idx="1"/>
          </p:nvPr>
        </p:nvSpPr>
        <p:spPr>
          <a:xfrm>
            <a:off x="1169276" y="2571092"/>
            <a:ext cx="6692189"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Offal is not strictly a meat cut – it is the word used to describe those parts of cattle, pigs and sheep which are cut away (off-falls) from the carcase when it is being prepared for sale.</a:t>
            </a:r>
          </a:p>
          <a:p>
            <a:pPr marL="0" indent="0">
              <a:spcBef>
                <a:spcPct val="50000"/>
              </a:spcBef>
              <a:buNone/>
            </a:pPr>
            <a:r>
              <a:rPr lang="en-GB" altLang="en-US" sz="2000" b="1" dirty="0">
                <a:latin typeface="Arial" panose="020B0604020202020204" pitchFamily="34" charset="0"/>
                <a:cs typeface="Arial" panose="020B0604020202020204" pitchFamily="34" charset="0"/>
              </a:rPr>
              <a:t>Offal types</a:t>
            </a:r>
          </a:p>
          <a:p>
            <a:pPr>
              <a:spcBef>
                <a:spcPct val="50000"/>
              </a:spcBef>
              <a:buFontTx/>
              <a:buChar char="•"/>
            </a:pPr>
            <a:r>
              <a:rPr lang="en-GB" altLang="en-US" sz="2000" dirty="0">
                <a:latin typeface="Arial" panose="020B0604020202020204" pitchFamily="34" charset="0"/>
                <a:cs typeface="Arial" panose="020B0604020202020204" pitchFamily="34" charset="0"/>
              </a:rPr>
              <a:t> inside the carcase – these include liver, kidney, heart, tongue, sweetbreads and tripe. Blood is also a type of offal, and is used in the making of black pudding.</a:t>
            </a:r>
          </a:p>
          <a:p>
            <a:pPr>
              <a:spcBef>
                <a:spcPct val="50000"/>
              </a:spcBef>
              <a:buFontTx/>
              <a:buChar char="•"/>
            </a:pPr>
            <a:r>
              <a:rPr lang="en-GB" altLang="en-US" sz="2000" dirty="0">
                <a:latin typeface="Arial" panose="020B0604020202020204" pitchFamily="34" charset="0"/>
                <a:cs typeface="Arial" panose="020B0604020202020204" pitchFamily="34" charset="0"/>
              </a:rPr>
              <a:t> external part of the carcase – these include pig trotters, ox cheeks and oxtail.</a:t>
            </a:r>
          </a:p>
        </p:txBody>
      </p:sp>
      <p:pic>
        <p:nvPicPr>
          <p:cNvPr id="4" name="Picture 7" descr="Fresh uncooked kidn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150" y="2177742"/>
            <a:ext cx="2879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wl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149" y="4217988"/>
            <a:ext cx="287972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72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latin typeface="Futura Bk" pitchFamily="34" charset="0"/>
              </a:rPr>
              <a:t>Meat cuts and cooking</a:t>
            </a:r>
            <a:br>
              <a:rPr lang="en-GB" altLang="en-US" sz="3600" dirty="0">
                <a:latin typeface="Futura Bk" pitchFamily="34" charset="0"/>
              </a:rPr>
            </a:br>
            <a:endParaRPr lang="en-US" dirty="0"/>
          </a:p>
        </p:txBody>
      </p:sp>
      <p:sp>
        <p:nvSpPr>
          <p:cNvPr id="3" name="Subtitle 2"/>
          <p:cNvSpPr>
            <a:spLocks noGrp="1"/>
          </p:cNvSpPr>
          <p:nvPr>
            <p:ph type="subTitle" idx="1"/>
          </p:nvPr>
        </p:nvSpPr>
        <p:spPr>
          <a:xfrm>
            <a:off x="1169276" y="2571092"/>
            <a:ext cx="7606589"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The method of cooking selected for a cut of meat will depend on:</a:t>
            </a:r>
          </a:p>
          <a:p>
            <a:pPr>
              <a:spcBef>
                <a:spcPct val="50000"/>
              </a:spcBef>
              <a:buFontTx/>
              <a:buChar char="•"/>
            </a:pPr>
            <a:r>
              <a:rPr lang="en-GB" altLang="en-US" sz="2000" dirty="0">
                <a:latin typeface="Arial" panose="020B0604020202020204" pitchFamily="34" charset="0"/>
                <a:cs typeface="Arial" panose="020B0604020202020204" pitchFamily="34" charset="0"/>
              </a:rPr>
              <a:t> the type of muscle fibre it is made up from;</a:t>
            </a:r>
          </a:p>
          <a:p>
            <a:pPr>
              <a:spcBef>
                <a:spcPct val="50000"/>
              </a:spcBef>
              <a:buFontTx/>
              <a:buChar char="•"/>
            </a:pPr>
            <a:r>
              <a:rPr lang="en-GB" altLang="en-US" sz="2000" dirty="0">
                <a:latin typeface="Arial" panose="020B0604020202020204" pitchFamily="34" charset="0"/>
                <a:cs typeface="Arial" panose="020B0604020202020204" pitchFamily="34" charset="0"/>
              </a:rPr>
              <a:t> the amount of connective tissue it contains.</a:t>
            </a:r>
          </a:p>
          <a:p>
            <a:pPr marL="0" indent="0">
              <a:spcBef>
                <a:spcPct val="50000"/>
              </a:spcBef>
              <a:buNone/>
            </a:pPr>
            <a:r>
              <a:rPr lang="en-GB" altLang="en-US" sz="2000" dirty="0">
                <a:latin typeface="Arial" panose="020B0604020202020204" pitchFamily="34" charset="0"/>
                <a:cs typeface="Arial" panose="020B0604020202020204" pitchFamily="34" charset="0"/>
              </a:rPr>
              <a:t>Cuts of meat which are from muscle areas which do a lot of work will need longer, slower cooking methods, e.g. stew, casserole.</a:t>
            </a:r>
          </a:p>
          <a:p>
            <a:pPr marL="0" indent="0">
              <a:spcBef>
                <a:spcPct val="50000"/>
              </a:spcBef>
              <a:buNone/>
            </a:pPr>
            <a:r>
              <a:rPr lang="en-GB" altLang="en-US" sz="2000" dirty="0">
                <a:latin typeface="Arial" panose="020B0604020202020204" pitchFamily="34" charset="0"/>
                <a:cs typeface="Arial" panose="020B0604020202020204" pitchFamily="34" charset="0"/>
              </a:rPr>
              <a:t>Cuts of meat which are from muscles areas not so heavily used by the animal can be cooked much more quickly, e.g. grilling, stir-frying.</a:t>
            </a:r>
          </a:p>
          <a:p>
            <a:pPr marL="0" indent="0">
              <a:spcBef>
                <a:spcPct val="50000"/>
              </a:spcBef>
              <a:buNone/>
            </a:pPr>
            <a:r>
              <a:rPr lang="en-GB" altLang="en-US" sz="2000" dirty="0">
                <a:latin typeface="Arial" panose="020B0604020202020204" pitchFamily="34" charset="0"/>
                <a:cs typeface="Arial" panose="020B0604020202020204" pitchFamily="34" charset="0"/>
              </a:rPr>
              <a:t>Offal such as oxtail and heart need longer, slower cooking such as braising or casseroling. Liver and kidney need shorter cooking methods. Liver can also be cooked and minced to make pâté. </a:t>
            </a:r>
          </a:p>
        </p:txBody>
      </p:sp>
    </p:spTree>
    <p:extLst>
      <p:ext uri="{BB962C8B-B14F-4D97-AF65-F5344CB8AC3E}">
        <p14:creationId xmlns:p14="http://schemas.microsoft.com/office/powerpoint/2010/main" val="394072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Futura Bk" pitchFamily="34" charset="0"/>
              </a:rPr>
              <a:t>Cooking techniques</a:t>
            </a:r>
            <a:br>
              <a:rPr lang="en-GB" altLang="en-US" dirty="0">
                <a:latin typeface="Futura Bk" pitchFamily="34" charset="0"/>
              </a:rPr>
            </a:br>
            <a:endParaRPr lang="en-US" dirty="0"/>
          </a:p>
        </p:txBody>
      </p:sp>
      <p:sp>
        <p:nvSpPr>
          <p:cNvPr id="3" name="Subtitle 2"/>
          <p:cNvSpPr>
            <a:spLocks noGrp="1"/>
          </p:cNvSpPr>
          <p:nvPr>
            <p:ph type="subTitle" idx="1"/>
          </p:nvPr>
        </p:nvSpPr>
        <p:spPr>
          <a:xfrm>
            <a:off x="1169276" y="2571092"/>
            <a:ext cx="7119701" cy="3600000"/>
          </a:xfrm>
        </p:spPr>
        <p:txBody>
          <a:bodyPr/>
          <a:lstStyle/>
          <a:p>
            <a:pPr marL="0" indent="0">
              <a:spcBef>
                <a:spcPct val="20000"/>
              </a:spcBef>
              <a:buNone/>
            </a:pPr>
            <a:r>
              <a:rPr lang="en-GB" altLang="en-US" sz="2000" b="1" dirty="0">
                <a:latin typeface="Arial" panose="020B0604020202020204" pitchFamily="34" charset="0"/>
                <a:cs typeface="Arial" panose="020B0604020202020204" pitchFamily="34" charset="0"/>
              </a:rPr>
              <a:t>Barbequing</a:t>
            </a:r>
          </a:p>
          <a:p>
            <a:pPr>
              <a:spcBef>
                <a:spcPct val="20000"/>
              </a:spcBef>
            </a:pPr>
            <a:r>
              <a:rPr lang="en-GB" altLang="en-US" sz="2000" dirty="0">
                <a:latin typeface="Arial" panose="020B0604020202020204" pitchFamily="34" charset="0"/>
                <a:cs typeface="Arial" panose="020B0604020202020204" pitchFamily="34" charset="0"/>
              </a:rPr>
              <a:t>Cooking food (normally in an outdoor environment) on a pre-heated trivet or grill, over wood or charcoal embers or gas flame.</a:t>
            </a:r>
          </a:p>
          <a:p>
            <a:pPr marL="0" indent="0">
              <a:spcBef>
                <a:spcPct val="20000"/>
              </a:spcBef>
              <a:buNone/>
            </a:pPr>
            <a:endParaRPr lang="en-GB" altLang="en-US" sz="2000" b="1" dirty="0">
              <a:latin typeface="Arial" panose="020B0604020202020204" pitchFamily="34" charset="0"/>
              <a:cs typeface="Arial" panose="020B0604020202020204" pitchFamily="34" charset="0"/>
            </a:endParaRPr>
          </a:p>
          <a:p>
            <a:pPr marL="0" indent="0">
              <a:spcBef>
                <a:spcPct val="20000"/>
              </a:spcBef>
              <a:buNone/>
            </a:pPr>
            <a:r>
              <a:rPr lang="en-GB" altLang="en-US" sz="2000" b="1" dirty="0">
                <a:latin typeface="Arial" panose="020B0604020202020204" pitchFamily="34" charset="0"/>
                <a:cs typeface="Arial" panose="020B0604020202020204" pitchFamily="34" charset="0"/>
              </a:rPr>
              <a:t>Frying</a:t>
            </a:r>
          </a:p>
          <a:p>
            <a:pPr>
              <a:spcBef>
                <a:spcPct val="20000"/>
              </a:spcBef>
            </a:pPr>
            <a:r>
              <a:rPr lang="en-GB" altLang="en-US" sz="2000" dirty="0">
                <a:latin typeface="Arial" panose="020B0604020202020204" pitchFamily="34" charset="0"/>
                <a:cs typeface="Arial" panose="020B0604020202020204" pitchFamily="34" charset="0"/>
              </a:rPr>
              <a:t>Shallow: cooking food, in a small amount of fat, in a shallow pan.</a:t>
            </a:r>
          </a:p>
          <a:p>
            <a:pPr>
              <a:spcBef>
                <a:spcPct val="20000"/>
              </a:spcBef>
            </a:pPr>
            <a:r>
              <a:rPr lang="en-GB" altLang="en-US" sz="2000" dirty="0">
                <a:latin typeface="Arial" panose="020B0604020202020204" pitchFamily="34" charset="0"/>
                <a:cs typeface="Arial" panose="020B0604020202020204" pitchFamily="34" charset="0"/>
              </a:rPr>
              <a:t>Stir: quickly cooking food, with or without fat, over a high heat.</a:t>
            </a:r>
          </a:p>
          <a:p>
            <a:pPr>
              <a:spcBef>
                <a:spcPct val="20000"/>
              </a:spcBef>
            </a:pPr>
            <a:r>
              <a:rPr lang="en-GB" altLang="en-US" sz="2000" dirty="0">
                <a:latin typeface="Arial" panose="020B0604020202020204" pitchFamily="34" charset="0"/>
                <a:cs typeface="Arial" panose="020B0604020202020204" pitchFamily="34" charset="0"/>
              </a:rPr>
              <a:t>Deep: cooking food in a large amount of pre-heated fat.</a:t>
            </a:r>
          </a:p>
          <a:p>
            <a:pPr marL="0" indent="0">
              <a:spcBef>
                <a:spcPct val="20000"/>
              </a:spcBef>
              <a:buNone/>
            </a:pPr>
            <a:endParaRPr lang="en-GB" altLang="en-US" sz="2000" dirty="0">
              <a:latin typeface="Futura Bk" pitchFamily="34" charset="0"/>
            </a:endParaRPr>
          </a:p>
        </p:txBody>
      </p:sp>
      <p:pic>
        <p:nvPicPr>
          <p:cNvPr id="5" name="Picture 16" descr="tipsbb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4267" y="1741928"/>
            <a:ext cx="24193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4" descr="tipsp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9244" y="3650142"/>
            <a:ext cx="24145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76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Futura Bk" pitchFamily="34" charset="0"/>
              </a:rPr>
              <a:t>Cooking techniques</a:t>
            </a:r>
            <a:br>
              <a:rPr lang="en-GB" altLang="en-US" dirty="0">
                <a:latin typeface="Futura Bk" pitchFamily="34" charset="0"/>
              </a:rPr>
            </a:br>
            <a:endParaRPr lang="en-US" dirty="0"/>
          </a:p>
        </p:txBody>
      </p:sp>
      <p:sp>
        <p:nvSpPr>
          <p:cNvPr id="3" name="Subtitle 2"/>
          <p:cNvSpPr>
            <a:spLocks noGrp="1"/>
          </p:cNvSpPr>
          <p:nvPr>
            <p:ph type="subTitle" idx="1"/>
          </p:nvPr>
        </p:nvSpPr>
        <p:spPr>
          <a:xfrm>
            <a:off x="1169276" y="2571092"/>
            <a:ext cx="6775316" cy="3600000"/>
          </a:xfrm>
        </p:spPr>
        <p:txBody>
          <a:bodyPr/>
          <a:lstStyle/>
          <a:p>
            <a:pPr marL="0" indent="0">
              <a:spcBef>
                <a:spcPct val="20000"/>
              </a:spcBef>
              <a:buNone/>
            </a:pPr>
            <a:r>
              <a:rPr lang="en-GB" altLang="en-US" sz="2000" b="1" dirty="0">
                <a:latin typeface="Arial" panose="020B0604020202020204" pitchFamily="34" charset="0"/>
                <a:cs typeface="Arial" panose="020B0604020202020204" pitchFamily="34" charset="0"/>
              </a:rPr>
              <a:t>Grilling</a:t>
            </a:r>
          </a:p>
          <a:p>
            <a:pPr>
              <a:spcBef>
                <a:spcPct val="20000"/>
              </a:spcBef>
            </a:pPr>
            <a:r>
              <a:rPr lang="en-GB" altLang="en-US" sz="2000" dirty="0">
                <a:latin typeface="Arial" panose="020B0604020202020204" pitchFamily="34" charset="0"/>
                <a:cs typeface="Arial" panose="020B0604020202020204" pitchFamily="34" charset="0"/>
              </a:rPr>
              <a:t>Quickly cooking or browning food under the radiant heat of an electric element or a gas flame. This is only appropriate for tender cuts of meat, no more than 5cm thick.</a:t>
            </a:r>
          </a:p>
          <a:p>
            <a:pPr marL="0" indent="0">
              <a:spcBef>
                <a:spcPct val="50000"/>
              </a:spcBef>
              <a:buNone/>
            </a:pPr>
            <a:r>
              <a:rPr lang="en-GB" altLang="en-US" sz="2000" b="1" dirty="0">
                <a:latin typeface="Arial" panose="020B0604020202020204" pitchFamily="34" charset="0"/>
                <a:cs typeface="Arial" panose="020B0604020202020204" pitchFamily="34" charset="0"/>
              </a:rPr>
              <a:t>Roasting</a:t>
            </a:r>
          </a:p>
          <a:p>
            <a:pPr>
              <a:spcBef>
                <a:spcPct val="50000"/>
              </a:spcBef>
            </a:pPr>
            <a:r>
              <a:rPr lang="en-GB" altLang="en-US" sz="2000" dirty="0">
                <a:latin typeface="Arial" panose="020B0604020202020204" pitchFamily="34" charset="0"/>
                <a:cs typeface="Arial" panose="020B0604020202020204" pitchFamily="34" charset="0"/>
              </a:rPr>
              <a:t>Cooking food using dry, high temperatures in an oven. The dry heat caramelises the surface of the meat.</a:t>
            </a:r>
          </a:p>
          <a:p>
            <a:pPr marL="0" indent="0">
              <a:spcBef>
                <a:spcPct val="20000"/>
              </a:spcBef>
              <a:buNone/>
            </a:pPr>
            <a:endParaRPr lang="en-GB" altLang="en-US" sz="2000" dirty="0">
              <a:latin typeface="Futura Bk" pitchFamily="34" charset="0"/>
            </a:endParaRPr>
          </a:p>
        </p:txBody>
      </p:sp>
      <p:pic>
        <p:nvPicPr>
          <p:cNvPr id="4" name="Picture 11" descr="tipsroa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8289" y="2922836"/>
            <a:ext cx="22669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8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Futura Bk" pitchFamily="34" charset="0"/>
              </a:rPr>
              <a:t>Cooking techniques</a:t>
            </a:r>
            <a:br>
              <a:rPr lang="en-GB" altLang="en-US" dirty="0">
                <a:latin typeface="Futura Bk" pitchFamily="34" charset="0"/>
              </a:rPr>
            </a:br>
            <a:endParaRPr lang="en-US" dirty="0"/>
          </a:p>
        </p:txBody>
      </p:sp>
      <p:sp>
        <p:nvSpPr>
          <p:cNvPr id="3" name="Subtitle 2"/>
          <p:cNvSpPr>
            <a:spLocks noGrp="1"/>
          </p:cNvSpPr>
          <p:nvPr>
            <p:ph type="subTitle" idx="1"/>
          </p:nvPr>
        </p:nvSpPr>
        <p:spPr>
          <a:xfrm>
            <a:off x="1169276" y="2571092"/>
            <a:ext cx="6264677" cy="3600000"/>
          </a:xfrm>
        </p:spPr>
        <p:txBody>
          <a:bodyPr/>
          <a:lstStyle/>
          <a:p>
            <a:pPr marL="0" indent="0">
              <a:spcBef>
                <a:spcPct val="50000"/>
              </a:spcBef>
              <a:buNone/>
            </a:pPr>
            <a:r>
              <a:rPr lang="en-GB" altLang="en-US" sz="2000" b="1" dirty="0">
                <a:latin typeface="Arial" panose="020B0604020202020204" pitchFamily="34" charset="0"/>
                <a:cs typeface="Arial" panose="020B0604020202020204" pitchFamily="34" charset="0"/>
              </a:rPr>
              <a:t>Casseroling/Braising/ Stewing</a:t>
            </a:r>
          </a:p>
          <a:p>
            <a:pPr>
              <a:spcBef>
                <a:spcPct val="50000"/>
              </a:spcBef>
            </a:pPr>
            <a:r>
              <a:rPr lang="en-GB" altLang="en-US" sz="2000" dirty="0">
                <a:latin typeface="Arial" panose="020B0604020202020204" pitchFamily="34" charset="0"/>
                <a:cs typeface="Arial" panose="020B0604020202020204" pitchFamily="34" charset="0"/>
              </a:rPr>
              <a:t>Slowly cooking tougher cuts of meat, in plenty of liquid with a tight fitting lid. Braised meat sits on a thick bed of vegetables with strong stock. The cut of meat used is normally cubed, diced or steaks.</a:t>
            </a:r>
          </a:p>
          <a:p>
            <a:pPr marL="0" indent="0">
              <a:spcBef>
                <a:spcPct val="50000"/>
              </a:spcBef>
              <a:buNone/>
            </a:pPr>
            <a:r>
              <a:rPr lang="en-GB" altLang="en-US" sz="2000" b="1" dirty="0">
                <a:latin typeface="Arial" panose="020B0604020202020204" pitchFamily="34" charset="0"/>
                <a:cs typeface="Arial" panose="020B0604020202020204" pitchFamily="34" charset="0"/>
              </a:rPr>
              <a:t>Pot roasting</a:t>
            </a:r>
          </a:p>
          <a:p>
            <a:pPr>
              <a:spcBef>
                <a:spcPct val="50000"/>
              </a:spcBef>
            </a:pPr>
            <a:r>
              <a:rPr lang="en-GB" altLang="en-US" sz="2000" dirty="0">
                <a:latin typeface="Arial" panose="020B0604020202020204" pitchFamily="34" charset="0"/>
                <a:cs typeface="Arial" panose="020B0604020202020204" pitchFamily="34" charset="0"/>
              </a:rPr>
              <a:t>Cooking a joint of meat, which has first been browned, on top of vegetables, with very little liquid, in a pot with a tight fitting lid.</a:t>
            </a:r>
          </a:p>
          <a:p>
            <a:pPr marL="0" indent="0">
              <a:spcBef>
                <a:spcPct val="50000"/>
              </a:spcBef>
              <a:buNone/>
            </a:pPr>
            <a:endParaRPr lang="en-GB" altLang="en-US" sz="2000" dirty="0">
              <a:latin typeface="Futura Bk" pitchFamily="34" charset="0"/>
            </a:endParaRPr>
          </a:p>
        </p:txBody>
      </p:sp>
      <p:pic>
        <p:nvPicPr>
          <p:cNvPr id="4" name="Picture 13" descr="cwsmpl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696" y="2386940"/>
            <a:ext cx="3454936" cy="377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8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 </a:t>
            </a:r>
          </a:p>
        </p:txBody>
      </p:sp>
      <p:sp>
        <p:nvSpPr>
          <p:cNvPr id="3" name="Subtitle 2"/>
          <p:cNvSpPr>
            <a:spLocks noGrp="1"/>
          </p:cNvSpPr>
          <p:nvPr>
            <p:ph type="subTitle" idx="1"/>
          </p:nvPr>
        </p:nvSpPr>
        <p:spPr>
          <a:xfrm>
            <a:off x="1153512" y="3065488"/>
            <a:ext cx="6197314" cy="3087973"/>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Most people buy their meat in the form of cuts, joints or mince. Meat is also bought ready prepared, e.g. sausages, ham, burgers, kebabs.</a:t>
            </a:r>
          </a:p>
          <a:p>
            <a:pPr marL="0" indent="0">
              <a:spcBef>
                <a:spcPct val="50000"/>
              </a:spcBef>
              <a:buNone/>
            </a:pPr>
            <a:r>
              <a:rPr lang="en-GB" altLang="en-US" sz="2000" dirty="0">
                <a:latin typeface="Arial" panose="020B0604020202020204" pitchFamily="34" charset="0"/>
                <a:cs typeface="Arial" panose="020B0604020202020204" pitchFamily="34" charset="0"/>
              </a:rPr>
              <a:t>Knowing where meat comes helps you know how to prepare, cook and serve it.</a:t>
            </a:r>
          </a:p>
          <a:p>
            <a:pPr marL="0" indent="0">
              <a:spcBef>
                <a:spcPct val="50000"/>
              </a:spcBef>
              <a:buNone/>
            </a:pPr>
            <a:r>
              <a:rPr lang="en-GB" altLang="en-US" sz="2000" dirty="0">
                <a:latin typeface="Arial" panose="020B0604020202020204" pitchFamily="34" charset="0"/>
                <a:cs typeface="Arial" panose="020B0604020202020204" pitchFamily="34" charset="0"/>
              </a:rPr>
              <a:t>This presentation is about the different cuts of beef, pork and lamb which are available.</a:t>
            </a:r>
          </a:p>
        </p:txBody>
      </p:sp>
      <p:pic>
        <p:nvPicPr>
          <p:cNvPr id="4" name="Picture 6" descr="Tuesday c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353" y="2970486"/>
            <a:ext cx="3499208" cy="274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78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techniques: beef</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2057400" y="2433637"/>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Barbequing</a:t>
            </a:r>
          </a:p>
        </p:txBody>
      </p:sp>
      <p:sp>
        <p:nvSpPr>
          <p:cNvPr id="6" name="Text Box 4"/>
          <p:cNvSpPr txBox="1">
            <a:spLocks noChangeArrowheads="1"/>
          </p:cNvSpPr>
          <p:nvPr/>
        </p:nvSpPr>
        <p:spPr bwMode="auto">
          <a:xfrm>
            <a:off x="8250237" y="2433637"/>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Grilling</a:t>
            </a:r>
          </a:p>
        </p:txBody>
      </p:sp>
      <p:sp>
        <p:nvSpPr>
          <p:cNvPr id="7" name="Text Box 5"/>
          <p:cNvSpPr txBox="1">
            <a:spLocks noChangeArrowheads="1"/>
          </p:cNvSpPr>
          <p:nvPr/>
        </p:nvSpPr>
        <p:spPr bwMode="auto">
          <a:xfrm>
            <a:off x="5226050" y="2433637"/>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Frying</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062" y="2938462"/>
            <a:ext cx="2892425"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2938462"/>
            <a:ext cx="2544762"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2938462"/>
            <a:ext cx="2840037"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76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techniques: beef</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 Box 3"/>
          <p:cNvSpPr txBox="1">
            <a:spLocks noChangeArrowheads="1"/>
          </p:cNvSpPr>
          <p:nvPr/>
        </p:nvSpPr>
        <p:spPr bwMode="auto">
          <a:xfrm>
            <a:off x="2143105" y="2284412"/>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Roasting</a:t>
            </a:r>
          </a:p>
        </p:txBody>
      </p:sp>
      <p:sp>
        <p:nvSpPr>
          <p:cNvPr id="6" name="Text Box 4"/>
          <p:cNvSpPr txBox="1">
            <a:spLocks noChangeArrowheads="1"/>
          </p:cNvSpPr>
          <p:nvPr/>
        </p:nvSpPr>
        <p:spPr bwMode="auto">
          <a:xfrm>
            <a:off x="8048605" y="2284412"/>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Pot roasting</a:t>
            </a:r>
          </a:p>
        </p:txBody>
      </p:sp>
      <p:sp>
        <p:nvSpPr>
          <p:cNvPr id="7" name="Text Box 5"/>
          <p:cNvSpPr txBox="1">
            <a:spLocks noChangeArrowheads="1"/>
          </p:cNvSpPr>
          <p:nvPr/>
        </p:nvSpPr>
        <p:spPr bwMode="auto">
          <a:xfrm>
            <a:off x="4303692" y="2139950"/>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Casseroling/Braising/ Stewing</a:t>
            </a: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42" y="2932112"/>
            <a:ext cx="257968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30" y="2932112"/>
            <a:ext cx="2643187"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342" y="2932112"/>
            <a:ext cx="273843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040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techniques: lamb</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981" y="2899568"/>
            <a:ext cx="263683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719" y="2899568"/>
            <a:ext cx="258286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469" y="2899568"/>
            <a:ext cx="2649537"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
          <p:cNvSpPr txBox="1">
            <a:spLocks noChangeArrowheads="1"/>
          </p:cNvSpPr>
          <p:nvPr/>
        </p:nvSpPr>
        <p:spPr bwMode="auto">
          <a:xfrm>
            <a:off x="2086769" y="2250281"/>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Barbequing</a:t>
            </a:r>
          </a:p>
        </p:txBody>
      </p:sp>
      <p:sp>
        <p:nvSpPr>
          <p:cNvPr id="9" name="Text Box 10"/>
          <p:cNvSpPr txBox="1">
            <a:spLocks noChangeArrowheads="1"/>
          </p:cNvSpPr>
          <p:nvPr/>
        </p:nvSpPr>
        <p:spPr bwMode="auto">
          <a:xfrm>
            <a:off x="8279606" y="2250281"/>
            <a:ext cx="1398784"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Grilling</a:t>
            </a:r>
          </a:p>
        </p:txBody>
      </p:sp>
      <p:sp>
        <p:nvSpPr>
          <p:cNvPr id="10" name="Text Box 11"/>
          <p:cNvSpPr txBox="1">
            <a:spLocks noChangeArrowheads="1"/>
          </p:cNvSpPr>
          <p:nvPr/>
        </p:nvSpPr>
        <p:spPr bwMode="auto">
          <a:xfrm>
            <a:off x="5255419" y="2250281"/>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Frying</a:t>
            </a:r>
          </a:p>
        </p:txBody>
      </p:sp>
    </p:spTree>
    <p:extLst>
      <p:ext uri="{BB962C8B-B14F-4D97-AF65-F5344CB8AC3E}">
        <p14:creationId xmlns:p14="http://schemas.microsoft.com/office/powerpoint/2010/main" val="3019040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techniques: lamb</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933" y="2978975"/>
            <a:ext cx="2506663"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246" y="2978975"/>
            <a:ext cx="26701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7871" y="2978975"/>
            <a:ext cx="28797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
          <p:cNvSpPr txBox="1">
            <a:spLocks noChangeArrowheads="1"/>
          </p:cNvSpPr>
          <p:nvPr/>
        </p:nvSpPr>
        <p:spPr bwMode="auto">
          <a:xfrm>
            <a:off x="2071296" y="2402712"/>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Roasting</a:t>
            </a:r>
          </a:p>
        </p:txBody>
      </p:sp>
      <p:sp>
        <p:nvSpPr>
          <p:cNvPr id="9" name="Text Box 10"/>
          <p:cNvSpPr txBox="1">
            <a:spLocks noChangeArrowheads="1"/>
          </p:cNvSpPr>
          <p:nvPr/>
        </p:nvSpPr>
        <p:spPr bwMode="auto">
          <a:xfrm>
            <a:off x="7976796" y="2402712"/>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Pot roasting</a:t>
            </a:r>
          </a:p>
        </p:txBody>
      </p:sp>
      <p:sp>
        <p:nvSpPr>
          <p:cNvPr id="10" name="Text Box 11"/>
          <p:cNvSpPr txBox="1">
            <a:spLocks noChangeArrowheads="1"/>
          </p:cNvSpPr>
          <p:nvPr/>
        </p:nvSpPr>
        <p:spPr bwMode="auto">
          <a:xfrm>
            <a:off x="4231883" y="2258250"/>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Casseroling/Braising/ Stewing</a:t>
            </a:r>
          </a:p>
        </p:txBody>
      </p:sp>
    </p:spTree>
    <p:extLst>
      <p:ext uri="{BB962C8B-B14F-4D97-AF65-F5344CB8AC3E}">
        <p14:creationId xmlns:p14="http://schemas.microsoft.com/office/powerpoint/2010/main" val="3019040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techniques: pork</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2788623"/>
            <a:ext cx="2719388"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263" y="2788623"/>
            <a:ext cx="26320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788623"/>
            <a:ext cx="30162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
          <p:cNvSpPr txBox="1">
            <a:spLocks noChangeArrowheads="1"/>
          </p:cNvSpPr>
          <p:nvPr/>
        </p:nvSpPr>
        <p:spPr bwMode="auto">
          <a:xfrm>
            <a:off x="2198688" y="2283798"/>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Barbequing</a:t>
            </a:r>
          </a:p>
        </p:txBody>
      </p:sp>
      <p:sp>
        <p:nvSpPr>
          <p:cNvPr id="9" name="Text Box 10"/>
          <p:cNvSpPr txBox="1">
            <a:spLocks noChangeArrowheads="1"/>
          </p:cNvSpPr>
          <p:nvPr/>
        </p:nvSpPr>
        <p:spPr bwMode="auto">
          <a:xfrm>
            <a:off x="8391525" y="2283798"/>
            <a:ext cx="12239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Grilling</a:t>
            </a:r>
          </a:p>
        </p:txBody>
      </p:sp>
      <p:sp>
        <p:nvSpPr>
          <p:cNvPr id="10" name="Text Box 11"/>
          <p:cNvSpPr txBox="1">
            <a:spLocks noChangeArrowheads="1"/>
          </p:cNvSpPr>
          <p:nvPr/>
        </p:nvSpPr>
        <p:spPr bwMode="auto">
          <a:xfrm>
            <a:off x="5367338" y="2283798"/>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dirty="0">
                <a:latin typeface="Arial" panose="020B0604020202020204" pitchFamily="34" charset="0"/>
                <a:cs typeface="Arial" panose="020B0604020202020204" pitchFamily="34" charset="0"/>
              </a:rPr>
              <a:t>Frying</a:t>
            </a:r>
          </a:p>
        </p:txBody>
      </p:sp>
    </p:spTree>
    <p:extLst>
      <p:ext uri="{BB962C8B-B14F-4D97-AF65-F5344CB8AC3E}">
        <p14:creationId xmlns:p14="http://schemas.microsoft.com/office/powerpoint/2010/main" val="99414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techniques: pork</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431" y="2932112"/>
            <a:ext cx="27654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219" y="2932112"/>
            <a:ext cx="2970212"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494" y="2932112"/>
            <a:ext cx="2790825"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9"/>
          <p:cNvSpPr txBox="1">
            <a:spLocks noChangeArrowheads="1"/>
          </p:cNvSpPr>
          <p:nvPr/>
        </p:nvSpPr>
        <p:spPr bwMode="auto">
          <a:xfrm>
            <a:off x="2223294" y="2284412"/>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a:latin typeface="Futura Bk" pitchFamily="34" charset="0"/>
              </a:rPr>
              <a:t>Roasting</a:t>
            </a:r>
          </a:p>
        </p:txBody>
      </p:sp>
      <p:sp>
        <p:nvSpPr>
          <p:cNvPr id="9" name="Text Box 10"/>
          <p:cNvSpPr txBox="1">
            <a:spLocks noChangeArrowheads="1"/>
          </p:cNvSpPr>
          <p:nvPr/>
        </p:nvSpPr>
        <p:spPr bwMode="auto">
          <a:xfrm>
            <a:off x="8128794" y="2284412"/>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a:latin typeface="Futura Bk" pitchFamily="34" charset="0"/>
              </a:rPr>
              <a:t>Pot roasting</a:t>
            </a:r>
          </a:p>
        </p:txBody>
      </p:sp>
      <p:sp>
        <p:nvSpPr>
          <p:cNvPr id="10" name="Text Box 11"/>
          <p:cNvSpPr txBox="1">
            <a:spLocks noChangeArrowheads="1"/>
          </p:cNvSpPr>
          <p:nvPr/>
        </p:nvSpPr>
        <p:spPr bwMode="auto">
          <a:xfrm>
            <a:off x="4383881" y="2139950"/>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b="1">
                <a:latin typeface="Futura Bk" pitchFamily="34" charset="0"/>
              </a:rPr>
              <a:t>Casseroling/Braising/ Stewing</a:t>
            </a:r>
          </a:p>
        </p:txBody>
      </p:sp>
    </p:spTree>
    <p:extLst>
      <p:ext uri="{BB962C8B-B14F-4D97-AF65-F5344CB8AC3E}">
        <p14:creationId xmlns:p14="http://schemas.microsoft.com/office/powerpoint/2010/main" val="99414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Summary</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7" y="2571092"/>
            <a:ext cx="8972250" cy="3600000"/>
          </a:xfrm>
        </p:spPr>
        <p:txBody>
          <a:bodyPr/>
          <a:lstStyle/>
          <a:p>
            <a:pPr>
              <a:spcBef>
                <a:spcPct val="50000"/>
              </a:spcBef>
              <a:buFontTx/>
              <a:buChar char="•"/>
            </a:pPr>
            <a:r>
              <a:rPr lang="en-GB" altLang="en-US" sz="2000" dirty="0">
                <a:latin typeface="Arial" panose="020B0604020202020204" pitchFamily="34" charset="0"/>
                <a:cs typeface="Arial" panose="020B0604020202020204" pitchFamily="34" charset="0"/>
              </a:rPr>
              <a:t>Meat is available to buy in the form of cuts, joints or mince. It is also available ready prepared, e.g. sausages, ham, burgers.</a:t>
            </a:r>
          </a:p>
          <a:p>
            <a:pPr>
              <a:spcBef>
                <a:spcPct val="50000"/>
              </a:spcBef>
              <a:buFontTx/>
              <a:buChar char="•"/>
            </a:pPr>
            <a:r>
              <a:rPr lang="en-GB" altLang="en-US" sz="2000" dirty="0">
                <a:latin typeface="Arial" panose="020B0604020202020204" pitchFamily="34" charset="0"/>
                <a:cs typeface="Arial" panose="020B0604020202020204" pitchFamily="34" charset="0"/>
              </a:rPr>
              <a:t>These types of cuts make it easy for the consumer – they provide choice, and are convenient to prepare, simple to store and easy to cook.</a:t>
            </a:r>
          </a:p>
          <a:p>
            <a:pPr>
              <a:spcBef>
                <a:spcPct val="50000"/>
              </a:spcBef>
              <a:buFontTx/>
              <a:buChar char="•"/>
            </a:pPr>
            <a:r>
              <a:rPr lang="en-GB" altLang="en-US" sz="2000" dirty="0">
                <a:latin typeface="Arial" panose="020B0604020202020204" pitchFamily="34" charset="0"/>
                <a:cs typeface="Arial" panose="020B0604020202020204" pitchFamily="34" charset="0"/>
              </a:rPr>
              <a:t>Different cuts of meat have different characteristics, e.g. energy and nutrients, composition, weight, size and appearance.</a:t>
            </a:r>
          </a:p>
          <a:p>
            <a:pPr>
              <a:spcBef>
                <a:spcPct val="50000"/>
              </a:spcBef>
              <a:buFontTx/>
              <a:buChar char="•"/>
            </a:pPr>
            <a:r>
              <a:rPr lang="en-GB" altLang="en-US" sz="2000" dirty="0">
                <a:latin typeface="Arial" panose="020B0604020202020204" pitchFamily="34" charset="0"/>
                <a:cs typeface="Arial" panose="020B0604020202020204" pitchFamily="34" charset="0"/>
              </a:rPr>
              <a:t>Because of where the cut of meat comes from on the animal, different cuts require different cooking methods, e.g. slow (casserole), quicker (stir-fry).</a:t>
            </a:r>
          </a:p>
          <a:p>
            <a:pPr>
              <a:spcBef>
                <a:spcPct val="50000"/>
              </a:spcBef>
              <a:buFontTx/>
              <a:buChar char="•"/>
            </a:pPr>
            <a:r>
              <a:rPr lang="en-GB" altLang="en-US" sz="2000" dirty="0">
                <a:latin typeface="Arial" panose="020B0604020202020204" pitchFamily="34" charset="0"/>
                <a:cs typeface="Arial" panose="020B0604020202020204" pitchFamily="34" charset="0"/>
              </a:rPr>
              <a:t>To add choice and variety, pork is cured. Offal is also available to be used in a range of popular dishes, e.g. liver and bacon.</a:t>
            </a:r>
          </a:p>
        </p:txBody>
      </p:sp>
    </p:spTree>
    <p:extLst>
      <p:ext uri="{BB962C8B-B14F-4D97-AF65-F5344CB8AC3E}">
        <p14:creationId xmlns:p14="http://schemas.microsoft.com/office/powerpoint/2010/main" val="99414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Meat types and cuts</a:t>
            </a:r>
            <a:endParaRPr lang="en-GB" dirty="0"/>
          </a:p>
        </p:txBody>
      </p:sp>
      <p:sp>
        <p:nvSpPr>
          <p:cNvPr id="3" name="Subtitle 2"/>
          <p:cNvSpPr>
            <a:spLocks noGrp="1"/>
          </p:cNvSpPr>
          <p:nvPr>
            <p:ph type="subTitle" idx="1"/>
          </p:nvPr>
        </p:nvSpPr>
        <p:spPr>
          <a:xfrm>
            <a:off x="1153512" y="3065488"/>
            <a:ext cx="9748036" cy="3087973"/>
          </a:xfrm>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a:xfrm>
            <a:off x="1169276" y="2571092"/>
            <a:ext cx="6442807"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Cuts of meat are prepared by butchers in shops or supermarkets to meet the different needs of consumers.  A wide range of different cuts are available, giving greater choice and variety.</a:t>
            </a:r>
          </a:p>
          <a:p>
            <a:pPr marL="0" indent="0">
              <a:spcBef>
                <a:spcPct val="50000"/>
              </a:spcBef>
              <a:buNone/>
            </a:pPr>
            <a:r>
              <a:rPr lang="en-GB" altLang="en-US" sz="2000" dirty="0">
                <a:latin typeface="Arial" panose="020B0604020202020204" pitchFamily="34" charset="0"/>
                <a:cs typeface="Arial" panose="020B0604020202020204" pitchFamily="34" charset="0"/>
              </a:rPr>
              <a:t>Carcase meat is prepared into cuts, joints and mince to make it:</a:t>
            </a:r>
          </a:p>
          <a:p>
            <a:pPr>
              <a:spcBef>
                <a:spcPct val="50000"/>
              </a:spcBef>
            </a:pPr>
            <a:r>
              <a:rPr lang="en-GB" altLang="en-US" sz="2000" dirty="0">
                <a:latin typeface="Arial" panose="020B0604020202020204" pitchFamily="34" charset="0"/>
                <a:cs typeface="Arial" panose="020B0604020202020204" pitchFamily="34" charset="0"/>
              </a:rPr>
              <a:t> convenient to buy in smaller amounts;</a:t>
            </a:r>
          </a:p>
          <a:p>
            <a:pPr>
              <a:spcBef>
                <a:spcPct val="50000"/>
              </a:spcBef>
            </a:pPr>
            <a:r>
              <a:rPr lang="en-GB" altLang="en-US" sz="2000" dirty="0">
                <a:latin typeface="Arial" panose="020B0604020202020204" pitchFamily="34" charset="0"/>
                <a:cs typeface="Arial" panose="020B0604020202020204" pitchFamily="34" charset="0"/>
              </a:rPr>
              <a:t> convenient to buy in suitable portions sizes, e.g. chops, steaks;</a:t>
            </a:r>
          </a:p>
          <a:p>
            <a:pPr>
              <a:spcBef>
                <a:spcPct val="50000"/>
              </a:spcBef>
            </a:pPr>
            <a:r>
              <a:rPr lang="en-GB" altLang="en-US" sz="2000" dirty="0">
                <a:latin typeface="Arial" panose="020B0604020202020204" pitchFamily="34" charset="0"/>
                <a:cs typeface="Arial" panose="020B0604020202020204" pitchFamily="34" charset="0"/>
              </a:rPr>
              <a:t> easier to prepare and quicker to cook;</a:t>
            </a:r>
          </a:p>
          <a:p>
            <a:pPr>
              <a:spcBef>
                <a:spcPct val="50000"/>
              </a:spcBef>
            </a:pPr>
            <a:r>
              <a:rPr lang="en-GB" altLang="en-US" sz="2000" dirty="0">
                <a:latin typeface="Arial" panose="020B0604020202020204" pitchFamily="34" charset="0"/>
                <a:cs typeface="Arial" panose="020B0604020202020204" pitchFamily="34" charset="0"/>
              </a:rPr>
              <a:t> easier to store safely.</a:t>
            </a:r>
          </a:p>
        </p:txBody>
      </p:sp>
      <p:pic>
        <p:nvPicPr>
          <p:cNvPr id="4" name="Picture 6" descr="Rib-eyeFilletR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221" y="2571092"/>
            <a:ext cx="3828761" cy="290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Meat today</a:t>
            </a:r>
          </a:p>
        </p:txBody>
      </p:sp>
      <p:sp>
        <p:nvSpPr>
          <p:cNvPr id="3" name="Subtitle 2"/>
          <p:cNvSpPr>
            <a:spLocks noGrp="1"/>
          </p:cNvSpPr>
          <p:nvPr>
            <p:ph type="subTitle" idx="1"/>
          </p:nvPr>
        </p:nvSpPr>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Today the consumer is looking for meat that:</a:t>
            </a:r>
          </a:p>
          <a:p>
            <a:pPr>
              <a:spcBef>
                <a:spcPct val="50000"/>
              </a:spcBef>
              <a:buFontTx/>
              <a:buChar char="•"/>
            </a:pPr>
            <a:r>
              <a:rPr lang="en-GB" altLang="en-US" sz="2000" dirty="0">
                <a:latin typeface="Arial" panose="020B0604020202020204" pitchFamily="34" charset="0"/>
                <a:cs typeface="Arial" panose="020B0604020202020204" pitchFamily="34" charset="0"/>
              </a:rPr>
              <a:t> can be used in different ways;</a:t>
            </a:r>
          </a:p>
          <a:p>
            <a:pPr>
              <a:spcBef>
                <a:spcPct val="50000"/>
              </a:spcBef>
              <a:buFontTx/>
              <a:buChar char="•"/>
            </a:pPr>
            <a:r>
              <a:rPr lang="en-GB" altLang="en-US" sz="2000" dirty="0">
                <a:latin typeface="Arial" panose="020B0604020202020204" pitchFamily="34" charset="0"/>
                <a:cs typeface="Arial" panose="020B0604020202020204" pitchFamily="34" charset="0"/>
              </a:rPr>
              <a:t> is convenient to prepare;</a:t>
            </a:r>
          </a:p>
          <a:p>
            <a:pPr>
              <a:spcBef>
                <a:spcPct val="50000"/>
              </a:spcBef>
              <a:buFontTx/>
              <a:buChar char="•"/>
            </a:pPr>
            <a:r>
              <a:rPr lang="en-GB" altLang="en-US" sz="2000" dirty="0">
                <a:latin typeface="Arial" panose="020B0604020202020204" pitchFamily="34" charset="0"/>
                <a:cs typeface="Arial" panose="020B0604020202020204" pitchFamily="34" charset="0"/>
              </a:rPr>
              <a:t> simple to store;</a:t>
            </a:r>
          </a:p>
          <a:p>
            <a:pPr>
              <a:spcBef>
                <a:spcPct val="50000"/>
              </a:spcBef>
              <a:buFontTx/>
              <a:buChar char="•"/>
            </a:pPr>
            <a:r>
              <a:rPr lang="en-GB" altLang="en-US" sz="2000" dirty="0">
                <a:latin typeface="Arial" panose="020B0604020202020204" pitchFamily="34" charset="0"/>
                <a:cs typeface="Arial" panose="020B0604020202020204" pitchFamily="34" charset="0"/>
              </a:rPr>
              <a:t> easy to cook;</a:t>
            </a:r>
          </a:p>
          <a:p>
            <a:pPr>
              <a:spcBef>
                <a:spcPct val="50000"/>
              </a:spcBef>
              <a:buFontTx/>
              <a:buChar char="•"/>
            </a:pPr>
            <a:r>
              <a:rPr lang="en-GB" altLang="en-US" sz="2000" dirty="0">
                <a:latin typeface="Arial" panose="020B0604020202020204" pitchFamily="34" charset="0"/>
                <a:cs typeface="Arial" panose="020B0604020202020204" pitchFamily="34" charset="0"/>
              </a:rPr>
              <a:t> is low in fat.</a:t>
            </a:r>
          </a:p>
        </p:txBody>
      </p:sp>
      <p:pic>
        <p:nvPicPr>
          <p:cNvPr id="4" name="Picture 4" descr="tipspanf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30" y="2258505"/>
            <a:ext cx="3160713"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irl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618" y="3842830"/>
            <a:ext cx="30956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16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Where we buy meat</a:t>
            </a:r>
          </a:p>
        </p:txBody>
      </p:sp>
      <p:sp>
        <p:nvSpPr>
          <p:cNvPr id="3" name="Subtitle 2"/>
          <p:cNvSpPr>
            <a:spLocks noGrp="1"/>
          </p:cNvSpPr>
          <p:nvPr>
            <p:ph type="subTitle" idx="1"/>
          </p:nvPr>
        </p:nvSpPr>
        <p:spPr/>
        <p:txBody>
          <a:bodyPr/>
          <a:lstStyle/>
          <a:p>
            <a:pPr marL="0" indent="0">
              <a:buNone/>
            </a:pPr>
            <a:r>
              <a:rPr lang="en-US" sz="2000" dirty="0"/>
              <a:t>Text here</a:t>
            </a:r>
          </a:p>
        </p:txBody>
      </p:sp>
      <p:pic>
        <p:nvPicPr>
          <p:cNvPr id="4" name="Picture 11" descr="SHOPPERS BEEF-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78" y="2251075"/>
            <a:ext cx="285273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Counter T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492" y="3430341"/>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butcher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876" y="1800464"/>
            <a:ext cx="3571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328" y="4032910"/>
            <a:ext cx="3348038"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16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Meat today</a:t>
            </a:r>
          </a:p>
        </p:txBody>
      </p:sp>
      <p:sp>
        <p:nvSpPr>
          <p:cNvPr id="3" name="Subtitle 2"/>
          <p:cNvSpPr>
            <a:spLocks noGrp="1"/>
          </p:cNvSpPr>
          <p:nvPr>
            <p:ph type="subTitle" idx="1"/>
          </p:nvPr>
        </p:nvSpPr>
        <p:spPr>
          <a:xfrm>
            <a:off x="1169276" y="2571092"/>
            <a:ext cx="5124646" cy="3600000"/>
          </a:xfrm>
        </p:spPr>
        <p:txBody>
          <a:bodyPr/>
          <a:lstStyle/>
          <a:p>
            <a:pPr>
              <a:spcBef>
                <a:spcPct val="50000"/>
              </a:spcBef>
              <a:buFontTx/>
              <a:buChar char="•"/>
            </a:pPr>
            <a:r>
              <a:rPr lang="en-GB" altLang="en-US" sz="2000" b="1" dirty="0">
                <a:latin typeface="Arial" panose="020B0604020202020204" pitchFamily="34" charset="0"/>
                <a:cs typeface="Arial" panose="020B0604020202020204" pitchFamily="34" charset="0"/>
              </a:rPr>
              <a:t>Boneless cuts</a:t>
            </a:r>
            <a:r>
              <a:rPr lang="en-GB" altLang="en-US" sz="2000" dirty="0">
                <a:latin typeface="Arial" panose="020B0604020202020204" pitchFamily="34" charset="0"/>
                <a:cs typeface="Arial" panose="020B0604020202020204" pitchFamily="34" charset="0"/>
              </a:rPr>
              <a:t> (beef, pork and lamb) – economical and suitable for quick and easy methods of cooking, e.g. grilling.</a:t>
            </a:r>
          </a:p>
          <a:p>
            <a:pPr>
              <a:spcBef>
                <a:spcPct val="50000"/>
              </a:spcBef>
              <a:buFontTx/>
              <a:buChar char="•"/>
            </a:pPr>
            <a:r>
              <a:rPr lang="en-GB" altLang="en-US" sz="2000" b="1" dirty="0">
                <a:latin typeface="Arial" panose="020B0604020202020204" pitchFamily="34" charset="0"/>
                <a:cs typeface="Arial" panose="020B0604020202020204" pitchFamily="34" charset="0"/>
              </a:rPr>
              <a:t>Boned and rolled joints of meat</a:t>
            </a:r>
            <a:r>
              <a:rPr lang="en-GB" altLang="en-US" sz="2000" dirty="0">
                <a:latin typeface="Arial" panose="020B0604020202020204" pitchFamily="34" charset="0"/>
                <a:cs typeface="Arial" panose="020B0604020202020204" pitchFamily="34" charset="0"/>
              </a:rPr>
              <a:t> – smaller joints to reduce cooking time and making it easier to carve.</a:t>
            </a:r>
          </a:p>
          <a:p>
            <a:pPr>
              <a:spcBef>
                <a:spcPct val="50000"/>
              </a:spcBef>
              <a:buFontTx/>
              <a:buChar char="•"/>
            </a:pPr>
            <a:r>
              <a:rPr lang="en-GB" altLang="en-US" sz="2000" b="1" dirty="0">
                <a:latin typeface="Arial" panose="020B0604020202020204" pitchFamily="34" charset="0"/>
                <a:cs typeface="Arial" panose="020B0604020202020204" pitchFamily="34" charset="0"/>
              </a:rPr>
              <a:t>Lean and extra lean cuts</a:t>
            </a:r>
            <a:r>
              <a:rPr lang="en-GB" altLang="en-US" sz="2000" dirty="0">
                <a:latin typeface="Arial" panose="020B0604020202020204" pitchFamily="34" charset="0"/>
                <a:cs typeface="Arial" panose="020B0604020202020204" pitchFamily="34" charset="0"/>
              </a:rPr>
              <a:t> – trimmed cuts of meat which are lower in fat.</a:t>
            </a: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4" y="1820120"/>
            <a:ext cx="1944687"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9708" y="2643941"/>
            <a:ext cx="2580335" cy="2580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b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4226404"/>
            <a:ext cx="19446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16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Meat today</a:t>
            </a:r>
          </a:p>
        </p:txBody>
      </p:sp>
      <p:sp>
        <p:nvSpPr>
          <p:cNvPr id="3" name="Subtitle 2"/>
          <p:cNvSpPr>
            <a:spLocks noGrp="1"/>
          </p:cNvSpPr>
          <p:nvPr>
            <p:ph type="subTitle" idx="1"/>
          </p:nvPr>
        </p:nvSpPr>
        <p:spPr>
          <a:xfrm>
            <a:off x="1169277" y="2571092"/>
            <a:ext cx="5231524" cy="3600000"/>
          </a:xfrm>
        </p:spPr>
        <p:txBody>
          <a:bodyPr/>
          <a:lstStyle/>
          <a:p>
            <a:pPr>
              <a:spcBef>
                <a:spcPct val="50000"/>
              </a:spcBef>
              <a:buFontTx/>
              <a:buChar char="•"/>
            </a:pPr>
            <a:r>
              <a:rPr lang="en-GB" altLang="en-US" sz="2000" b="1" dirty="0">
                <a:latin typeface="Arial" panose="020B0604020202020204" pitchFamily="34" charset="0"/>
                <a:cs typeface="Arial" panose="020B0604020202020204" pitchFamily="34" charset="0"/>
              </a:rPr>
              <a:t>Cubes of meat</a:t>
            </a:r>
            <a:r>
              <a:rPr lang="en-GB" altLang="en-US" sz="2000" dirty="0">
                <a:latin typeface="Arial" panose="020B0604020202020204" pitchFamily="34" charset="0"/>
                <a:cs typeface="Arial" panose="020B0604020202020204" pitchFamily="34" charset="0"/>
              </a:rPr>
              <a:t> – sold cut into cubes, ready for making stews, kebabs and casseroles.</a:t>
            </a:r>
          </a:p>
          <a:p>
            <a:pPr>
              <a:spcBef>
                <a:spcPct val="50000"/>
              </a:spcBef>
              <a:buFontTx/>
              <a:buChar char="•"/>
            </a:pPr>
            <a:r>
              <a:rPr lang="en-GB" altLang="en-US" sz="2000" b="1" dirty="0">
                <a:latin typeface="Arial" panose="020B0604020202020204" pitchFamily="34" charset="0"/>
                <a:cs typeface="Arial" panose="020B0604020202020204" pitchFamily="34" charset="0"/>
              </a:rPr>
              <a:t>Lean minced meat</a:t>
            </a:r>
            <a:r>
              <a:rPr lang="en-GB" altLang="en-US" sz="2000" dirty="0">
                <a:latin typeface="Arial" panose="020B0604020202020204" pitchFamily="34" charset="0"/>
                <a:cs typeface="Arial" panose="020B0604020202020204" pitchFamily="34" charset="0"/>
              </a:rPr>
              <a:t> – meat is trimmed of fat and minced.</a:t>
            </a:r>
          </a:p>
          <a:p>
            <a:pPr>
              <a:spcBef>
                <a:spcPct val="50000"/>
              </a:spcBef>
              <a:buFontTx/>
              <a:buChar char="•"/>
            </a:pPr>
            <a:r>
              <a:rPr lang="en-GB" altLang="en-US" sz="2000" b="1" dirty="0">
                <a:latin typeface="Arial" panose="020B0604020202020204" pitchFamily="34" charset="0"/>
                <a:cs typeface="Arial" panose="020B0604020202020204" pitchFamily="34" charset="0"/>
              </a:rPr>
              <a:t>Thin strips</a:t>
            </a:r>
            <a:r>
              <a:rPr lang="en-GB" altLang="en-US" sz="2000" dirty="0">
                <a:latin typeface="Arial" panose="020B0604020202020204" pitchFamily="34" charset="0"/>
                <a:cs typeface="Arial" panose="020B0604020202020204" pitchFamily="34" charset="0"/>
              </a:rPr>
              <a:t> – meat is pre-cut into strips, suitable for quick cooking methods, e.g. stir-frying.</a:t>
            </a:r>
          </a:p>
        </p:txBody>
      </p:sp>
      <p:pic>
        <p:nvPicPr>
          <p:cNvPr id="4" name="Picture 7" descr="diced po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685" y="1563798"/>
            <a:ext cx="2418195" cy="241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17450"/>
          <a:stretch/>
        </p:blipFill>
        <p:spPr bwMode="auto">
          <a:xfrm>
            <a:off x="6675274" y="4108862"/>
            <a:ext cx="2808287" cy="231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beef minc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4189" y="2697273"/>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16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Identifying cuts of meat</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383430"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A carcase of beef, pork or lamb is divided into different cuts – which may vary according to the carcase weight and quality. Therefore cuts of meat vary in energy and nutrients, composition, weight and fat level.</a:t>
            </a:r>
          </a:p>
          <a:p>
            <a:pPr marL="0" indent="0">
              <a:spcBef>
                <a:spcPct val="50000"/>
              </a:spcBef>
              <a:buNone/>
            </a:pPr>
            <a:r>
              <a:rPr lang="en-GB" altLang="en-US" sz="2000" dirty="0">
                <a:latin typeface="Arial" panose="020B0604020202020204" pitchFamily="34" charset="0"/>
                <a:cs typeface="Arial" panose="020B0604020202020204" pitchFamily="34" charset="0"/>
              </a:rPr>
              <a:t>Although there are these variations, retail cuts of meat are influenced by the structure and composition of the carcase, e.g. the position of bones and muscles.</a:t>
            </a: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58" y="1730053"/>
            <a:ext cx="3295236" cy="218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858" y="4078114"/>
            <a:ext cx="3295235" cy="21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16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Identifying cuts of meat</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5837166" cy="3600000"/>
          </a:xfrm>
        </p:spPr>
        <p:txBody>
          <a:bodyPr/>
          <a:lstStyle/>
          <a:p>
            <a:pPr marL="0" indent="0">
              <a:spcBef>
                <a:spcPct val="50000"/>
              </a:spcBef>
              <a:buNone/>
            </a:pPr>
            <a:r>
              <a:rPr lang="en-GB" altLang="en-US" sz="2000" dirty="0">
                <a:latin typeface="Arial" panose="020B0604020202020204" pitchFamily="34" charset="0"/>
                <a:cs typeface="Arial" panose="020B0604020202020204" pitchFamily="34" charset="0"/>
              </a:rPr>
              <a:t>In general terms:</a:t>
            </a:r>
          </a:p>
          <a:p>
            <a:pPr>
              <a:spcBef>
                <a:spcPct val="50000"/>
              </a:spcBef>
              <a:buFontTx/>
              <a:buChar char="•"/>
            </a:pPr>
            <a:r>
              <a:rPr lang="en-GB" altLang="en-US" sz="2000" dirty="0">
                <a:latin typeface="Arial" panose="020B0604020202020204" pitchFamily="34" charset="0"/>
                <a:cs typeface="Arial" panose="020B0604020202020204" pitchFamily="34" charset="0"/>
              </a:rPr>
              <a:t>The front half (forequarter) of a carcase has more muscles (per cut of meat) which have worked harder, contain more connective tissue and therefore give less tender meat;</a:t>
            </a:r>
          </a:p>
          <a:p>
            <a:pPr>
              <a:spcBef>
                <a:spcPct val="50000"/>
              </a:spcBef>
            </a:pPr>
            <a:r>
              <a:rPr lang="en-GB" altLang="en-US" sz="2000" dirty="0">
                <a:latin typeface="Arial" panose="020B0604020202020204" pitchFamily="34" charset="0"/>
                <a:cs typeface="Arial" panose="020B0604020202020204" pitchFamily="34" charset="0"/>
              </a:rPr>
              <a:t>Cuts of meat from the neck and shoulder muscles, in particular, have long thick fibres and contain a lot of connective tissue. </a:t>
            </a:r>
          </a:p>
        </p:txBody>
      </p:sp>
    </p:spTree>
    <p:extLst>
      <p:ext uri="{BB962C8B-B14F-4D97-AF65-F5344CB8AC3E}">
        <p14:creationId xmlns:p14="http://schemas.microsoft.com/office/powerpoint/2010/main" val="2950539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1358</Words>
  <Application>Microsoft Office PowerPoint</Application>
  <PresentationFormat>Widescreen</PresentationFormat>
  <Paragraphs>112</Paragraphs>
  <Slides>27</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27</vt:i4>
      </vt:variant>
    </vt:vector>
  </HeadingPairs>
  <TitlesOfParts>
    <vt:vector size="34" baseType="lpstr">
      <vt:lpstr>Arial</vt:lpstr>
      <vt:lpstr>Calibri</vt:lpstr>
      <vt:lpstr>Futura Bk</vt:lpstr>
      <vt:lpstr>Office Theme</vt:lpstr>
      <vt:lpstr>Custom Design</vt:lpstr>
      <vt:lpstr>1_Custom Design</vt:lpstr>
      <vt:lpstr>3_Custom Design</vt:lpstr>
      <vt:lpstr>Meat types and cuts</vt:lpstr>
      <vt:lpstr>Welcome </vt:lpstr>
      <vt:lpstr>Introduction</vt:lpstr>
      <vt:lpstr>Meat today</vt:lpstr>
      <vt:lpstr>Where we buy meat</vt:lpstr>
      <vt:lpstr>Meat today</vt:lpstr>
      <vt:lpstr>Meat today</vt:lpstr>
      <vt:lpstr>Identifying cuts of meat </vt:lpstr>
      <vt:lpstr>Identifying cuts of meat </vt:lpstr>
      <vt:lpstr>Identifying cuts of meat </vt:lpstr>
      <vt:lpstr>Beef</vt:lpstr>
      <vt:lpstr>Lamb</vt:lpstr>
      <vt:lpstr>Pork</vt:lpstr>
      <vt:lpstr>Choice and variety </vt:lpstr>
      <vt:lpstr>Choice and variety</vt:lpstr>
      <vt:lpstr>Meat cuts and cooking </vt:lpstr>
      <vt:lpstr>Cooking techniques </vt:lpstr>
      <vt:lpstr>Cooking techniques </vt:lpstr>
      <vt:lpstr>Cooking techniques </vt:lpstr>
      <vt:lpstr>Cooking techniques: beef </vt:lpstr>
      <vt:lpstr>Cooking techniques: beef </vt:lpstr>
      <vt:lpstr>Cooking techniques: lamb </vt:lpstr>
      <vt:lpstr>Cooking techniques: lamb </vt:lpstr>
      <vt:lpstr>Cooking techniques: pork </vt:lpstr>
      <vt:lpstr>Cooking techniques: pork </vt:lpstr>
      <vt:lpstr>Summary </vt:lpstr>
      <vt:lpstr>Meat types and cuts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Elsa Healey</cp:lastModifiedBy>
  <cp:revision>26</cp:revision>
  <dcterms:created xsi:type="dcterms:W3CDTF">2018-10-10T09:22:08Z</dcterms:created>
  <dcterms:modified xsi:type="dcterms:W3CDTF">2022-04-27T07:55:34Z</dcterms:modified>
</cp:coreProperties>
</file>