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sldIdLst>
    <p:sldId id="256" r:id="rId8"/>
    <p:sldId id="259" r:id="rId9"/>
    <p:sldId id="270" r:id="rId10"/>
    <p:sldId id="272" r:id="rId11"/>
    <p:sldId id="271" r:id="rId12"/>
    <p:sldId id="273" r:id="rId13"/>
    <p:sldId id="274" r:id="rId14"/>
    <p:sldId id="275" r:id="rId15"/>
    <p:sldId id="276" r:id="rId16"/>
    <p:sldId id="26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C4D9"/>
    <a:srgbClr val="B8B8D1"/>
    <a:srgbClr val="263B83"/>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0967" autoAdjust="0"/>
    <p:restoredTop sz="94655"/>
  </p:normalViewPr>
  <p:slideViewPr>
    <p:cSldViewPr snapToGrid="0" snapToObjects="1">
      <p:cViewPr varScale="1">
        <p:scale>
          <a:sx n="61" d="100"/>
          <a:sy n="61" d="100"/>
        </p:scale>
        <p:origin x="45" y="74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263B83"/>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263B83"/>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3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263B83"/>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2023</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Medical conditions and food choice</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Medical conditions and </a:t>
            </a:r>
            <a:r>
              <a:rPr lang="en-US"/>
              <a:t>food choice</a:t>
            </a:r>
            <a:endParaRPr lang="en-GB"/>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
        <p:nvSpPr>
          <p:cNvPr id="4" name="TextBox 3">
            <a:extLst>
              <a:ext uri="{FF2B5EF4-FFF2-40B4-BE49-F238E27FC236}">
                <a16:creationId xmlns:a16="http://schemas.microsoft.com/office/drawing/2014/main" id="{8857E653-0469-864C-4800-B136F7FAB9EF}"/>
              </a:ext>
            </a:extLst>
          </p:cNvPr>
          <p:cNvSpPr txBox="1"/>
          <p:nvPr/>
        </p:nvSpPr>
        <p:spPr>
          <a:xfrm>
            <a:off x="393116" y="6175629"/>
            <a:ext cx="9904396"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004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Diabetes</a:t>
            </a:r>
          </a:p>
        </p:txBody>
      </p:sp>
      <p:sp>
        <p:nvSpPr>
          <p:cNvPr id="3" name="Subtitle 2"/>
          <p:cNvSpPr>
            <a:spLocks noGrp="1"/>
          </p:cNvSpPr>
          <p:nvPr>
            <p:ph type="subTitle" idx="1"/>
          </p:nvPr>
        </p:nvSpPr>
        <p:spPr/>
        <p:txBody>
          <a:bodyPr/>
          <a:lstStyle/>
          <a:p>
            <a:pPr marL="0" indent="0">
              <a:buNone/>
            </a:pPr>
            <a:r>
              <a:rPr lang="en-GB" sz="2000" b="1" dirty="0"/>
              <a:t>Type 1 diabetes</a:t>
            </a:r>
          </a:p>
          <a:p>
            <a:pPr marL="0" indent="0">
              <a:buNone/>
            </a:pPr>
            <a:r>
              <a:rPr lang="en-GB" sz="2000" dirty="0"/>
              <a:t>The body does not produce insulin, as pancreatic cells which normally produce insulin are missing or damaged, so blood glucose levels remain high. </a:t>
            </a:r>
          </a:p>
          <a:p>
            <a:pPr marL="0" indent="0">
              <a:buNone/>
            </a:pPr>
            <a:r>
              <a:rPr lang="en-GB" sz="2000" dirty="0"/>
              <a:t>Treated by daily injections of insulin.</a:t>
            </a:r>
          </a:p>
          <a:p>
            <a:pPr marL="0" indent="0">
              <a:buNone/>
            </a:pPr>
            <a:endParaRPr lang="en-GB" sz="2000" dirty="0"/>
          </a:p>
          <a:p>
            <a:pPr marL="0" indent="0">
              <a:buNone/>
            </a:pPr>
            <a:r>
              <a:rPr lang="en-GB" sz="2000" b="1" dirty="0"/>
              <a:t>Type 2 diabetes</a:t>
            </a:r>
          </a:p>
          <a:p>
            <a:pPr marL="0" indent="0">
              <a:buNone/>
            </a:pPr>
            <a:r>
              <a:rPr lang="en-GB" sz="2000" dirty="0"/>
              <a:t>The body produces insulin in the pancreas, but it is insufficient to control blood glucose effectively. This is often because the body tissues are resistant to the action of insulin. </a:t>
            </a:r>
          </a:p>
          <a:p>
            <a:pPr marL="0" indent="0">
              <a:buNone/>
            </a:pPr>
            <a:r>
              <a:rPr lang="en-GB" sz="2000" dirty="0"/>
              <a:t>Type 2 diabetes can be controlled or improved by diet. </a:t>
            </a:r>
          </a:p>
          <a:p>
            <a:pPr marL="0" indent="0">
              <a:buNone/>
            </a:pPr>
            <a:endParaRPr lang="en-US" sz="2000" dirty="0"/>
          </a:p>
        </p:txBody>
      </p:sp>
    </p:spTree>
    <p:extLst>
      <p:ext uri="{BB962C8B-B14F-4D97-AF65-F5344CB8AC3E}">
        <p14:creationId xmlns:p14="http://schemas.microsoft.com/office/powerpoint/2010/main" val="1740713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Type 2 diabetes</a:t>
            </a:r>
          </a:p>
        </p:txBody>
      </p:sp>
      <p:sp>
        <p:nvSpPr>
          <p:cNvPr id="3" name="Subtitle 2"/>
          <p:cNvSpPr>
            <a:spLocks noGrp="1"/>
          </p:cNvSpPr>
          <p:nvPr>
            <p:ph type="subTitle" idx="1"/>
          </p:nvPr>
        </p:nvSpPr>
        <p:spPr>
          <a:xfrm>
            <a:off x="1169276" y="2571092"/>
            <a:ext cx="6581859" cy="3600000"/>
          </a:xfrm>
        </p:spPr>
        <p:txBody>
          <a:bodyPr/>
          <a:lstStyle/>
          <a:p>
            <a:pPr marL="0" indent="0">
              <a:buNone/>
            </a:pPr>
            <a:r>
              <a:rPr lang="en-GB" sz="2000" dirty="0"/>
              <a:t>Most people with newly diagnosed type 2 diabetes are overweight or obese.</a:t>
            </a:r>
          </a:p>
          <a:p>
            <a:pPr marL="0" indent="0">
              <a:buNone/>
            </a:pPr>
            <a:r>
              <a:rPr lang="en-GB" sz="2000" dirty="0"/>
              <a:t>Prevention includes following a healthy varied diet, taking more physical activity, maintaining a healthy weight (BMI 18.5-25 kg/m squared) and avoiding weight gain (&gt;5kg) in adult life.</a:t>
            </a:r>
          </a:p>
          <a:p>
            <a:pPr marL="0" indent="0">
              <a:buNone/>
            </a:pPr>
            <a:r>
              <a:rPr lang="en-GB" sz="2000" dirty="0"/>
              <a:t>Diet modification and physical activity help patients to control blood glucose levels and also to help overweight patients to lose weight.</a:t>
            </a:r>
          </a:p>
          <a:p>
            <a:pPr marL="0" indent="0">
              <a:buNone/>
            </a:pPr>
            <a:r>
              <a:rPr lang="en-GB" sz="2000" dirty="0"/>
              <a:t>People with type 2 diabetes should still follow the basic principles of the Eatwell Guide.</a:t>
            </a:r>
          </a:p>
          <a:p>
            <a:pPr marL="0" indent="0">
              <a:buNone/>
            </a:pPr>
            <a:endParaRPr lang="en-GB"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4809" y="2749396"/>
            <a:ext cx="4440865" cy="2710376"/>
          </a:xfrm>
          <a:prstGeom prst="rect">
            <a:avLst/>
          </a:prstGeom>
        </p:spPr>
      </p:pic>
    </p:spTree>
    <p:extLst>
      <p:ext uri="{BB962C8B-B14F-4D97-AF65-F5344CB8AC3E}">
        <p14:creationId xmlns:p14="http://schemas.microsoft.com/office/powerpoint/2010/main" val="2345164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600" dirty="0"/>
              <a:t>Why iron is important?</a:t>
            </a:r>
            <a:endParaRPr lang="en-US" dirty="0"/>
          </a:p>
        </p:txBody>
      </p:sp>
      <p:sp>
        <p:nvSpPr>
          <p:cNvPr id="3" name="Subtitle 2"/>
          <p:cNvSpPr>
            <a:spLocks noGrp="1"/>
          </p:cNvSpPr>
          <p:nvPr>
            <p:ph type="subTitle" idx="1"/>
          </p:nvPr>
        </p:nvSpPr>
        <p:spPr>
          <a:xfrm>
            <a:off x="1169276" y="2571092"/>
            <a:ext cx="5264181" cy="3600000"/>
          </a:xfrm>
        </p:spPr>
        <p:txBody>
          <a:bodyPr/>
          <a:lstStyle/>
          <a:p>
            <a:pPr marL="0" indent="0">
              <a:buNone/>
            </a:pPr>
            <a:r>
              <a:rPr lang="en-GB" sz="2000" dirty="0"/>
              <a:t>Iron helps </a:t>
            </a:r>
            <a:r>
              <a:rPr lang="en-GB" sz="2000" b="0" i="0" dirty="0">
                <a:solidFill>
                  <a:srgbClr val="263143"/>
                </a:solidFill>
                <a:effectLst/>
                <a:latin typeface="Helvetica" panose="020B0604020202020204" pitchFamily="34" charset="0"/>
              </a:rPr>
              <a:t>to make red blood cells, which carry oxygen around the body. It also helps the immune system to work and helps the brain to function normally.</a:t>
            </a:r>
            <a:endParaRPr lang="en-GB" sz="2000" dirty="0"/>
          </a:p>
          <a:p>
            <a:pPr marL="0" indent="0">
              <a:buNone/>
            </a:pPr>
            <a:endParaRPr lang="en-GB" sz="2000" dirty="0"/>
          </a:p>
          <a:p>
            <a:pPr marL="0" indent="0">
              <a:buNone/>
            </a:pPr>
            <a:r>
              <a:rPr lang="en-GB" sz="2000" dirty="0"/>
              <a:t>A lack of dietary iron depletes iron stores in the body and this can eventually lead to iron deficiency anaemia.</a:t>
            </a:r>
          </a:p>
          <a:p>
            <a:pPr marL="0" indent="0">
              <a:buNone/>
            </a:pPr>
            <a:endParaRPr lang="en-US" sz="2000" dirty="0"/>
          </a:p>
        </p:txBody>
      </p:sp>
      <p:pic>
        <p:nvPicPr>
          <p:cNvPr id="1026" name="Picture 2" descr="Free Virus Pathogen photo and picture">
            <a:extLst>
              <a:ext uri="{FF2B5EF4-FFF2-40B4-BE49-F238E27FC236}">
                <a16:creationId xmlns:a16="http://schemas.microsoft.com/office/drawing/2014/main" id="{445F5C2E-EFC2-0A0A-615A-368AB66FE2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7007" y="2518935"/>
            <a:ext cx="4623529" cy="3652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164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Iron deficiency </a:t>
            </a:r>
            <a:r>
              <a:rPr lang="en-US" dirty="0" err="1"/>
              <a:t>anaemia</a:t>
            </a:r>
            <a:endParaRPr lang="en-US" dirty="0"/>
          </a:p>
        </p:txBody>
      </p:sp>
      <p:sp>
        <p:nvSpPr>
          <p:cNvPr id="3" name="Subtitle 2"/>
          <p:cNvSpPr>
            <a:spLocks noGrp="1"/>
          </p:cNvSpPr>
          <p:nvPr>
            <p:ph type="subTitle" idx="1"/>
          </p:nvPr>
        </p:nvSpPr>
        <p:spPr>
          <a:xfrm>
            <a:off x="1169276" y="2571092"/>
            <a:ext cx="6677370" cy="3600000"/>
          </a:xfrm>
        </p:spPr>
        <p:txBody>
          <a:bodyPr/>
          <a:lstStyle/>
          <a:p>
            <a:pPr marL="342900" indent="-342900">
              <a:buFont typeface="Arial" panose="020B0604020202020204" pitchFamily="34" charset="0"/>
              <a:buChar char="•"/>
            </a:pPr>
            <a:r>
              <a:rPr lang="en-GB" sz="2000" dirty="0"/>
              <a:t>More than 2 billion people worldwide suffer from iron deficiency anaemia, making it the most common nutritional deficiency condition.</a:t>
            </a:r>
          </a:p>
          <a:p>
            <a:pPr marL="342900" indent="-342900">
              <a:buFont typeface="Arial" panose="020B0604020202020204" pitchFamily="34" charset="0"/>
              <a:buChar char="•"/>
            </a:pPr>
            <a:r>
              <a:rPr lang="en-GB" sz="2000" dirty="0"/>
              <a:t>Teenage girls and women of childbearing age need more iron than males of the same age making them at increased risk of deficiency.</a:t>
            </a:r>
          </a:p>
          <a:p>
            <a:pPr marL="342900" indent="-342900">
              <a:buFont typeface="Arial" panose="020B0604020202020204" pitchFamily="34" charset="0"/>
              <a:buChar char="•"/>
            </a:pPr>
            <a:r>
              <a:rPr lang="en-GB" sz="2000" dirty="0"/>
              <a:t>Symptoms can include: tiredness and lack of energy; shortness of breath; noticeable heartbeats (heart palpitations) or pale skin.</a:t>
            </a:r>
          </a:p>
          <a:p>
            <a:pPr marL="342900" indent="-342900">
              <a:buFont typeface="Arial" panose="020B0604020202020204" pitchFamily="34" charset="0"/>
              <a:buChar char="•"/>
            </a:pPr>
            <a:r>
              <a:rPr lang="en-GB" sz="2000" dirty="0"/>
              <a:t>Iron deficiency anaemia is usually tested by a full blood count (FBC) test.</a:t>
            </a:r>
          </a:p>
          <a:p>
            <a:pPr marL="0" indent="0">
              <a:buNone/>
            </a:pPr>
            <a:endParaRPr lang="en-GB" sz="2000" dirty="0"/>
          </a:p>
          <a:p>
            <a:pPr marL="0" indent="0">
              <a:buNone/>
            </a:pPr>
            <a:endParaRPr lang="en-GB" sz="2000" dirty="0"/>
          </a:p>
        </p:txBody>
      </p:sp>
      <p:pic>
        <p:nvPicPr>
          <p:cNvPr id="2050" name="Picture 2" descr="Free Red Blood Cells Blood Vessel photo and picture">
            <a:extLst>
              <a:ext uri="{FF2B5EF4-FFF2-40B4-BE49-F238E27FC236}">
                <a16:creationId xmlns:a16="http://schemas.microsoft.com/office/drawing/2014/main" id="{6E2BBF60-8369-CBDB-6DE5-A6570DFA85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705" t="2735" r="25833"/>
          <a:stretch/>
        </p:blipFill>
        <p:spPr bwMode="auto">
          <a:xfrm>
            <a:off x="7973038" y="2227384"/>
            <a:ext cx="3734408" cy="3821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164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Sources of iron	</a:t>
            </a:r>
          </a:p>
        </p:txBody>
      </p:sp>
      <p:sp>
        <p:nvSpPr>
          <p:cNvPr id="3" name="Subtitle 2"/>
          <p:cNvSpPr>
            <a:spLocks noGrp="1"/>
          </p:cNvSpPr>
          <p:nvPr>
            <p:ph type="subTitle" idx="1"/>
          </p:nvPr>
        </p:nvSpPr>
        <p:spPr>
          <a:xfrm>
            <a:off x="1059548" y="2159612"/>
            <a:ext cx="7352932" cy="3600000"/>
          </a:xfrm>
        </p:spPr>
        <p:txBody>
          <a:bodyPr/>
          <a:lstStyle/>
          <a:p>
            <a:pPr marL="0" indent="0">
              <a:buNone/>
            </a:pPr>
            <a:r>
              <a:rPr lang="en-GB" sz="2000" dirty="0"/>
              <a:t>Dietary iron is found in two basic forms; haem iron (from animal sources) or non-haem iron (from plant sources). Haem iron is the most bioavailable form of iron.</a:t>
            </a:r>
          </a:p>
          <a:p>
            <a:pPr marL="0" indent="0">
              <a:buNone/>
            </a:pPr>
            <a:r>
              <a:rPr lang="en-GB" sz="2000" dirty="0"/>
              <a:t>Although meat is the most bioavailable source of iron, other good sources of iron include:</a:t>
            </a:r>
          </a:p>
          <a:p>
            <a:pPr marL="342900" indent="-342900">
              <a:buFont typeface="Arial" panose="020B0604020202020204" pitchFamily="34" charset="0"/>
              <a:buChar char="•"/>
            </a:pPr>
            <a:r>
              <a:rPr lang="en-GB" sz="2000" dirty="0"/>
              <a:t>pulses, such as beans, lentils and peas;</a:t>
            </a:r>
          </a:p>
          <a:p>
            <a:pPr marL="342900" indent="-342900">
              <a:buFont typeface="Arial" panose="020B0604020202020204" pitchFamily="34" charset="0"/>
              <a:buChar char="•"/>
            </a:pPr>
            <a:r>
              <a:rPr lang="en-GB" sz="2000" dirty="0"/>
              <a:t>nuts;</a:t>
            </a:r>
          </a:p>
          <a:p>
            <a:pPr marL="342900" indent="-342900">
              <a:buFont typeface="Arial" panose="020B0604020202020204" pitchFamily="34" charset="0"/>
              <a:buChar char="•"/>
            </a:pPr>
            <a:r>
              <a:rPr lang="en-GB" sz="2000" dirty="0"/>
              <a:t>dried fruit, such as raisins;</a:t>
            </a:r>
          </a:p>
          <a:p>
            <a:pPr marL="342900" indent="-342900">
              <a:buFont typeface="Arial" panose="020B0604020202020204" pitchFamily="34" charset="0"/>
              <a:buChar char="•"/>
            </a:pPr>
            <a:r>
              <a:rPr lang="en-GB" sz="2000" dirty="0"/>
              <a:t>dark-green vegetables, such as watercress, broccoli and spring greens;</a:t>
            </a:r>
          </a:p>
          <a:p>
            <a:pPr marL="342900" indent="-342900">
              <a:buFont typeface="Arial" panose="020B0604020202020204" pitchFamily="34" charset="0"/>
              <a:buChar char="•"/>
            </a:pPr>
            <a:r>
              <a:rPr lang="en-GB" sz="2000" dirty="0"/>
              <a:t>wholegrains, such as brown rice and brown bread;</a:t>
            </a:r>
          </a:p>
          <a:p>
            <a:pPr marL="342900" indent="-342900">
              <a:buFont typeface="Arial" panose="020B0604020202020204" pitchFamily="34" charset="0"/>
              <a:buChar char="•"/>
            </a:pPr>
            <a:r>
              <a:rPr lang="en-GB" sz="2000" dirty="0"/>
              <a:t>cereals fortified with iron.</a:t>
            </a:r>
          </a:p>
          <a:p>
            <a:pPr marL="0" indent="0">
              <a:buNone/>
            </a:pP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2287" y="3058316"/>
            <a:ext cx="3058194" cy="2039815"/>
          </a:xfrm>
          <a:prstGeom prst="rect">
            <a:avLst/>
          </a:prstGeom>
        </p:spPr>
      </p:pic>
    </p:spTree>
    <p:extLst>
      <p:ext uri="{BB962C8B-B14F-4D97-AF65-F5344CB8AC3E}">
        <p14:creationId xmlns:p14="http://schemas.microsoft.com/office/powerpoint/2010/main" val="2345164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Coeliac Disease</a:t>
            </a:r>
          </a:p>
        </p:txBody>
      </p:sp>
      <p:sp>
        <p:nvSpPr>
          <p:cNvPr id="3" name="Subtitle 2"/>
          <p:cNvSpPr>
            <a:spLocks noGrp="1"/>
          </p:cNvSpPr>
          <p:nvPr>
            <p:ph type="subTitle" idx="1"/>
          </p:nvPr>
        </p:nvSpPr>
        <p:spPr>
          <a:xfrm>
            <a:off x="1169274" y="2283798"/>
            <a:ext cx="7810134" cy="3600000"/>
          </a:xfrm>
        </p:spPr>
        <p:txBody>
          <a:bodyPr/>
          <a:lstStyle/>
          <a:p>
            <a:pPr marL="0" indent="0">
              <a:buNone/>
            </a:pPr>
            <a:r>
              <a:rPr lang="en-GB" sz="2000" dirty="0"/>
              <a:t>Coeliac disease is an autoimmune disease caused by an allergic reaction to gluten.</a:t>
            </a:r>
          </a:p>
          <a:p>
            <a:pPr marL="0" indent="0">
              <a:buNone/>
            </a:pPr>
            <a:r>
              <a:rPr lang="en-GB" sz="2000" dirty="0"/>
              <a:t>1% of the population have coeliac disease.</a:t>
            </a:r>
          </a:p>
          <a:p>
            <a:pPr marL="0" indent="0">
              <a:buNone/>
            </a:pPr>
            <a:r>
              <a:rPr lang="en-GB" sz="2000" dirty="0"/>
              <a:t>There is no evidence that the true prevalence of wheat intolerance is on the increase.</a:t>
            </a:r>
          </a:p>
          <a:p>
            <a:pPr marL="0" indent="0">
              <a:buNone/>
            </a:pPr>
            <a:r>
              <a:rPr lang="en-GB" sz="2000" dirty="0"/>
              <a:t>There is no reason to cut out gluten in the absence of a gluten related disorder.</a:t>
            </a:r>
          </a:p>
          <a:p>
            <a:pPr marL="0" indent="0">
              <a:buNone/>
            </a:pPr>
            <a:r>
              <a:rPr lang="en-GB" sz="2000" dirty="0"/>
              <a:t>Gluten should not be cut out if it results in poorer nutrition (such as reduced intake of wholegrains) or delays the diagnosis of a serious illness.</a:t>
            </a:r>
          </a:p>
          <a:p>
            <a:pPr marL="0" indent="0">
              <a:buNone/>
            </a:pPr>
            <a:r>
              <a:rPr lang="en-GB" sz="2000" dirty="0"/>
              <a:t>Coeliac disease is more difficult to clinically diagnose if a person has eliminated gluten from their diet.</a:t>
            </a:r>
          </a:p>
          <a:p>
            <a:pPr marL="0" indent="0">
              <a:buNone/>
            </a:pP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408" y="2962656"/>
            <a:ext cx="3002275" cy="1874520"/>
          </a:xfrm>
          <a:prstGeom prst="rect">
            <a:avLst/>
          </a:prstGeom>
        </p:spPr>
      </p:pic>
    </p:spTree>
    <p:extLst>
      <p:ext uri="{BB962C8B-B14F-4D97-AF65-F5344CB8AC3E}">
        <p14:creationId xmlns:p14="http://schemas.microsoft.com/office/powerpoint/2010/main" val="2345164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Lactose intolerance</a:t>
            </a:r>
          </a:p>
        </p:txBody>
      </p:sp>
      <p:sp>
        <p:nvSpPr>
          <p:cNvPr id="3" name="Subtitle 2"/>
          <p:cNvSpPr>
            <a:spLocks noGrp="1"/>
          </p:cNvSpPr>
          <p:nvPr>
            <p:ph type="subTitle" idx="1"/>
          </p:nvPr>
        </p:nvSpPr>
        <p:spPr>
          <a:xfrm>
            <a:off x="1169276" y="2571092"/>
            <a:ext cx="7215772" cy="3600000"/>
          </a:xfrm>
        </p:spPr>
        <p:txBody>
          <a:bodyPr/>
          <a:lstStyle/>
          <a:p>
            <a:pPr marL="0" indent="0">
              <a:buNone/>
            </a:pPr>
            <a:r>
              <a:rPr lang="en-GB" sz="2000" dirty="0"/>
              <a:t>Lactose intolerance is a common digestive problem where the body is unable to digest lactose. </a:t>
            </a:r>
          </a:p>
          <a:p>
            <a:pPr marL="0" indent="0">
              <a:buNone/>
            </a:pPr>
            <a:r>
              <a:rPr lang="en-GB" sz="2000" dirty="0"/>
              <a:t>This isn't the same as a milk or dairy allergy.</a:t>
            </a:r>
          </a:p>
          <a:p>
            <a:pPr marL="0" indent="0">
              <a:buNone/>
            </a:pPr>
            <a:r>
              <a:rPr lang="en-GB" sz="2000" dirty="0"/>
              <a:t>Symptoms include flatulence (wind), diarrhoea, bloated stomach, stomach cramps and pains and feeling sick.</a:t>
            </a:r>
          </a:p>
          <a:p>
            <a:pPr marL="0" indent="0">
              <a:buNone/>
            </a:pPr>
            <a:r>
              <a:rPr lang="en-GB" sz="2000" dirty="0"/>
              <a:t>Advice to control the symptoms is to limit lactose containing foods and drinks including milk and some dairy products.</a:t>
            </a:r>
          </a:p>
          <a:p>
            <a:pPr marL="0" indent="0">
              <a:buNone/>
            </a:pPr>
            <a:r>
              <a:rPr lang="en-GB" sz="2000" dirty="0"/>
              <a:t>People with lactose  intolerance can often still consume small amounts of lactose without experiencing any problems.</a:t>
            </a:r>
          </a:p>
          <a:p>
            <a:pPr marL="0" indent="0">
              <a:buNone/>
            </a:pPr>
            <a:endParaRPr lang="en-GB"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6528" y="2741676"/>
            <a:ext cx="3048000" cy="2033016"/>
          </a:xfrm>
          <a:prstGeom prst="rect">
            <a:avLst/>
          </a:prstGeom>
        </p:spPr>
      </p:pic>
    </p:spTree>
    <p:extLst>
      <p:ext uri="{BB962C8B-B14F-4D97-AF65-F5344CB8AC3E}">
        <p14:creationId xmlns:p14="http://schemas.microsoft.com/office/powerpoint/2010/main" val="2345164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Hypercholesterolemia</a:t>
            </a:r>
          </a:p>
        </p:txBody>
      </p:sp>
      <p:sp>
        <p:nvSpPr>
          <p:cNvPr id="3" name="Subtitle 2"/>
          <p:cNvSpPr>
            <a:spLocks noGrp="1"/>
          </p:cNvSpPr>
          <p:nvPr>
            <p:ph type="subTitle" idx="1"/>
          </p:nvPr>
        </p:nvSpPr>
        <p:spPr>
          <a:xfrm>
            <a:off x="1169277" y="2571092"/>
            <a:ext cx="5989616" cy="3600000"/>
          </a:xfrm>
        </p:spPr>
        <p:txBody>
          <a:bodyPr/>
          <a:lstStyle/>
          <a:p>
            <a:pPr marL="0" indent="0">
              <a:buNone/>
            </a:pPr>
            <a:r>
              <a:rPr lang="en-GB" sz="2000" dirty="0"/>
              <a:t>Hypercholesterolemia is the presence of high levels of cholesterol in the blood. It can be caused by an unhealthy diet, lack of exercise or physical activity, drinking excessive amounts of alcohol and smoking.</a:t>
            </a:r>
          </a:p>
          <a:p>
            <a:pPr marL="0" indent="0">
              <a:buNone/>
            </a:pPr>
            <a:r>
              <a:rPr lang="en-GB" sz="2000" dirty="0"/>
              <a:t>It increases the risk of; narrowing of the arteries (atherosclerosis), heart attack, stroke and peripheral arterial disease (PAD).</a:t>
            </a:r>
          </a:p>
          <a:p>
            <a:pPr marL="0" indent="0">
              <a:buNone/>
            </a:pPr>
            <a:r>
              <a:rPr lang="en-GB" sz="2000" dirty="0"/>
              <a:t>Blood cholesterol levels are measured with a simple blood test.</a:t>
            </a:r>
          </a:p>
          <a:p>
            <a:pPr marL="0" indent="0">
              <a:buNone/>
            </a:pPr>
            <a:r>
              <a:rPr lang="en-GB" sz="2000" dirty="0"/>
              <a:t>To lower cholesterol it is important to follow the basic principles of the Eatwell Guide and keep your diet low in fatty food.</a:t>
            </a:r>
          </a:p>
        </p:txBody>
      </p:sp>
      <p:pic>
        <p:nvPicPr>
          <p:cNvPr id="3074" name="Picture 2" descr="Free Heart Attack Illness photo and picture">
            <a:extLst>
              <a:ext uri="{FF2B5EF4-FFF2-40B4-BE49-F238E27FC236}">
                <a16:creationId xmlns:a16="http://schemas.microsoft.com/office/drawing/2014/main" id="{A762AF58-C925-5FF1-0A71-91E5146AB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3027" y="2585737"/>
            <a:ext cx="4785230" cy="3188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1643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ad97cfe-a968-427f-b02b-893e6ba0355a" xsi:nil="true"/>
    <_Flow_SignoffStatus xmlns="c53071f4-7f44-43fd-895c-8e7b6a3746b0" xsi:nil="true"/>
    <lcf76f155ced4ddcb4097134ff3c332f xmlns="c53071f4-7f44-43fd-895c-8e7b6a3746b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8" ma:contentTypeDescription="Create a new document." ma:contentTypeScope="" ma:versionID="dc6deb05df7d1fcd95eb88bf1a5a26f4">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8258fb5370106c49cde09acdb6d5137d"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96A940-62F2-405A-A0B1-CC7D2AE2E0D6}">
  <ds:schemaRefs>
    <ds:schemaRef ds:uri="http://schemas.microsoft.com/office/2006/metadata/properties"/>
    <ds:schemaRef ds:uri="http://schemas.microsoft.com/office/infopath/2007/PartnerControls"/>
    <ds:schemaRef ds:uri="ead97cfe-a968-427f-b02b-893e6ba0355a"/>
    <ds:schemaRef ds:uri="c53071f4-7f44-43fd-895c-8e7b6a3746b0"/>
  </ds:schemaRefs>
</ds:datastoreItem>
</file>

<file path=customXml/itemProps2.xml><?xml version="1.0" encoding="utf-8"?>
<ds:datastoreItem xmlns:ds="http://schemas.openxmlformats.org/officeDocument/2006/customXml" ds:itemID="{A6DDEACF-14E9-4BFE-B862-C650BF6F43A9}">
  <ds:schemaRefs>
    <ds:schemaRef ds:uri="http://schemas.microsoft.com/sharepoint/v3/contenttype/forms"/>
  </ds:schemaRefs>
</ds:datastoreItem>
</file>

<file path=customXml/itemProps3.xml><?xml version="1.0" encoding="utf-8"?>
<ds:datastoreItem xmlns:ds="http://schemas.openxmlformats.org/officeDocument/2006/customXml" ds:itemID="{1C2C1239-33B2-419A-A477-E0842C967C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071f4-7f44-43fd-895c-8e7b6a3746b0"/>
    <ds:schemaRef ds:uri="ead97cfe-a968-427f-b02b-893e6ba035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747</Words>
  <Application>Microsoft Office PowerPoint</Application>
  <PresentationFormat>Widescreen</PresentationFormat>
  <Paragraphs>54</Paragraphs>
  <Slides>10</Slides>
  <Notes>0</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10</vt:i4>
      </vt:variant>
    </vt:vector>
  </HeadingPairs>
  <TitlesOfParts>
    <vt:vector size="17" baseType="lpstr">
      <vt:lpstr>Arial</vt:lpstr>
      <vt:lpstr>Calibri</vt:lpstr>
      <vt:lpstr>Helvetica</vt:lpstr>
      <vt:lpstr>Office Theme</vt:lpstr>
      <vt:lpstr>Custom Design</vt:lpstr>
      <vt:lpstr>1_Custom Design</vt:lpstr>
      <vt:lpstr>3_Custom Design</vt:lpstr>
      <vt:lpstr>Medical conditions and food choice</vt:lpstr>
      <vt:lpstr>Diabetes</vt:lpstr>
      <vt:lpstr>Type 2 diabetes</vt:lpstr>
      <vt:lpstr>Why iron is important?</vt:lpstr>
      <vt:lpstr>Iron deficiency anaemia</vt:lpstr>
      <vt:lpstr>Sources of iron </vt:lpstr>
      <vt:lpstr>Coeliac Disease</vt:lpstr>
      <vt:lpstr>Lactose intolerance</vt:lpstr>
      <vt:lpstr>Hypercholesterolemia</vt:lpstr>
      <vt:lpstr>Medical conditions and food choice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Alexander White</cp:lastModifiedBy>
  <cp:revision>29</cp:revision>
  <dcterms:created xsi:type="dcterms:W3CDTF">2018-10-10T09:22:08Z</dcterms:created>
  <dcterms:modified xsi:type="dcterms:W3CDTF">2023-10-20T14:39:01Z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ies>
</file>