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3FE070-78A4-4ABA-AB01-2E089A85FCD3}" v="1" dt="2024-05-21T09:10:46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62" autoAdjust="0"/>
  </p:normalViewPr>
  <p:slideViewPr>
    <p:cSldViewPr snapToGrid="0" snapToObjects="1">
      <p:cViewPr varScale="1">
        <p:scale>
          <a:sx n="88" d="100"/>
          <a:sy n="88" d="100"/>
        </p:scale>
        <p:origin x="117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EB3FE070-78A4-4ABA-AB01-2E089A85FCD3}"/>
    <pc:docChg chg="custSel modSld modMainMaster">
      <pc:chgData name="Alexander White" userId="3da70261-e0e7-408d-aace-eb577feade9e" providerId="ADAL" clId="{EB3FE070-78A4-4ABA-AB01-2E089A85FCD3}" dt="2024-05-22T14:22:01.565" v="21" actId="403"/>
      <pc:docMkLst>
        <pc:docMk/>
      </pc:docMkLst>
      <pc:sldChg chg="addSp modSp">
        <pc:chgData name="Alexander White" userId="3da70261-e0e7-408d-aace-eb577feade9e" providerId="ADAL" clId="{EB3FE070-78A4-4ABA-AB01-2E089A85FCD3}" dt="2024-05-21T09:10:46.045" v="0"/>
        <pc:sldMkLst>
          <pc:docMk/>
          <pc:sldMk cId="2302005153" sldId="261"/>
        </pc:sldMkLst>
        <pc:spChg chg="add mod">
          <ac:chgData name="Alexander White" userId="3da70261-e0e7-408d-aace-eb577feade9e" providerId="ADAL" clId="{EB3FE070-78A4-4ABA-AB01-2E089A85FCD3}" dt="2024-05-21T09:10:46.045" v="0"/>
          <ac:spMkLst>
            <pc:docMk/>
            <pc:sldMk cId="2302005153" sldId="261"/>
            <ac:spMk id="4" creationId="{C6BCD06C-6001-A804-7B4B-1F003CCBF6BE}"/>
          </ac:spMkLst>
        </pc:spChg>
      </pc:sldChg>
      <pc:sldChg chg="modSp mod">
        <pc:chgData name="Alexander White" userId="3da70261-e0e7-408d-aace-eb577feade9e" providerId="ADAL" clId="{EB3FE070-78A4-4ABA-AB01-2E089A85FCD3}" dt="2024-05-22T14:21:25.199" v="17" actId="33524"/>
        <pc:sldMkLst>
          <pc:docMk/>
          <pc:sldMk cId="1845825938" sldId="264"/>
        </pc:sldMkLst>
        <pc:spChg chg="mod">
          <ac:chgData name="Alexander White" userId="3da70261-e0e7-408d-aace-eb577feade9e" providerId="ADAL" clId="{EB3FE070-78A4-4ABA-AB01-2E089A85FCD3}" dt="2024-05-22T14:21:25.199" v="17" actId="33524"/>
          <ac:spMkLst>
            <pc:docMk/>
            <pc:sldMk cId="1845825938" sldId="264"/>
            <ac:spMk id="3" creationId="{00000000-0000-0000-0000-000000000000}"/>
          </ac:spMkLst>
        </pc:spChg>
      </pc:sldChg>
      <pc:sldChg chg="modSp mod">
        <pc:chgData name="Alexander White" userId="3da70261-e0e7-408d-aace-eb577feade9e" providerId="ADAL" clId="{EB3FE070-78A4-4ABA-AB01-2E089A85FCD3}" dt="2024-05-22T14:21:34.913" v="19" actId="20577"/>
        <pc:sldMkLst>
          <pc:docMk/>
          <pc:sldMk cId="1904097859" sldId="266"/>
        </pc:sldMkLst>
        <pc:spChg chg="mod">
          <ac:chgData name="Alexander White" userId="3da70261-e0e7-408d-aace-eb577feade9e" providerId="ADAL" clId="{EB3FE070-78A4-4ABA-AB01-2E089A85FCD3}" dt="2024-05-22T14:21:34.913" v="19" actId="20577"/>
          <ac:spMkLst>
            <pc:docMk/>
            <pc:sldMk cId="1904097859" sldId="266"/>
            <ac:spMk id="3" creationId="{00000000-0000-0000-0000-000000000000}"/>
          </ac:spMkLst>
        </pc:spChg>
      </pc:sldChg>
      <pc:sldChg chg="modSp mod">
        <pc:chgData name="Alexander White" userId="3da70261-e0e7-408d-aace-eb577feade9e" providerId="ADAL" clId="{EB3FE070-78A4-4ABA-AB01-2E089A85FCD3}" dt="2024-05-22T14:21:48.246" v="20" actId="20577"/>
        <pc:sldMkLst>
          <pc:docMk/>
          <pc:sldMk cId="724741808" sldId="271"/>
        </pc:sldMkLst>
        <pc:spChg chg="mod">
          <ac:chgData name="Alexander White" userId="3da70261-e0e7-408d-aace-eb577feade9e" providerId="ADAL" clId="{EB3FE070-78A4-4ABA-AB01-2E089A85FCD3}" dt="2024-05-22T14:21:48.246" v="20" actId="20577"/>
          <ac:spMkLst>
            <pc:docMk/>
            <pc:sldMk cId="724741808" sldId="271"/>
            <ac:spMk id="3" creationId="{00000000-0000-0000-0000-000000000000}"/>
          </ac:spMkLst>
        </pc:spChg>
      </pc:sldChg>
      <pc:sldChg chg="modSp mod">
        <pc:chgData name="Alexander White" userId="3da70261-e0e7-408d-aace-eb577feade9e" providerId="ADAL" clId="{EB3FE070-78A4-4ABA-AB01-2E089A85FCD3}" dt="2024-05-22T14:22:01.565" v="21" actId="403"/>
        <pc:sldMkLst>
          <pc:docMk/>
          <pc:sldMk cId="3014598112" sldId="273"/>
        </pc:sldMkLst>
        <pc:spChg chg="mod">
          <ac:chgData name="Alexander White" userId="3da70261-e0e7-408d-aace-eb577feade9e" providerId="ADAL" clId="{EB3FE070-78A4-4ABA-AB01-2E089A85FCD3}" dt="2024-05-22T14:22:01.565" v="21" actId="403"/>
          <ac:spMkLst>
            <pc:docMk/>
            <pc:sldMk cId="3014598112" sldId="273"/>
            <ac:spMk id="3" creationId="{00000000-0000-0000-0000-000000000000}"/>
          </ac:spMkLst>
        </pc:spChg>
      </pc:sldChg>
      <pc:sldMasterChg chg="modSp mod">
        <pc:chgData name="Alexander White" userId="3da70261-e0e7-408d-aace-eb577feade9e" providerId="ADAL" clId="{EB3FE070-78A4-4ABA-AB01-2E089A85FCD3}" dt="2024-05-21T09:10:54.486" v="4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EB3FE070-78A4-4ABA-AB01-2E089A85FCD3}" dt="2024-05-21T09:10:54.486" v="4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EB3FE070-78A4-4ABA-AB01-2E089A85FCD3}" dt="2024-05-21T09:10:58.683" v="8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EB3FE070-78A4-4ABA-AB01-2E089A85FCD3}" dt="2024-05-21T09:10:58.683" v="8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EB3FE070-78A4-4ABA-AB01-2E089A85FCD3}" dt="2024-05-21T09:11:02.928" v="12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EB3FE070-78A4-4ABA-AB01-2E089A85FCD3}" dt="2024-05-21T09:11:02.928" v="12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EB3FE070-78A4-4ABA-AB01-2E089A85FCD3}" dt="2024-05-21T09:11:08.046" v="16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EB3FE070-78A4-4ABA-AB01-2E089A85FCD3}" dt="2024-05-21T09:11:08.046" v="16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life 2024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Umami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Cooking and umami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517524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Several chefs around the world feature the umami taste in their cooking.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In the UK, Heston Blumenthal uses umami-rich Japanese ingredients in Western style preparation in order to deliver a umami hit. Other chefs include Claude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Bosi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and Sat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Bains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However, the umami taste can be delivered using familiar foods, such as yeast extract, Parmesan cheese, ketchup and tomatoes.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An umami-rich food is pizza – featuring tomatoes, Parmesan cheese and anchovies.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8106" y="2571092"/>
            <a:ext cx="3022592" cy="277639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95410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784224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Umami is the 5</a:t>
            </a:r>
            <a:r>
              <a:rPr lang="en-GB" sz="2000" baseline="30000" dirty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taste – it imparts a savoury flavour.</a:t>
            </a:r>
          </a:p>
          <a:p>
            <a:pPr marL="0" indent="0">
              <a:spcBef>
                <a:spcPct val="50000"/>
              </a:spcBef>
              <a:buNone/>
            </a:pP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Umami was discovered by Dr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Kikunae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Ikeda, from Tokyo Imperial University, Japan, in 1908. </a:t>
            </a:r>
          </a:p>
          <a:p>
            <a:pPr marL="0" indent="0">
              <a:spcBef>
                <a:spcPct val="50000"/>
              </a:spcBef>
              <a:buNone/>
            </a:pP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Umami tasting foods are found throughout the world.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1459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Umami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CD06C-6001-A804-7B4B-1F003CCBF6BE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umami?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434397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Umami is a savoury taste, often known as the fifth taste. It is a subtle taste and blends well with other tastes. Most people do not recognise the taste unless attention is especially drawn towards it.</a:t>
            </a:r>
          </a:p>
          <a:p>
            <a:pPr marL="0" indent="0">
              <a:spcBef>
                <a:spcPct val="0"/>
              </a:spcBef>
              <a:buNone/>
            </a:pP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After eating Cheddar cheese or tomatoes, there may be a ‘savoury’ taste lingering - this is umami. </a:t>
            </a:r>
          </a:p>
          <a:p>
            <a:pPr marL="0" indent="0">
              <a:spcBef>
                <a:spcPct val="0"/>
              </a:spcBef>
              <a:buNone/>
            </a:pP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Have you tasted umami?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6" descr="Japanese miso soup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95787" y="2117543"/>
            <a:ext cx="2699470" cy="37250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6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was it discovered?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765174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Umami was discovered by Dr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Kikunae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Ikeda, from Tokyo Imperial University, Japan, in 1908.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He undertook research into Dashi, a traditional Japanese stock made from kombu (kelp). His research led to describing the savoury taste as ‘umami’.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He was sure that this taste was held in common by other foods with a savoury flavour, including those used in Western meals such as tomatoes and meat. Upon investigation it was discovered that these foods also had ‘umami’.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5233" y="2283798"/>
            <a:ext cx="2399537" cy="36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2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dashi?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65024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Dashi is a traditional stock used in Japanese cooking. It has been used for over 1,000 years.</a:t>
            </a:r>
          </a:p>
          <a:p>
            <a:pPr marL="0" indent="0">
              <a:spcBef>
                <a:spcPct val="50000"/>
              </a:spcBef>
              <a:buNone/>
            </a:pP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Dashi is made from dried kombu (kelp),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katsuobushi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(dried bonito – fish) or dried shiitake mushrooms. </a:t>
            </a:r>
          </a:p>
          <a:p>
            <a:pPr marL="0" indent="0">
              <a:spcBef>
                <a:spcPct val="50000"/>
              </a:spcBef>
              <a:buNone/>
            </a:pP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Dashi means ‘boiled extract’.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1100" y="2124936"/>
            <a:ext cx="2921372" cy="404615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64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is dashi made?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323442"/>
            <a:ext cx="736512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Japanese stock, dashi, is the key element of the authentic Japanese cuisine. The recipe is simple and quick.</a:t>
            </a:r>
          </a:p>
          <a:p>
            <a:pPr marL="0" indent="0">
              <a:spcBef>
                <a:spcPct val="0"/>
              </a:spcBef>
              <a:buNone/>
            </a:pPr>
            <a:b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Ingredients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4cm x 4cm dried kombu (kelp)</a:t>
            </a:r>
            <a:b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600ml water</a:t>
            </a:r>
            <a:b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8g bonito flakes</a:t>
            </a:r>
          </a:p>
          <a:p>
            <a:pPr marL="0" indent="0">
              <a:spcBef>
                <a:spcPct val="0"/>
              </a:spcBef>
              <a:buNone/>
            </a:pP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Method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Make a few slits in the kombu and cook it in the water on a medium heat.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Remove the kelp just before it boils and add the bonito flakes.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Bring to the boil and strain.</a:t>
            </a:r>
          </a:p>
          <a:p>
            <a:pPr marL="0" indent="0">
              <a:buNone/>
            </a:pPr>
            <a:endParaRPr lang="en-GB" sz="20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303419" y="1566036"/>
            <a:ext cx="1570037" cy="2153424"/>
            <a:chOff x="4930775" y="692150"/>
            <a:chExt cx="1570038" cy="21534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" name="Picture 10" descr="Kombu (Kelp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775" y="692150"/>
              <a:ext cx="1570038" cy="2139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5205413" y="2568575"/>
              <a:ext cx="12954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kombu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089356" y="1586674"/>
            <a:ext cx="1655763" cy="2143834"/>
            <a:chOff x="4859338" y="2997200"/>
            <a:chExt cx="1655762" cy="21104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8" name="Picture 9" descr="Katsuobushi / Dried bonito flak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63" y="2997200"/>
              <a:ext cx="1531937" cy="2089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859338" y="4834931"/>
              <a:ext cx="1655762" cy="272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bonito flakes</a:t>
              </a:r>
            </a:p>
          </p:txBody>
        </p:sp>
      </p:grpSp>
      <p:pic>
        <p:nvPicPr>
          <p:cNvPr id="10" name="Picture 6" descr="Dashi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902" y="3994266"/>
            <a:ext cx="1570038" cy="213995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0162381" y="4018724"/>
            <a:ext cx="1582738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Kombu dashi, made without the bonito flakes, is vegetarian.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Vegetarian dashi can be made by soaking 2-3 dried shiitake mushrooms in 600ml of water for 1 hour.  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Drain and use.</a:t>
            </a:r>
          </a:p>
        </p:txBody>
      </p:sp>
    </p:spTree>
    <p:extLst>
      <p:ext uri="{BB962C8B-B14F-4D97-AF65-F5344CB8AC3E}">
        <p14:creationId xmlns:p14="http://schemas.microsoft.com/office/powerpoint/2010/main" val="190409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Umami in Japanese cuisine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46138" y="5232400"/>
            <a:ext cx="14398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>
                <a:solidFill>
                  <a:schemeClr val="bg1"/>
                </a:solidFill>
                <a:latin typeface="Century Gothic" charset="0"/>
              </a:rPr>
              <a:t>Japanese miso soup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90838" y="5232400"/>
            <a:ext cx="21399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>
                <a:solidFill>
                  <a:schemeClr val="bg1"/>
                </a:solidFill>
                <a:latin typeface="Century Gothic" charset="0"/>
              </a:rPr>
              <a:t>Clear Japanese soup with shrimp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899150" y="5319713"/>
            <a:ext cx="10302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>
                <a:solidFill>
                  <a:schemeClr val="bg1"/>
                </a:solidFill>
                <a:latin typeface="Century Gothic" charset="0"/>
              </a:rPr>
              <a:t>Nishime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793206" y="2334599"/>
            <a:ext cx="7436644" cy="4313947"/>
            <a:chOff x="468313" y="2284413"/>
            <a:chExt cx="7053262" cy="3855781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846138" y="5232400"/>
              <a:ext cx="1439862" cy="632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Japanese miso soup</a:t>
              </a:r>
            </a:p>
          </p:txBody>
        </p:sp>
        <p:pic>
          <p:nvPicPr>
            <p:cNvPr id="15" name="Picture 4" descr="nishim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763" y="2295525"/>
              <a:ext cx="2151062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Japanese clear soup with shri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838" y="2284413"/>
              <a:ext cx="2139950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381625" y="5232400"/>
              <a:ext cx="2139950" cy="907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Clear Japanese soup with shrimp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5899150" y="5319713"/>
              <a:ext cx="1030288" cy="632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Nishime</a:t>
              </a:r>
            </a:p>
          </p:txBody>
        </p:sp>
        <p:pic>
          <p:nvPicPr>
            <p:cNvPr id="19" name="Picture 8" descr="Japanese miso sou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2284413"/>
              <a:ext cx="2135187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175486" y="5631222"/>
            <a:ext cx="15181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Japanese miso soup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352211" y="5636599"/>
            <a:ext cx="22562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Clear Japanese    soup with shrimp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8519237" y="5661385"/>
            <a:ext cx="13890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Nishime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Umami in Japanese cuisine</a:t>
            </a:r>
          </a:p>
        </p:txBody>
      </p:sp>
      <p:pic>
        <p:nvPicPr>
          <p:cNvPr id="4" name="Picture 6" descr="Sea Vegetables – Wakame and N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42" y="2283797"/>
            <a:ext cx="2292696" cy="312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Tu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29" y="2283797"/>
            <a:ext cx="2292696" cy="312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on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379" y="2283797"/>
            <a:ext cx="2292696" cy="312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Dried shiitake mushroo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92" y="2283797"/>
            <a:ext cx="2292696" cy="312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40961" y="5512594"/>
            <a:ext cx="22185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Sea vegetables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wakame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nori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33381" y="5591175"/>
            <a:ext cx="1409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Fresh tuna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529388" y="5525294"/>
            <a:ext cx="1800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Shittake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mushroom 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9558360" y="5592762"/>
            <a:ext cx="942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Bonito</a:t>
            </a:r>
          </a:p>
        </p:txBody>
      </p:sp>
    </p:spTree>
    <p:extLst>
      <p:ext uri="{BB962C8B-B14F-4D97-AF65-F5344CB8AC3E}">
        <p14:creationId xmlns:p14="http://schemas.microsoft.com/office/powerpoint/2010/main" val="194079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Umami around the world</a:t>
            </a:r>
          </a:p>
        </p:txBody>
      </p:sp>
      <p:pic>
        <p:nvPicPr>
          <p:cNvPr id="4" name="Picture 4" descr="umami world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/>
          <a:stretch/>
        </p:blipFill>
        <p:spPr bwMode="auto">
          <a:xfrm>
            <a:off x="919892" y="2042555"/>
            <a:ext cx="7813730" cy="477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9024" r="1250" b="8695"/>
          <a:stretch/>
        </p:blipFill>
        <p:spPr bwMode="auto">
          <a:xfrm>
            <a:off x="6448098" y="2217092"/>
            <a:ext cx="5212262" cy="57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44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Familiar foods with umami taste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288924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These are foods which all have an umami taste: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tomatoes;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cured pork, e.g. ham, sausage, bacon;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cheddar cheese;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Parmesan cheese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meat, e.g. beef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anchovies;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yeast extract.</a:t>
            </a: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spcBef>
                <a:spcPct val="5000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181" y="1730704"/>
            <a:ext cx="1794752" cy="23930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9146" y="4414726"/>
            <a:ext cx="2204822" cy="14706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24741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A75506-4C0A-4DF8-926F-D195019048DF}"/>
</file>

<file path=customXml/itemProps2.xml><?xml version="1.0" encoding="utf-8"?>
<ds:datastoreItem xmlns:ds="http://schemas.openxmlformats.org/officeDocument/2006/customXml" ds:itemID="{01D79075-AF17-465D-999D-6C0731009000}"/>
</file>

<file path=customXml/itemProps3.xml><?xml version="1.0" encoding="utf-8"?>
<ds:datastoreItem xmlns:ds="http://schemas.openxmlformats.org/officeDocument/2006/customXml" ds:itemID="{5BC741D6-D3FC-43FE-95D3-7F4B79B8276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Office Theme</vt:lpstr>
      <vt:lpstr>Custom Design</vt:lpstr>
      <vt:lpstr>1_Custom Design</vt:lpstr>
      <vt:lpstr>3_Custom Design</vt:lpstr>
      <vt:lpstr>Umami</vt:lpstr>
      <vt:lpstr>What is umami?</vt:lpstr>
      <vt:lpstr>How was it discovered?</vt:lpstr>
      <vt:lpstr>What is dashi?</vt:lpstr>
      <vt:lpstr>How is dashi made?</vt:lpstr>
      <vt:lpstr>Umami in Japanese cuisine</vt:lpstr>
      <vt:lpstr>Umami in Japanese cuisine</vt:lpstr>
      <vt:lpstr>Umami around the world</vt:lpstr>
      <vt:lpstr>Familiar foods with umami taste</vt:lpstr>
      <vt:lpstr>Cooking and umami</vt:lpstr>
      <vt:lpstr>Summary</vt:lpstr>
      <vt:lpstr>Umami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30</cp:revision>
  <dcterms:created xsi:type="dcterms:W3CDTF">2018-10-10T09:22:08Z</dcterms:created>
  <dcterms:modified xsi:type="dcterms:W3CDTF">2024-05-22T14:22:04Z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