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notesMasterIdLst>
    <p:notesMasterId r:id="rId45"/>
  </p:notesMasterIdLst>
  <p:sldIdLst>
    <p:sldId id="256" r:id="rId8"/>
    <p:sldId id="303" r:id="rId9"/>
    <p:sldId id="308" r:id="rId10"/>
    <p:sldId id="314" r:id="rId11"/>
    <p:sldId id="329" r:id="rId12"/>
    <p:sldId id="324" r:id="rId13"/>
    <p:sldId id="339" r:id="rId14"/>
    <p:sldId id="325" r:id="rId15"/>
    <p:sldId id="326" r:id="rId16"/>
    <p:sldId id="328" r:id="rId17"/>
    <p:sldId id="340" r:id="rId18"/>
    <p:sldId id="331" r:id="rId19"/>
    <p:sldId id="345" r:id="rId20"/>
    <p:sldId id="332" r:id="rId21"/>
    <p:sldId id="312" r:id="rId22"/>
    <p:sldId id="338" r:id="rId23"/>
    <p:sldId id="320" r:id="rId24"/>
    <p:sldId id="336" r:id="rId25"/>
    <p:sldId id="310" r:id="rId26"/>
    <p:sldId id="334" r:id="rId27"/>
    <p:sldId id="341" r:id="rId28"/>
    <p:sldId id="309" r:id="rId29"/>
    <p:sldId id="311" r:id="rId30"/>
    <p:sldId id="335" r:id="rId31"/>
    <p:sldId id="281" r:id="rId32"/>
    <p:sldId id="270" r:id="rId33"/>
    <p:sldId id="297" r:id="rId34"/>
    <p:sldId id="343" r:id="rId35"/>
    <p:sldId id="346" r:id="rId36"/>
    <p:sldId id="272" r:id="rId37"/>
    <p:sldId id="344" r:id="rId38"/>
    <p:sldId id="321" r:id="rId39"/>
    <p:sldId id="263" r:id="rId40"/>
    <p:sldId id="267" r:id="rId41"/>
    <p:sldId id="330" r:id="rId42"/>
    <p:sldId id="337" r:id="rId43"/>
    <p:sldId id="26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E6144C-14BA-4EF9-61ED-859BA2598D84}" name="Frances Meek" initials="FM" userId="S::F.Meek@nutrition.org.uk::f3af35cc-3229-46e1-af36-3525661cfbd3" providerId="AD"/>
  <p188:author id="{6E8A3DA0-53BD-6E0E-1EA5-76E77AF71171}" name="Elsa Healey" initials="EH" userId="S::elsa.healey_ahdb.org.uk#ext#@britishnutritionfounda.onmicrosoft.com::a3bc5bef-2172-4149-9c82-36ab6e7c30e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wen Trafford" initials="ET" lastIdx="15" clrIdx="0">
    <p:extLst>
      <p:ext uri="{19B8F6BF-5375-455C-9EA6-DF929625EA0E}">
        <p15:presenceInfo xmlns:p15="http://schemas.microsoft.com/office/powerpoint/2012/main" userId="Ewen Trafford" providerId="None"/>
      </p:ext>
    </p:extLst>
  </p:cmAuthor>
  <p:cmAuthor id="2" name="Boardroom " initials="B" lastIdx="1" clrIdx="1">
    <p:extLst>
      <p:ext uri="{19B8F6BF-5375-455C-9EA6-DF929625EA0E}">
        <p15:presenceInfo xmlns:p15="http://schemas.microsoft.com/office/powerpoint/2012/main" userId="Boardroom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B83"/>
    <a:srgbClr val="C3C4D9"/>
    <a:srgbClr val="B8B8D1"/>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1F63E1-91C8-4032-8926-89CBA4FBD778}" v="2" dt="2025-03-17T15:26:13.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61" d="100"/>
          <a:sy n="61" d="100"/>
        </p:scale>
        <p:origin x="85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631F63E1-91C8-4032-8926-89CBA4FBD778}"/>
    <pc:docChg chg="modSld">
      <pc:chgData name="Frances Meek" userId="f3af35cc-3229-46e1-af36-3525661cfbd3" providerId="ADAL" clId="{631F63E1-91C8-4032-8926-89CBA4FBD778}" dt="2025-03-11T16:51:53.346" v="17" actId="20577"/>
      <pc:docMkLst>
        <pc:docMk/>
      </pc:docMkLst>
      <pc:sldChg chg="modSp mod">
        <pc:chgData name="Frances Meek" userId="f3af35cc-3229-46e1-af36-3525661cfbd3" providerId="ADAL" clId="{631F63E1-91C8-4032-8926-89CBA4FBD778}" dt="2025-03-11T16:51:53.346" v="17" actId="20577"/>
        <pc:sldMkLst>
          <pc:docMk/>
          <pc:sldMk cId="2850686902" sldId="340"/>
        </pc:sldMkLst>
        <pc:spChg chg="mod">
          <ac:chgData name="Frances Meek" userId="f3af35cc-3229-46e1-af36-3525661cfbd3" providerId="ADAL" clId="{631F63E1-91C8-4032-8926-89CBA4FBD778}" dt="2025-03-11T16:51:53.346" v="17" actId="20577"/>
          <ac:spMkLst>
            <pc:docMk/>
            <pc:sldMk cId="2850686902" sldId="340"/>
            <ac:spMk id="3" creationId="{B00C444C-F600-2C9C-4C40-5D8568EC3ECC}"/>
          </ac:spMkLst>
        </pc:spChg>
      </pc:sldChg>
    </pc:docChg>
  </pc:docChgLst>
  <pc:docChgLst>
    <pc:chgData name="Orla Condon" userId="62ca7181-df71-4740-a21a-4649c658ad3a" providerId="ADAL" clId="{5BAEA424-C1CC-4674-B47D-7564D1911130}"/>
    <pc:docChg chg="undo custSel addSld modSld sldOrd">
      <pc:chgData name="Orla Condon" userId="62ca7181-df71-4740-a21a-4649c658ad3a" providerId="ADAL" clId="{5BAEA424-C1CC-4674-B47D-7564D1911130}" dt="2025-03-04T10:11:06.850" v="1157" actId="58"/>
      <pc:docMkLst>
        <pc:docMk/>
      </pc:docMkLst>
      <pc:sldChg chg="modSp mod">
        <pc:chgData name="Orla Condon" userId="62ca7181-df71-4740-a21a-4649c658ad3a" providerId="ADAL" clId="{5BAEA424-C1CC-4674-B47D-7564D1911130}" dt="2025-03-04T09:35:41.910" v="230" actId="33524"/>
        <pc:sldMkLst>
          <pc:docMk/>
          <pc:sldMk cId="1317125660" sldId="309"/>
        </pc:sldMkLst>
        <pc:spChg chg="mod">
          <ac:chgData name="Orla Condon" userId="62ca7181-df71-4740-a21a-4649c658ad3a" providerId="ADAL" clId="{5BAEA424-C1CC-4674-B47D-7564D1911130}" dt="2025-03-04T09:35:41.910" v="230" actId="33524"/>
          <ac:spMkLst>
            <pc:docMk/>
            <pc:sldMk cId="1317125660" sldId="309"/>
            <ac:spMk id="3" creationId="{B8D41C10-D6C9-6547-14A0-00B92E66534A}"/>
          </ac:spMkLst>
        </pc:spChg>
      </pc:sldChg>
      <pc:sldChg chg="addSp modSp mod">
        <pc:chgData name="Orla Condon" userId="62ca7181-df71-4740-a21a-4649c658ad3a" providerId="ADAL" clId="{5BAEA424-C1CC-4674-B47D-7564D1911130}" dt="2025-02-28T09:51:21.678" v="13" actId="1076"/>
        <pc:sldMkLst>
          <pc:docMk/>
          <pc:sldMk cId="3765829447" sldId="311"/>
        </pc:sldMkLst>
        <pc:picChg chg="add mod">
          <ac:chgData name="Orla Condon" userId="62ca7181-df71-4740-a21a-4649c658ad3a" providerId="ADAL" clId="{5BAEA424-C1CC-4674-B47D-7564D1911130}" dt="2025-02-28T09:51:21.678" v="13" actId="1076"/>
          <ac:picMkLst>
            <pc:docMk/>
            <pc:sldMk cId="3765829447" sldId="311"/>
            <ac:picMk id="5" creationId="{3BF6FEC4-613A-D575-A91B-3871EAFBDCF2}"/>
          </ac:picMkLst>
        </pc:picChg>
      </pc:sldChg>
      <pc:sldChg chg="addSp modSp mod">
        <pc:chgData name="Orla Condon" userId="62ca7181-df71-4740-a21a-4649c658ad3a" providerId="ADAL" clId="{5BAEA424-C1CC-4674-B47D-7564D1911130}" dt="2025-03-04T09:34:49.592" v="229" actId="33524"/>
        <pc:sldMkLst>
          <pc:docMk/>
          <pc:sldMk cId="761920103" sldId="312"/>
        </pc:sldMkLst>
        <pc:spChg chg="mod">
          <ac:chgData name="Orla Condon" userId="62ca7181-df71-4740-a21a-4649c658ad3a" providerId="ADAL" clId="{5BAEA424-C1CC-4674-B47D-7564D1911130}" dt="2025-03-04T09:34:49.592" v="229" actId="33524"/>
          <ac:spMkLst>
            <pc:docMk/>
            <pc:sldMk cId="761920103" sldId="312"/>
            <ac:spMk id="3" creationId="{95AD48BA-0EA2-758D-D7F5-D2186EB76ACB}"/>
          </ac:spMkLst>
        </pc:spChg>
        <pc:picChg chg="add mod">
          <ac:chgData name="Orla Condon" userId="62ca7181-df71-4740-a21a-4649c658ad3a" providerId="ADAL" clId="{5BAEA424-C1CC-4674-B47D-7564D1911130}" dt="2025-02-28T09:40:33.775" v="7" actId="14100"/>
          <ac:picMkLst>
            <pc:docMk/>
            <pc:sldMk cId="761920103" sldId="312"/>
            <ac:picMk id="5" creationId="{2C7F2604-5BBA-4D08-A43C-4E292F2BCCB5}"/>
          </ac:picMkLst>
        </pc:picChg>
      </pc:sldChg>
      <pc:sldChg chg="modSp mod">
        <pc:chgData name="Orla Condon" userId="62ca7181-df71-4740-a21a-4649c658ad3a" providerId="ADAL" clId="{5BAEA424-C1CC-4674-B47D-7564D1911130}" dt="2025-03-04T09:33:57.161" v="221" actId="33524"/>
        <pc:sldMkLst>
          <pc:docMk/>
          <pc:sldMk cId="933674050" sldId="314"/>
        </pc:sldMkLst>
        <pc:spChg chg="mod">
          <ac:chgData name="Orla Condon" userId="62ca7181-df71-4740-a21a-4649c658ad3a" providerId="ADAL" clId="{5BAEA424-C1CC-4674-B47D-7564D1911130}" dt="2025-03-04T09:33:57.161" v="221" actId="33524"/>
          <ac:spMkLst>
            <pc:docMk/>
            <pc:sldMk cId="933674050" sldId="314"/>
            <ac:spMk id="3" creationId="{F127E33D-C64C-C7FB-044C-F03B84A82121}"/>
          </ac:spMkLst>
        </pc:spChg>
      </pc:sldChg>
      <pc:sldChg chg="addSp modSp mod">
        <pc:chgData name="Orla Condon" userId="62ca7181-df71-4740-a21a-4649c658ad3a" providerId="ADAL" clId="{5BAEA424-C1CC-4674-B47D-7564D1911130}" dt="2025-03-04T09:34:27.595" v="225" actId="21"/>
        <pc:sldMkLst>
          <pc:docMk/>
          <pc:sldMk cId="3748052651" sldId="332"/>
        </pc:sldMkLst>
        <pc:spChg chg="mod">
          <ac:chgData name="Orla Condon" userId="62ca7181-df71-4740-a21a-4649c658ad3a" providerId="ADAL" clId="{5BAEA424-C1CC-4674-B47D-7564D1911130}" dt="2025-03-04T09:34:27.595" v="225" actId="21"/>
          <ac:spMkLst>
            <pc:docMk/>
            <pc:sldMk cId="3748052651" sldId="332"/>
            <ac:spMk id="3" creationId="{748E824A-59A0-8A2A-9A24-9DCBD8617A58}"/>
          </ac:spMkLst>
        </pc:spChg>
        <pc:picChg chg="add mod">
          <ac:chgData name="Orla Condon" userId="62ca7181-df71-4740-a21a-4649c658ad3a" providerId="ADAL" clId="{5BAEA424-C1CC-4674-B47D-7564D1911130}" dt="2025-03-03T15:14:53.353" v="129" actId="14100"/>
          <ac:picMkLst>
            <pc:docMk/>
            <pc:sldMk cId="3748052651" sldId="332"/>
            <ac:picMk id="4" creationId="{85EDDF4A-8ADF-012D-F03F-4D913DB2FE65}"/>
          </ac:picMkLst>
        </pc:picChg>
      </pc:sldChg>
      <pc:sldChg chg="addSp modSp mod">
        <pc:chgData name="Orla Condon" userId="62ca7181-df71-4740-a21a-4649c658ad3a" providerId="ADAL" clId="{5BAEA424-C1CC-4674-B47D-7564D1911130}" dt="2025-02-28T10:07:19.924" v="27" actId="1076"/>
        <pc:sldMkLst>
          <pc:docMk/>
          <pc:sldMk cId="353841421" sldId="335"/>
        </pc:sldMkLst>
        <pc:picChg chg="add mod">
          <ac:chgData name="Orla Condon" userId="62ca7181-df71-4740-a21a-4649c658ad3a" providerId="ADAL" clId="{5BAEA424-C1CC-4674-B47D-7564D1911130}" dt="2025-02-28T10:07:19.924" v="27" actId="1076"/>
          <ac:picMkLst>
            <pc:docMk/>
            <pc:sldMk cId="353841421" sldId="335"/>
            <ac:picMk id="5" creationId="{64F32DAE-264F-C43E-8E9C-84D16DF2593F}"/>
          </ac:picMkLst>
        </pc:picChg>
      </pc:sldChg>
      <pc:sldChg chg="addSp modSp mod ord">
        <pc:chgData name="Orla Condon" userId="62ca7181-df71-4740-a21a-4649c658ad3a" providerId="ADAL" clId="{5BAEA424-C1CC-4674-B47D-7564D1911130}" dt="2025-03-04T09:36:12.793" v="232"/>
        <pc:sldMkLst>
          <pc:docMk/>
          <pc:sldMk cId="3722675182" sldId="343"/>
        </pc:sldMkLst>
        <pc:spChg chg="mod">
          <ac:chgData name="Orla Condon" userId="62ca7181-df71-4740-a21a-4649c658ad3a" providerId="ADAL" clId="{5BAEA424-C1CC-4674-B47D-7564D1911130}" dt="2025-02-28T10:06:56.382" v="22" actId="14100"/>
          <ac:spMkLst>
            <pc:docMk/>
            <pc:sldMk cId="3722675182" sldId="343"/>
            <ac:spMk id="3" creationId="{77895878-C73B-9392-7ECB-66DA9EBA0D74}"/>
          </ac:spMkLst>
        </pc:spChg>
        <pc:picChg chg="add mod">
          <ac:chgData name="Orla Condon" userId="62ca7181-df71-4740-a21a-4649c658ad3a" providerId="ADAL" clId="{5BAEA424-C1CC-4674-B47D-7564D1911130}" dt="2025-02-28T10:07:00.908" v="25" actId="1076"/>
          <ac:picMkLst>
            <pc:docMk/>
            <pc:sldMk cId="3722675182" sldId="343"/>
            <ac:picMk id="4" creationId="{6CED2D63-5ADD-DB26-7A06-02B1FB0A5682}"/>
          </ac:picMkLst>
        </pc:picChg>
      </pc:sldChg>
      <pc:sldChg chg="addSp modSp add mod ord">
        <pc:chgData name="Orla Condon" userId="62ca7181-df71-4740-a21a-4649c658ad3a" providerId="ADAL" clId="{5BAEA424-C1CC-4674-B47D-7564D1911130}" dt="2025-03-04T09:34:31.966" v="228"/>
        <pc:sldMkLst>
          <pc:docMk/>
          <pc:sldMk cId="577313548" sldId="345"/>
        </pc:sldMkLst>
        <pc:spChg chg="mod">
          <ac:chgData name="Orla Condon" userId="62ca7181-df71-4740-a21a-4649c658ad3a" providerId="ADAL" clId="{5BAEA424-C1CC-4674-B47D-7564D1911130}" dt="2025-03-04T09:34:31.966" v="228"/>
          <ac:spMkLst>
            <pc:docMk/>
            <pc:sldMk cId="577313548" sldId="345"/>
            <ac:spMk id="3" creationId="{2A003724-5629-289F-74EA-93A7737B0544}"/>
          </ac:spMkLst>
        </pc:spChg>
        <pc:picChg chg="add mod">
          <ac:chgData name="Orla Condon" userId="62ca7181-df71-4740-a21a-4649c658ad3a" providerId="ADAL" clId="{5BAEA424-C1CC-4674-B47D-7564D1911130}" dt="2025-03-03T15:13:33.431" v="36" actId="1076"/>
          <ac:picMkLst>
            <pc:docMk/>
            <pc:sldMk cId="577313548" sldId="345"/>
            <ac:picMk id="4" creationId="{5BD40FC4-9BB6-EC19-AA58-15EB0692D977}"/>
          </ac:picMkLst>
        </pc:picChg>
      </pc:sldChg>
      <pc:sldChg chg="addSp delSp modSp add mod">
        <pc:chgData name="Orla Condon" userId="62ca7181-df71-4740-a21a-4649c658ad3a" providerId="ADAL" clId="{5BAEA424-C1CC-4674-B47D-7564D1911130}" dt="2025-03-04T10:11:06.850" v="1157" actId="58"/>
        <pc:sldMkLst>
          <pc:docMk/>
          <pc:sldMk cId="839144895" sldId="346"/>
        </pc:sldMkLst>
        <pc:spChg chg="mod">
          <ac:chgData name="Orla Condon" userId="62ca7181-df71-4740-a21a-4649c658ad3a" providerId="ADAL" clId="{5BAEA424-C1CC-4674-B47D-7564D1911130}" dt="2025-03-03T15:16:57.469" v="151" actId="20577"/>
          <ac:spMkLst>
            <pc:docMk/>
            <pc:sldMk cId="839144895" sldId="346"/>
            <ac:spMk id="2" creationId="{22CE647E-29D2-4121-3C6C-941FC8C23074}"/>
          </ac:spMkLst>
        </pc:spChg>
        <pc:spChg chg="mod">
          <ac:chgData name="Orla Condon" userId="62ca7181-df71-4740-a21a-4649c658ad3a" providerId="ADAL" clId="{5BAEA424-C1CC-4674-B47D-7564D1911130}" dt="2025-03-04T10:11:06.850" v="1157" actId="58"/>
          <ac:spMkLst>
            <pc:docMk/>
            <pc:sldMk cId="839144895" sldId="346"/>
            <ac:spMk id="3" creationId="{2DAC2B98-592E-E63B-C438-A7AD12CE0A02}"/>
          </ac:spMkLst>
        </pc:spChg>
        <pc:spChg chg="add mod">
          <ac:chgData name="Orla Condon" userId="62ca7181-df71-4740-a21a-4649c658ad3a" providerId="ADAL" clId="{5BAEA424-C1CC-4674-B47D-7564D1911130}" dt="2025-03-04T09:57:40.078" v="1142" actId="1076"/>
          <ac:spMkLst>
            <pc:docMk/>
            <pc:sldMk cId="839144895" sldId="346"/>
            <ac:spMk id="4" creationId="{3D9BF5CB-4067-56FF-3B9B-22558B5FF5A6}"/>
          </ac:spMkLst>
        </pc:spChg>
        <pc:picChg chg="add mod">
          <ac:chgData name="Orla Condon" userId="62ca7181-df71-4740-a21a-4649c658ad3a" providerId="ADAL" clId="{5BAEA424-C1CC-4674-B47D-7564D1911130}" dt="2025-03-04T09:59:27.311" v="1152" actId="1076"/>
          <ac:picMkLst>
            <pc:docMk/>
            <pc:sldMk cId="839144895" sldId="346"/>
            <ac:picMk id="6" creationId="{8525D264-4D12-FF98-4D59-0E2FA27B0FF6}"/>
          </ac:picMkLst>
        </pc:picChg>
        <pc:picChg chg="add mod">
          <ac:chgData name="Orla Condon" userId="62ca7181-df71-4740-a21a-4649c658ad3a" providerId="ADAL" clId="{5BAEA424-C1CC-4674-B47D-7564D1911130}" dt="2025-03-04T09:59:31.019" v="1154" actId="14100"/>
          <ac:picMkLst>
            <pc:docMk/>
            <pc:sldMk cId="839144895" sldId="346"/>
            <ac:picMk id="8" creationId="{864C9FB2-EB5F-5394-0670-D1EF0206812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0B949D-7800-4E06-94D7-73F0E6DA55F0}" type="doc">
      <dgm:prSet loTypeId="urn:microsoft.com/office/officeart/2005/8/layout/process2" loCatId="process" qsTypeId="urn:microsoft.com/office/officeart/2005/8/quickstyle/simple1" qsCatId="simple" csTypeId="urn:microsoft.com/office/officeart/2005/8/colors/colorful2" csCatId="colorful" phldr="1"/>
      <dgm:spPr/>
    </dgm:pt>
    <dgm:pt modelId="{C383299C-2BD6-45DD-8AE5-272EC550CF40}">
      <dgm:prSet phldrT="[Text]"/>
      <dgm:spPr>
        <a:solidFill>
          <a:srgbClr val="DEDBC6"/>
        </a:solidFill>
      </dgm:spPr>
      <dgm:t>
        <a:bodyPr/>
        <a:lstStyle/>
        <a:p>
          <a:r>
            <a:rPr lang="en-GB" dirty="0">
              <a:solidFill>
                <a:schemeClr val="tx1"/>
              </a:solidFill>
            </a:rPr>
            <a:t>MIX</a:t>
          </a:r>
          <a:endParaRPr lang="en-US" dirty="0">
            <a:solidFill>
              <a:schemeClr val="tx1"/>
            </a:solidFill>
          </a:endParaRPr>
        </a:p>
      </dgm:t>
    </dgm:pt>
    <dgm:pt modelId="{EF7D8314-F9DD-42A6-9034-8FD0FB9EAFC4}" type="parTrans" cxnId="{16F915B6-5F08-401D-A013-8E449FAAD003}">
      <dgm:prSet/>
      <dgm:spPr/>
      <dgm:t>
        <a:bodyPr/>
        <a:lstStyle/>
        <a:p>
          <a:endParaRPr lang="en-US"/>
        </a:p>
      </dgm:t>
    </dgm:pt>
    <dgm:pt modelId="{240CEADF-43C8-453D-B0DC-0E78ABFA003E}" type="sibTrans" cxnId="{16F915B6-5F08-401D-A013-8E449FAAD003}">
      <dgm:prSet/>
      <dgm:spPr>
        <a:solidFill>
          <a:srgbClr val="DEDBC6"/>
        </a:solidFill>
      </dgm:spPr>
      <dgm:t>
        <a:bodyPr/>
        <a:lstStyle/>
        <a:p>
          <a:endParaRPr lang="en-US" dirty="0"/>
        </a:p>
      </dgm:t>
    </dgm:pt>
    <dgm:pt modelId="{71283149-D565-432A-8F62-CA4B4C3B5169}">
      <dgm:prSet phldrT="[Text]"/>
      <dgm:spPr>
        <a:solidFill>
          <a:srgbClr val="A09A70"/>
        </a:solidFill>
      </dgm:spPr>
      <dgm:t>
        <a:bodyPr/>
        <a:lstStyle/>
        <a:p>
          <a:r>
            <a:rPr lang="en-GB" dirty="0">
              <a:solidFill>
                <a:schemeClr val="tx1"/>
              </a:solidFill>
            </a:rPr>
            <a:t>SHAPE (fiber alignments)</a:t>
          </a:r>
          <a:endParaRPr lang="en-US" dirty="0">
            <a:solidFill>
              <a:schemeClr val="tx1"/>
            </a:solidFill>
          </a:endParaRPr>
        </a:p>
      </dgm:t>
    </dgm:pt>
    <dgm:pt modelId="{D841B284-6163-4FB8-B72D-6ED7517F6580}" type="parTrans" cxnId="{192CD847-884F-4B3E-A993-3EB369CA7283}">
      <dgm:prSet/>
      <dgm:spPr/>
      <dgm:t>
        <a:bodyPr/>
        <a:lstStyle/>
        <a:p>
          <a:endParaRPr lang="en-US"/>
        </a:p>
      </dgm:t>
    </dgm:pt>
    <dgm:pt modelId="{961F8BB2-A5C6-401C-A173-2E0373770B50}" type="sibTrans" cxnId="{192CD847-884F-4B3E-A993-3EB369CA7283}">
      <dgm:prSet/>
      <dgm:spPr>
        <a:solidFill>
          <a:schemeClr val="bg2">
            <a:lumMod val="50000"/>
          </a:schemeClr>
        </a:solidFill>
      </dgm:spPr>
      <dgm:t>
        <a:bodyPr/>
        <a:lstStyle/>
        <a:p>
          <a:endParaRPr lang="en-US" dirty="0"/>
        </a:p>
      </dgm:t>
    </dgm:pt>
    <dgm:pt modelId="{EC9172B4-8A86-43C8-86E5-D98991B650FE}">
      <dgm:prSet phldrT="[Text]"/>
      <dgm:spPr>
        <a:solidFill>
          <a:srgbClr val="C15353"/>
        </a:solidFill>
      </dgm:spPr>
      <dgm:t>
        <a:bodyPr/>
        <a:lstStyle/>
        <a:p>
          <a:r>
            <a:rPr lang="en-GB" dirty="0">
              <a:solidFill>
                <a:schemeClr val="tx1"/>
              </a:solidFill>
            </a:rPr>
            <a:t>COOK (heat set proteins)</a:t>
          </a:r>
          <a:endParaRPr lang="en-US" dirty="0">
            <a:solidFill>
              <a:schemeClr val="tx1"/>
            </a:solidFill>
          </a:endParaRPr>
        </a:p>
      </dgm:t>
    </dgm:pt>
    <dgm:pt modelId="{5E0D0396-AAE5-4A7F-9A4B-D7D492A94E91}" type="parTrans" cxnId="{6A898BC8-F340-44BF-A8B1-2565883C3615}">
      <dgm:prSet/>
      <dgm:spPr/>
      <dgm:t>
        <a:bodyPr/>
        <a:lstStyle/>
        <a:p>
          <a:endParaRPr lang="en-US"/>
        </a:p>
      </dgm:t>
    </dgm:pt>
    <dgm:pt modelId="{B2790FAC-8AEA-44F9-A7EC-A0D89AB1CDC5}" type="sibTrans" cxnId="{6A898BC8-F340-44BF-A8B1-2565883C3615}">
      <dgm:prSet/>
      <dgm:spPr>
        <a:solidFill>
          <a:srgbClr val="C15353"/>
        </a:solidFill>
      </dgm:spPr>
      <dgm:t>
        <a:bodyPr/>
        <a:lstStyle/>
        <a:p>
          <a:endParaRPr lang="en-US" dirty="0"/>
        </a:p>
      </dgm:t>
    </dgm:pt>
    <dgm:pt modelId="{20E9B1C7-9353-4F3C-8AD0-BCDEFCF90052}">
      <dgm:prSet/>
      <dgm:spPr>
        <a:solidFill>
          <a:srgbClr val="00B0F0"/>
        </a:solidFill>
      </dgm:spPr>
      <dgm:t>
        <a:bodyPr/>
        <a:lstStyle/>
        <a:p>
          <a:r>
            <a:rPr lang="en-GB" dirty="0">
              <a:solidFill>
                <a:schemeClr val="tx1"/>
              </a:solidFill>
            </a:rPr>
            <a:t>FREEZE TEXTURIZATION</a:t>
          </a:r>
          <a:endParaRPr lang="en-US" dirty="0">
            <a:solidFill>
              <a:schemeClr val="tx1"/>
            </a:solidFill>
          </a:endParaRPr>
        </a:p>
      </dgm:t>
    </dgm:pt>
    <dgm:pt modelId="{B0DAA597-7405-467D-8C43-EE150ABCE26B}" type="parTrans" cxnId="{0439D0B1-859A-4642-8BCE-4A7EAEF3D8C4}">
      <dgm:prSet/>
      <dgm:spPr/>
      <dgm:t>
        <a:bodyPr/>
        <a:lstStyle/>
        <a:p>
          <a:endParaRPr lang="en-US"/>
        </a:p>
      </dgm:t>
    </dgm:pt>
    <dgm:pt modelId="{AEB37B87-E2AB-4B03-BDD3-5036758526E7}" type="sibTrans" cxnId="{0439D0B1-859A-4642-8BCE-4A7EAEF3D8C4}">
      <dgm:prSet/>
      <dgm:spPr>
        <a:solidFill>
          <a:srgbClr val="00B0F0"/>
        </a:solidFill>
      </dgm:spPr>
      <dgm:t>
        <a:bodyPr/>
        <a:lstStyle/>
        <a:p>
          <a:endParaRPr lang="en-US" dirty="0"/>
        </a:p>
      </dgm:t>
    </dgm:pt>
    <dgm:pt modelId="{56EF6A2A-C569-4598-A86D-B69C9FC1F3C6}">
      <dgm:prSet phldrT="[Text]"/>
      <dgm:spPr>
        <a:solidFill>
          <a:schemeClr val="accent6">
            <a:lumMod val="60000"/>
            <a:lumOff val="40000"/>
          </a:schemeClr>
        </a:solidFill>
      </dgm:spPr>
      <dgm:t>
        <a:bodyPr/>
        <a:lstStyle/>
        <a:p>
          <a:r>
            <a:rPr lang="en-GB" dirty="0">
              <a:solidFill>
                <a:schemeClr val="tx1"/>
              </a:solidFill>
            </a:rPr>
            <a:t>READY TO COOK</a:t>
          </a:r>
          <a:endParaRPr lang="en-US" dirty="0">
            <a:solidFill>
              <a:schemeClr val="tx1"/>
            </a:solidFill>
          </a:endParaRPr>
        </a:p>
      </dgm:t>
    </dgm:pt>
    <dgm:pt modelId="{4F7850EA-A02C-4B4D-A474-8351B743884B}" type="parTrans" cxnId="{F73838C4-E317-4E3B-A9BF-C8341AF7E42A}">
      <dgm:prSet/>
      <dgm:spPr/>
      <dgm:t>
        <a:bodyPr/>
        <a:lstStyle/>
        <a:p>
          <a:endParaRPr lang="en-US"/>
        </a:p>
      </dgm:t>
    </dgm:pt>
    <dgm:pt modelId="{C492D9B8-FE57-4D7F-8709-AFA014363C94}" type="sibTrans" cxnId="{F73838C4-E317-4E3B-A9BF-C8341AF7E42A}">
      <dgm:prSet/>
      <dgm:spPr/>
      <dgm:t>
        <a:bodyPr/>
        <a:lstStyle/>
        <a:p>
          <a:endParaRPr lang="en-US"/>
        </a:p>
      </dgm:t>
    </dgm:pt>
    <dgm:pt modelId="{0A1AD2B1-35F5-4AA7-9F27-D559DFE44BEB}" type="pres">
      <dgm:prSet presAssocID="{420B949D-7800-4E06-94D7-73F0E6DA55F0}" presName="linearFlow" presStyleCnt="0">
        <dgm:presLayoutVars>
          <dgm:resizeHandles val="exact"/>
        </dgm:presLayoutVars>
      </dgm:prSet>
      <dgm:spPr/>
    </dgm:pt>
    <dgm:pt modelId="{58A67362-2F1C-45FE-AB66-C642815345F1}" type="pres">
      <dgm:prSet presAssocID="{C383299C-2BD6-45DD-8AE5-272EC550CF40}" presName="node" presStyleLbl="node1" presStyleIdx="0" presStyleCnt="5">
        <dgm:presLayoutVars>
          <dgm:bulletEnabled val="1"/>
        </dgm:presLayoutVars>
      </dgm:prSet>
      <dgm:spPr/>
    </dgm:pt>
    <dgm:pt modelId="{B143B43B-62F2-4437-BEB6-61E2A54B48AA}" type="pres">
      <dgm:prSet presAssocID="{240CEADF-43C8-453D-B0DC-0E78ABFA003E}" presName="sibTrans" presStyleLbl="sibTrans2D1" presStyleIdx="0" presStyleCnt="4"/>
      <dgm:spPr/>
    </dgm:pt>
    <dgm:pt modelId="{ECEBD2BB-BE7A-4413-9DEB-4E1FA93F9EBD}" type="pres">
      <dgm:prSet presAssocID="{240CEADF-43C8-453D-B0DC-0E78ABFA003E}" presName="connectorText" presStyleLbl="sibTrans2D1" presStyleIdx="0" presStyleCnt="4"/>
      <dgm:spPr/>
    </dgm:pt>
    <dgm:pt modelId="{D209E801-BBD6-4545-9971-8FEF6D0EDDDE}" type="pres">
      <dgm:prSet presAssocID="{71283149-D565-432A-8F62-CA4B4C3B5169}" presName="node" presStyleLbl="node1" presStyleIdx="1" presStyleCnt="5">
        <dgm:presLayoutVars>
          <dgm:bulletEnabled val="1"/>
        </dgm:presLayoutVars>
      </dgm:prSet>
      <dgm:spPr/>
    </dgm:pt>
    <dgm:pt modelId="{28690A11-DCE1-4CA1-85EE-8284F5391FA1}" type="pres">
      <dgm:prSet presAssocID="{961F8BB2-A5C6-401C-A173-2E0373770B50}" presName="sibTrans" presStyleLbl="sibTrans2D1" presStyleIdx="1" presStyleCnt="4"/>
      <dgm:spPr/>
    </dgm:pt>
    <dgm:pt modelId="{2D1DAC6B-4509-4D6C-8A50-621FCA60C7B7}" type="pres">
      <dgm:prSet presAssocID="{961F8BB2-A5C6-401C-A173-2E0373770B50}" presName="connectorText" presStyleLbl="sibTrans2D1" presStyleIdx="1" presStyleCnt="4"/>
      <dgm:spPr/>
    </dgm:pt>
    <dgm:pt modelId="{1F8AFEB1-8907-4AF4-9605-DA873AB9E75C}" type="pres">
      <dgm:prSet presAssocID="{EC9172B4-8A86-43C8-86E5-D98991B650FE}" presName="node" presStyleLbl="node1" presStyleIdx="2" presStyleCnt="5">
        <dgm:presLayoutVars>
          <dgm:bulletEnabled val="1"/>
        </dgm:presLayoutVars>
      </dgm:prSet>
      <dgm:spPr/>
    </dgm:pt>
    <dgm:pt modelId="{1833BF45-C84E-4F86-B186-2E6BA8A39805}" type="pres">
      <dgm:prSet presAssocID="{B2790FAC-8AEA-44F9-A7EC-A0D89AB1CDC5}" presName="sibTrans" presStyleLbl="sibTrans2D1" presStyleIdx="2" presStyleCnt="4"/>
      <dgm:spPr/>
    </dgm:pt>
    <dgm:pt modelId="{9A3DF70F-CC2F-4727-872D-7CAE0A8C9C08}" type="pres">
      <dgm:prSet presAssocID="{B2790FAC-8AEA-44F9-A7EC-A0D89AB1CDC5}" presName="connectorText" presStyleLbl="sibTrans2D1" presStyleIdx="2" presStyleCnt="4"/>
      <dgm:spPr/>
    </dgm:pt>
    <dgm:pt modelId="{B1E92455-515D-4883-97F8-EFE78EA71DAC}" type="pres">
      <dgm:prSet presAssocID="{20E9B1C7-9353-4F3C-8AD0-BCDEFCF90052}" presName="node" presStyleLbl="node1" presStyleIdx="3" presStyleCnt="5">
        <dgm:presLayoutVars>
          <dgm:bulletEnabled val="1"/>
        </dgm:presLayoutVars>
      </dgm:prSet>
      <dgm:spPr/>
    </dgm:pt>
    <dgm:pt modelId="{7A1C271E-239C-4EE8-9DD3-3C0819193C41}" type="pres">
      <dgm:prSet presAssocID="{AEB37B87-E2AB-4B03-BDD3-5036758526E7}" presName="sibTrans" presStyleLbl="sibTrans2D1" presStyleIdx="3" presStyleCnt="4"/>
      <dgm:spPr/>
    </dgm:pt>
    <dgm:pt modelId="{9BA606B5-4002-44BC-9033-3FD68B48018A}" type="pres">
      <dgm:prSet presAssocID="{AEB37B87-E2AB-4B03-BDD3-5036758526E7}" presName="connectorText" presStyleLbl="sibTrans2D1" presStyleIdx="3" presStyleCnt="4"/>
      <dgm:spPr/>
    </dgm:pt>
    <dgm:pt modelId="{A2762F88-D1D2-4D10-83C5-B94FEBC6CF43}" type="pres">
      <dgm:prSet presAssocID="{56EF6A2A-C569-4598-A86D-B69C9FC1F3C6}" presName="node" presStyleLbl="node1" presStyleIdx="4" presStyleCnt="5">
        <dgm:presLayoutVars>
          <dgm:bulletEnabled val="1"/>
        </dgm:presLayoutVars>
      </dgm:prSet>
      <dgm:spPr/>
    </dgm:pt>
  </dgm:ptLst>
  <dgm:cxnLst>
    <dgm:cxn modelId="{1B1B0F02-5501-4917-88DE-7FCA5D111065}" type="presOf" srcId="{EC9172B4-8A86-43C8-86E5-D98991B650FE}" destId="{1F8AFEB1-8907-4AF4-9605-DA873AB9E75C}" srcOrd="0" destOrd="0" presId="urn:microsoft.com/office/officeart/2005/8/layout/process2"/>
    <dgm:cxn modelId="{6A939F08-CBDE-402D-96D0-25133E498B05}" type="presOf" srcId="{C383299C-2BD6-45DD-8AE5-272EC550CF40}" destId="{58A67362-2F1C-45FE-AB66-C642815345F1}" srcOrd="0" destOrd="0" presId="urn:microsoft.com/office/officeart/2005/8/layout/process2"/>
    <dgm:cxn modelId="{E51DC030-A1F7-4A8C-AC84-3A3EA3FED066}" type="presOf" srcId="{961F8BB2-A5C6-401C-A173-2E0373770B50}" destId="{28690A11-DCE1-4CA1-85EE-8284F5391FA1}" srcOrd="0" destOrd="0" presId="urn:microsoft.com/office/officeart/2005/8/layout/process2"/>
    <dgm:cxn modelId="{7EC60B5D-09A7-461B-8295-DBFFE486BDF6}" type="presOf" srcId="{71283149-D565-432A-8F62-CA4B4C3B5169}" destId="{D209E801-BBD6-4545-9971-8FEF6D0EDDDE}" srcOrd="0" destOrd="0" presId="urn:microsoft.com/office/officeart/2005/8/layout/process2"/>
    <dgm:cxn modelId="{03CB3C61-0EB6-4F32-BE7E-DE092849BC40}" type="presOf" srcId="{AEB37B87-E2AB-4B03-BDD3-5036758526E7}" destId="{9BA606B5-4002-44BC-9033-3FD68B48018A}" srcOrd="1" destOrd="0" presId="urn:microsoft.com/office/officeart/2005/8/layout/process2"/>
    <dgm:cxn modelId="{192CD847-884F-4B3E-A993-3EB369CA7283}" srcId="{420B949D-7800-4E06-94D7-73F0E6DA55F0}" destId="{71283149-D565-432A-8F62-CA4B4C3B5169}" srcOrd="1" destOrd="0" parTransId="{D841B284-6163-4FB8-B72D-6ED7517F6580}" sibTransId="{961F8BB2-A5C6-401C-A173-2E0373770B50}"/>
    <dgm:cxn modelId="{9D95F468-C459-4644-A7E5-2576A3A81E6B}" type="presOf" srcId="{B2790FAC-8AEA-44F9-A7EC-A0D89AB1CDC5}" destId="{9A3DF70F-CC2F-4727-872D-7CAE0A8C9C08}" srcOrd="1" destOrd="0" presId="urn:microsoft.com/office/officeart/2005/8/layout/process2"/>
    <dgm:cxn modelId="{E928EB6E-C69B-420D-AEF4-3A771EBF2B63}" type="presOf" srcId="{B2790FAC-8AEA-44F9-A7EC-A0D89AB1CDC5}" destId="{1833BF45-C84E-4F86-B186-2E6BA8A39805}" srcOrd="0" destOrd="0" presId="urn:microsoft.com/office/officeart/2005/8/layout/process2"/>
    <dgm:cxn modelId="{BF2332A6-1DD1-4510-9ADF-DBA53AFD9601}" type="presOf" srcId="{240CEADF-43C8-453D-B0DC-0E78ABFA003E}" destId="{B143B43B-62F2-4437-BEB6-61E2A54B48AA}" srcOrd="0" destOrd="0" presId="urn:microsoft.com/office/officeart/2005/8/layout/process2"/>
    <dgm:cxn modelId="{6C3A8FA7-0EE6-4F58-9076-A127A3BC5D01}" type="presOf" srcId="{961F8BB2-A5C6-401C-A173-2E0373770B50}" destId="{2D1DAC6B-4509-4D6C-8A50-621FCA60C7B7}" srcOrd="1" destOrd="0" presId="urn:microsoft.com/office/officeart/2005/8/layout/process2"/>
    <dgm:cxn modelId="{0439D0B1-859A-4642-8BCE-4A7EAEF3D8C4}" srcId="{420B949D-7800-4E06-94D7-73F0E6DA55F0}" destId="{20E9B1C7-9353-4F3C-8AD0-BCDEFCF90052}" srcOrd="3" destOrd="0" parTransId="{B0DAA597-7405-467D-8C43-EE150ABCE26B}" sibTransId="{AEB37B87-E2AB-4B03-BDD3-5036758526E7}"/>
    <dgm:cxn modelId="{16F915B6-5F08-401D-A013-8E449FAAD003}" srcId="{420B949D-7800-4E06-94D7-73F0E6DA55F0}" destId="{C383299C-2BD6-45DD-8AE5-272EC550CF40}" srcOrd="0" destOrd="0" parTransId="{EF7D8314-F9DD-42A6-9034-8FD0FB9EAFC4}" sibTransId="{240CEADF-43C8-453D-B0DC-0E78ABFA003E}"/>
    <dgm:cxn modelId="{2DBFB3C1-CB55-4F23-80A2-C346061D967A}" type="presOf" srcId="{AEB37B87-E2AB-4B03-BDD3-5036758526E7}" destId="{7A1C271E-239C-4EE8-9DD3-3C0819193C41}" srcOrd="0" destOrd="0" presId="urn:microsoft.com/office/officeart/2005/8/layout/process2"/>
    <dgm:cxn modelId="{F73838C4-E317-4E3B-A9BF-C8341AF7E42A}" srcId="{420B949D-7800-4E06-94D7-73F0E6DA55F0}" destId="{56EF6A2A-C569-4598-A86D-B69C9FC1F3C6}" srcOrd="4" destOrd="0" parTransId="{4F7850EA-A02C-4B4D-A474-8351B743884B}" sibTransId="{C492D9B8-FE57-4D7F-8709-AFA014363C94}"/>
    <dgm:cxn modelId="{6A898BC8-F340-44BF-A8B1-2565883C3615}" srcId="{420B949D-7800-4E06-94D7-73F0E6DA55F0}" destId="{EC9172B4-8A86-43C8-86E5-D98991B650FE}" srcOrd="2" destOrd="0" parTransId="{5E0D0396-AAE5-4A7F-9A4B-D7D492A94E91}" sibTransId="{B2790FAC-8AEA-44F9-A7EC-A0D89AB1CDC5}"/>
    <dgm:cxn modelId="{28F65DD0-20C4-48E0-9ECA-9D536D74A273}" type="presOf" srcId="{56EF6A2A-C569-4598-A86D-B69C9FC1F3C6}" destId="{A2762F88-D1D2-4D10-83C5-B94FEBC6CF43}" srcOrd="0" destOrd="0" presId="urn:microsoft.com/office/officeart/2005/8/layout/process2"/>
    <dgm:cxn modelId="{1E4649F2-D74E-4080-B77D-BEFC5DC74836}" type="presOf" srcId="{420B949D-7800-4E06-94D7-73F0E6DA55F0}" destId="{0A1AD2B1-35F5-4AA7-9F27-D559DFE44BEB}" srcOrd="0" destOrd="0" presId="urn:microsoft.com/office/officeart/2005/8/layout/process2"/>
    <dgm:cxn modelId="{9908A2F2-5BA3-45CA-8B1F-D988245921D4}" type="presOf" srcId="{20E9B1C7-9353-4F3C-8AD0-BCDEFCF90052}" destId="{B1E92455-515D-4883-97F8-EFE78EA71DAC}" srcOrd="0" destOrd="0" presId="urn:microsoft.com/office/officeart/2005/8/layout/process2"/>
    <dgm:cxn modelId="{63BB14FD-1986-412F-AD5F-FDB25630CCA1}" type="presOf" srcId="{240CEADF-43C8-453D-B0DC-0E78ABFA003E}" destId="{ECEBD2BB-BE7A-4413-9DEB-4E1FA93F9EBD}" srcOrd="1" destOrd="0" presId="urn:microsoft.com/office/officeart/2005/8/layout/process2"/>
    <dgm:cxn modelId="{B0637FD0-0414-471F-8B4E-6540C5503795}" type="presParOf" srcId="{0A1AD2B1-35F5-4AA7-9F27-D559DFE44BEB}" destId="{58A67362-2F1C-45FE-AB66-C642815345F1}" srcOrd="0" destOrd="0" presId="urn:microsoft.com/office/officeart/2005/8/layout/process2"/>
    <dgm:cxn modelId="{F88CD2F5-C641-4E22-86CC-1FA91BF07736}" type="presParOf" srcId="{0A1AD2B1-35F5-4AA7-9F27-D559DFE44BEB}" destId="{B143B43B-62F2-4437-BEB6-61E2A54B48AA}" srcOrd="1" destOrd="0" presId="urn:microsoft.com/office/officeart/2005/8/layout/process2"/>
    <dgm:cxn modelId="{145049B7-4E27-45B5-B53E-88CC2BD954A1}" type="presParOf" srcId="{B143B43B-62F2-4437-BEB6-61E2A54B48AA}" destId="{ECEBD2BB-BE7A-4413-9DEB-4E1FA93F9EBD}" srcOrd="0" destOrd="0" presId="urn:microsoft.com/office/officeart/2005/8/layout/process2"/>
    <dgm:cxn modelId="{A2546F0F-75A1-4AE0-8438-F45DD2E89E2F}" type="presParOf" srcId="{0A1AD2B1-35F5-4AA7-9F27-D559DFE44BEB}" destId="{D209E801-BBD6-4545-9971-8FEF6D0EDDDE}" srcOrd="2" destOrd="0" presId="urn:microsoft.com/office/officeart/2005/8/layout/process2"/>
    <dgm:cxn modelId="{2C767A4A-0DC8-4105-9C5E-0921AF8AA5B7}" type="presParOf" srcId="{0A1AD2B1-35F5-4AA7-9F27-D559DFE44BEB}" destId="{28690A11-DCE1-4CA1-85EE-8284F5391FA1}" srcOrd="3" destOrd="0" presId="urn:microsoft.com/office/officeart/2005/8/layout/process2"/>
    <dgm:cxn modelId="{D802D328-2F7E-4CC9-BB94-F92562A0810C}" type="presParOf" srcId="{28690A11-DCE1-4CA1-85EE-8284F5391FA1}" destId="{2D1DAC6B-4509-4D6C-8A50-621FCA60C7B7}" srcOrd="0" destOrd="0" presId="urn:microsoft.com/office/officeart/2005/8/layout/process2"/>
    <dgm:cxn modelId="{1A956562-6E4E-444E-8B89-522019728A74}" type="presParOf" srcId="{0A1AD2B1-35F5-4AA7-9F27-D559DFE44BEB}" destId="{1F8AFEB1-8907-4AF4-9605-DA873AB9E75C}" srcOrd="4" destOrd="0" presId="urn:microsoft.com/office/officeart/2005/8/layout/process2"/>
    <dgm:cxn modelId="{F50C3044-16D2-4B92-B158-5C6AC931527D}" type="presParOf" srcId="{0A1AD2B1-35F5-4AA7-9F27-D559DFE44BEB}" destId="{1833BF45-C84E-4F86-B186-2E6BA8A39805}" srcOrd="5" destOrd="0" presId="urn:microsoft.com/office/officeart/2005/8/layout/process2"/>
    <dgm:cxn modelId="{0F2957D1-18DA-494E-A968-79469B922BFD}" type="presParOf" srcId="{1833BF45-C84E-4F86-B186-2E6BA8A39805}" destId="{9A3DF70F-CC2F-4727-872D-7CAE0A8C9C08}" srcOrd="0" destOrd="0" presId="urn:microsoft.com/office/officeart/2005/8/layout/process2"/>
    <dgm:cxn modelId="{5C34E1F3-78D9-431F-9430-E09F347E4D3B}" type="presParOf" srcId="{0A1AD2B1-35F5-4AA7-9F27-D559DFE44BEB}" destId="{B1E92455-515D-4883-97F8-EFE78EA71DAC}" srcOrd="6" destOrd="0" presId="urn:microsoft.com/office/officeart/2005/8/layout/process2"/>
    <dgm:cxn modelId="{898DFF90-CD78-42D6-BBDB-E870678078C4}" type="presParOf" srcId="{0A1AD2B1-35F5-4AA7-9F27-D559DFE44BEB}" destId="{7A1C271E-239C-4EE8-9DD3-3C0819193C41}" srcOrd="7" destOrd="0" presId="urn:microsoft.com/office/officeart/2005/8/layout/process2"/>
    <dgm:cxn modelId="{22E1217F-3497-4B54-8693-A34D96D30219}" type="presParOf" srcId="{7A1C271E-239C-4EE8-9DD3-3C0819193C41}" destId="{9BA606B5-4002-44BC-9033-3FD68B48018A}" srcOrd="0" destOrd="0" presId="urn:microsoft.com/office/officeart/2005/8/layout/process2"/>
    <dgm:cxn modelId="{4BDC7335-DF32-463A-95E0-CB6AE31B176F}" type="presParOf" srcId="{0A1AD2B1-35F5-4AA7-9F27-D559DFE44BEB}" destId="{A2762F88-D1D2-4D10-83C5-B94FEBC6CF43}"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67362-2F1C-45FE-AB66-C642815345F1}">
      <dsp:nvSpPr>
        <dsp:cNvPr id="0" name=""/>
        <dsp:cNvSpPr/>
      </dsp:nvSpPr>
      <dsp:spPr>
        <a:xfrm>
          <a:off x="2060956" y="488"/>
          <a:ext cx="2246343" cy="571406"/>
        </a:xfrm>
        <a:prstGeom prst="roundRect">
          <a:avLst>
            <a:gd name="adj" fmla="val 10000"/>
          </a:avLst>
        </a:prstGeom>
        <a:solidFill>
          <a:srgbClr val="DEDB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MIX</a:t>
          </a:r>
          <a:endParaRPr lang="en-US" sz="1600" kern="1200" dirty="0">
            <a:solidFill>
              <a:schemeClr val="tx1"/>
            </a:solidFill>
          </a:endParaRPr>
        </a:p>
      </dsp:txBody>
      <dsp:txXfrm>
        <a:off x="2077692" y="17224"/>
        <a:ext cx="2212871" cy="537934"/>
      </dsp:txXfrm>
    </dsp:sp>
    <dsp:sp modelId="{B143B43B-62F2-4437-BEB6-61E2A54B48AA}">
      <dsp:nvSpPr>
        <dsp:cNvPr id="0" name=""/>
        <dsp:cNvSpPr/>
      </dsp:nvSpPr>
      <dsp:spPr>
        <a:xfrm rot="5400000">
          <a:off x="3076989" y="586180"/>
          <a:ext cx="214277" cy="257133"/>
        </a:xfrm>
        <a:prstGeom prst="rightArrow">
          <a:avLst>
            <a:gd name="adj1" fmla="val 60000"/>
            <a:gd name="adj2" fmla="val 50000"/>
          </a:avLst>
        </a:prstGeom>
        <a:solidFill>
          <a:srgbClr val="DEDBC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5400000">
        <a:off x="3106989" y="607608"/>
        <a:ext cx="154279" cy="149994"/>
      </dsp:txXfrm>
    </dsp:sp>
    <dsp:sp modelId="{D209E801-BBD6-4545-9971-8FEF6D0EDDDE}">
      <dsp:nvSpPr>
        <dsp:cNvPr id="0" name=""/>
        <dsp:cNvSpPr/>
      </dsp:nvSpPr>
      <dsp:spPr>
        <a:xfrm>
          <a:off x="2060956" y="857598"/>
          <a:ext cx="2246343" cy="571406"/>
        </a:xfrm>
        <a:prstGeom prst="roundRect">
          <a:avLst>
            <a:gd name="adj" fmla="val 10000"/>
          </a:avLst>
        </a:prstGeom>
        <a:solidFill>
          <a:srgbClr val="A09A7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SHAPE (fiber alignments)</a:t>
          </a:r>
          <a:endParaRPr lang="en-US" sz="1600" kern="1200" dirty="0">
            <a:solidFill>
              <a:schemeClr val="tx1"/>
            </a:solidFill>
          </a:endParaRPr>
        </a:p>
      </dsp:txBody>
      <dsp:txXfrm>
        <a:off x="2077692" y="874334"/>
        <a:ext cx="2212871" cy="537934"/>
      </dsp:txXfrm>
    </dsp:sp>
    <dsp:sp modelId="{28690A11-DCE1-4CA1-85EE-8284F5391FA1}">
      <dsp:nvSpPr>
        <dsp:cNvPr id="0" name=""/>
        <dsp:cNvSpPr/>
      </dsp:nvSpPr>
      <dsp:spPr>
        <a:xfrm rot="5400000">
          <a:off x="3076989" y="1443290"/>
          <a:ext cx="214277" cy="257133"/>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5400000">
        <a:off x="3106989" y="1464718"/>
        <a:ext cx="154279" cy="149994"/>
      </dsp:txXfrm>
    </dsp:sp>
    <dsp:sp modelId="{1F8AFEB1-8907-4AF4-9605-DA873AB9E75C}">
      <dsp:nvSpPr>
        <dsp:cNvPr id="0" name=""/>
        <dsp:cNvSpPr/>
      </dsp:nvSpPr>
      <dsp:spPr>
        <a:xfrm>
          <a:off x="2060956" y="1714709"/>
          <a:ext cx="2246343" cy="571406"/>
        </a:xfrm>
        <a:prstGeom prst="roundRect">
          <a:avLst>
            <a:gd name="adj" fmla="val 10000"/>
          </a:avLst>
        </a:prstGeom>
        <a:solidFill>
          <a:srgbClr val="C153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COOK (heat set proteins)</a:t>
          </a:r>
          <a:endParaRPr lang="en-US" sz="1600" kern="1200" dirty="0">
            <a:solidFill>
              <a:schemeClr val="tx1"/>
            </a:solidFill>
          </a:endParaRPr>
        </a:p>
      </dsp:txBody>
      <dsp:txXfrm>
        <a:off x="2077692" y="1731445"/>
        <a:ext cx="2212871" cy="537934"/>
      </dsp:txXfrm>
    </dsp:sp>
    <dsp:sp modelId="{1833BF45-C84E-4F86-B186-2E6BA8A39805}">
      <dsp:nvSpPr>
        <dsp:cNvPr id="0" name=""/>
        <dsp:cNvSpPr/>
      </dsp:nvSpPr>
      <dsp:spPr>
        <a:xfrm rot="5400000">
          <a:off x="3076989" y="2300401"/>
          <a:ext cx="214277" cy="257133"/>
        </a:xfrm>
        <a:prstGeom prst="rightArrow">
          <a:avLst>
            <a:gd name="adj1" fmla="val 60000"/>
            <a:gd name="adj2" fmla="val 50000"/>
          </a:avLst>
        </a:prstGeom>
        <a:solidFill>
          <a:srgbClr val="C1535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5400000">
        <a:off x="3106989" y="2321829"/>
        <a:ext cx="154279" cy="149994"/>
      </dsp:txXfrm>
    </dsp:sp>
    <dsp:sp modelId="{B1E92455-515D-4883-97F8-EFE78EA71DAC}">
      <dsp:nvSpPr>
        <dsp:cNvPr id="0" name=""/>
        <dsp:cNvSpPr/>
      </dsp:nvSpPr>
      <dsp:spPr>
        <a:xfrm>
          <a:off x="2060956" y="2571819"/>
          <a:ext cx="2246343" cy="571406"/>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FREEZE TEXTURIZATION</a:t>
          </a:r>
          <a:endParaRPr lang="en-US" sz="1600" kern="1200" dirty="0">
            <a:solidFill>
              <a:schemeClr val="tx1"/>
            </a:solidFill>
          </a:endParaRPr>
        </a:p>
      </dsp:txBody>
      <dsp:txXfrm>
        <a:off x="2077692" y="2588555"/>
        <a:ext cx="2212871" cy="537934"/>
      </dsp:txXfrm>
    </dsp:sp>
    <dsp:sp modelId="{7A1C271E-239C-4EE8-9DD3-3C0819193C41}">
      <dsp:nvSpPr>
        <dsp:cNvPr id="0" name=""/>
        <dsp:cNvSpPr/>
      </dsp:nvSpPr>
      <dsp:spPr>
        <a:xfrm rot="5400000">
          <a:off x="3076989" y="3157511"/>
          <a:ext cx="214277" cy="257133"/>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5400000">
        <a:off x="3106989" y="3178939"/>
        <a:ext cx="154279" cy="149994"/>
      </dsp:txXfrm>
    </dsp:sp>
    <dsp:sp modelId="{A2762F88-D1D2-4D10-83C5-B94FEBC6CF43}">
      <dsp:nvSpPr>
        <dsp:cNvPr id="0" name=""/>
        <dsp:cNvSpPr/>
      </dsp:nvSpPr>
      <dsp:spPr>
        <a:xfrm>
          <a:off x="2060956" y="3428929"/>
          <a:ext cx="2246343" cy="571406"/>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READY TO COOK</a:t>
          </a:r>
          <a:endParaRPr lang="en-US" sz="1600" kern="1200" dirty="0">
            <a:solidFill>
              <a:schemeClr val="tx1"/>
            </a:solidFill>
          </a:endParaRPr>
        </a:p>
      </dsp:txBody>
      <dsp:txXfrm>
        <a:off x="2077692" y="3445665"/>
        <a:ext cx="2212871" cy="5379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052DC-672F-4FA7-B81F-8839B9D294D8}" type="datetimeFigureOut">
              <a:rPr lang="en-GB" smtClean="0"/>
              <a:t>17/03/2025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02075-2B6F-478B-99F8-15B7E99F2F09}" type="slidenum">
              <a:rPr lang="en-GB" smtClean="0"/>
              <a:t>‹#›</a:t>
            </a:fld>
            <a:endParaRPr lang="en-GB"/>
          </a:p>
        </p:txBody>
      </p:sp>
    </p:spTree>
    <p:extLst>
      <p:ext uri="{BB962C8B-B14F-4D97-AF65-F5344CB8AC3E}">
        <p14:creationId xmlns:p14="http://schemas.microsoft.com/office/powerpoint/2010/main" val="1603940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quorn.us/news/how-is-quorn-made-introduction-to-quorn-and-mycoprotein"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https://bit.ly/2OrcFfU </a:t>
            </a:r>
          </a:p>
        </p:txBody>
      </p:sp>
      <p:sp>
        <p:nvSpPr>
          <p:cNvPr id="4" name="Slide Number Placeholder 3"/>
          <p:cNvSpPr>
            <a:spLocks noGrp="1"/>
          </p:cNvSpPr>
          <p:nvPr>
            <p:ph type="sldNum" sz="quarter" idx="10"/>
          </p:nvPr>
        </p:nvSpPr>
        <p:spPr/>
        <p:txBody>
          <a:bodyPr/>
          <a:lstStyle/>
          <a:p>
            <a:fld id="{F96B4705-E1E6-4267-9850-0692AFBDBAEC}" type="slidenum">
              <a:rPr lang="en-GB" smtClean="0"/>
              <a:t>33</a:t>
            </a:fld>
            <a:endParaRPr lang="en-GB"/>
          </a:p>
        </p:txBody>
      </p:sp>
    </p:spTree>
    <p:extLst>
      <p:ext uri="{BB962C8B-B14F-4D97-AF65-F5344CB8AC3E}">
        <p14:creationId xmlns:p14="http://schemas.microsoft.com/office/powerpoint/2010/main" val="2878658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https://www.quorn.us/news/how-is-quorn-made-introduction-to-quorn-and-mycoprotein</a:t>
            </a:r>
            <a:endParaRPr lang="en-GB" dirty="0"/>
          </a:p>
          <a:p>
            <a:endParaRPr lang="en-GB" dirty="0"/>
          </a:p>
        </p:txBody>
      </p:sp>
      <p:sp>
        <p:nvSpPr>
          <p:cNvPr id="4" name="Slide Number Placeholder 3"/>
          <p:cNvSpPr>
            <a:spLocks noGrp="1"/>
          </p:cNvSpPr>
          <p:nvPr>
            <p:ph type="sldNum" sz="quarter" idx="10"/>
          </p:nvPr>
        </p:nvSpPr>
        <p:spPr/>
        <p:txBody>
          <a:bodyPr/>
          <a:lstStyle/>
          <a:p>
            <a:fld id="{F96B4705-E1E6-4267-9850-0692AFBDBAEC}" type="slidenum">
              <a:rPr lang="en-GB" smtClean="0"/>
              <a:t>34</a:t>
            </a:fld>
            <a:endParaRPr lang="en-GB"/>
          </a:p>
        </p:txBody>
      </p:sp>
    </p:spTree>
    <p:extLst>
      <p:ext uri="{BB962C8B-B14F-4D97-AF65-F5344CB8AC3E}">
        <p14:creationId xmlns:p14="http://schemas.microsoft.com/office/powerpoint/2010/main" val="2821655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2025</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2025</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2025</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2025</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mcsuk.org/goodfishguide/" TargetMode="External"/><Relationship Id="rId1" Type="http://schemas.openxmlformats.org/officeDocument/2006/relationships/slideLayout" Target="../slideLayouts/slideLayout3.xml"/><Relationship Id="rId4" Type="http://schemas.openxmlformats.org/officeDocument/2006/relationships/hyperlink" Target="https://www.msc.org/hom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foodafactoflife.org.uk/14-16-years/food-commodities-14-16-years/fish-and-shellfish-14-16-years/" TargetMode="External"/><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thanetearth.com/" TargetMode="External"/><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farmafrica.org/" TargetMode="External"/><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bbc.co.uk/news/science-environment-64596453"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tropic.bio/tropics-non-browning-gene-edited-banana-cleared-for-production-in-the-philippines/" TargetMode="Externa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food.gov.uk/safety-hygiene/genetically-modified-foods"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hyperlink" Target="https://www.foodafactoflife.org.uk/14-16-years/food-science-14-16-years/functional-and-chemical-properties-of-food/#F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452" y="3318826"/>
            <a:ext cx="9144000" cy="733096"/>
          </a:xfrm>
        </p:spPr>
        <p:txBody>
          <a:bodyPr/>
          <a:lstStyle/>
          <a:p>
            <a:r>
              <a:rPr lang="en-GB" dirty="0"/>
              <a:t>Food security</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A90E5-FEDD-9C5D-B18C-B7C7CF08A928}"/>
              </a:ext>
            </a:extLst>
          </p:cNvPr>
          <p:cNvSpPr>
            <a:spLocks noGrp="1"/>
          </p:cNvSpPr>
          <p:nvPr>
            <p:ph type="ctrTitle"/>
          </p:nvPr>
        </p:nvSpPr>
        <p:spPr/>
        <p:txBody>
          <a:bodyPr/>
          <a:lstStyle/>
          <a:p>
            <a:r>
              <a:rPr lang="en-GB" dirty="0"/>
              <a:t>Armed conflicts</a:t>
            </a:r>
          </a:p>
        </p:txBody>
      </p:sp>
      <p:sp>
        <p:nvSpPr>
          <p:cNvPr id="3" name="Subtitle 2">
            <a:extLst>
              <a:ext uri="{FF2B5EF4-FFF2-40B4-BE49-F238E27FC236}">
                <a16:creationId xmlns:a16="http://schemas.microsoft.com/office/drawing/2014/main" id="{FC5F42C7-7347-F5D8-BB9E-883880FD6518}"/>
              </a:ext>
            </a:extLst>
          </p:cNvPr>
          <p:cNvSpPr>
            <a:spLocks noGrp="1"/>
          </p:cNvSpPr>
          <p:nvPr>
            <p:ph type="subTitle" idx="1"/>
          </p:nvPr>
        </p:nvSpPr>
        <p:spPr>
          <a:xfrm>
            <a:off x="1169274" y="2530399"/>
            <a:ext cx="5824795" cy="3600000"/>
          </a:xfrm>
        </p:spPr>
        <p:txBody>
          <a:bodyPr/>
          <a:lstStyle/>
          <a:p>
            <a:r>
              <a:rPr lang="en-GB" sz="2000" dirty="0"/>
              <a:t>Conflict almost always leads to increased food insecurity for a number of different reasons.</a:t>
            </a:r>
          </a:p>
          <a:p>
            <a:r>
              <a:rPr lang="en-GB" sz="2000" dirty="0"/>
              <a:t>Farmers can be forced to flee their land or fight in the conflict and crops or infrastructure such as water pipes can also be destroyed during fighting. </a:t>
            </a:r>
          </a:p>
          <a:p>
            <a:r>
              <a:rPr lang="en-GB" sz="2000" dirty="0"/>
              <a:t>Food shortages have caused riots and conflict, or during war time, food can be used as a weapon, with enemies cutting off food supplies in order to gain ground. </a:t>
            </a:r>
          </a:p>
        </p:txBody>
      </p:sp>
      <p:pic>
        <p:nvPicPr>
          <p:cNvPr id="6146" name="Picture 2" descr="Free Soldiers Army photo and picture">
            <a:extLst>
              <a:ext uri="{FF2B5EF4-FFF2-40B4-BE49-F238E27FC236}">
                <a16:creationId xmlns:a16="http://schemas.microsoft.com/office/drawing/2014/main" id="{733CB6CD-72E8-D6C9-3B38-C702D61B809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647215" y="2530399"/>
            <a:ext cx="4169228" cy="3373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514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34D7-1E82-BBBD-C9C9-2F0CC6F149C1}"/>
              </a:ext>
            </a:extLst>
          </p:cNvPr>
          <p:cNvSpPr>
            <a:spLocks noGrp="1"/>
          </p:cNvSpPr>
          <p:nvPr>
            <p:ph type="ctrTitle"/>
          </p:nvPr>
        </p:nvSpPr>
        <p:spPr/>
        <p:txBody>
          <a:bodyPr/>
          <a:lstStyle/>
          <a:p>
            <a:r>
              <a:rPr lang="en-GB" dirty="0"/>
              <a:t>The war in Ukraine</a:t>
            </a:r>
          </a:p>
        </p:txBody>
      </p:sp>
      <p:sp>
        <p:nvSpPr>
          <p:cNvPr id="3" name="Subtitle 2">
            <a:extLst>
              <a:ext uri="{FF2B5EF4-FFF2-40B4-BE49-F238E27FC236}">
                <a16:creationId xmlns:a16="http://schemas.microsoft.com/office/drawing/2014/main" id="{B00C444C-F600-2C9C-4C40-5D8568EC3ECC}"/>
              </a:ext>
            </a:extLst>
          </p:cNvPr>
          <p:cNvSpPr>
            <a:spLocks noGrp="1"/>
          </p:cNvSpPr>
          <p:nvPr>
            <p:ph type="subTitle" idx="1"/>
          </p:nvPr>
        </p:nvSpPr>
        <p:spPr>
          <a:xfrm>
            <a:off x="1253359" y="2311387"/>
            <a:ext cx="6492765" cy="3600000"/>
          </a:xfrm>
        </p:spPr>
        <p:txBody>
          <a:bodyPr/>
          <a:lstStyle/>
          <a:p>
            <a:pPr marL="0" indent="0">
              <a:buNone/>
            </a:pPr>
            <a:r>
              <a:rPr lang="en-GB" dirty="0"/>
              <a:t>Ukraine and Russia are major suppliers of key agricultural commodities, including wheat, corn (maize), and sunflower oil.</a:t>
            </a:r>
          </a:p>
          <a:p>
            <a:pPr marL="0" indent="0">
              <a:buNone/>
            </a:pPr>
            <a:r>
              <a:rPr lang="en-GB" dirty="0"/>
              <a:t>Disruptions to these exports have contributed to increased food prices, reduced availability, and heightened food insecurity worldwide. </a:t>
            </a:r>
          </a:p>
          <a:p>
            <a:pPr marL="0" indent="0">
              <a:buNone/>
            </a:pPr>
            <a:r>
              <a:rPr lang="en-GB" dirty="0"/>
              <a:t>The conflict has led to:</a:t>
            </a:r>
          </a:p>
          <a:p>
            <a:r>
              <a:rPr lang="en-GB" dirty="0"/>
              <a:t>disruption of wheat and grain exports, which has significantly impacted countries in Africa, the Middle East and Asia;</a:t>
            </a:r>
          </a:p>
          <a:p>
            <a:r>
              <a:rPr lang="en-GB" dirty="0"/>
              <a:t>increases in food prices worldwide;</a:t>
            </a:r>
          </a:p>
          <a:p>
            <a:r>
              <a:rPr lang="en-GB" dirty="0"/>
              <a:t>a shortage of sunflower oil, in turn leading to shortages and higher prices for other vegetable oils, like palm</a:t>
            </a:r>
            <a:r>
              <a:rPr lang="en-GB"/>
              <a:t>, rapeseed </a:t>
            </a:r>
            <a:r>
              <a:rPr lang="en-GB" dirty="0"/>
              <a:t>and soybean oil;</a:t>
            </a:r>
          </a:p>
          <a:p>
            <a:r>
              <a:rPr lang="en-GB" dirty="0"/>
              <a:t>limitations on fertiliser availability, due to sanctions on Russia.</a:t>
            </a:r>
          </a:p>
          <a:p>
            <a:endParaRPr lang="en-GB" dirty="0"/>
          </a:p>
          <a:p>
            <a:endParaRPr lang="en-GB" dirty="0"/>
          </a:p>
          <a:p>
            <a:endParaRPr lang="en-GB" dirty="0"/>
          </a:p>
        </p:txBody>
      </p:sp>
      <p:pic>
        <p:nvPicPr>
          <p:cNvPr id="5" name="Picture 4" descr="A field of sunflowers with a blue sky&#10;&#10;Description automatically generated">
            <a:extLst>
              <a:ext uri="{FF2B5EF4-FFF2-40B4-BE49-F238E27FC236}">
                <a16:creationId xmlns:a16="http://schemas.microsoft.com/office/drawing/2014/main" id="{C0B3FD08-C480-C833-0978-8AD1210871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44540" y="2724973"/>
            <a:ext cx="3679313" cy="2453084"/>
          </a:xfrm>
          <a:prstGeom prst="rect">
            <a:avLst/>
          </a:prstGeom>
        </p:spPr>
      </p:pic>
    </p:spTree>
    <p:extLst>
      <p:ext uri="{BB962C8B-B14F-4D97-AF65-F5344CB8AC3E}">
        <p14:creationId xmlns:p14="http://schemas.microsoft.com/office/powerpoint/2010/main" val="2850686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9A10-8779-5AD6-2862-7156A619092E}"/>
              </a:ext>
            </a:extLst>
          </p:cNvPr>
          <p:cNvSpPr>
            <a:spLocks noGrp="1"/>
          </p:cNvSpPr>
          <p:nvPr>
            <p:ph type="ctrTitle"/>
          </p:nvPr>
        </p:nvSpPr>
        <p:spPr/>
        <p:txBody>
          <a:bodyPr/>
          <a:lstStyle/>
          <a:p>
            <a:r>
              <a:rPr lang="en-GB" dirty="0"/>
              <a:t>What issues may arise if food is insecure?</a:t>
            </a:r>
          </a:p>
        </p:txBody>
      </p:sp>
      <p:sp>
        <p:nvSpPr>
          <p:cNvPr id="3" name="Subtitle 2">
            <a:extLst>
              <a:ext uri="{FF2B5EF4-FFF2-40B4-BE49-F238E27FC236}">
                <a16:creationId xmlns:a16="http://schemas.microsoft.com/office/drawing/2014/main" id="{1A09C928-AF3A-3C04-44AC-FA112BEB422F}"/>
              </a:ext>
            </a:extLst>
          </p:cNvPr>
          <p:cNvSpPr>
            <a:spLocks noGrp="1"/>
          </p:cNvSpPr>
          <p:nvPr>
            <p:ph type="subTitle" idx="1"/>
          </p:nvPr>
        </p:nvSpPr>
        <p:spPr>
          <a:xfrm>
            <a:off x="1246414" y="2571092"/>
            <a:ext cx="5377543" cy="3600000"/>
          </a:xfrm>
        </p:spPr>
        <p:txBody>
          <a:bodyPr/>
          <a:lstStyle/>
          <a:p>
            <a:r>
              <a:rPr lang="en-GB" sz="2000" dirty="0"/>
              <a:t>Consider you are in a situation where the food supply has become insecure.</a:t>
            </a:r>
          </a:p>
          <a:p>
            <a:endParaRPr lang="en-GB" sz="2000" dirty="0"/>
          </a:p>
          <a:p>
            <a:r>
              <a:rPr lang="en-GB" sz="2000" dirty="0"/>
              <a:t>Crops have not grown at the rate they were expected and yields were low.</a:t>
            </a:r>
          </a:p>
          <a:p>
            <a:endParaRPr lang="en-GB" sz="2000" dirty="0"/>
          </a:p>
          <a:p>
            <a:r>
              <a:rPr lang="en-GB" sz="2000" b="1" dirty="0"/>
              <a:t>What impacts do you think this would have on your life and the life of people within the country?</a:t>
            </a:r>
          </a:p>
        </p:txBody>
      </p:sp>
      <p:pic>
        <p:nvPicPr>
          <p:cNvPr id="7170" name="Picture 2" descr="Free Climate Change Climate photo and picture">
            <a:extLst>
              <a:ext uri="{FF2B5EF4-FFF2-40B4-BE49-F238E27FC236}">
                <a16:creationId xmlns:a16="http://schemas.microsoft.com/office/drawing/2014/main" id="{F1C70374-839E-A6EA-20BB-719B04C7C17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89271" y="2571092"/>
            <a:ext cx="5197929" cy="3449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078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AEDF6-36E0-4533-D023-A4841D698C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D30422-12C2-7B22-3400-6048316C83EB}"/>
              </a:ext>
            </a:extLst>
          </p:cNvPr>
          <p:cNvSpPr>
            <a:spLocks noGrp="1"/>
          </p:cNvSpPr>
          <p:nvPr>
            <p:ph type="ctrTitle"/>
          </p:nvPr>
        </p:nvSpPr>
        <p:spPr/>
        <p:txBody>
          <a:bodyPr/>
          <a:lstStyle/>
          <a:p>
            <a:r>
              <a:rPr lang="en-GB" dirty="0"/>
              <a:t>What issues may arise if food is insecure?</a:t>
            </a:r>
          </a:p>
        </p:txBody>
      </p:sp>
      <p:sp>
        <p:nvSpPr>
          <p:cNvPr id="3" name="Subtitle 2">
            <a:extLst>
              <a:ext uri="{FF2B5EF4-FFF2-40B4-BE49-F238E27FC236}">
                <a16:creationId xmlns:a16="http://schemas.microsoft.com/office/drawing/2014/main" id="{2A003724-5629-289F-74EA-93A7737B0544}"/>
              </a:ext>
            </a:extLst>
          </p:cNvPr>
          <p:cNvSpPr>
            <a:spLocks noGrp="1"/>
          </p:cNvSpPr>
          <p:nvPr>
            <p:ph type="subTitle" idx="1"/>
          </p:nvPr>
        </p:nvSpPr>
        <p:spPr>
          <a:xfrm>
            <a:off x="1169276" y="2394396"/>
            <a:ext cx="6872318" cy="3600000"/>
          </a:xfrm>
        </p:spPr>
        <p:txBody>
          <a:bodyPr/>
          <a:lstStyle/>
          <a:p>
            <a:r>
              <a:rPr lang="en-GB" sz="2000" b="1" dirty="0">
                <a:latin typeface="Arial"/>
                <a:cs typeface="Arial"/>
              </a:rPr>
              <a:t>Rising food prices </a:t>
            </a:r>
            <a:r>
              <a:rPr lang="en-GB" sz="2000" dirty="0">
                <a:latin typeface="Arial"/>
                <a:cs typeface="Arial"/>
              </a:rPr>
              <a:t>-  due to supply and demand, when there is less food available, the prices of food increase. Poorer countries are more vulnerable to increasing food prices as a higher percentage of people’s income is spent on food.</a:t>
            </a:r>
          </a:p>
          <a:p>
            <a:endParaRPr lang="en-GB" sz="2000" dirty="0">
              <a:latin typeface="Arial"/>
              <a:cs typeface="Arial"/>
            </a:endParaRPr>
          </a:p>
          <a:p>
            <a:r>
              <a:rPr lang="en-GB" sz="2000" b="1" dirty="0">
                <a:latin typeface="Arial"/>
                <a:cs typeface="Arial"/>
              </a:rPr>
              <a:t>Soil erosion </a:t>
            </a:r>
            <a:r>
              <a:rPr lang="en-GB" sz="2000" dirty="0">
                <a:latin typeface="Arial"/>
                <a:cs typeface="Arial"/>
              </a:rPr>
              <a:t>- the removal of soil occurs more rapidly in areas that are very dry. Food insecurity can lead to soil erosion as farmers try to get more out of their land.</a:t>
            </a:r>
          </a:p>
          <a:p>
            <a:endParaRPr lang="en-GB" sz="2000" dirty="0">
              <a:latin typeface="Arial"/>
              <a:cs typeface="Arial"/>
            </a:endParaRPr>
          </a:p>
          <a:p>
            <a:endParaRPr lang="en-GB" sz="2000" dirty="0">
              <a:latin typeface="Arial"/>
              <a:cs typeface="Arial"/>
            </a:endParaRPr>
          </a:p>
        </p:txBody>
      </p:sp>
      <p:pic>
        <p:nvPicPr>
          <p:cNvPr id="4" name="Picture 3">
            <a:extLst>
              <a:ext uri="{FF2B5EF4-FFF2-40B4-BE49-F238E27FC236}">
                <a16:creationId xmlns:a16="http://schemas.microsoft.com/office/drawing/2014/main" id="{5BD40FC4-9BB6-EC19-AA58-15EB0692D9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73624" y="2867131"/>
            <a:ext cx="3638788" cy="2427071"/>
          </a:xfrm>
          <a:prstGeom prst="rect">
            <a:avLst/>
          </a:prstGeom>
        </p:spPr>
      </p:pic>
    </p:spTree>
    <p:extLst>
      <p:ext uri="{BB962C8B-B14F-4D97-AF65-F5344CB8AC3E}">
        <p14:creationId xmlns:p14="http://schemas.microsoft.com/office/powerpoint/2010/main" val="577313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F932-6941-A145-D957-3B06E148A290}"/>
              </a:ext>
            </a:extLst>
          </p:cNvPr>
          <p:cNvSpPr>
            <a:spLocks noGrp="1"/>
          </p:cNvSpPr>
          <p:nvPr>
            <p:ph type="ctrTitle"/>
          </p:nvPr>
        </p:nvSpPr>
        <p:spPr/>
        <p:txBody>
          <a:bodyPr/>
          <a:lstStyle/>
          <a:p>
            <a:r>
              <a:rPr lang="en-GB" dirty="0"/>
              <a:t>What issues may arise if food is insecure?</a:t>
            </a:r>
          </a:p>
        </p:txBody>
      </p:sp>
      <p:sp>
        <p:nvSpPr>
          <p:cNvPr id="3" name="Subtitle 2">
            <a:extLst>
              <a:ext uri="{FF2B5EF4-FFF2-40B4-BE49-F238E27FC236}">
                <a16:creationId xmlns:a16="http://schemas.microsoft.com/office/drawing/2014/main" id="{748E824A-59A0-8A2A-9A24-9DCBD8617A58}"/>
              </a:ext>
            </a:extLst>
          </p:cNvPr>
          <p:cNvSpPr>
            <a:spLocks noGrp="1"/>
          </p:cNvSpPr>
          <p:nvPr>
            <p:ph type="subTitle" idx="1"/>
          </p:nvPr>
        </p:nvSpPr>
        <p:spPr>
          <a:xfrm>
            <a:off x="1169276" y="2394396"/>
            <a:ext cx="6915046" cy="3600000"/>
          </a:xfrm>
        </p:spPr>
        <p:txBody>
          <a:bodyPr/>
          <a:lstStyle/>
          <a:p>
            <a:r>
              <a:rPr lang="en-GB" sz="2000" b="1" dirty="0">
                <a:latin typeface="Arial"/>
                <a:cs typeface="Arial"/>
              </a:rPr>
              <a:t>Social unrest </a:t>
            </a:r>
            <a:r>
              <a:rPr lang="en-GB" sz="2000" dirty="0">
                <a:latin typeface="Arial"/>
                <a:cs typeface="Arial"/>
              </a:rPr>
              <a:t>– there is often a link between food insecurity and rioting or other forms of social unrest against the politicians in the country as everyone needs to eat so people will do what they can to get food.</a:t>
            </a:r>
          </a:p>
          <a:p>
            <a:endParaRPr lang="en-GB" sz="2000" dirty="0">
              <a:latin typeface="Arial"/>
              <a:cs typeface="Arial"/>
            </a:endParaRPr>
          </a:p>
          <a:p>
            <a:r>
              <a:rPr lang="en-GB" sz="2000" b="1" dirty="0">
                <a:latin typeface="Arial"/>
                <a:cs typeface="Arial"/>
              </a:rPr>
              <a:t>Famine and starvation of the population </a:t>
            </a:r>
            <a:r>
              <a:rPr lang="en-GB" sz="2000" dirty="0">
                <a:latin typeface="Arial"/>
                <a:cs typeface="Arial"/>
              </a:rPr>
              <a:t>– not enough food means that there is a risk of people starving. This can be linked to the above point, that food becomes too expensive, or it can simply be a case of there not being enough food to go around. Less food for humans also means less food for animals, which can have a further knock on effect on farming more food.</a:t>
            </a:r>
          </a:p>
          <a:p>
            <a:endParaRPr lang="en-GB" sz="2000" dirty="0">
              <a:latin typeface="Arial"/>
              <a:cs typeface="Arial"/>
            </a:endParaRPr>
          </a:p>
        </p:txBody>
      </p:sp>
      <p:pic>
        <p:nvPicPr>
          <p:cNvPr id="4" name="Picture 2" descr="Free Soldiers Army photo and picture">
            <a:extLst>
              <a:ext uri="{FF2B5EF4-FFF2-40B4-BE49-F238E27FC236}">
                <a16:creationId xmlns:a16="http://schemas.microsoft.com/office/drawing/2014/main" id="{85EDDF4A-8ADF-012D-F03F-4D913DB2FE6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749153" y="2585604"/>
            <a:ext cx="2972242" cy="240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052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2287-5170-9FF2-1519-F2FA3A33C9D3}"/>
              </a:ext>
            </a:extLst>
          </p:cNvPr>
          <p:cNvSpPr>
            <a:spLocks noGrp="1"/>
          </p:cNvSpPr>
          <p:nvPr>
            <p:ph type="ctrTitle"/>
          </p:nvPr>
        </p:nvSpPr>
        <p:spPr/>
        <p:txBody>
          <a:bodyPr/>
          <a:lstStyle/>
          <a:p>
            <a:r>
              <a:rPr lang="en-GB" dirty="0"/>
              <a:t>How to combat food insecurity</a:t>
            </a:r>
          </a:p>
        </p:txBody>
      </p:sp>
      <p:sp>
        <p:nvSpPr>
          <p:cNvPr id="3" name="Subtitle 2">
            <a:extLst>
              <a:ext uri="{FF2B5EF4-FFF2-40B4-BE49-F238E27FC236}">
                <a16:creationId xmlns:a16="http://schemas.microsoft.com/office/drawing/2014/main" id="{95AD48BA-0EA2-758D-D7F5-D2186EB76ACB}"/>
              </a:ext>
            </a:extLst>
          </p:cNvPr>
          <p:cNvSpPr>
            <a:spLocks noGrp="1"/>
          </p:cNvSpPr>
          <p:nvPr>
            <p:ph type="subTitle" idx="1"/>
          </p:nvPr>
        </p:nvSpPr>
        <p:spPr>
          <a:xfrm>
            <a:off x="1169276" y="2571092"/>
            <a:ext cx="5770367" cy="3600000"/>
          </a:xfrm>
        </p:spPr>
        <p:txBody>
          <a:bodyPr/>
          <a:lstStyle/>
          <a:p>
            <a:pPr marL="0" indent="0">
              <a:buNone/>
            </a:pPr>
            <a:r>
              <a:rPr lang="en-GB" sz="2000" dirty="0"/>
              <a:t>Due to the risks of food insecurity, there is a global effort to promote sustainable food production.</a:t>
            </a:r>
          </a:p>
          <a:p>
            <a:pPr marL="0" indent="0">
              <a:buNone/>
            </a:pPr>
            <a:endParaRPr lang="en-GB" sz="2000" dirty="0"/>
          </a:p>
          <a:p>
            <a:pPr marL="0" indent="0">
              <a:buNone/>
            </a:pPr>
            <a:r>
              <a:rPr lang="en-GB" sz="2000" dirty="0"/>
              <a:t>There are several ways this can be achieved, including:</a:t>
            </a:r>
          </a:p>
          <a:p>
            <a:r>
              <a:rPr lang="en-GB" sz="2000" dirty="0"/>
              <a:t>maintaining soil quality;</a:t>
            </a:r>
          </a:p>
          <a:p>
            <a:r>
              <a:rPr lang="en-GB" sz="2000" dirty="0"/>
              <a:t>avoiding overfishing so that fish stocks do not run out;</a:t>
            </a:r>
          </a:p>
          <a:p>
            <a:r>
              <a:rPr lang="en-GB" sz="2000" dirty="0"/>
              <a:t>looking at new technologies, such as hydroponics or biotechnology.</a:t>
            </a:r>
          </a:p>
        </p:txBody>
      </p:sp>
      <p:pic>
        <p:nvPicPr>
          <p:cNvPr id="5" name="Picture 4" descr="A field of wheat with trees and a blue sky&#10;&#10;AI-generated content may be incorrect.">
            <a:extLst>
              <a:ext uri="{FF2B5EF4-FFF2-40B4-BE49-F238E27FC236}">
                <a16:creationId xmlns:a16="http://schemas.microsoft.com/office/drawing/2014/main" id="{2C7F2604-5BBA-4D08-A43C-4E292F2BCCB5}"/>
              </a:ext>
            </a:extLst>
          </p:cNvPr>
          <p:cNvPicPr>
            <a:picLocks noChangeAspect="1"/>
          </p:cNvPicPr>
          <p:nvPr/>
        </p:nvPicPr>
        <p:blipFill>
          <a:blip r:embed="rId2"/>
          <a:stretch>
            <a:fillRect/>
          </a:stretch>
        </p:blipFill>
        <p:spPr>
          <a:xfrm>
            <a:off x="7930498" y="2968039"/>
            <a:ext cx="3941941" cy="2150892"/>
          </a:xfrm>
          <a:prstGeom prst="rect">
            <a:avLst/>
          </a:prstGeom>
        </p:spPr>
      </p:pic>
    </p:spTree>
    <p:extLst>
      <p:ext uri="{BB962C8B-B14F-4D97-AF65-F5344CB8AC3E}">
        <p14:creationId xmlns:p14="http://schemas.microsoft.com/office/powerpoint/2010/main" val="761920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00021-3A4B-8F3E-719A-06D60C21592B}"/>
              </a:ext>
            </a:extLst>
          </p:cNvPr>
          <p:cNvSpPr>
            <a:spLocks noGrp="1"/>
          </p:cNvSpPr>
          <p:nvPr>
            <p:ph type="ctrTitle"/>
          </p:nvPr>
        </p:nvSpPr>
        <p:spPr/>
        <p:txBody>
          <a:bodyPr/>
          <a:lstStyle/>
          <a:p>
            <a:r>
              <a:rPr lang="en-GB" dirty="0"/>
              <a:t>Sustainable fish</a:t>
            </a:r>
          </a:p>
        </p:txBody>
      </p:sp>
      <p:sp>
        <p:nvSpPr>
          <p:cNvPr id="3" name="Subtitle 2">
            <a:extLst>
              <a:ext uri="{FF2B5EF4-FFF2-40B4-BE49-F238E27FC236}">
                <a16:creationId xmlns:a16="http://schemas.microsoft.com/office/drawing/2014/main" id="{C43F10AA-4F55-F88E-BF82-B217F20D6C8E}"/>
              </a:ext>
            </a:extLst>
          </p:cNvPr>
          <p:cNvSpPr>
            <a:spLocks noGrp="1"/>
          </p:cNvSpPr>
          <p:nvPr>
            <p:ph type="subTitle" idx="1"/>
          </p:nvPr>
        </p:nvSpPr>
        <p:spPr>
          <a:xfrm>
            <a:off x="1169276" y="2571092"/>
            <a:ext cx="7100964" cy="3600000"/>
          </a:xfrm>
        </p:spPr>
        <p:txBody>
          <a:bodyPr/>
          <a:lstStyle/>
          <a:p>
            <a:pPr>
              <a:lnSpc>
                <a:spcPct val="100000"/>
              </a:lnSpc>
            </a:pPr>
            <a:r>
              <a:rPr lang="en-GB" sz="2000" b="0" i="0" dirty="0">
                <a:effectLst/>
                <a:latin typeface="Arial" panose="020B0604020202020204" pitchFamily="34" charset="0"/>
                <a:cs typeface="Arial" panose="020B0604020202020204" pitchFamily="34" charset="0"/>
              </a:rPr>
              <a:t>Globally, average per capita fish consumption has more than doubled during the last half a century, placing pressure on our seas and oceans.</a:t>
            </a:r>
            <a:endParaRPr lang="en-GB" sz="2000" dirty="0">
              <a:latin typeface="Arial" panose="020B0604020202020204" pitchFamily="34" charset="0"/>
              <a:cs typeface="Arial" panose="020B0604020202020204" pitchFamily="34" charset="0"/>
            </a:endParaRPr>
          </a:p>
          <a:p>
            <a:pPr>
              <a:lnSpc>
                <a:spcPct val="100000"/>
              </a:lnSpc>
            </a:pPr>
            <a:r>
              <a:rPr lang="en-GB" sz="2000" dirty="0">
                <a:latin typeface="Arial" panose="020B0604020202020204" pitchFamily="34" charset="0"/>
                <a:cs typeface="Arial" panose="020B0604020202020204" pitchFamily="34" charset="0"/>
              </a:rPr>
              <a:t>80% of the seafood we eat in the UK comes from just 5 different species – </a:t>
            </a:r>
            <a:r>
              <a:rPr lang="en-GB" sz="2000" b="1" dirty="0">
                <a:latin typeface="Arial" panose="020B0604020202020204" pitchFamily="34" charset="0"/>
                <a:cs typeface="Arial" panose="020B0604020202020204" pitchFamily="34" charset="0"/>
              </a:rPr>
              <a:t>cod, haddock, salmon, tuna, and prawns</a:t>
            </a:r>
          </a:p>
          <a:p>
            <a:pPr>
              <a:lnSpc>
                <a:spcPct val="100000"/>
              </a:lnSpc>
            </a:pPr>
            <a:r>
              <a:rPr lang="en-GB" sz="2000" b="0" i="0" dirty="0">
                <a:effectLst/>
                <a:latin typeface="Arial" panose="020B0604020202020204" pitchFamily="34" charset="0"/>
                <a:cs typeface="Arial" panose="020B0604020202020204" pitchFamily="34" charset="0"/>
              </a:rPr>
              <a:t>The Marine Conservation Society’s </a:t>
            </a:r>
            <a:r>
              <a:rPr lang="en-GB" sz="2000" b="1" i="0" dirty="0">
                <a:effectLst/>
                <a:latin typeface="Arial" panose="020B0604020202020204" pitchFamily="34" charset="0"/>
                <a:cs typeface="Arial" panose="020B0604020202020204" pitchFamily="34" charset="0"/>
                <a:hlinkClick r:id="rId2"/>
              </a:rPr>
              <a:t>Good Fish Guide</a:t>
            </a:r>
            <a:r>
              <a:rPr lang="en-GB" sz="2000" b="0" i="0" dirty="0">
                <a:effectLst/>
                <a:latin typeface="Arial" panose="020B0604020202020204" pitchFamily="34" charset="0"/>
                <a:cs typeface="Arial" panose="020B0604020202020204" pitchFamily="34" charset="0"/>
              </a:rPr>
              <a:t> can help us make more sustainable choices. It uses a traffic light sustainability rating, with the ‘best choice’ (green) given a ‘1’, and ‘fish to avoid’ (red) given a ‘5’.</a:t>
            </a:r>
            <a:endParaRPr lang="en-GB" sz="2000" dirty="0">
              <a:latin typeface="Arial" panose="020B0604020202020204" pitchFamily="34" charset="0"/>
              <a:cs typeface="Arial" panose="020B0604020202020204" pitchFamily="34" charset="0"/>
            </a:endParaRPr>
          </a:p>
          <a:p>
            <a:pPr marL="0" indent="0">
              <a:buNone/>
            </a:pPr>
            <a:endParaRPr lang="en-GB" dirty="0"/>
          </a:p>
        </p:txBody>
      </p:sp>
      <p:pic>
        <p:nvPicPr>
          <p:cNvPr id="4" name="Picture 3" descr="Smolke uses only MSC certified fish">
            <a:extLst>
              <a:ext uri="{FF2B5EF4-FFF2-40B4-BE49-F238E27FC236}">
                <a16:creationId xmlns:a16="http://schemas.microsoft.com/office/drawing/2014/main" id="{ABCCBEAD-0E2E-4F87-B15B-0C67EB411B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12481" y="3057620"/>
            <a:ext cx="3779519" cy="20247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B44F02A-E50D-F126-91EA-C7315483DC77}"/>
              </a:ext>
            </a:extLst>
          </p:cNvPr>
          <p:cNvSpPr txBox="1"/>
          <p:nvPr/>
        </p:nvSpPr>
        <p:spPr>
          <a:xfrm>
            <a:off x="8840729" y="6017203"/>
            <a:ext cx="3493971"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Logo© </a:t>
            </a:r>
            <a:r>
              <a:rPr lang="en-US" sz="1400" dirty="0">
                <a:latin typeface="Arial" panose="020B0604020202020204" pitchFamily="34" charset="0"/>
                <a:cs typeface="Arial" panose="020B0604020202020204" pitchFamily="34" charset="0"/>
                <a:hlinkClick r:id="rId4"/>
              </a:rPr>
              <a:t>Marine Stewardship Council</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5383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DF33C-AE86-84EB-69F4-B5DC0AE1639E}"/>
              </a:ext>
            </a:extLst>
          </p:cNvPr>
          <p:cNvSpPr>
            <a:spLocks noGrp="1"/>
          </p:cNvSpPr>
          <p:nvPr>
            <p:ph type="ctrTitle"/>
          </p:nvPr>
        </p:nvSpPr>
        <p:spPr/>
        <p:txBody>
          <a:bodyPr/>
          <a:lstStyle/>
          <a:p>
            <a:r>
              <a:rPr lang="en-GB" dirty="0"/>
              <a:t>Reducing overfishing</a:t>
            </a:r>
          </a:p>
        </p:txBody>
      </p:sp>
      <p:sp>
        <p:nvSpPr>
          <p:cNvPr id="3" name="Subtitle 2">
            <a:extLst>
              <a:ext uri="{FF2B5EF4-FFF2-40B4-BE49-F238E27FC236}">
                <a16:creationId xmlns:a16="http://schemas.microsoft.com/office/drawing/2014/main" id="{96CA0902-166A-A624-2F37-AF831272F9D0}"/>
              </a:ext>
            </a:extLst>
          </p:cNvPr>
          <p:cNvSpPr>
            <a:spLocks noGrp="1"/>
          </p:cNvSpPr>
          <p:nvPr>
            <p:ph type="subTitle" idx="1"/>
          </p:nvPr>
        </p:nvSpPr>
        <p:spPr>
          <a:xfrm>
            <a:off x="1169276" y="2571092"/>
            <a:ext cx="6273593" cy="3600000"/>
          </a:xfrm>
        </p:spPr>
        <p:txBody>
          <a:bodyPr/>
          <a:lstStyle/>
          <a:p>
            <a:r>
              <a:rPr lang="en-GB" sz="2000" dirty="0"/>
              <a:t>Fish has always been a source of food around the world.</a:t>
            </a:r>
          </a:p>
          <a:p>
            <a:r>
              <a:rPr lang="en-GB" sz="2000" dirty="0"/>
              <a:t>Large scale commercial fishing fleets are capable of regularly catching large quantities of fish. However, this type of fishing has been largely uncontrolled, resulting in stocks of fish diminishing.</a:t>
            </a:r>
          </a:p>
        </p:txBody>
      </p:sp>
      <p:pic>
        <p:nvPicPr>
          <p:cNvPr id="8194" name="Picture 2" descr="Free Herring Fish photo and picture">
            <a:extLst>
              <a:ext uri="{FF2B5EF4-FFF2-40B4-BE49-F238E27FC236}">
                <a16:creationId xmlns:a16="http://schemas.microsoft.com/office/drawing/2014/main" id="{968CF547-B850-412C-8129-B8E68203E35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58628" y="1638300"/>
            <a:ext cx="3171372" cy="4757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120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DF33C-AE86-84EB-69F4-B5DC0AE1639E}"/>
              </a:ext>
            </a:extLst>
          </p:cNvPr>
          <p:cNvSpPr>
            <a:spLocks noGrp="1"/>
          </p:cNvSpPr>
          <p:nvPr>
            <p:ph type="ctrTitle"/>
          </p:nvPr>
        </p:nvSpPr>
        <p:spPr/>
        <p:txBody>
          <a:bodyPr/>
          <a:lstStyle/>
          <a:p>
            <a:r>
              <a:rPr lang="en-GB" dirty="0"/>
              <a:t>Reducing overfishing</a:t>
            </a:r>
          </a:p>
        </p:txBody>
      </p:sp>
      <p:sp>
        <p:nvSpPr>
          <p:cNvPr id="3" name="Subtitle 2">
            <a:extLst>
              <a:ext uri="{FF2B5EF4-FFF2-40B4-BE49-F238E27FC236}">
                <a16:creationId xmlns:a16="http://schemas.microsoft.com/office/drawing/2014/main" id="{96CA0902-166A-A624-2F37-AF831272F9D0}"/>
              </a:ext>
            </a:extLst>
          </p:cNvPr>
          <p:cNvSpPr>
            <a:spLocks noGrp="1"/>
          </p:cNvSpPr>
          <p:nvPr>
            <p:ph type="subTitle" idx="1"/>
          </p:nvPr>
        </p:nvSpPr>
        <p:spPr>
          <a:xfrm>
            <a:off x="1169276" y="2571092"/>
            <a:ext cx="6273593" cy="3600000"/>
          </a:xfrm>
        </p:spPr>
        <p:txBody>
          <a:bodyPr/>
          <a:lstStyle/>
          <a:p>
            <a:r>
              <a:rPr lang="en-GB" sz="2000" dirty="0"/>
              <a:t>As fish stocks have decreased to such low levels, particularly in some regions and for some fish, there has been an increased focus on ocean management to tackle the problem of overfishing.</a:t>
            </a:r>
          </a:p>
          <a:p>
            <a:endParaRPr lang="en-GB" sz="2000" dirty="0"/>
          </a:p>
          <a:p>
            <a:r>
              <a:rPr lang="en-GB" sz="2000" dirty="0"/>
              <a:t>There are a number of ways of doing this that include a focus on sustainable fish breeding, fishing restrictions in the form of fish quotas and controlling the size of holes in nets to only allow the biggest fish to be caught.</a:t>
            </a:r>
          </a:p>
        </p:txBody>
      </p:sp>
      <p:pic>
        <p:nvPicPr>
          <p:cNvPr id="9218" name="Picture 2" descr="Free Market Fish photo and picture">
            <a:extLst>
              <a:ext uri="{FF2B5EF4-FFF2-40B4-BE49-F238E27FC236}">
                <a16:creationId xmlns:a16="http://schemas.microsoft.com/office/drawing/2014/main" id="{FC7D2121-D7FE-1EFF-B460-8593D0A80B0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92786" y="2706913"/>
            <a:ext cx="4201886" cy="28012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4BD7D6E-7884-3E82-3B4C-D2D67B0DD958}"/>
              </a:ext>
            </a:extLst>
          </p:cNvPr>
          <p:cNvSpPr txBox="1"/>
          <p:nvPr/>
        </p:nvSpPr>
        <p:spPr>
          <a:xfrm>
            <a:off x="7955279" y="5831840"/>
            <a:ext cx="3987131"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Find out more about fish and shellfish </a:t>
            </a:r>
            <a:r>
              <a:rPr lang="en-GB" sz="1400" dirty="0">
                <a:latin typeface="Arial" panose="020B0604020202020204" pitchFamily="34" charset="0"/>
                <a:cs typeface="Arial" panose="020B0604020202020204" pitchFamily="34" charset="0"/>
                <a:hlinkClick r:id="rId3"/>
              </a:rPr>
              <a:t>here</a:t>
            </a:r>
            <a:r>
              <a:rPr lang="en-GB"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6142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B5BE-FC78-79BD-3FF0-A24040E55986}"/>
              </a:ext>
            </a:extLst>
          </p:cNvPr>
          <p:cNvSpPr>
            <a:spLocks noGrp="1"/>
          </p:cNvSpPr>
          <p:nvPr>
            <p:ph type="ctrTitle"/>
          </p:nvPr>
        </p:nvSpPr>
        <p:spPr/>
        <p:txBody>
          <a:bodyPr/>
          <a:lstStyle/>
          <a:p>
            <a:r>
              <a:rPr lang="en-GB" dirty="0"/>
              <a:t>Aeroponics and hydroponics</a:t>
            </a:r>
          </a:p>
        </p:txBody>
      </p:sp>
      <p:sp>
        <p:nvSpPr>
          <p:cNvPr id="3" name="Subtitle 2">
            <a:extLst>
              <a:ext uri="{FF2B5EF4-FFF2-40B4-BE49-F238E27FC236}">
                <a16:creationId xmlns:a16="http://schemas.microsoft.com/office/drawing/2014/main" id="{4B01DDE8-555A-6E23-E773-77817B63A3EE}"/>
              </a:ext>
            </a:extLst>
          </p:cNvPr>
          <p:cNvSpPr>
            <a:spLocks noGrp="1"/>
          </p:cNvSpPr>
          <p:nvPr>
            <p:ph type="subTitle" idx="1"/>
          </p:nvPr>
        </p:nvSpPr>
        <p:spPr>
          <a:xfrm>
            <a:off x="1036754" y="2648396"/>
            <a:ext cx="6096938" cy="3600000"/>
          </a:xfrm>
        </p:spPr>
        <p:txBody>
          <a:bodyPr/>
          <a:lstStyle/>
          <a:p>
            <a:r>
              <a:rPr lang="en-GB" sz="2000" dirty="0"/>
              <a:t>Aeroponics and hydroponics are two ways to grow plants without soil. This is a huge technological breakthrough, and is excellent for countries where a lack of water or poor quality soil is an issue. </a:t>
            </a:r>
          </a:p>
          <a:p>
            <a:r>
              <a:rPr lang="en-GB" sz="2000" dirty="0"/>
              <a:t>Aeroponics involves suspending plants in the air and spraying their roots with a fine mist of water and nutrients.</a:t>
            </a:r>
          </a:p>
          <a:p>
            <a:r>
              <a:rPr lang="en-GB" sz="2000" dirty="0"/>
              <a:t>Hydroponics involves growing plants in a porous material (other than soil) and allowing water containing nutrients to filter through it. Sensors control the climate, energy, water and light in the greenhouse to support the plants’ growth.</a:t>
            </a:r>
          </a:p>
          <a:p>
            <a:endParaRPr lang="en-GB" dirty="0"/>
          </a:p>
        </p:txBody>
      </p:sp>
      <p:pic>
        <p:nvPicPr>
          <p:cNvPr id="11266" name="Picture 2" descr="Free Hydroponics Agriculture photo and picture">
            <a:extLst>
              <a:ext uri="{FF2B5EF4-FFF2-40B4-BE49-F238E27FC236}">
                <a16:creationId xmlns:a16="http://schemas.microsoft.com/office/drawing/2014/main" id="{D69F4AE9-47A2-7DD6-4FE5-5A6801BDE67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66214" y="2647041"/>
            <a:ext cx="4634594" cy="308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293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Starter</a:t>
            </a:r>
          </a:p>
        </p:txBody>
      </p:sp>
      <p:sp>
        <p:nvSpPr>
          <p:cNvPr id="3" name="Subtitle 2"/>
          <p:cNvSpPr>
            <a:spLocks noGrp="1"/>
          </p:cNvSpPr>
          <p:nvPr>
            <p:ph type="subTitle" idx="1"/>
          </p:nvPr>
        </p:nvSpPr>
        <p:spPr>
          <a:xfrm>
            <a:off x="1169276" y="2283798"/>
            <a:ext cx="4828753" cy="3887294"/>
          </a:xfrm>
        </p:spPr>
        <p:txBody>
          <a:bodyPr/>
          <a:lstStyle/>
          <a:p>
            <a:pPr marL="0" indent="0">
              <a:buNone/>
            </a:pPr>
            <a:r>
              <a:rPr lang="en-GB" sz="2000" dirty="0"/>
              <a:t>Sometimes, some areas cannot have enough food to feed the population.</a:t>
            </a:r>
          </a:p>
          <a:p>
            <a:pPr marL="0" indent="0">
              <a:buNone/>
            </a:pPr>
            <a:endParaRPr lang="en-GB" sz="2000" dirty="0"/>
          </a:p>
          <a:p>
            <a:pPr marL="0" indent="0">
              <a:buNone/>
            </a:pPr>
            <a:r>
              <a:rPr lang="en-GB" sz="2000" dirty="0"/>
              <a:t>List three reasons you think this might be.</a:t>
            </a:r>
          </a:p>
          <a:p>
            <a:pPr marL="0" indent="0">
              <a:buNone/>
            </a:pPr>
            <a:endParaRPr lang="en-GB" sz="2000" dirty="0"/>
          </a:p>
          <a:p>
            <a:pPr marL="0" indent="0">
              <a:buNone/>
            </a:pPr>
            <a:r>
              <a:rPr lang="en-GB" sz="2000" dirty="0"/>
              <a:t>Extension: What are the implications of there not being enough food to feed the population?</a:t>
            </a:r>
          </a:p>
        </p:txBody>
      </p:sp>
      <p:pic>
        <p:nvPicPr>
          <p:cNvPr id="4" name="Picture 2" descr="Free Seedlings Greens photo and picture">
            <a:extLst>
              <a:ext uri="{FF2B5EF4-FFF2-40B4-BE49-F238E27FC236}">
                <a16:creationId xmlns:a16="http://schemas.microsoft.com/office/drawing/2014/main" id="{B6121154-E598-3C6F-5107-7532BA90E9C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27766" y="2182586"/>
            <a:ext cx="5159829" cy="3439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662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0C0E-C4E3-7C2B-4050-6CE56758E4EF}"/>
              </a:ext>
            </a:extLst>
          </p:cNvPr>
          <p:cNvSpPr>
            <a:spLocks noGrp="1"/>
          </p:cNvSpPr>
          <p:nvPr>
            <p:ph type="ctrTitle"/>
          </p:nvPr>
        </p:nvSpPr>
        <p:spPr/>
        <p:txBody>
          <a:bodyPr/>
          <a:lstStyle/>
          <a:p>
            <a:r>
              <a:rPr lang="en-GB" dirty="0"/>
              <a:t>Hydroponics</a:t>
            </a:r>
          </a:p>
        </p:txBody>
      </p:sp>
      <p:sp>
        <p:nvSpPr>
          <p:cNvPr id="3" name="Subtitle 2">
            <a:extLst>
              <a:ext uri="{FF2B5EF4-FFF2-40B4-BE49-F238E27FC236}">
                <a16:creationId xmlns:a16="http://schemas.microsoft.com/office/drawing/2014/main" id="{E924BF39-45BD-3738-0ED0-E6777244B732}"/>
              </a:ext>
            </a:extLst>
          </p:cNvPr>
          <p:cNvSpPr>
            <a:spLocks noGrp="1"/>
          </p:cNvSpPr>
          <p:nvPr>
            <p:ph type="subTitle" idx="1"/>
          </p:nvPr>
        </p:nvSpPr>
        <p:spPr>
          <a:xfrm>
            <a:off x="1169276" y="2571092"/>
            <a:ext cx="4863381" cy="3600000"/>
          </a:xfrm>
        </p:spPr>
        <p:txBody>
          <a:bodyPr/>
          <a:lstStyle/>
          <a:p>
            <a:r>
              <a:rPr lang="en-GB" sz="2000" dirty="0"/>
              <a:t>Hydroponic vegetables are grown in a nutrient solution rather than soil. Lots of vegetables are increasingly grown this way, especially where they is a requirement to save water.</a:t>
            </a:r>
          </a:p>
          <a:p>
            <a:endParaRPr lang="en-GB" sz="2000" dirty="0"/>
          </a:p>
          <a:p>
            <a:r>
              <a:rPr lang="en-GB" sz="2000" dirty="0"/>
              <a:t>Growing vegetables hydroponically enables them to be grown in a controlled environment with less chance of disease, faster growth, and greater yield. </a:t>
            </a:r>
          </a:p>
          <a:p>
            <a:endParaRPr lang="en-GB" dirty="0"/>
          </a:p>
        </p:txBody>
      </p:sp>
      <p:pic>
        <p:nvPicPr>
          <p:cNvPr id="10242" name="Picture 2" descr="Free Hydroponics Greenhouse photo and picture">
            <a:extLst>
              <a:ext uri="{FF2B5EF4-FFF2-40B4-BE49-F238E27FC236}">
                <a16:creationId xmlns:a16="http://schemas.microsoft.com/office/drawing/2014/main" id="{D29E9A3A-DD8F-B8D9-0F64-AB6219205D7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61610" y="2574837"/>
            <a:ext cx="5251400" cy="3500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2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A1F7A-B619-7123-F4EB-91491B38F85B}"/>
              </a:ext>
            </a:extLst>
          </p:cNvPr>
          <p:cNvSpPr>
            <a:spLocks noGrp="1"/>
          </p:cNvSpPr>
          <p:nvPr>
            <p:ph type="ctrTitle"/>
          </p:nvPr>
        </p:nvSpPr>
        <p:spPr/>
        <p:txBody>
          <a:bodyPr/>
          <a:lstStyle/>
          <a:p>
            <a:r>
              <a:rPr lang="en-GB" dirty="0"/>
              <a:t>Thanet Earth – a hydroponics case study</a:t>
            </a:r>
          </a:p>
        </p:txBody>
      </p:sp>
      <p:sp>
        <p:nvSpPr>
          <p:cNvPr id="3" name="Subtitle 2">
            <a:extLst>
              <a:ext uri="{FF2B5EF4-FFF2-40B4-BE49-F238E27FC236}">
                <a16:creationId xmlns:a16="http://schemas.microsoft.com/office/drawing/2014/main" id="{F8706629-EB81-2A21-1085-7C0BEA4CB073}"/>
              </a:ext>
            </a:extLst>
          </p:cNvPr>
          <p:cNvSpPr>
            <a:spLocks noGrp="1"/>
          </p:cNvSpPr>
          <p:nvPr>
            <p:ph type="subTitle" idx="1"/>
          </p:nvPr>
        </p:nvSpPr>
        <p:spPr>
          <a:xfrm>
            <a:off x="1169276" y="2416483"/>
            <a:ext cx="6797565" cy="3600000"/>
          </a:xfrm>
        </p:spPr>
        <p:txBody>
          <a:bodyPr/>
          <a:lstStyle/>
          <a:p>
            <a:pPr marL="0" indent="0">
              <a:buNone/>
            </a:pPr>
            <a:r>
              <a:rPr lang="en-GB" sz="2000" b="0" i="0" dirty="0">
                <a:solidFill>
                  <a:srgbClr val="201F1F"/>
                </a:solidFill>
                <a:effectLst/>
                <a:latin typeface="Arial"/>
                <a:cs typeface="Arial"/>
              </a:rPr>
              <a:t>Each year, Thanet Earth grows:</a:t>
            </a:r>
          </a:p>
          <a:p>
            <a:r>
              <a:rPr lang="en-GB" sz="2000" b="0" i="0" dirty="0">
                <a:solidFill>
                  <a:srgbClr val="201F1F"/>
                </a:solidFill>
                <a:effectLst/>
                <a:latin typeface="Arial"/>
                <a:cs typeface="Arial"/>
              </a:rPr>
              <a:t>around 400 million tomatoes in a glasshouse space that would fit more than 32 football pitches;</a:t>
            </a:r>
          </a:p>
          <a:p>
            <a:r>
              <a:rPr lang="en-GB" sz="2000" b="0" i="0" dirty="0">
                <a:solidFill>
                  <a:srgbClr val="201F1F"/>
                </a:solidFill>
                <a:effectLst/>
                <a:latin typeface="Arial"/>
                <a:cs typeface="Arial"/>
              </a:rPr>
              <a:t>around 24 million peppers in a greenhouse space that would fit 12 football pitches;</a:t>
            </a:r>
          </a:p>
          <a:p>
            <a:r>
              <a:rPr lang="en-GB" sz="2000" b="0" i="0" dirty="0">
                <a:solidFill>
                  <a:srgbClr val="201F1F"/>
                </a:solidFill>
                <a:effectLst/>
                <a:latin typeface="Arial"/>
                <a:cs typeface="Arial"/>
              </a:rPr>
              <a:t>around 30 million cucumbers in glasshouses the size of 17 football pitches.</a:t>
            </a:r>
          </a:p>
          <a:p>
            <a:r>
              <a:rPr lang="en-GB" sz="2000" b="0" i="0" dirty="0">
                <a:solidFill>
                  <a:srgbClr val="201F1F"/>
                </a:solidFill>
                <a:effectLst/>
                <a:latin typeface="Arial"/>
                <a:cs typeface="Arial"/>
              </a:rPr>
              <a:t>The tomato plants need pollination, so they introduce hundreds of UK native bumblebees to the glasshouses. </a:t>
            </a:r>
          </a:p>
          <a:p>
            <a:r>
              <a:rPr lang="en-GB" sz="2000" b="0" i="0" dirty="0">
                <a:solidFill>
                  <a:srgbClr val="201F1F"/>
                </a:solidFill>
                <a:effectLst/>
                <a:latin typeface="Arial"/>
                <a:cs typeface="Arial"/>
              </a:rPr>
              <a:t>Cucumbers and peppers are self-pollinating so don’t require bees to help them. </a:t>
            </a:r>
          </a:p>
          <a:p>
            <a:endParaRPr lang="en-GB" dirty="0"/>
          </a:p>
        </p:txBody>
      </p:sp>
      <p:pic>
        <p:nvPicPr>
          <p:cNvPr id="5" name="Picture 4" descr="A rows of tomatoes in a greenhouse&#10;&#10;Description automatically generated">
            <a:extLst>
              <a:ext uri="{FF2B5EF4-FFF2-40B4-BE49-F238E27FC236}">
                <a16:creationId xmlns:a16="http://schemas.microsoft.com/office/drawing/2014/main" id="{E55A6232-5309-F942-65FB-FC628AEDEB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83655" y="3091457"/>
            <a:ext cx="3838570" cy="2559269"/>
          </a:xfrm>
          <a:prstGeom prst="rect">
            <a:avLst/>
          </a:prstGeom>
        </p:spPr>
      </p:pic>
      <p:sp>
        <p:nvSpPr>
          <p:cNvPr id="6" name="TextBox 5">
            <a:extLst>
              <a:ext uri="{FF2B5EF4-FFF2-40B4-BE49-F238E27FC236}">
                <a16:creationId xmlns:a16="http://schemas.microsoft.com/office/drawing/2014/main" id="{0A4F32DE-4BE2-3991-AA96-61DDE18EF239}"/>
              </a:ext>
            </a:extLst>
          </p:cNvPr>
          <p:cNvSpPr txBox="1"/>
          <p:nvPr/>
        </p:nvSpPr>
        <p:spPr>
          <a:xfrm>
            <a:off x="714703" y="6348248"/>
            <a:ext cx="3657600" cy="369332"/>
          </a:xfrm>
          <a:prstGeom prst="rect">
            <a:avLst/>
          </a:prstGeom>
          <a:noFill/>
        </p:spPr>
        <p:txBody>
          <a:bodyPr wrap="square" lIns="91440" tIns="45720" rIns="91440" bIns="45720" rtlCol="0" anchor="t">
            <a:spAutoFit/>
          </a:bodyPr>
          <a:lstStyle/>
          <a:p>
            <a:r>
              <a:rPr lang="en-GB" dirty="0">
                <a:latin typeface="Arial"/>
                <a:cs typeface="Arial"/>
                <a:hlinkClick r:id="rId3"/>
              </a:rPr>
              <a:t>https://www.thanetearth.com/</a:t>
            </a:r>
            <a:r>
              <a:rPr lang="en-GB" dirty="0">
                <a:latin typeface="Arial"/>
                <a:cs typeface="Arial"/>
              </a:rPr>
              <a:t> </a:t>
            </a:r>
          </a:p>
        </p:txBody>
      </p:sp>
    </p:spTree>
    <p:extLst>
      <p:ext uri="{BB962C8B-B14F-4D97-AF65-F5344CB8AC3E}">
        <p14:creationId xmlns:p14="http://schemas.microsoft.com/office/powerpoint/2010/main" val="2803735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2DAAF-5735-1472-A30D-A1CC10869E05}"/>
              </a:ext>
            </a:extLst>
          </p:cNvPr>
          <p:cNvSpPr>
            <a:spLocks noGrp="1"/>
          </p:cNvSpPr>
          <p:nvPr>
            <p:ph type="ctrTitle"/>
          </p:nvPr>
        </p:nvSpPr>
        <p:spPr/>
        <p:txBody>
          <a:bodyPr/>
          <a:lstStyle/>
          <a:p>
            <a:r>
              <a:rPr lang="en-GB" dirty="0"/>
              <a:t>Irrigation</a:t>
            </a:r>
          </a:p>
        </p:txBody>
      </p:sp>
      <p:sp>
        <p:nvSpPr>
          <p:cNvPr id="3" name="Subtitle 2">
            <a:extLst>
              <a:ext uri="{FF2B5EF4-FFF2-40B4-BE49-F238E27FC236}">
                <a16:creationId xmlns:a16="http://schemas.microsoft.com/office/drawing/2014/main" id="{B8D41C10-D6C9-6547-14A0-00B92E66534A}"/>
              </a:ext>
            </a:extLst>
          </p:cNvPr>
          <p:cNvSpPr>
            <a:spLocks noGrp="1"/>
          </p:cNvSpPr>
          <p:nvPr>
            <p:ph type="subTitle" idx="1"/>
          </p:nvPr>
        </p:nvSpPr>
        <p:spPr>
          <a:xfrm>
            <a:off x="1169276" y="2571092"/>
            <a:ext cx="5797581" cy="2814947"/>
          </a:xfrm>
        </p:spPr>
        <p:txBody>
          <a:bodyPr/>
          <a:lstStyle/>
          <a:p>
            <a:r>
              <a:rPr lang="en-GB" sz="2000" dirty="0"/>
              <a:t>Water is channelled from rivers and streams to fields to help crops grow. This can help to increase the amount of food produced.</a:t>
            </a:r>
          </a:p>
          <a:p>
            <a:r>
              <a:rPr lang="en-GB" sz="2000" dirty="0"/>
              <a:t>Some parts of the world still do not have irrigation systems in place. In continents such as Africa, only a small amount of food comes from irrigated crops and so there is the potential to improve yields on these continents.</a:t>
            </a:r>
          </a:p>
          <a:p>
            <a:endParaRPr lang="en-GB" sz="2000" dirty="0"/>
          </a:p>
        </p:txBody>
      </p:sp>
      <p:pic>
        <p:nvPicPr>
          <p:cNvPr id="12290" name="Picture 2" descr="Free Water Sprinkler Water Jet photo and picture">
            <a:extLst>
              <a:ext uri="{FF2B5EF4-FFF2-40B4-BE49-F238E27FC236}">
                <a16:creationId xmlns:a16="http://schemas.microsoft.com/office/drawing/2014/main" id="{5D9264CF-EB0C-0B4D-7AC6-EB0AA72DF58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97581" y="2152982"/>
            <a:ext cx="4849586" cy="32330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982019-0931-C284-1DBA-B9ED48A6F8E1}"/>
              </a:ext>
            </a:extLst>
          </p:cNvPr>
          <p:cNvSpPr txBox="1"/>
          <p:nvPr/>
        </p:nvSpPr>
        <p:spPr>
          <a:xfrm>
            <a:off x="1168311" y="5587085"/>
            <a:ext cx="8690690" cy="830997"/>
          </a:xfrm>
          <a:prstGeom prst="rect">
            <a:avLst/>
          </a:prstGeom>
          <a:noFill/>
          <a:ln w="22225">
            <a:solidFill>
              <a:srgbClr val="263B83"/>
            </a:solidFill>
          </a:ln>
        </p:spPr>
        <p:txBody>
          <a:bodyPr wrap="square" lIns="91440" tIns="45720" rIns="91440" bIns="45720" rtlCol="0" anchor="t">
            <a:spAutoFit/>
          </a:bodyPr>
          <a:lstStyle/>
          <a:p>
            <a:r>
              <a:rPr lang="en-GB" sz="1600" dirty="0">
                <a:effectLst/>
                <a:latin typeface="Arial"/>
                <a:ea typeface="Aptos" panose="020B0004020202020204" pitchFamily="34" charset="0"/>
                <a:cs typeface="Arial"/>
                <a:hlinkClick r:id="rId3"/>
              </a:rPr>
              <a:t>Farm Africa </a:t>
            </a:r>
            <a:r>
              <a:rPr lang="en-GB" sz="1600" dirty="0">
                <a:effectLst/>
                <a:latin typeface="Arial"/>
                <a:ea typeface="Aptos" panose="020B0004020202020204" pitchFamily="34" charset="0"/>
                <a:cs typeface="Arial"/>
              </a:rPr>
              <a:t>is a charity that works in partnership with smallholder farmers and small businesses to improve the quality, quantity and value of their produce so that they can support their families with more resilient livelihoods. </a:t>
            </a:r>
          </a:p>
        </p:txBody>
      </p:sp>
    </p:spTree>
    <p:extLst>
      <p:ext uri="{BB962C8B-B14F-4D97-AF65-F5344CB8AC3E}">
        <p14:creationId xmlns:p14="http://schemas.microsoft.com/office/powerpoint/2010/main" val="1317125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51B3-8F47-53CF-87B7-A641FDC28CCA}"/>
              </a:ext>
            </a:extLst>
          </p:cNvPr>
          <p:cNvSpPr>
            <a:spLocks noGrp="1"/>
          </p:cNvSpPr>
          <p:nvPr>
            <p:ph type="ctrTitle"/>
          </p:nvPr>
        </p:nvSpPr>
        <p:spPr/>
        <p:txBody>
          <a:bodyPr/>
          <a:lstStyle/>
          <a:p>
            <a:r>
              <a:rPr lang="en-GB" dirty="0"/>
              <a:t>Biotechnology</a:t>
            </a:r>
          </a:p>
        </p:txBody>
      </p:sp>
      <p:sp>
        <p:nvSpPr>
          <p:cNvPr id="3" name="Subtitle 2">
            <a:extLst>
              <a:ext uri="{FF2B5EF4-FFF2-40B4-BE49-F238E27FC236}">
                <a16:creationId xmlns:a16="http://schemas.microsoft.com/office/drawing/2014/main" id="{6488B2CF-BDCD-91B4-6FDD-E5D3071DD524}"/>
              </a:ext>
            </a:extLst>
          </p:cNvPr>
          <p:cNvSpPr>
            <a:spLocks noGrp="1"/>
          </p:cNvSpPr>
          <p:nvPr>
            <p:ph type="subTitle" idx="1"/>
          </p:nvPr>
        </p:nvSpPr>
        <p:spPr>
          <a:xfrm>
            <a:off x="1169276" y="2571092"/>
            <a:ext cx="5819353" cy="3600000"/>
          </a:xfrm>
        </p:spPr>
        <p:txBody>
          <a:bodyPr/>
          <a:lstStyle/>
          <a:p>
            <a:pPr marL="0" indent="0">
              <a:buNone/>
            </a:pPr>
            <a:r>
              <a:rPr lang="en-GB" sz="2000" b="1" dirty="0">
                <a:effectLst/>
                <a:latin typeface="Arial" panose="020B0604020202020204" pitchFamily="34" charset="0"/>
                <a:ea typeface="MS Mincho" panose="02020609040205080304" pitchFamily="49" charset="-128"/>
                <a:cs typeface="Arial" panose="020B0604020202020204" pitchFamily="34" charset="0"/>
              </a:rPr>
              <a:t>Genetic modification and biotechnology</a:t>
            </a:r>
            <a:endParaRPr lang="en-GB" sz="2000" dirty="0">
              <a:effectLst/>
              <a:latin typeface="Arial" panose="020B0604020202020204" pitchFamily="34" charset="0"/>
              <a:ea typeface="MS Mincho" panose="02020609040205080304" pitchFamily="49" charset="-128"/>
              <a:cs typeface="Arial" panose="020B0604020202020204" pitchFamily="34" charset="0"/>
            </a:endParaRPr>
          </a:p>
          <a:p>
            <a:pPr marL="0" indent="0">
              <a:buNone/>
            </a:pPr>
            <a:r>
              <a:rPr lang="en-GB" sz="2000" dirty="0">
                <a:effectLst/>
                <a:latin typeface="Arial" panose="020B0604020202020204" pitchFamily="34" charset="0"/>
                <a:ea typeface="MS Mincho" panose="02020609040205080304" pitchFamily="49" charset="-128"/>
                <a:cs typeface="Arial" panose="020B0604020202020204" pitchFamily="34" charset="0"/>
              </a:rPr>
              <a:t>Genetic modification of plants and crops can help:</a:t>
            </a:r>
          </a:p>
          <a:p>
            <a:pPr marL="342900" lvl="0" indent="-342900">
              <a:buFont typeface="Symbol" panose="05050102010706020507" pitchFamily="18" charset="2"/>
              <a:buChar char=""/>
            </a:pPr>
            <a:r>
              <a:rPr lang="en-GB" sz="2000" dirty="0">
                <a:effectLst/>
                <a:latin typeface="Arial" panose="020B0604020202020204" pitchFamily="34" charset="0"/>
                <a:ea typeface="MS Mincho" panose="02020609040205080304" pitchFamily="49" charset="-128"/>
                <a:cs typeface="Arial" panose="020B0604020202020204" pitchFamily="34" charset="0"/>
              </a:rPr>
              <a:t>improve crops resistance to pests, disease or drought;</a:t>
            </a:r>
          </a:p>
          <a:p>
            <a:pPr marL="342900" lvl="0" indent="-342900">
              <a:buFont typeface="Symbol" panose="05050102010706020507" pitchFamily="18" charset="2"/>
              <a:buChar char=""/>
            </a:pPr>
            <a:r>
              <a:rPr lang="en-GB" sz="2000" dirty="0">
                <a:effectLst/>
                <a:latin typeface="Arial" panose="020B0604020202020204" pitchFamily="34" charset="0"/>
                <a:ea typeface="MS Mincho" panose="02020609040205080304" pitchFamily="49" charset="-128"/>
                <a:cs typeface="Arial" panose="020B0604020202020204" pitchFamily="34" charset="0"/>
              </a:rPr>
              <a:t>extend shelf life;</a:t>
            </a:r>
          </a:p>
          <a:p>
            <a:pPr marL="342900" lvl="0" indent="-342900">
              <a:buFont typeface="Symbol" panose="05050102010706020507" pitchFamily="18" charset="2"/>
              <a:buChar char=""/>
            </a:pPr>
            <a:r>
              <a:rPr lang="en-GB" sz="2000" dirty="0">
                <a:effectLst/>
                <a:latin typeface="Arial" panose="020B0604020202020204" pitchFamily="34" charset="0"/>
                <a:ea typeface="MS Mincho" panose="02020609040205080304" pitchFamily="49" charset="-128"/>
                <a:cs typeface="Arial" panose="020B0604020202020204" pitchFamily="34" charset="0"/>
              </a:rPr>
              <a:t>improve nutrition and taste;</a:t>
            </a:r>
          </a:p>
          <a:p>
            <a:pPr marL="342900" lvl="0" indent="-342900">
              <a:buFont typeface="Symbol" panose="05050102010706020507" pitchFamily="18" charset="2"/>
              <a:buChar char=""/>
            </a:pPr>
            <a:r>
              <a:rPr lang="en-GB" sz="2000" dirty="0">
                <a:effectLst/>
                <a:latin typeface="Arial" panose="020B0604020202020204" pitchFamily="34" charset="0"/>
                <a:ea typeface="MS Mincho" panose="02020609040205080304" pitchFamily="49" charset="-128"/>
                <a:cs typeface="Arial" panose="020B0604020202020204" pitchFamily="34" charset="0"/>
              </a:rPr>
              <a:t>produce higher yields;</a:t>
            </a:r>
          </a:p>
          <a:p>
            <a:pPr marL="342900" lvl="0" indent="-342900">
              <a:buFont typeface="Symbol" panose="05050102010706020507" pitchFamily="18" charset="2"/>
              <a:buChar char=""/>
            </a:pPr>
            <a:r>
              <a:rPr lang="en-GB" sz="2000" dirty="0">
                <a:effectLst/>
                <a:latin typeface="Arial" panose="020B0604020202020204" pitchFamily="34" charset="0"/>
                <a:ea typeface="MS Mincho" panose="02020609040205080304" pitchFamily="49" charset="-128"/>
                <a:cs typeface="Arial" panose="020B0604020202020204" pitchFamily="34" charset="0"/>
              </a:rPr>
              <a:t>animals may be made more resistant to disease, produce less fatty meat, grow faster or be more fertile.</a:t>
            </a:r>
          </a:p>
          <a:p>
            <a:pPr marL="0" indent="0">
              <a:buNone/>
            </a:pPr>
            <a:endParaRPr lang="en-GB" sz="2000" dirty="0">
              <a:latin typeface="Arial" panose="020B0604020202020204" pitchFamily="34" charset="0"/>
              <a:cs typeface="Arial" panose="020B0604020202020204" pitchFamily="34" charset="0"/>
            </a:endParaRPr>
          </a:p>
          <a:p>
            <a:endParaRPr lang="en-GB" dirty="0"/>
          </a:p>
        </p:txBody>
      </p:sp>
      <p:pic>
        <p:nvPicPr>
          <p:cNvPr id="5" name="Picture 4" descr="A row of white dice with a red and green design&#10;&#10;AI-generated content may be incorrect.">
            <a:extLst>
              <a:ext uri="{FF2B5EF4-FFF2-40B4-BE49-F238E27FC236}">
                <a16:creationId xmlns:a16="http://schemas.microsoft.com/office/drawing/2014/main" id="{3BF6FEC4-613A-D575-A91B-3871EAFBDC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74723" y="2868848"/>
            <a:ext cx="3663677" cy="2425354"/>
          </a:xfrm>
          <a:prstGeom prst="rect">
            <a:avLst/>
          </a:prstGeom>
        </p:spPr>
      </p:pic>
    </p:spTree>
    <p:extLst>
      <p:ext uri="{BB962C8B-B14F-4D97-AF65-F5344CB8AC3E}">
        <p14:creationId xmlns:p14="http://schemas.microsoft.com/office/powerpoint/2010/main" val="3765829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A532-CFFE-CC25-98ED-6D8CCB31937C}"/>
              </a:ext>
            </a:extLst>
          </p:cNvPr>
          <p:cNvSpPr>
            <a:spLocks noGrp="1"/>
          </p:cNvSpPr>
          <p:nvPr>
            <p:ph type="ctrTitle"/>
          </p:nvPr>
        </p:nvSpPr>
        <p:spPr/>
        <p:txBody>
          <a:bodyPr/>
          <a:lstStyle/>
          <a:p>
            <a:r>
              <a:rPr lang="en-GB" dirty="0"/>
              <a:t>Selective breeding and Genetic modification</a:t>
            </a:r>
          </a:p>
        </p:txBody>
      </p:sp>
      <p:sp>
        <p:nvSpPr>
          <p:cNvPr id="3" name="Subtitle 2">
            <a:extLst>
              <a:ext uri="{FF2B5EF4-FFF2-40B4-BE49-F238E27FC236}">
                <a16:creationId xmlns:a16="http://schemas.microsoft.com/office/drawing/2014/main" id="{0D59CB92-183E-70AD-5762-A234C2D24045}"/>
              </a:ext>
            </a:extLst>
          </p:cNvPr>
          <p:cNvSpPr>
            <a:spLocks noGrp="1"/>
          </p:cNvSpPr>
          <p:nvPr>
            <p:ph type="subTitle" idx="1"/>
          </p:nvPr>
        </p:nvSpPr>
        <p:spPr>
          <a:xfrm>
            <a:off x="1169276" y="2571092"/>
            <a:ext cx="6369208" cy="3600000"/>
          </a:xfrm>
        </p:spPr>
        <p:txBody>
          <a:bodyPr/>
          <a:lstStyle/>
          <a:p>
            <a:r>
              <a:rPr lang="en-GB" sz="2000" dirty="0"/>
              <a:t>Selective breeding is when humans breed plants and animals for particular genetic characteristics.</a:t>
            </a:r>
          </a:p>
          <a:p>
            <a:endParaRPr lang="en-GB" sz="2000" dirty="0"/>
          </a:p>
          <a:p>
            <a:r>
              <a:rPr lang="en-GB" sz="2000" dirty="0"/>
              <a:t>Genetic engineering defined as the transfer of DNA from one organism to another using biotechnology. The organism receiving the DNA is said to be genetically modified (GM).</a:t>
            </a:r>
          </a:p>
          <a:p>
            <a:endParaRPr lang="en-GB" dirty="0"/>
          </a:p>
        </p:txBody>
      </p:sp>
      <p:pic>
        <p:nvPicPr>
          <p:cNvPr id="5" name="Picture 4" descr="A group of cows in a field&#10;&#10;AI-generated content may be incorrect.">
            <a:extLst>
              <a:ext uri="{FF2B5EF4-FFF2-40B4-BE49-F238E27FC236}">
                <a16:creationId xmlns:a16="http://schemas.microsoft.com/office/drawing/2014/main" id="{64F32DAE-264F-C43E-8E9C-84D16DF259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91972" y="2776191"/>
            <a:ext cx="3058194" cy="2039815"/>
          </a:xfrm>
          <a:prstGeom prst="rect">
            <a:avLst/>
          </a:prstGeom>
        </p:spPr>
      </p:pic>
    </p:spTree>
    <p:extLst>
      <p:ext uri="{BB962C8B-B14F-4D97-AF65-F5344CB8AC3E}">
        <p14:creationId xmlns:p14="http://schemas.microsoft.com/office/powerpoint/2010/main" val="353841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62879" y="2283798"/>
            <a:ext cx="6868223" cy="4057812"/>
          </a:xfrm>
          <a:prstGeom prst="rect">
            <a:avLst/>
          </a:prstGeom>
        </p:spPr>
      </p:pic>
      <p:sp>
        <p:nvSpPr>
          <p:cNvPr id="2" name="Title 1"/>
          <p:cNvSpPr>
            <a:spLocks noGrp="1"/>
          </p:cNvSpPr>
          <p:nvPr>
            <p:ph type="ctrTitle"/>
          </p:nvPr>
        </p:nvSpPr>
        <p:spPr>
          <a:noFill/>
        </p:spPr>
        <p:txBody>
          <a:bodyPr/>
          <a:lstStyle/>
          <a:p>
            <a:r>
              <a:rPr lang="en-GB" dirty="0"/>
              <a:t>How does genetic modification work?</a:t>
            </a:r>
          </a:p>
        </p:txBody>
      </p:sp>
      <p:sp>
        <p:nvSpPr>
          <p:cNvPr id="4" name="Subtitle 2"/>
          <p:cNvSpPr>
            <a:spLocks noGrp="1"/>
          </p:cNvSpPr>
          <p:nvPr>
            <p:ph type="subTitle" idx="1"/>
          </p:nvPr>
        </p:nvSpPr>
        <p:spPr>
          <a:xfrm>
            <a:off x="1169276" y="2571092"/>
            <a:ext cx="4093603" cy="3600000"/>
          </a:xfrm>
        </p:spPr>
        <p:txBody>
          <a:bodyPr/>
          <a:lstStyle/>
          <a:p>
            <a:pPr marL="0" indent="0">
              <a:buNone/>
            </a:pPr>
            <a:r>
              <a:rPr lang="en-GB" sz="2000" dirty="0"/>
              <a:t>First, a gene of interest is selected. </a:t>
            </a:r>
            <a:br>
              <a:rPr lang="en-GB" sz="2000" dirty="0"/>
            </a:br>
            <a:br>
              <a:rPr lang="en-GB" sz="2000" dirty="0"/>
            </a:br>
            <a:r>
              <a:rPr lang="en-GB" sz="2000" dirty="0"/>
              <a:t>This is then transferred to a plant cell, usually through one of two main methods:</a:t>
            </a:r>
          </a:p>
          <a:p>
            <a:r>
              <a:rPr lang="en-GB" sz="2000" dirty="0"/>
              <a:t>being fired from a device known as a ‘gene gun’ into the cell;</a:t>
            </a:r>
          </a:p>
          <a:p>
            <a:r>
              <a:rPr lang="en-GB" sz="2000" dirty="0"/>
              <a:t>being inserted into a specialised piece of DNA in bacteria that are capable of transferring this information to plants (see image).</a:t>
            </a:r>
          </a:p>
          <a:p>
            <a:endParaRPr lang="en-US" sz="2000" dirty="0"/>
          </a:p>
        </p:txBody>
      </p:sp>
    </p:spTree>
    <p:extLst>
      <p:ext uri="{BB962C8B-B14F-4D97-AF65-F5344CB8AC3E}">
        <p14:creationId xmlns:p14="http://schemas.microsoft.com/office/powerpoint/2010/main" val="1692188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Improving crops and livestock</a:t>
            </a:r>
          </a:p>
        </p:txBody>
      </p:sp>
      <p:sp>
        <p:nvSpPr>
          <p:cNvPr id="3" name="Subtitle 2"/>
          <p:cNvSpPr>
            <a:spLocks noGrp="1"/>
          </p:cNvSpPr>
          <p:nvPr>
            <p:ph type="subTitle" idx="1"/>
          </p:nvPr>
        </p:nvSpPr>
        <p:spPr>
          <a:xfrm>
            <a:off x="1169275" y="2283798"/>
            <a:ext cx="4750757" cy="3887294"/>
          </a:xfrm>
        </p:spPr>
        <p:txBody>
          <a:bodyPr/>
          <a:lstStyle/>
          <a:p>
            <a:pPr marL="0" indent="0">
              <a:buNone/>
            </a:pPr>
            <a:r>
              <a:rPr lang="en-GB" sz="2000" dirty="0"/>
              <a:t>Improving varieties of crops or livestock by introducing and modifying specific genes is faster and more accurate than traditional breeding. </a:t>
            </a:r>
            <a:br>
              <a:rPr lang="en-GB" sz="2000" dirty="0"/>
            </a:br>
            <a:br>
              <a:rPr lang="en-GB" sz="2000" dirty="0"/>
            </a:br>
            <a:r>
              <a:rPr lang="en-GB" sz="2000" dirty="0"/>
              <a:t>If the gene can be identified and modified, the following changes may be possible:</a:t>
            </a:r>
          </a:p>
          <a:p>
            <a:r>
              <a:rPr lang="en-GB" sz="2000" dirty="0"/>
              <a:t>plant crops may have a longer shelf-life, be more resistant to pests, disease or drought, be more nutritious, have a better taste or give a higher yield;</a:t>
            </a:r>
          </a:p>
          <a:p>
            <a:r>
              <a:rPr lang="en-GB" sz="2000" dirty="0"/>
              <a:t>animals may be made more resistant to disease, produce less fatty meat, grow faster or be more fertile.</a:t>
            </a:r>
          </a:p>
          <a:p>
            <a:pPr marL="0" indent="0">
              <a:buNone/>
            </a:pPr>
            <a:endParaRPr lang="en-US" sz="200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22480" y="2283798"/>
            <a:ext cx="6070460" cy="3887294"/>
          </a:xfrm>
          <a:prstGeom prst="rect">
            <a:avLst/>
          </a:prstGeom>
        </p:spPr>
      </p:pic>
    </p:spTree>
    <p:extLst>
      <p:ext uri="{BB962C8B-B14F-4D97-AF65-F5344CB8AC3E}">
        <p14:creationId xmlns:p14="http://schemas.microsoft.com/office/powerpoint/2010/main" val="1891188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A74F-419C-C4C3-47F6-10630CE69C4B}"/>
              </a:ext>
            </a:extLst>
          </p:cNvPr>
          <p:cNvSpPr>
            <a:spLocks noGrp="1"/>
          </p:cNvSpPr>
          <p:nvPr>
            <p:ph type="ctrTitle"/>
          </p:nvPr>
        </p:nvSpPr>
        <p:spPr/>
        <p:txBody>
          <a:bodyPr/>
          <a:lstStyle/>
          <a:p>
            <a:r>
              <a:rPr lang="en-GB" dirty="0">
                <a:latin typeface="Arial"/>
                <a:cs typeface="Arial"/>
              </a:rPr>
              <a:t>Golden rice</a:t>
            </a:r>
            <a:endParaRPr lang="en-GB" dirty="0"/>
          </a:p>
        </p:txBody>
      </p:sp>
      <p:sp>
        <p:nvSpPr>
          <p:cNvPr id="3" name="Subtitle 2">
            <a:extLst>
              <a:ext uri="{FF2B5EF4-FFF2-40B4-BE49-F238E27FC236}">
                <a16:creationId xmlns:a16="http://schemas.microsoft.com/office/drawing/2014/main" id="{573459EE-501A-B399-B55D-4CA4DCF4759D}"/>
              </a:ext>
            </a:extLst>
          </p:cNvPr>
          <p:cNvSpPr>
            <a:spLocks noGrp="1"/>
          </p:cNvSpPr>
          <p:nvPr>
            <p:ph type="subTitle" idx="1"/>
          </p:nvPr>
        </p:nvSpPr>
        <p:spPr>
          <a:xfrm>
            <a:off x="1169276" y="2571092"/>
            <a:ext cx="7310695" cy="3600000"/>
          </a:xfrm>
        </p:spPr>
        <p:txBody>
          <a:bodyPr/>
          <a:lstStyle/>
          <a:p>
            <a:pPr marL="0" indent="0">
              <a:buNone/>
            </a:pPr>
            <a:r>
              <a:rPr lang="en-GB" sz="2000" dirty="0">
                <a:latin typeface="Arial" panose="020B0604020202020204" pitchFamily="34" charset="0"/>
                <a:cs typeface="Arial" panose="020B0604020202020204" pitchFamily="34" charset="0"/>
              </a:rPr>
              <a:t>An example of a GM crop is Golden rice. Golden rice was created to help reduce the incidence of vitamin A deficiency in developing countries (where rice is the staple food). Vitamin A deficiency can cause blindness and death.</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Genetically engineered rice which contains a gene from carrots (or other vegetable) which causes the rice to contain the building blocks for vitamin A production in the body.</a:t>
            </a:r>
          </a:p>
          <a:p>
            <a:endParaRPr lang="en-GB" sz="2000" dirty="0">
              <a:latin typeface="Arial" panose="020B0604020202020204" pitchFamily="34" charset="0"/>
              <a:cs typeface="Arial" panose="020B0604020202020204" pitchFamily="34" charset="0"/>
            </a:endParaRPr>
          </a:p>
          <a:p>
            <a:pPr marL="0" indent="0">
              <a:buNone/>
            </a:pPr>
            <a:r>
              <a:rPr lang="en-GB" altLang="en-US" sz="2000" dirty="0">
                <a:latin typeface="Arial" panose="020B0604020202020204" pitchFamily="34" charset="0"/>
                <a:cs typeface="Arial" panose="020B0604020202020204" pitchFamily="34" charset="0"/>
              </a:rPr>
              <a:t>This is an example of how GM food can have a large impact on the human population.</a:t>
            </a:r>
          </a:p>
          <a:p>
            <a:endParaRPr lang="en-GB" dirty="0"/>
          </a:p>
        </p:txBody>
      </p:sp>
      <p:sp>
        <p:nvSpPr>
          <p:cNvPr id="5" name="TextBox 4">
            <a:extLst>
              <a:ext uri="{FF2B5EF4-FFF2-40B4-BE49-F238E27FC236}">
                <a16:creationId xmlns:a16="http://schemas.microsoft.com/office/drawing/2014/main" id="{2FFB6760-D958-D66E-8BBB-34D5BD204329}"/>
              </a:ext>
            </a:extLst>
          </p:cNvPr>
          <p:cNvSpPr txBox="1"/>
          <p:nvPr/>
        </p:nvSpPr>
        <p:spPr>
          <a:xfrm>
            <a:off x="1072055" y="6442841"/>
            <a:ext cx="6469269" cy="523220"/>
          </a:xfrm>
          <a:prstGeom prst="rect">
            <a:avLst/>
          </a:prstGeom>
          <a:noFill/>
        </p:spPr>
        <p:txBody>
          <a:bodyPr wrap="square" lIns="91440" tIns="45720" rIns="91440" bIns="45720" rtlCol="0" anchor="t">
            <a:spAutoFit/>
          </a:bodyPr>
          <a:lstStyle/>
          <a:p>
            <a:r>
              <a:rPr lang="en-GB" sz="1400" dirty="0">
                <a:latin typeface="Arial"/>
                <a:cs typeface="Arial"/>
                <a:hlinkClick r:id="rId2"/>
              </a:rPr>
              <a:t>Further information</a:t>
            </a:r>
            <a:r>
              <a:rPr lang="en-GB" sz="1400" dirty="0">
                <a:latin typeface="Arial"/>
                <a:cs typeface="Arial"/>
              </a:rPr>
              <a:t> - </a:t>
            </a:r>
            <a:r>
              <a:rPr lang="en-GB" sz="1400" dirty="0">
                <a:solidFill>
                  <a:srgbClr val="141414"/>
                </a:solidFill>
                <a:latin typeface="Arial"/>
                <a:cs typeface="Arial"/>
              </a:rPr>
              <a:t>Commercial development of gene-edited food</a:t>
            </a:r>
            <a:endParaRPr lang="en-GB" sz="1400" dirty="0">
              <a:latin typeface="Arial"/>
              <a:cs typeface="Arial"/>
            </a:endParaRPr>
          </a:p>
          <a:p>
            <a:endParaRPr lang="en-GB" sz="1400" dirty="0">
              <a:latin typeface="Arial" panose="020B0604020202020204" pitchFamily="34" charset="0"/>
              <a:cs typeface="Arial" panose="020B0604020202020204" pitchFamily="34" charset="0"/>
            </a:endParaRPr>
          </a:p>
        </p:txBody>
      </p:sp>
      <p:pic>
        <p:nvPicPr>
          <p:cNvPr id="7" name="Picture 6" descr="A person holding a handful of rice&#10;&#10;AI-generated content may be incorrect.">
            <a:extLst>
              <a:ext uri="{FF2B5EF4-FFF2-40B4-BE49-F238E27FC236}">
                <a16:creationId xmlns:a16="http://schemas.microsoft.com/office/drawing/2014/main" id="{C43A9A64-FD30-F6DF-5FF3-04E402A4E0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72286" y="2658140"/>
            <a:ext cx="2936941" cy="2163938"/>
          </a:xfrm>
          <a:prstGeom prst="rect">
            <a:avLst/>
          </a:prstGeom>
        </p:spPr>
      </p:pic>
    </p:spTree>
    <p:extLst>
      <p:ext uri="{BB962C8B-B14F-4D97-AF65-F5344CB8AC3E}">
        <p14:creationId xmlns:p14="http://schemas.microsoft.com/office/powerpoint/2010/main" val="1514847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862ED-8EC9-4140-80B2-48131C2218D5}"/>
              </a:ext>
            </a:extLst>
          </p:cNvPr>
          <p:cNvSpPr>
            <a:spLocks noGrp="1"/>
          </p:cNvSpPr>
          <p:nvPr>
            <p:ph type="ctrTitle"/>
          </p:nvPr>
        </p:nvSpPr>
        <p:spPr/>
        <p:txBody>
          <a:bodyPr/>
          <a:lstStyle/>
          <a:p>
            <a:r>
              <a:rPr lang="en-GB" dirty="0"/>
              <a:t>Flav </a:t>
            </a:r>
            <a:r>
              <a:rPr lang="en-GB" dirty="0" err="1"/>
              <a:t>Savr</a:t>
            </a:r>
            <a:r>
              <a:rPr lang="en-GB" dirty="0"/>
              <a:t> tomato</a:t>
            </a:r>
          </a:p>
        </p:txBody>
      </p:sp>
      <p:sp>
        <p:nvSpPr>
          <p:cNvPr id="3" name="Subtitle 2">
            <a:extLst>
              <a:ext uri="{FF2B5EF4-FFF2-40B4-BE49-F238E27FC236}">
                <a16:creationId xmlns:a16="http://schemas.microsoft.com/office/drawing/2014/main" id="{77895878-C73B-9392-7ECB-66DA9EBA0D74}"/>
              </a:ext>
            </a:extLst>
          </p:cNvPr>
          <p:cNvSpPr>
            <a:spLocks noGrp="1"/>
          </p:cNvSpPr>
          <p:nvPr>
            <p:ph type="subTitle" idx="1"/>
          </p:nvPr>
        </p:nvSpPr>
        <p:spPr>
          <a:xfrm>
            <a:off x="1169276" y="2571092"/>
            <a:ext cx="7461976" cy="3600000"/>
          </a:xfrm>
        </p:spPr>
        <p:txBody>
          <a:bodyPr/>
          <a:lstStyle/>
          <a:p>
            <a:r>
              <a:rPr lang="en-GB" altLang="en-US" sz="2000" dirty="0">
                <a:latin typeface="Arial"/>
                <a:cs typeface="Arial"/>
              </a:rPr>
              <a:t>The </a:t>
            </a:r>
            <a:r>
              <a:rPr lang="en-GB" altLang="en-US" sz="2000" dirty="0" err="1">
                <a:latin typeface="Arial"/>
                <a:cs typeface="Arial"/>
              </a:rPr>
              <a:t>Flavr</a:t>
            </a:r>
            <a:r>
              <a:rPr lang="en-GB" altLang="en-US" sz="2000" dirty="0">
                <a:latin typeface="Arial"/>
                <a:cs typeface="Arial"/>
              </a:rPr>
              <a:t> Savr tomato was the first genetically modified fruit/vegetable to be sold. It is a genetically engineered tomato which has a gene inserted to extend shelf-life by slowing down the rotting process.</a:t>
            </a:r>
          </a:p>
          <a:p>
            <a:endParaRPr lang="en-GB" altLang="en-US" sz="2000" dirty="0">
              <a:latin typeface="Arial" panose="020B0604020202020204" pitchFamily="34" charset="0"/>
              <a:cs typeface="Arial" panose="020B0604020202020204" pitchFamily="34" charset="0"/>
            </a:endParaRPr>
          </a:p>
          <a:p>
            <a:r>
              <a:rPr lang="en-GB" sz="2000" dirty="0">
                <a:latin typeface="Arial"/>
                <a:cs typeface="Arial"/>
              </a:rPr>
              <a:t>Normally, tomatoes are picked while green and transported many miles before being sprayed with ethylene to ripen them.</a:t>
            </a:r>
          </a:p>
          <a:p>
            <a:endParaRPr lang="en-GB" sz="2000" dirty="0">
              <a:latin typeface="Arial" panose="020B0604020202020204" pitchFamily="34" charset="0"/>
              <a:cs typeface="Arial" panose="020B0604020202020204" pitchFamily="34" charset="0"/>
            </a:endParaRPr>
          </a:p>
          <a:p>
            <a:r>
              <a:rPr lang="en-GB" sz="2000" dirty="0">
                <a:latin typeface="Arial"/>
                <a:cs typeface="Arial"/>
              </a:rPr>
              <a:t>Using GM in this way can help reduce food waste caused by tomatoes perishing in transit.</a:t>
            </a:r>
          </a:p>
          <a:p>
            <a:endParaRPr lang="en-GB" dirty="0"/>
          </a:p>
        </p:txBody>
      </p:sp>
      <p:pic>
        <p:nvPicPr>
          <p:cNvPr id="4" name="Picture 3" descr="A rows of tomatoes in a greenhouse&#10;&#10;Description automatically generated">
            <a:extLst>
              <a:ext uri="{FF2B5EF4-FFF2-40B4-BE49-F238E27FC236}">
                <a16:creationId xmlns:a16="http://schemas.microsoft.com/office/drawing/2014/main" id="{6CED2D63-5ADD-DB26-7A06-02B1FB0A56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67087" y="3001094"/>
            <a:ext cx="2881674" cy="1921283"/>
          </a:xfrm>
          <a:prstGeom prst="rect">
            <a:avLst/>
          </a:prstGeom>
        </p:spPr>
      </p:pic>
    </p:spTree>
    <p:extLst>
      <p:ext uri="{BB962C8B-B14F-4D97-AF65-F5344CB8AC3E}">
        <p14:creationId xmlns:p14="http://schemas.microsoft.com/office/powerpoint/2010/main" val="3722675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35918-D94F-0BC8-F29F-0F2D679004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CE647E-29D2-4121-3C6C-941FC8C23074}"/>
              </a:ext>
            </a:extLst>
          </p:cNvPr>
          <p:cNvSpPr>
            <a:spLocks noGrp="1"/>
          </p:cNvSpPr>
          <p:nvPr>
            <p:ph type="ctrTitle"/>
          </p:nvPr>
        </p:nvSpPr>
        <p:spPr/>
        <p:txBody>
          <a:bodyPr/>
          <a:lstStyle/>
          <a:p>
            <a:r>
              <a:rPr lang="en-GB" dirty="0"/>
              <a:t>Non-browning bananas</a:t>
            </a:r>
          </a:p>
        </p:txBody>
      </p:sp>
      <p:sp>
        <p:nvSpPr>
          <p:cNvPr id="3" name="Subtitle 2">
            <a:extLst>
              <a:ext uri="{FF2B5EF4-FFF2-40B4-BE49-F238E27FC236}">
                <a16:creationId xmlns:a16="http://schemas.microsoft.com/office/drawing/2014/main" id="{2DAC2B98-592E-E63B-C438-A7AD12CE0A02}"/>
              </a:ext>
            </a:extLst>
          </p:cNvPr>
          <p:cNvSpPr>
            <a:spLocks noGrp="1"/>
          </p:cNvSpPr>
          <p:nvPr>
            <p:ph type="subTitle" idx="1"/>
          </p:nvPr>
        </p:nvSpPr>
        <p:spPr>
          <a:xfrm>
            <a:off x="1032545" y="2374538"/>
            <a:ext cx="7214148" cy="3600000"/>
          </a:xfrm>
        </p:spPr>
        <p:txBody>
          <a:bodyPr/>
          <a:lstStyle/>
          <a:p>
            <a:r>
              <a:rPr lang="en-GB" dirty="0"/>
              <a:t>Over 60% of exported bananas go to waste before they reach the consumer. </a:t>
            </a:r>
          </a:p>
          <a:p>
            <a:pPr marL="0" indent="0">
              <a:buNone/>
            </a:pPr>
            <a:endParaRPr lang="en-GB" dirty="0"/>
          </a:p>
          <a:p>
            <a:r>
              <a:rPr lang="en-GB" dirty="0"/>
              <a:t>A UK based company has created non-browning gene edited bananas to try and combat this problem. Non-browning bananas can help to reduce food waste and CO</a:t>
            </a:r>
            <a:r>
              <a:rPr lang="en-GB" sz="1600" baseline="-25000" dirty="0"/>
              <a:t>2</a:t>
            </a:r>
            <a:r>
              <a:rPr lang="en-GB" dirty="0"/>
              <a:t> emissions by 25%. </a:t>
            </a:r>
          </a:p>
          <a:p>
            <a:pPr marL="0" indent="0">
              <a:buNone/>
            </a:pPr>
            <a:endParaRPr lang="en-GB" dirty="0"/>
          </a:p>
          <a:p>
            <a:r>
              <a:rPr lang="en-GB" dirty="0"/>
              <a:t>The non-browning bananas have the same taste and texture, but they resist oxidation. They do so by disabling the genes responsible for the polyphenol oxidase, an enzyme which triggers browning. </a:t>
            </a:r>
          </a:p>
          <a:p>
            <a:pPr marL="0" indent="0">
              <a:buNone/>
            </a:pPr>
            <a:endParaRPr lang="en-GB" dirty="0"/>
          </a:p>
          <a:p>
            <a:pPr marL="0" indent="0">
              <a:buNone/>
            </a:pPr>
            <a:endParaRPr lang="en-GB" dirty="0"/>
          </a:p>
        </p:txBody>
      </p:sp>
      <p:sp>
        <p:nvSpPr>
          <p:cNvPr id="4" name="TextBox 3">
            <a:extLst>
              <a:ext uri="{FF2B5EF4-FFF2-40B4-BE49-F238E27FC236}">
                <a16:creationId xmlns:a16="http://schemas.microsoft.com/office/drawing/2014/main" id="{3D9BF5CB-4067-56FF-3B9B-22558B5FF5A6}"/>
              </a:ext>
            </a:extLst>
          </p:cNvPr>
          <p:cNvSpPr txBox="1"/>
          <p:nvPr/>
        </p:nvSpPr>
        <p:spPr>
          <a:xfrm>
            <a:off x="1169274" y="6297286"/>
            <a:ext cx="5187297"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2"/>
              </a:rPr>
              <a:t>Non-browning gene edited bananas</a:t>
            </a:r>
            <a:endParaRPr lang="en-GB" sz="1400" dirty="0">
              <a:latin typeface="Arial" panose="020B0604020202020204" pitchFamily="34" charset="0"/>
              <a:cs typeface="Arial" panose="020B0604020202020204" pitchFamily="34" charset="0"/>
            </a:endParaRPr>
          </a:p>
        </p:txBody>
      </p:sp>
      <p:pic>
        <p:nvPicPr>
          <p:cNvPr id="6" name="Picture 5" descr="A bunch of bananas on a white background&#10;&#10;AI-generated content may be incorrect.">
            <a:extLst>
              <a:ext uri="{FF2B5EF4-FFF2-40B4-BE49-F238E27FC236}">
                <a16:creationId xmlns:a16="http://schemas.microsoft.com/office/drawing/2014/main" id="{8525D264-4D12-FF98-4D59-0E2FA27B0F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66761" y="2268909"/>
            <a:ext cx="2039596" cy="1359731"/>
          </a:xfrm>
          <a:prstGeom prst="rect">
            <a:avLst/>
          </a:prstGeom>
        </p:spPr>
      </p:pic>
      <p:pic>
        <p:nvPicPr>
          <p:cNvPr id="8" name="Picture 7" descr="A bunch of bananas on a white background&#10;&#10;AI-generated content may be incorrect.">
            <a:extLst>
              <a:ext uri="{FF2B5EF4-FFF2-40B4-BE49-F238E27FC236}">
                <a16:creationId xmlns:a16="http://schemas.microsoft.com/office/drawing/2014/main" id="{864C9FB2-EB5F-5394-0670-D1EF020681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11469" y="3990662"/>
            <a:ext cx="2148629" cy="1547013"/>
          </a:xfrm>
          <a:prstGeom prst="rect">
            <a:avLst/>
          </a:prstGeom>
        </p:spPr>
      </p:pic>
    </p:spTree>
    <p:extLst>
      <p:ext uri="{BB962C8B-B14F-4D97-AF65-F5344CB8AC3E}">
        <p14:creationId xmlns:p14="http://schemas.microsoft.com/office/powerpoint/2010/main" val="839144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864BD-D260-F362-3889-7E7659B83AB3}"/>
              </a:ext>
            </a:extLst>
          </p:cNvPr>
          <p:cNvSpPr>
            <a:spLocks noGrp="1"/>
          </p:cNvSpPr>
          <p:nvPr>
            <p:ph type="ctrTitle"/>
          </p:nvPr>
        </p:nvSpPr>
        <p:spPr/>
        <p:txBody>
          <a:bodyPr/>
          <a:lstStyle/>
          <a:p>
            <a:r>
              <a:rPr lang="en-GB" dirty="0"/>
              <a:t>What is food security?</a:t>
            </a:r>
          </a:p>
        </p:txBody>
      </p:sp>
      <p:sp>
        <p:nvSpPr>
          <p:cNvPr id="3" name="Subtitle 2">
            <a:extLst>
              <a:ext uri="{FF2B5EF4-FFF2-40B4-BE49-F238E27FC236}">
                <a16:creationId xmlns:a16="http://schemas.microsoft.com/office/drawing/2014/main" id="{2476EFE5-2277-463E-A13A-BDD3AA3B7ACD}"/>
              </a:ext>
            </a:extLst>
          </p:cNvPr>
          <p:cNvSpPr>
            <a:spLocks noGrp="1"/>
          </p:cNvSpPr>
          <p:nvPr>
            <p:ph type="subTitle" idx="1"/>
          </p:nvPr>
        </p:nvSpPr>
        <p:spPr>
          <a:xfrm>
            <a:off x="1103014" y="2174038"/>
            <a:ext cx="8746426" cy="3600000"/>
          </a:xfrm>
        </p:spPr>
        <p:txBody>
          <a:bodyPr/>
          <a:lstStyle/>
          <a:p>
            <a:pPr marL="0" indent="0">
              <a:buNone/>
            </a:pPr>
            <a:r>
              <a:rPr lang="en-GB" sz="2000" dirty="0"/>
              <a:t>Food security in a population means that </a:t>
            </a:r>
            <a:r>
              <a:rPr lang="en-GB" sz="2000" i="1" dirty="0"/>
              <a:t>all people, at all times, have sufficient access to food to meet their dietary needs for a productive and healthy life</a:t>
            </a:r>
            <a:r>
              <a:rPr lang="en-GB" sz="2000" dirty="0"/>
              <a:t>. </a:t>
            </a:r>
          </a:p>
          <a:p>
            <a:endParaRPr lang="en-GB" sz="2000" dirty="0"/>
          </a:p>
          <a:p>
            <a:pPr marL="0" indent="0">
              <a:buNone/>
            </a:pPr>
            <a:r>
              <a:rPr lang="en-GB" sz="2000" dirty="0"/>
              <a:t>The three main components of food security are:</a:t>
            </a:r>
          </a:p>
          <a:p>
            <a:r>
              <a:rPr lang="en-GB" sz="2000" dirty="0"/>
              <a:t>availability (having sufficient quantities of appropriate food available);</a:t>
            </a:r>
          </a:p>
          <a:p>
            <a:r>
              <a:rPr lang="en-GB" sz="2000" dirty="0"/>
              <a:t>access (having adequate income or other resources to access food);</a:t>
            </a:r>
          </a:p>
          <a:p>
            <a:r>
              <a:rPr lang="en-GB" sz="2000" dirty="0"/>
              <a:t>utilisation/consumption (having adequate dietary intake and the ability to absorb and use nutrients in the body).</a:t>
            </a:r>
          </a:p>
        </p:txBody>
      </p:sp>
      <p:sp>
        <p:nvSpPr>
          <p:cNvPr id="5" name="TextBox 4">
            <a:extLst>
              <a:ext uri="{FF2B5EF4-FFF2-40B4-BE49-F238E27FC236}">
                <a16:creationId xmlns:a16="http://schemas.microsoft.com/office/drawing/2014/main" id="{1B924972-5814-DDEE-3F00-E7C0D7185D48}"/>
              </a:ext>
            </a:extLst>
          </p:cNvPr>
          <p:cNvSpPr txBox="1"/>
          <p:nvPr/>
        </p:nvSpPr>
        <p:spPr>
          <a:xfrm>
            <a:off x="1098154" y="6030335"/>
            <a:ext cx="9549526" cy="400110"/>
          </a:xfrm>
          <a:prstGeom prst="rect">
            <a:avLst/>
          </a:prstGeom>
          <a:noFill/>
        </p:spPr>
        <p:txBody>
          <a:bodyPr wrap="square">
            <a:spAutoFit/>
          </a:bodyPr>
          <a:lstStyle/>
          <a:p>
            <a:pPr marL="0" indent="0" fontAlgn="auto">
              <a:spcBef>
                <a:spcPts val="0"/>
              </a:spcBef>
              <a:spcAft>
                <a:spcPts val="0"/>
              </a:spcAft>
              <a:buNone/>
              <a:defRPr/>
            </a:pPr>
            <a:r>
              <a:rPr lang="en-GB" sz="2000" b="1" dirty="0">
                <a:latin typeface="Arial" panose="020B0604020202020204" pitchFamily="34" charset="0"/>
                <a:cs typeface="Arial" panose="020B0604020202020204" pitchFamily="34" charset="0"/>
              </a:rPr>
              <a:t>Name an example of an issue which may affect each aspect of food security.</a:t>
            </a:r>
          </a:p>
        </p:txBody>
      </p:sp>
    </p:spTree>
    <p:extLst>
      <p:ext uri="{BB962C8B-B14F-4D97-AF65-F5344CB8AC3E}">
        <p14:creationId xmlns:p14="http://schemas.microsoft.com/office/powerpoint/2010/main" val="352715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GM labelling in the UK</a:t>
            </a:r>
          </a:p>
        </p:txBody>
      </p:sp>
      <p:sp>
        <p:nvSpPr>
          <p:cNvPr id="3" name="Subtitle 2"/>
          <p:cNvSpPr>
            <a:spLocks noGrp="1"/>
          </p:cNvSpPr>
          <p:nvPr>
            <p:ph type="subTitle" idx="1"/>
          </p:nvPr>
        </p:nvSpPr>
        <p:spPr>
          <a:xfrm>
            <a:off x="1169276" y="2283798"/>
            <a:ext cx="9720000" cy="3887294"/>
          </a:xfrm>
        </p:spPr>
        <p:txBody>
          <a:bodyPr/>
          <a:lstStyle/>
          <a:p>
            <a:pPr marL="0" indent="0">
              <a:buNone/>
            </a:pPr>
            <a:r>
              <a:rPr lang="en-GB" sz="2000" dirty="0"/>
              <a:t>Foods which have been produced from genetically modified organisms (GMOs) are likely to appear no different from food produced by traditional means.</a:t>
            </a:r>
            <a:br>
              <a:rPr lang="en-GB" sz="2000" dirty="0"/>
            </a:br>
            <a:br>
              <a:rPr lang="en-GB" sz="2000" dirty="0"/>
            </a:br>
            <a:r>
              <a:rPr lang="en-GB" sz="2000" dirty="0"/>
              <a:t>The Government has set up a series of controls to inform</a:t>
            </a:r>
            <a:r>
              <a:rPr lang="en-GB" sz="2000" dirty="0">
                <a:solidFill>
                  <a:srgbClr val="FF0000"/>
                </a:solidFill>
              </a:rPr>
              <a:t> </a:t>
            </a:r>
            <a:r>
              <a:rPr lang="en-GB" sz="2000" dirty="0"/>
              <a:t>consumers, whilst protecting the environment and people who work with GMOs.</a:t>
            </a:r>
            <a:br>
              <a:rPr lang="en-GB" sz="2000" dirty="0"/>
            </a:br>
            <a:br>
              <a:rPr lang="en-GB" sz="2000" dirty="0"/>
            </a:br>
            <a:r>
              <a:rPr lang="en-GB" sz="2000" dirty="0"/>
              <a:t>In the UK, foods that contain GMOs or ingredients produced from GMOs need to be labelled by law. </a:t>
            </a:r>
            <a:br>
              <a:rPr lang="en-GB" sz="2000" dirty="0"/>
            </a:br>
            <a:br>
              <a:rPr lang="en-GB" sz="2000" dirty="0"/>
            </a:br>
            <a:r>
              <a:rPr lang="en-GB" sz="2000" dirty="0"/>
              <a:t>Foods produced with GM technology or foods sourced from animals fed on GM feed do not currently need to be labelled.</a:t>
            </a:r>
          </a:p>
          <a:p>
            <a:pPr marL="0" indent="0">
              <a:spcBef>
                <a:spcPts val="1800"/>
              </a:spcBef>
              <a:buNone/>
            </a:pPr>
            <a:r>
              <a:rPr lang="en-GB" sz="2000" b="1" dirty="0"/>
              <a:t>No GM food crops or animals are currently grown commercially in the UK.  </a:t>
            </a:r>
            <a:endParaRPr lang="en-US" sz="2000" b="1" dirty="0"/>
          </a:p>
        </p:txBody>
      </p:sp>
      <p:sp>
        <p:nvSpPr>
          <p:cNvPr id="4" name="TextBox 4"/>
          <p:cNvSpPr txBox="1"/>
          <p:nvPr/>
        </p:nvSpPr>
        <p:spPr>
          <a:xfrm>
            <a:off x="1082548" y="6395165"/>
            <a:ext cx="6273800" cy="307777"/>
          </a:xfrm>
          <a:prstGeom prst="rect">
            <a:avLst/>
          </a:prstGeom>
          <a:noFill/>
          <a:ln>
            <a:noFill/>
          </a:ln>
        </p:spPr>
        <p:txBody>
          <a:bodyPr wrap="square" rtlCol="0">
            <a:spAutoFit/>
          </a:bodyPr>
          <a:lstStyle/>
          <a:p>
            <a:r>
              <a:rPr lang="en-GB" sz="1400" dirty="0">
                <a:latin typeface="Arial" panose="020B0604020202020204" pitchFamily="34" charset="0"/>
                <a:cs typeface="Arial" panose="020B0604020202020204" pitchFamily="34" charset="0"/>
                <a:hlinkClick r:id="rId2"/>
              </a:rPr>
              <a:t>Food Standards Agency</a:t>
            </a:r>
            <a:r>
              <a:rPr lang="en-GB" sz="1400" dirty="0">
                <a:latin typeface="Arial" panose="020B0604020202020204" pitchFamily="34" charset="0"/>
                <a:cs typeface="Arial" panose="020B0604020202020204" pitchFamily="34" charset="0"/>
              </a:rPr>
              <a:t>, 2018</a:t>
            </a:r>
          </a:p>
        </p:txBody>
      </p:sp>
    </p:spTree>
    <p:extLst>
      <p:ext uri="{BB962C8B-B14F-4D97-AF65-F5344CB8AC3E}">
        <p14:creationId xmlns:p14="http://schemas.microsoft.com/office/powerpoint/2010/main" val="105681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4B73F-4179-7DF0-3444-774A2DE11B57}"/>
              </a:ext>
            </a:extLst>
          </p:cNvPr>
          <p:cNvSpPr>
            <a:spLocks noGrp="1"/>
          </p:cNvSpPr>
          <p:nvPr>
            <p:ph type="ctrTitle"/>
          </p:nvPr>
        </p:nvSpPr>
        <p:spPr/>
        <p:txBody>
          <a:bodyPr/>
          <a:lstStyle/>
          <a:p>
            <a:r>
              <a:rPr lang="en-US" dirty="0"/>
              <a:t>Issues</a:t>
            </a:r>
          </a:p>
        </p:txBody>
      </p:sp>
      <p:sp>
        <p:nvSpPr>
          <p:cNvPr id="3" name="Subtitle 2">
            <a:extLst>
              <a:ext uri="{FF2B5EF4-FFF2-40B4-BE49-F238E27FC236}">
                <a16:creationId xmlns:a16="http://schemas.microsoft.com/office/drawing/2014/main" id="{BC1FA558-6F7C-A762-0074-9E7150EAF06C}"/>
              </a:ext>
            </a:extLst>
          </p:cNvPr>
          <p:cNvSpPr>
            <a:spLocks noGrp="1"/>
          </p:cNvSpPr>
          <p:nvPr>
            <p:ph type="subTitle" idx="1"/>
          </p:nvPr>
        </p:nvSpPr>
        <p:spPr>
          <a:xfrm>
            <a:off x="1169276" y="2571092"/>
            <a:ext cx="4860870" cy="3600000"/>
          </a:xfrm>
        </p:spPr>
        <p:txBody>
          <a:bodyPr/>
          <a:lstStyle/>
          <a:p>
            <a:pPr marL="0" indent="0">
              <a:buNone/>
            </a:pPr>
            <a:r>
              <a:rPr lang="en-US" sz="2000" b="1" dirty="0">
                <a:latin typeface="Arial"/>
                <a:cs typeface="Arial"/>
              </a:rPr>
              <a:t>Genetic modification</a:t>
            </a:r>
          </a:p>
          <a:p>
            <a:pPr>
              <a:buFont typeface="Arial"/>
              <a:buChar char="•"/>
            </a:pPr>
            <a:r>
              <a:rPr lang="en-US" sz="2000" dirty="0">
                <a:latin typeface="Arial"/>
                <a:cs typeface="Arial"/>
              </a:rPr>
              <a:t>GM crop seeds are often more expensive, meaning people in developing countries cannot afford them. </a:t>
            </a:r>
          </a:p>
          <a:p>
            <a:pPr>
              <a:buFont typeface="Arial"/>
              <a:buChar char="•"/>
            </a:pPr>
            <a:r>
              <a:rPr lang="en-US" sz="2000" dirty="0">
                <a:latin typeface="Arial"/>
                <a:cs typeface="Arial"/>
              </a:rPr>
              <a:t>GM crops can cause allergic reactions in people. </a:t>
            </a:r>
          </a:p>
          <a:p>
            <a:pPr>
              <a:buFont typeface="Arial"/>
              <a:buChar char="•"/>
            </a:pPr>
            <a:r>
              <a:rPr lang="en-US" sz="2000" dirty="0"/>
              <a:t>Some people do not believe it is ethical to interfere with nature this way. </a:t>
            </a:r>
            <a:endParaRPr lang="en-US" dirty="0"/>
          </a:p>
        </p:txBody>
      </p:sp>
      <p:sp>
        <p:nvSpPr>
          <p:cNvPr id="5" name="Subtitle 2">
            <a:extLst>
              <a:ext uri="{FF2B5EF4-FFF2-40B4-BE49-F238E27FC236}">
                <a16:creationId xmlns:a16="http://schemas.microsoft.com/office/drawing/2014/main" id="{729C560C-EDE4-3566-A3DF-E22B89F04781}"/>
              </a:ext>
            </a:extLst>
          </p:cNvPr>
          <p:cNvSpPr txBox="1">
            <a:spLocks/>
          </p:cNvSpPr>
          <p:nvPr/>
        </p:nvSpPr>
        <p:spPr>
          <a:xfrm>
            <a:off x="6335415" y="2568883"/>
            <a:ext cx="5203217"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en-US" sz="2000" b="1" dirty="0">
                <a:latin typeface="Arial"/>
                <a:cs typeface="Arial"/>
              </a:rPr>
              <a:t>Selective breeding</a:t>
            </a:r>
            <a:endParaRPr lang="en-US"/>
          </a:p>
          <a:p>
            <a:pPr>
              <a:buFont typeface="Arial"/>
              <a:buChar char="•"/>
            </a:pPr>
            <a:r>
              <a:rPr lang="en-US" sz="2000" dirty="0">
                <a:latin typeface="Arial"/>
                <a:cs typeface="Arial"/>
              </a:rPr>
              <a:t>A reduction in genetic variation can leave plants and animals vulnerable to attack from specific insects or diseases. This could be extremely destructive to the populations</a:t>
            </a:r>
          </a:p>
          <a:p>
            <a:pPr>
              <a:buFont typeface="Arial"/>
              <a:buChar char="•"/>
            </a:pPr>
            <a:r>
              <a:rPr lang="en-US" sz="2000" dirty="0">
                <a:latin typeface="Arial"/>
                <a:cs typeface="Arial"/>
              </a:rPr>
              <a:t>Rare disease genes being unknowingly selected as part of a positive trait leading to problems with specific organisms. </a:t>
            </a:r>
          </a:p>
          <a:p>
            <a:pPr>
              <a:buFont typeface="Arial"/>
              <a:buChar char="•"/>
            </a:pPr>
            <a:r>
              <a:rPr lang="en-US" sz="2000" dirty="0">
                <a:latin typeface="Arial"/>
                <a:cs typeface="Arial"/>
              </a:rPr>
              <a:t>The creation of physical problems in specific organisms. </a:t>
            </a:r>
            <a:endParaRPr lang="en-US" dirty="0">
              <a:latin typeface="Arial"/>
              <a:cs typeface="Arial"/>
            </a:endParaRPr>
          </a:p>
        </p:txBody>
      </p:sp>
    </p:spTree>
    <p:extLst>
      <p:ext uri="{BB962C8B-B14F-4D97-AF65-F5344CB8AC3E}">
        <p14:creationId xmlns:p14="http://schemas.microsoft.com/office/powerpoint/2010/main" val="388577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6F73B-DFF1-C123-F1F7-8FFD71D34D58}"/>
              </a:ext>
            </a:extLst>
          </p:cNvPr>
          <p:cNvSpPr>
            <a:spLocks noGrp="1"/>
          </p:cNvSpPr>
          <p:nvPr>
            <p:ph type="ctrTitle"/>
          </p:nvPr>
        </p:nvSpPr>
        <p:spPr/>
        <p:txBody>
          <a:bodyPr/>
          <a:lstStyle/>
          <a:p>
            <a:r>
              <a:rPr lang="en-GB" dirty="0"/>
              <a:t>Mycoprotein</a:t>
            </a:r>
          </a:p>
        </p:txBody>
      </p:sp>
      <p:sp>
        <p:nvSpPr>
          <p:cNvPr id="3" name="Subtitle 2">
            <a:extLst>
              <a:ext uri="{FF2B5EF4-FFF2-40B4-BE49-F238E27FC236}">
                <a16:creationId xmlns:a16="http://schemas.microsoft.com/office/drawing/2014/main" id="{2005590E-3A7E-ABDC-8E20-B1755B900ADA}"/>
              </a:ext>
            </a:extLst>
          </p:cNvPr>
          <p:cNvSpPr>
            <a:spLocks noGrp="1"/>
          </p:cNvSpPr>
          <p:nvPr>
            <p:ph type="subTitle" idx="1"/>
          </p:nvPr>
        </p:nvSpPr>
        <p:spPr>
          <a:xfrm>
            <a:off x="1169276" y="2571092"/>
            <a:ext cx="5841124" cy="3600000"/>
          </a:xfrm>
        </p:spPr>
        <p:txBody>
          <a:bodyPr/>
          <a:lstStyle/>
          <a:p>
            <a:r>
              <a:rPr lang="en-GB" sz="2000" dirty="0"/>
              <a:t>Due to the increased concern about the food security of traditional crops, there have been technological advances to create alternatives.</a:t>
            </a:r>
          </a:p>
          <a:p>
            <a:endParaRPr lang="en-GB" sz="2000" dirty="0"/>
          </a:p>
          <a:p>
            <a:r>
              <a:rPr lang="en-GB" sz="2000" dirty="0"/>
              <a:t>One of which is the food known as mycoprotein, grown from the fungus </a:t>
            </a:r>
            <a:r>
              <a:rPr lang="en-GB" sz="2000" i="1" dirty="0"/>
              <a:t>fusarium</a:t>
            </a:r>
            <a:r>
              <a:rPr lang="en-GB" sz="2000" dirty="0"/>
              <a:t>, a protein-rich food which grows and reproduces on glucose syrup.</a:t>
            </a:r>
          </a:p>
        </p:txBody>
      </p:sp>
      <p:pic>
        <p:nvPicPr>
          <p:cNvPr id="4" name="Picture 7">
            <a:extLst>
              <a:ext uri="{FF2B5EF4-FFF2-40B4-BE49-F238E27FC236}">
                <a16:creationId xmlns:a16="http://schemas.microsoft.com/office/drawing/2014/main" id="{BE065F78-672E-3509-FEE9-8AE2292CE0C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88781" y="2571092"/>
            <a:ext cx="4597323" cy="320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41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processing of </a:t>
            </a:r>
            <a:r>
              <a:rPr lang="en-US" dirty="0" err="1"/>
              <a:t>mycoprotein</a:t>
            </a:r>
            <a:endParaRPr lang="en-US" dirty="0"/>
          </a:p>
        </p:txBody>
      </p:sp>
      <p:sp>
        <p:nvSpPr>
          <p:cNvPr id="3" name="Subtitle 2"/>
          <p:cNvSpPr>
            <a:spLocks noGrp="1"/>
          </p:cNvSpPr>
          <p:nvPr>
            <p:ph type="subTitle" idx="1"/>
          </p:nvPr>
        </p:nvSpPr>
        <p:spPr>
          <a:xfrm>
            <a:off x="1169276" y="2571092"/>
            <a:ext cx="3984615" cy="3600000"/>
          </a:xfrm>
        </p:spPr>
        <p:txBody>
          <a:bodyPr/>
          <a:lstStyle/>
          <a:p>
            <a:pPr marL="0" indent="0">
              <a:buNone/>
            </a:pPr>
            <a:r>
              <a:rPr lang="en-US" sz="2000" dirty="0"/>
              <a:t>The </a:t>
            </a:r>
            <a:r>
              <a:rPr lang="en-US" sz="2000" i="1" dirty="0" err="1"/>
              <a:t>Fusarium</a:t>
            </a:r>
            <a:r>
              <a:rPr lang="en-US" sz="2000" i="1" dirty="0"/>
              <a:t> </a:t>
            </a:r>
            <a:r>
              <a:rPr lang="en-US" sz="2000" i="1" dirty="0" err="1"/>
              <a:t>venenatum</a:t>
            </a:r>
            <a:r>
              <a:rPr lang="en-US" sz="2000" i="1" dirty="0"/>
              <a:t> </a:t>
            </a:r>
            <a:r>
              <a:rPr lang="en-US" sz="2000" dirty="0"/>
              <a:t>fungus is extracted from the soil and grown via fermentation using glucose as a fuel source.</a:t>
            </a:r>
          </a:p>
          <a:p>
            <a:pPr marL="0" indent="0">
              <a:buNone/>
            </a:pPr>
            <a:endParaRPr lang="en-US" sz="2000" dirty="0"/>
          </a:p>
          <a:p>
            <a:pPr marL="0" indent="0">
              <a:buNone/>
            </a:pPr>
            <a:r>
              <a:rPr lang="en-US" sz="2000" dirty="0"/>
              <a:t>It is then </a:t>
            </a:r>
            <a:r>
              <a:rPr lang="en-GB" sz="2000" dirty="0"/>
              <a:t>exposed to steaming, chilling and freezing.</a:t>
            </a:r>
          </a:p>
          <a:p>
            <a:pPr marL="0" indent="0">
              <a:buNone/>
            </a:pPr>
            <a:endParaRPr lang="en-GB" sz="2000" dirty="0"/>
          </a:p>
          <a:p>
            <a:pPr marL="0" indent="0">
              <a:buNone/>
            </a:pPr>
            <a:r>
              <a:rPr lang="en-GB" sz="2000" dirty="0"/>
              <a:t>This creates the meat-like texture of </a:t>
            </a:r>
            <a:r>
              <a:rPr lang="en-GB" sz="2000" dirty="0" err="1"/>
              <a:t>mycoprotein</a:t>
            </a:r>
            <a:r>
              <a:rPr lang="en-GB" sz="2000" dirty="0"/>
              <a:t>.</a:t>
            </a:r>
            <a:endParaRPr lang="en-US" sz="2000" dirty="0"/>
          </a:p>
        </p:txBody>
      </p:sp>
      <p:grpSp>
        <p:nvGrpSpPr>
          <p:cNvPr id="6" name="Group 5"/>
          <p:cNvGrpSpPr/>
          <p:nvPr/>
        </p:nvGrpSpPr>
        <p:grpSpPr>
          <a:xfrm>
            <a:off x="5559973" y="2560062"/>
            <a:ext cx="6506564" cy="3719704"/>
            <a:chOff x="5338529" y="2560062"/>
            <a:chExt cx="6728007" cy="3719704"/>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8529" y="2560062"/>
              <a:ext cx="6728007" cy="3719704"/>
            </a:xfrm>
            <a:prstGeom prst="rect">
              <a:avLst/>
            </a:prstGeom>
          </p:spPr>
        </p:pic>
        <p:sp>
          <p:nvSpPr>
            <p:cNvPr id="5" name="Rectangle 4"/>
            <p:cNvSpPr/>
            <p:nvPr/>
          </p:nvSpPr>
          <p:spPr>
            <a:xfrm>
              <a:off x="9719337" y="3435553"/>
              <a:ext cx="748146" cy="257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9482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processing of </a:t>
            </a:r>
            <a:r>
              <a:rPr lang="en-US" dirty="0" err="1"/>
              <a:t>mycoprotein</a:t>
            </a:r>
            <a:endParaRPr lang="en-GB" dirty="0"/>
          </a:p>
        </p:txBody>
      </p:sp>
      <p:sp>
        <p:nvSpPr>
          <p:cNvPr id="3" name="Subtitle 2"/>
          <p:cNvSpPr>
            <a:spLocks noGrp="1"/>
          </p:cNvSpPr>
          <p:nvPr>
            <p:ph type="subTitle" idx="1"/>
          </p:nvPr>
        </p:nvSpPr>
        <p:spPr>
          <a:xfrm>
            <a:off x="1169276" y="2571092"/>
            <a:ext cx="5600801" cy="1367862"/>
          </a:xfrm>
        </p:spPr>
        <p:txBody>
          <a:bodyPr/>
          <a:lstStyle/>
          <a:p>
            <a:pPr marL="0" indent="0">
              <a:buNone/>
            </a:pPr>
            <a:r>
              <a:rPr lang="en-GB" sz="2000" dirty="0"/>
              <a:t>In the later stages of processing, egg albumin is added as a binder to help shape the product. In vegan </a:t>
            </a:r>
            <a:r>
              <a:rPr lang="en-GB" sz="2000" dirty="0" err="1"/>
              <a:t>mycoprotein</a:t>
            </a:r>
            <a:r>
              <a:rPr lang="en-GB" sz="2000" dirty="0"/>
              <a:t> products, potato extract is used as an alternative.</a:t>
            </a:r>
          </a:p>
          <a:p>
            <a:pPr marL="0" indent="0">
              <a:buNone/>
            </a:pPr>
            <a:endParaRPr lang="en-GB" sz="2000" dirty="0"/>
          </a:p>
          <a:p>
            <a:pPr marL="0" indent="0">
              <a:buNone/>
            </a:pPr>
            <a:endParaRPr lang="en-GB" sz="2000" dirty="0"/>
          </a:p>
        </p:txBody>
      </p:sp>
      <p:graphicFrame>
        <p:nvGraphicFramePr>
          <p:cNvPr id="4" name="Diagram 3"/>
          <p:cNvGraphicFramePr/>
          <p:nvPr/>
        </p:nvGraphicFramePr>
        <p:xfrm>
          <a:off x="6669666" y="2170267"/>
          <a:ext cx="6368256" cy="400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076272" y="4075215"/>
            <a:ext cx="5091812" cy="1015663"/>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The product is then frozen so</a:t>
            </a:r>
          </a:p>
          <a:p>
            <a:r>
              <a:rPr lang="en-GB" sz="2000" dirty="0">
                <a:latin typeface="Arial" panose="020B0604020202020204" pitchFamily="34" charset="0"/>
                <a:cs typeface="Arial" panose="020B0604020202020204" pitchFamily="34" charset="0"/>
              </a:rPr>
              <a:t>it can be transported to supermarkets and sold.</a:t>
            </a:r>
          </a:p>
        </p:txBody>
      </p:sp>
      <p:sp>
        <p:nvSpPr>
          <p:cNvPr id="5" name="TextBox 4">
            <a:extLst>
              <a:ext uri="{FF2B5EF4-FFF2-40B4-BE49-F238E27FC236}">
                <a16:creationId xmlns:a16="http://schemas.microsoft.com/office/drawing/2014/main" id="{961D07A3-C310-FCF8-E436-58B28BCF5CE6}"/>
              </a:ext>
            </a:extLst>
          </p:cNvPr>
          <p:cNvSpPr txBox="1"/>
          <p:nvPr/>
        </p:nvSpPr>
        <p:spPr>
          <a:xfrm>
            <a:off x="693683" y="6171092"/>
            <a:ext cx="6076394"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Further information about mycoprotein can be found </a:t>
            </a:r>
            <a:r>
              <a:rPr lang="en-GB" sz="1400" dirty="0">
                <a:latin typeface="Arial" panose="020B0604020202020204" pitchFamily="34" charset="0"/>
                <a:cs typeface="Arial" panose="020B0604020202020204" pitchFamily="34" charset="0"/>
                <a:hlinkClick r:id="rId8"/>
              </a:rPr>
              <a:t>here.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27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graphicEl>
                                              <a:dgm id="{58A67362-2F1C-45FE-AB66-C642815345F1}"/>
                                            </p:graphicEl>
                                          </p:spTgt>
                                        </p:tgtEl>
                                        <p:attrNameLst>
                                          <p:attrName>style.visibility</p:attrName>
                                        </p:attrNameLst>
                                      </p:cBhvr>
                                      <p:to>
                                        <p:strVal val="visible"/>
                                      </p:to>
                                    </p:set>
                                    <p:anim calcmode="lin" valueType="num">
                                      <p:cBhvr additive="base">
                                        <p:cTn id="7" dur="500" fill="hold"/>
                                        <p:tgtEl>
                                          <p:spTgt spid="4">
                                            <p:graphicEl>
                                              <a:dgm id="{58A67362-2F1C-45FE-AB66-C642815345F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58A67362-2F1C-45FE-AB66-C642815345F1}"/>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4">
                                            <p:graphicEl>
                                              <a:dgm id="{B143B43B-62F2-4437-BEB6-61E2A54B48AA}"/>
                                            </p:graphicEl>
                                          </p:spTgt>
                                        </p:tgtEl>
                                        <p:attrNameLst>
                                          <p:attrName>style.visibility</p:attrName>
                                        </p:attrNameLst>
                                      </p:cBhvr>
                                      <p:to>
                                        <p:strVal val="visible"/>
                                      </p:to>
                                    </p:set>
                                    <p:anim calcmode="lin" valueType="num">
                                      <p:cBhvr additive="base">
                                        <p:cTn id="12" dur="500" fill="hold"/>
                                        <p:tgtEl>
                                          <p:spTgt spid="4">
                                            <p:graphicEl>
                                              <a:dgm id="{B143B43B-62F2-4437-BEB6-61E2A54B48AA}"/>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graphicEl>
                                              <a:dgm id="{B143B43B-62F2-4437-BEB6-61E2A54B48AA}"/>
                                            </p:graphic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4">
                                            <p:graphicEl>
                                              <a:dgm id="{D209E801-BBD6-4545-9971-8FEF6D0EDDDE}"/>
                                            </p:graphicEl>
                                          </p:spTgt>
                                        </p:tgtEl>
                                        <p:attrNameLst>
                                          <p:attrName>style.visibility</p:attrName>
                                        </p:attrNameLst>
                                      </p:cBhvr>
                                      <p:to>
                                        <p:strVal val="visible"/>
                                      </p:to>
                                    </p:set>
                                    <p:anim calcmode="lin" valueType="num">
                                      <p:cBhvr additive="base">
                                        <p:cTn id="17" dur="500" fill="hold"/>
                                        <p:tgtEl>
                                          <p:spTgt spid="4">
                                            <p:graphicEl>
                                              <a:dgm id="{D209E801-BBD6-4545-9971-8FEF6D0EDDDE}"/>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D209E801-BBD6-4545-9971-8FEF6D0EDDDE}"/>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4">
                                            <p:graphicEl>
                                              <a:dgm id="{28690A11-DCE1-4CA1-85EE-8284F5391FA1}"/>
                                            </p:graphicEl>
                                          </p:spTgt>
                                        </p:tgtEl>
                                        <p:attrNameLst>
                                          <p:attrName>style.visibility</p:attrName>
                                        </p:attrNameLst>
                                      </p:cBhvr>
                                      <p:to>
                                        <p:strVal val="visible"/>
                                      </p:to>
                                    </p:set>
                                    <p:anim calcmode="lin" valueType="num">
                                      <p:cBhvr additive="base">
                                        <p:cTn id="22" dur="500" fill="hold"/>
                                        <p:tgtEl>
                                          <p:spTgt spid="4">
                                            <p:graphicEl>
                                              <a:dgm id="{28690A11-DCE1-4CA1-85EE-8284F5391FA1}"/>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graphicEl>
                                              <a:dgm id="{28690A11-DCE1-4CA1-85EE-8284F5391FA1}"/>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4">
                                            <p:graphicEl>
                                              <a:dgm id="{1F8AFEB1-8907-4AF4-9605-DA873AB9E75C}"/>
                                            </p:graphicEl>
                                          </p:spTgt>
                                        </p:tgtEl>
                                        <p:attrNameLst>
                                          <p:attrName>style.visibility</p:attrName>
                                        </p:attrNameLst>
                                      </p:cBhvr>
                                      <p:to>
                                        <p:strVal val="visible"/>
                                      </p:to>
                                    </p:set>
                                    <p:anim calcmode="lin" valueType="num">
                                      <p:cBhvr additive="base">
                                        <p:cTn id="27" dur="500" fill="hold"/>
                                        <p:tgtEl>
                                          <p:spTgt spid="4">
                                            <p:graphicEl>
                                              <a:dgm id="{1F8AFEB1-8907-4AF4-9605-DA873AB9E75C}"/>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1F8AFEB1-8907-4AF4-9605-DA873AB9E75C}"/>
                                            </p:graphicEl>
                                          </p:spTgt>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4">
                                            <p:graphicEl>
                                              <a:dgm id="{1833BF45-C84E-4F86-B186-2E6BA8A39805}"/>
                                            </p:graphicEl>
                                          </p:spTgt>
                                        </p:tgtEl>
                                        <p:attrNameLst>
                                          <p:attrName>style.visibility</p:attrName>
                                        </p:attrNameLst>
                                      </p:cBhvr>
                                      <p:to>
                                        <p:strVal val="visible"/>
                                      </p:to>
                                    </p:set>
                                    <p:anim calcmode="lin" valueType="num">
                                      <p:cBhvr additive="base">
                                        <p:cTn id="32" dur="500" fill="hold"/>
                                        <p:tgtEl>
                                          <p:spTgt spid="4">
                                            <p:graphicEl>
                                              <a:dgm id="{1833BF45-C84E-4F86-B186-2E6BA8A39805}"/>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graphicEl>
                                              <a:dgm id="{1833BF45-C84E-4F86-B186-2E6BA8A39805}"/>
                                            </p:graphic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4">
                                            <p:graphicEl>
                                              <a:dgm id="{B1E92455-515D-4883-97F8-EFE78EA71DAC}"/>
                                            </p:graphicEl>
                                          </p:spTgt>
                                        </p:tgtEl>
                                        <p:attrNameLst>
                                          <p:attrName>style.visibility</p:attrName>
                                        </p:attrNameLst>
                                      </p:cBhvr>
                                      <p:to>
                                        <p:strVal val="visible"/>
                                      </p:to>
                                    </p:set>
                                    <p:anim calcmode="lin" valueType="num">
                                      <p:cBhvr additive="base">
                                        <p:cTn id="37" dur="500" fill="hold"/>
                                        <p:tgtEl>
                                          <p:spTgt spid="4">
                                            <p:graphicEl>
                                              <a:dgm id="{B1E92455-515D-4883-97F8-EFE78EA71DA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B1E92455-515D-4883-97F8-EFE78EA71DAC}"/>
                                            </p:graphicEl>
                                          </p:spTgt>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1" fill="hold" grpId="0" nodeType="afterEffect">
                                  <p:stCondLst>
                                    <p:cond delay="0"/>
                                  </p:stCondLst>
                                  <p:childTnLst>
                                    <p:set>
                                      <p:cBhvr>
                                        <p:cTn id="41" dur="1" fill="hold">
                                          <p:stCondLst>
                                            <p:cond delay="0"/>
                                          </p:stCondLst>
                                        </p:cTn>
                                        <p:tgtEl>
                                          <p:spTgt spid="4">
                                            <p:graphicEl>
                                              <a:dgm id="{7A1C271E-239C-4EE8-9DD3-3C0819193C41}"/>
                                            </p:graphicEl>
                                          </p:spTgt>
                                        </p:tgtEl>
                                        <p:attrNameLst>
                                          <p:attrName>style.visibility</p:attrName>
                                        </p:attrNameLst>
                                      </p:cBhvr>
                                      <p:to>
                                        <p:strVal val="visible"/>
                                      </p:to>
                                    </p:set>
                                    <p:anim calcmode="lin" valueType="num">
                                      <p:cBhvr additive="base">
                                        <p:cTn id="42" dur="500" fill="hold"/>
                                        <p:tgtEl>
                                          <p:spTgt spid="4">
                                            <p:graphicEl>
                                              <a:dgm id="{7A1C271E-239C-4EE8-9DD3-3C0819193C41}"/>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graphicEl>
                                              <a:dgm id="{7A1C271E-239C-4EE8-9DD3-3C0819193C41}"/>
                                            </p:graphicEl>
                                          </p:spTgt>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1" fill="hold" grpId="0" nodeType="afterEffect">
                                  <p:stCondLst>
                                    <p:cond delay="0"/>
                                  </p:stCondLst>
                                  <p:childTnLst>
                                    <p:set>
                                      <p:cBhvr>
                                        <p:cTn id="46" dur="1" fill="hold">
                                          <p:stCondLst>
                                            <p:cond delay="0"/>
                                          </p:stCondLst>
                                        </p:cTn>
                                        <p:tgtEl>
                                          <p:spTgt spid="4">
                                            <p:graphicEl>
                                              <a:dgm id="{A2762F88-D1D2-4D10-83C5-B94FEBC6CF43}"/>
                                            </p:graphicEl>
                                          </p:spTgt>
                                        </p:tgtEl>
                                        <p:attrNameLst>
                                          <p:attrName>style.visibility</p:attrName>
                                        </p:attrNameLst>
                                      </p:cBhvr>
                                      <p:to>
                                        <p:strVal val="visible"/>
                                      </p:to>
                                    </p:set>
                                    <p:anim calcmode="lin" valueType="num">
                                      <p:cBhvr additive="base">
                                        <p:cTn id="47" dur="500" fill="hold"/>
                                        <p:tgtEl>
                                          <p:spTgt spid="4">
                                            <p:graphicEl>
                                              <a:dgm id="{A2762F88-D1D2-4D10-83C5-B94FEBC6CF43}"/>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A2762F88-D1D2-4D10-83C5-B94FEBC6CF43}"/>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0D623-0221-0765-3E60-8F1ACA6F76C0}"/>
              </a:ext>
            </a:extLst>
          </p:cNvPr>
          <p:cNvSpPr>
            <a:spLocks noGrp="1"/>
          </p:cNvSpPr>
          <p:nvPr>
            <p:ph type="ctrTitle"/>
          </p:nvPr>
        </p:nvSpPr>
        <p:spPr/>
        <p:txBody>
          <a:bodyPr/>
          <a:lstStyle/>
          <a:p>
            <a:r>
              <a:rPr lang="en-GB" dirty="0"/>
              <a:t>Project</a:t>
            </a:r>
          </a:p>
        </p:txBody>
      </p:sp>
      <p:sp>
        <p:nvSpPr>
          <p:cNvPr id="3" name="Subtitle 2">
            <a:extLst>
              <a:ext uri="{FF2B5EF4-FFF2-40B4-BE49-F238E27FC236}">
                <a16:creationId xmlns:a16="http://schemas.microsoft.com/office/drawing/2014/main" id="{A7FE481C-F3A5-12ED-CDCC-51DAF654B91A}"/>
              </a:ext>
            </a:extLst>
          </p:cNvPr>
          <p:cNvSpPr>
            <a:spLocks noGrp="1"/>
          </p:cNvSpPr>
          <p:nvPr>
            <p:ph type="subTitle" idx="1"/>
          </p:nvPr>
        </p:nvSpPr>
        <p:spPr/>
        <p:txBody>
          <a:bodyPr/>
          <a:lstStyle/>
          <a:p>
            <a:pPr marL="0" indent="0">
              <a:buNone/>
            </a:pPr>
            <a:r>
              <a:rPr lang="en-GB" sz="2000" dirty="0"/>
              <a:t>Group work: Research the following areas of combatting food insecurity.</a:t>
            </a:r>
          </a:p>
          <a:p>
            <a:endParaRPr lang="en-GB" sz="2000" dirty="0"/>
          </a:p>
          <a:p>
            <a:r>
              <a:rPr lang="en-GB" sz="2000" dirty="0"/>
              <a:t>Group 1 and 2: Reducing overfishing</a:t>
            </a:r>
          </a:p>
          <a:p>
            <a:r>
              <a:rPr lang="en-GB" sz="2000" dirty="0"/>
              <a:t>Group 3 and 4: New technologies: aeroponics and hydroponics</a:t>
            </a:r>
          </a:p>
          <a:p>
            <a:r>
              <a:rPr lang="en-GB" sz="2000" dirty="0"/>
              <a:t>Group 5 and 6: Biotechnology (Genetic modification of foods)</a:t>
            </a:r>
          </a:p>
          <a:p>
            <a:r>
              <a:rPr lang="en-GB" sz="2000" dirty="0"/>
              <a:t>Group 7 and 8: Mycoprotein production (alternative foods)</a:t>
            </a:r>
          </a:p>
        </p:txBody>
      </p:sp>
    </p:spTree>
    <p:extLst>
      <p:ext uri="{BB962C8B-B14F-4D97-AF65-F5344CB8AC3E}">
        <p14:creationId xmlns:p14="http://schemas.microsoft.com/office/powerpoint/2010/main" val="770613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EB466-EF1F-68C6-30A7-E46BC86E90C6}"/>
              </a:ext>
            </a:extLst>
          </p:cNvPr>
          <p:cNvSpPr>
            <a:spLocks noGrp="1"/>
          </p:cNvSpPr>
          <p:nvPr>
            <p:ph type="ctrTitle"/>
          </p:nvPr>
        </p:nvSpPr>
        <p:spPr/>
        <p:txBody>
          <a:bodyPr/>
          <a:lstStyle/>
          <a:p>
            <a:r>
              <a:rPr lang="en-GB" dirty="0"/>
              <a:t>Task: Tackling food insecurity</a:t>
            </a:r>
          </a:p>
        </p:txBody>
      </p:sp>
      <p:sp>
        <p:nvSpPr>
          <p:cNvPr id="3" name="Subtitle 2">
            <a:extLst>
              <a:ext uri="{FF2B5EF4-FFF2-40B4-BE49-F238E27FC236}">
                <a16:creationId xmlns:a16="http://schemas.microsoft.com/office/drawing/2014/main" id="{55CF9817-E7D6-2735-4D6B-3E3966FE19EE}"/>
              </a:ext>
            </a:extLst>
          </p:cNvPr>
          <p:cNvSpPr>
            <a:spLocks noGrp="1"/>
          </p:cNvSpPr>
          <p:nvPr>
            <p:ph type="subTitle" idx="1"/>
          </p:nvPr>
        </p:nvSpPr>
        <p:spPr>
          <a:xfrm>
            <a:off x="1169276" y="2571092"/>
            <a:ext cx="6026181" cy="3600000"/>
          </a:xfrm>
        </p:spPr>
        <p:txBody>
          <a:bodyPr/>
          <a:lstStyle/>
          <a:p>
            <a:r>
              <a:rPr lang="en-GB" sz="2000" dirty="0"/>
              <a:t>You live in a country that is undergoing issues with food security.</a:t>
            </a:r>
          </a:p>
          <a:p>
            <a:endParaRPr lang="en-GB" sz="2000" dirty="0"/>
          </a:p>
          <a:p>
            <a:r>
              <a:rPr lang="en-US" sz="2000" dirty="0">
                <a:effectLst/>
                <a:latin typeface="Arial" panose="020B0604020202020204" pitchFamily="34" charset="0"/>
                <a:ea typeface="MS Mincho" panose="02020609040205080304" pitchFamily="49" charset="-128"/>
              </a:rPr>
              <a:t>As a group of different stakeholders</a:t>
            </a:r>
            <a:r>
              <a:rPr lang="en-US" sz="2000" dirty="0">
                <a:latin typeface="Arial" panose="020B0604020202020204" pitchFamily="34" charset="0"/>
                <a:ea typeface="MS Mincho" panose="02020609040205080304" pitchFamily="49" charset="-128"/>
              </a:rPr>
              <a:t>, </a:t>
            </a:r>
            <a:r>
              <a:rPr lang="en-US" sz="2000" dirty="0">
                <a:effectLst/>
                <a:latin typeface="Arial" panose="020B0604020202020204" pitchFamily="34" charset="0"/>
                <a:ea typeface="MS Mincho" panose="02020609040205080304" pitchFamily="49" charset="-128"/>
              </a:rPr>
              <a:t>you must identify the main challenges you are facing and work together to find a solution. </a:t>
            </a:r>
            <a:endParaRPr lang="en-GB" sz="2000" dirty="0">
              <a:effectLst/>
              <a:latin typeface="Arial" panose="020B0604020202020204" pitchFamily="34" charset="0"/>
              <a:ea typeface="MS Mincho" panose="02020609040205080304" pitchFamily="49" charset="-128"/>
            </a:endParaRPr>
          </a:p>
          <a:p>
            <a:pPr marL="0" indent="0">
              <a:buNone/>
            </a:pPr>
            <a:endParaRPr lang="en-GB" sz="2000" dirty="0"/>
          </a:p>
        </p:txBody>
      </p:sp>
      <p:pic>
        <p:nvPicPr>
          <p:cNvPr id="5" name="Picture 4">
            <a:extLst>
              <a:ext uri="{FF2B5EF4-FFF2-40B4-BE49-F238E27FC236}">
                <a16:creationId xmlns:a16="http://schemas.microsoft.com/office/drawing/2014/main" id="{D8B2ADFB-A9A7-B6AB-1C2E-0817B6EC6573}"/>
              </a:ext>
            </a:extLst>
          </p:cNvPr>
          <p:cNvPicPr>
            <a:picLocks noChangeAspect="1"/>
          </p:cNvPicPr>
          <p:nvPr/>
        </p:nvPicPr>
        <p:blipFill>
          <a:blip r:embed="rId2"/>
          <a:stretch>
            <a:fillRect/>
          </a:stretch>
        </p:blipFill>
        <p:spPr>
          <a:xfrm>
            <a:off x="7792278" y="2405750"/>
            <a:ext cx="3655322" cy="2992440"/>
          </a:xfrm>
          <a:prstGeom prst="rect">
            <a:avLst/>
          </a:prstGeom>
          <a:solidFill>
            <a:srgbClr val="FFFFFF">
              <a:shade val="85000"/>
            </a:srgbClr>
          </a:solidFill>
          <a:ln w="28575" cap="sq">
            <a:solidFill>
              <a:srgbClr val="263B8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9428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 security</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5" name="TextBox 3">
            <a:extLst>
              <a:ext uri="{FF2B5EF4-FFF2-40B4-BE49-F238E27FC236}">
                <a16:creationId xmlns:a16="http://schemas.microsoft.com/office/drawing/2014/main" id="{3D7CBF16-376B-412B-D3C5-38F02FA04E57}"/>
              </a:ext>
            </a:extLst>
          </p:cNvPr>
          <p:cNvSpPr txBox="1"/>
          <p:nvPr/>
        </p:nvSpPr>
        <p:spPr>
          <a:xfrm>
            <a:off x="451470" y="6017203"/>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7ABAB-0AD9-01DA-2C89-DA787E82F390}"/>
              </a:ext>
            </a:extLst>
          </p:cNvPr>
          <p:cNvSpPr>
            <a:spLocks noGrp="1"/>
          </p:cNvSpPr>
          <p:nvPr>
            <p:ph type="ctrTitle"/>
          </p:nvPr>
        </p:nvSpPr>
        <p:spPr/>
        <p:txBody>
          <a:bodyPr/>
          <a:lstStyle/>
          <a:p>
            <a:r>
              <a:rPr lang="en-GB" dirty="0"/>
              <a:t>Factors that impact food security</a:t>
            </a:r>
          </a:p>
        </p:txBody>
      </p:sp>
      <p:sp>
        <p:nvSpPr>
          <p:cNvPr id="3" name="Subtitle 2">
            <a:extLst>
              <a:ext uri="{FF2B5EF4-FFF2-40B4-BE49-F238E27FC236}">
                <a16:creationId xmlns:a16="http://schemas.microsoft.com/office/drawing/2014/main" id="{F127E33D-C64C-C7FB-044C-F03B84A82121}"/>
              </a:ext>
            </a:extLst>
          </p:cNvPr>
          <p:cNvSpPr>
            <a:spLocks noGrp="1"/>
          </p:cNvSpPr>
          <p:nvPr>
            <p:ph type="subTitle" idx="1"/>
          </p:nvPr>
        </p:nvSpPr>
        <p:spPr/>
        <p:txBody>
          <a:bodyPr/>
          <a:lstStyle/>
          <a:p>
            <a:pPr marL="0" indent="0">
              <a:buNone/>
            </a:pPr>
            <a:r>
              <a:rPr lang="en-GB" sz="2000" dirty="0"/>
              <a:t>Food security is one of the biggest challenges facing humankind. There are many factors which have combined to make food security such a large issue. Food security is reduced by:</a:t>
            </a:r>
          </a:p>
          <a:p>
            <a:r>
              <a:rPr lang="en-GB" sz="2000" dirty="0"/>
              <a:t>the increase in human population, as birth rates are increasing, and many people have better access to medical care;</a:t>
            </a:r>
          </a:p>
          <a:p>
            <a:r>
              <a:rPr lang="en-GB" sz="2000" dirty="0"/>
              <a:t>changing diets mean scarce food resources are transported to be sold to other areas from areas which need them;</a:t>
            </a:r>
          </a:p>
          <a:p>
            <a:r>
              <a:rPr lang="en-GB" sz="2000" dirty="0"/>
              <a:t>new pests and pathogens that attack crops and farm animals;</a:t>
            </a:r>
          </a:p>
          <a:p>
            <a:r>
              <a:rPr lang="en-GB" sz="2000" dirty="0"/>
              <a:t>the effects of climate change are making farming more difficult in many areas;</a:t>
            </a:r>
          </a:p>
          <a:p>
            <a:r>
              <a:rPr lang="en-GB" sz="2000" dirty="0"/>
              <a:t>armed conflicts.</a:t>
            </a:r>
          </a:p>
        </p:txBody>
      </p:sp>
    </p:spTree>
    <p:extLst>
      <p:ext uri="{BB962C8B-B14F-4D97-AF65-F5344CB8AC3E}">
        <p14:creationId xmlns:p14="http://schemas.microsoft.com/office/powerpoint/2010/main" val="933674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3406-F576-6AB4-6D9E-4F401A91E935}"/>
              </a:ext>
            </a:extLst>
          </p:cNvPr>
          <p:cNvSpPr>
            <a:spLocks noGrp="1"/>
          </p:cNvSpPr>
          <p:nvPr>
            <p:ph type="ctrTitle"/>
          </p:nvPr>
        </p:nvSpPr>
        <p:spPr/>
        <p:txBody>
          <a:bodyPr/>
          <a:lstStyle/>
          <a:p>
            <a:r>
              <a:rPr lang="en-GB" sz="3600" b="1" dirty="0"/>
              <a:t>Increasing population</a:t>
            </a:r>
            <a:endParaRPr lang="en-GB" dirty="0"/>
          </a:p>
        </p:txBody>
      </p:sp>
      <p:sp>
        <p:nvSpPr>
          <p:cNvPr id="3" name="Subtitle 2">
            <a:extLst>
              <a:ext uri="{FF2B5EF4-FFF2-40B4-BE49-F238E27FC236}">
                <a16:creationId xmlns:a16="http://schemas.microsoft.com/office/drawing/2014/main" id="{034E716C-0ECD-0C07-C2CD-24219B6CD660}"/>
              </a:ext>
            </a:extLst>
          </p:cNvPr>
          <p:cNvSpPr>
            <a:spLocks noGrp="1"/>
          </p:cNvSpPr>
          <p:nvPr>
            <p:ph type="subTitle" idx="1"/>
          </p:nvPr>
        </p:nvSpPr>
        <p:spPr>
          <a:xfrm>
            <a:off x="1169277" y="2571092"/>
            <a:ext cx="5422024" cy="3600000"/>
          </a:xfrm>
        </p:spPr>
        <p:txBody>
          <a:bodyPr/>
          <a:lstStyle/>
          <a:p>
            <a:pPr marL="0" indent="0">
              <a:buNone/>
            </a:pPr>
            <a:r>
              <a:rPr lang="en-GB" sz="2000" dirty="0"/>
              <a:t>The world population has just passed 8 billion people. By 2055, it is predicted to reach 10 billion. Our current output of food is not enough to feed a population of 10 billion. </a:t>
            </a:r>
          </a:p>
          <a:p>
            <a:pPr marL="0" indent="0">
              <a:buNone/>
            </a:pPr>
            <a:endParaRPr lang="en-GB" sz="2000" dirty="0"/>
          </a:p>
          <a:p>
            <a:pPr marL="0" indent="0">
              <a:buNone/>
            </a:pPr>
            <a:r>
              <a:rPr lang="en-GB" sz="2000" dirty="0"/>
              <a:t>Although the birth rate in developed countries has been steadily declining, the birth rate in less-developed countries is still rising.</a:t>
            </a:r>
          </a:p>
        </p:txBody>
      </p:sp>
      <p:pic>
        <p:nvPicPr>
          <p:cNvPr id="2050" name="Picture 2" descr="Free People Audience photo and picture">
            <a:extLst>
              <a:ext uri="{FF2B5EF4-FFF2-40B4-BE49-F238E27FC236}">
                <a16:creationId xmlns:a16="http://schemas.microsoft.com/office/drawing/2014/main" id="{CDA2D82A-89C7-8ED7-B13E-05D353EE16E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68885" y="2356757"/>
            <a:ext cx="47244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944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6578-AB33-92D7-20B8-8B500670B4A3}"/>
              </a:ext>
            </a:extLst>
          </p:cNvPr>
          <p:cNvSpPr>
            <a:spLocks noGrp="1"/>
          </p:cNvSpPr>
          <p:nvPr>
            <p:ph type="ctrTitle"/>
          </p:nvPr>
        </p:nvSpPr>
        <p:spPr/>
        <p:txBody>
          <a:bodyPr/>
          <a:lstStyle/>
          <a:p>
            <a:r>
              <a:rPr lang="en-GB" sz="3600" b="1" dirty="0"/>
              <a:t>Changing diet</a:t>
            </a:r>
            <a:r>
              <a:rPr lang="en-GB" sz="3600" dirty="0"/>
              <a:t>s</a:t>
            </a:r>
            <a:endParaRPr lang="en-GB" dirty="0"/>
          </a:p>
        </p:txBody>
      </p:sp>
      <p:sp>
        <p:nvSpPr>
          <p:cNvPr id="3" name="Subtitle 2">
            <a:extLst>
              <a:ext uri="{FF2B5EF4-FFF2-40B4-BE49-F238E27FC236}">
                <a16:creationId xmlns:a16="http://schemas.microsoft.com/office/drawing/2014/main" id="{56401B6E-71AC-5D82-FE56-0F27B19433B6}"/>
              </a:ext>
            </a:extLst>
          </p:cNvPr>
          <p:cNvSpPr>
            <a:spLocks noGrp="1"/>
          </p:cNvSpPr>
          <p:nvPr>
            <p:ph type="subTitle" idx="1"/>
          </p:nvPr>
        </p:nvSpPr>
        <p:spPr>
          <a:xfrm>
            <a:off x="1169276" y="2571092"/>
            <a:ext cx="6284147" cy="3600000"/>
          </a:xfrm>
        </p:spPr>
        <p:txBody>
          <a:bodyPr/>
          <a:lstStyle/>
          <a:p>
            <a:r>
              <a:rPr lang="en-GB" sz="2000" dirty="0"/>
              <a:t>In developed countries, people look for new and interesting foods which means scarce food resources can be imported from around the world to allow people who have plenty of food, to have a variety of food to eat.</a:t>
            </a:r>
          </a:p>
          <a:p>
            <a:r>
              <a:rPr lang="en-GB" sz="2000" dirty="0"/>
              <a:t>This can mean that local people may not have access to their traditional, staple food source. Examples of this are quinoa in Peru and Bolivia, teff in Ethiopia and avocadoes in Mexico.</a:t>
            </a:r>
          </a:p>
          <a:p>
            <a:r>
              <a:rPr lang="en-GB" sz="2000" dirty="0"/>
              <a:t>As countries develop and people become richer they tend to eat a more varied diet, including more meat, which requires more energy to produce. This also means there is more competition for the same types of food. </a:t>
            </a:r>
          </a:p>
          <a:p>
            <a:endParaRPr lang="en-GB" dirty="0"/>
          </a:p>
        </p:txBody>
      </p:sp>
      <p:pic>
        <p:nvPicPr>
          <p:cNvPr id="4" name="Picture 3" descr="Avocados from a tree with a mountain in the background&#10;&#10;Description automatically generated">
            <a:extLst>
              <a:ext uri="{FF2B5EF4-FFF2-40B4-BE49-F238E27FC236}">
                <a16:creationId xmlns:a16="http://schemas.microsoft.com/office/drawing/2014/main" id="{BCFF0969-5755-87B2-7AAE-77B269BEE4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9347" y="2571092"/>
            <a:ext cx="3788607" cy="2527000"/>
          </a:xfrm>
          <a:prstGeom prst="rect">
            <a:avLst/>
          </a:prstGeom>
        </p:spPr>
      </p:pic>
      <p:sp>
        <p:nvSpPr>
          <p:cNvPr id="5" name="TextBox 4">
            <a:extLst>
              <a:ext uri="{FF2B5EF4-FFF2-40B4-BE49-F238E27FC236}">
                <a16:creationId xmlns:a16="http://schemas.microsoft.com/office/drawing/2014/main" id="{D9DA72CF-920D-C78F-093B-A92B9F9C009A}"/>
              </a:ext>
            </a:extLst>
          </p:cNvPr>
          <p:cNvSpPr txBox="1"/>
          <p:nvPr/>
        </p:nvSpPr>
        <p:spPr>
          <a:xfrm>
            <a:off x="8186548" y="5278788"/>
            <a:ext cx="3354204" cy="523220"/>
          </a:xfrm>
          <a:prstGeom prst="rect">
            <a:avLst/>
          </a:prstGeom>
          <a:noFill/>
        </p:spPr>
        <p:txBody>
          <a:bodyPr wrap="square" rtlCol="0">
            <a:spAutoFit/>
          </a:bodyPr>
          <a:lstStyle/>
          <a:p>
            <a:pPr algn="ctr"/>
            <a:r>
              <a:rPr lang="en-GB" sz="1400">
                <a:latin typeface="Arial" panose="020B0604020202020204" pitchFamily="34" charset="0"/>
                <a:cs typeface="Arial" panose="020B0604020202020204" pitchFamily="34" charset="0"/>
              </a:rPr>
              <a:t>Avocados growing on a tree. Avocados are native to The Americas.</a:t>
            </a:r>
          </a:p>
        </p:txBody>
      </p:sp>
    </p:spTree>
    <p:extLst>
      <p:ext uri="{BB962C8B-B14F-4D97-AF65-F5344CB8AC3E}">
        <p14:creationId xmlns:p14="http://schemas.microsoft.com/office/powerpoint/2010/main" val="2280420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EA9F1-F829-E63E-2123-90A6DD2E3272}"/>
              </a:ext>
            </a:extLst>
          </p:cNvPr>
          <p:cNvSpPr>
            <a:spLocks noGrp="1"/>
          </p:cNvSpPr>
          <p:nvPr>
            <p:ph type="ctrTitle"/>
          </p:nvPr>
        </p:nvSpPr>
        <p:spPr/>
        <p:txBody>
          <a:bodyPr/>
          <a:lstStyle/>
          <a:p>
            <a:r>
              <a:rPr lang="en-GB" dirty="0"/>
              <a:t>Staple foods and global demand</a:t>
            </a:r>
          </a:p>
        </p:txBody>
      </p:sp>
      <p:sp>
        <p:nvSpPr>
          <p:cNvPr id="3" name="Subtitle 2">
            <a:extLst>
              <a:ext uri="{FF2B5EF4-FFF2-40B4-BE49-F238E27FC236}">
                <a16:creationId xmlns:a16="http://schemas.microsoft.com/office/drawing/2014/main" id="{B21C1D5F-8F3B-4F96-A530-5BAE31D63BF1}"/>
              </a:ext>
            </a:extLst>
          </p:cNvPr>
          <p:cNvSpPr>
            <a:spLocks noGrp="1"/>
          </p:cNvSpPr>
          <p:nvPr>
            <p:ph type="subTitle" idx="1"/>
          </p:nvPr>
        </p:nvSpPr>
        <p:spPr>
          <a:xfrm>
            <a:off x="1169276" y="2571092"/>
            <a:ext cx="6797641" cy="3600000"/>
          </a:xfrm>
        </p:spPr>
        <p:txBody>
          <a:bodyPr/>
          <a:lstStyle/>
          <a:p>
            <a:pPr marL="0" indent="0">
              <a:buNone/>
            </a:pPr>
            <a:r>
              <a:rPr lang="en-GB" sz="2000" dirty="0">
                <a:latin typeface="Arial"/>
                <a:cs typeface="Arial"/>
              </a:rPr>
              <a:t>Global demand for staple foods can have a significant impact on local populations, especially in countries where these foods are vital for daily nutrition and local culture.</a:t>
            </a:r>
          </a:p>
          <a:p>
            <a:r>
              <a:rPr lang="en-GB" sz="2000" dirty="0">
                <a:latin typeface="Arial"/>
                <a:cs typeface="Arial"/>
              </a:rPr>
              <a:t>When demand for a staple food like teff rises internationally, it often drives up the price. </a:t>
            </a:r>
          </a:p>
          <a:p>
            <a:r>
              <a:rPr lang="en-GB" sz="2000" dirty="0">
                <a:latin typeface="Arial"/>
                <a:cs typeface="Arial"/>
              </a:rPr>
              <a:t>For local populations who rely on these foods daily, this can make their basic diet unaffordable and may push them to less-nutritious alternatives, leading to food insecurity.</a:t>
            </a:r>
          </a:p>
          <a:p>
            <a:r>
              <a:rPr lang="en-GB" sz="2000" dirty="0">
                <a:latin typeface="Arial"/>
                <a:cs typeface="Arial"/>
              </a:rPr>
              <a:t>Local populations may switch to more readily available but less culturally significant foods, meaning that traditional recipes and cooking methods may be abandoned or forgotten over time.</a:t>
            </a:r>
          </a:p>
        </p:txBody>
      </p:sp>
      <p:pic>
        <p:nvPicPr>
          <p:cNvPr id="5" name="Picture 4" descr="A person cooking food on a large pan&#10;&#10;Description automatically generated">
            <a:extLst>
              <a:ext uri="{FF2B5EF4-FFF2-40B4-BE49-F238E27FC236}">
                <a16:creationId xmlns:a16="http://schemas.microsoft.com/office/drawing/2014/main" id="{C2344B3B-D343-BF39-8BDE-A221C6077A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1055" y="2283798"/>
            <a:ext cx="3189890" cy="2127019"/>
          </a:xfrm>
          <a:prstGeom prst="rect">
            <a:avLst/>
          </a:prstGeom>
        </p:spPr>
      </p:pic>
      <p:sp>
        <p:nvSpPr>
          <p:cNvPr id="6" name="TextBox 5">
            <a:extLst>
              <a:ext uri="{FF2B5EF4-FFF2-40B4-BE49-F238E27FC236}">
                <a16:creationId xmlns:a16="http://schemas.microsoft.com/office/drawing/2014/main" id="{EBDE8059-6D2C-5272-3CD6-6C8CD729CF7D}"/>
              </a:ext>
            </a:extLst>
          </p:cNvPr>
          <p:cNvSpPr txBox="1"/>
          <p:nvPr/>
        </p:nvSpPr>
        <p:spPr>
          <a:xfrm>
            <a:off x="8418786" y="4614041"/>
            <a:ext cx="2984938" cy="523220"/>
          </a:xfrm>
          <a:prstGeom prst="rect">
            <a:avLst/>
          </a:prstGeom>
          <a:noFill/>
        </p:spPr>
        <p:txBody>
          <a:bodyPr wrap="square" rtlCol="0">
            <a:spAutoFit/>
          </a:bodyPr>
          <a:lstStyle/>
          <a:p>
            <a:pPr algn="l"/>
            <a:r>
              <a:rPr lang="en-GB" sz="1400" i="0" dirty="0">
                <a:effectLst/>
                <a:latin typeface="Arial" panose="020B0604020202020204" pitchFamily="34" charset="0"/>
                <a:cs typeface="Arial" panose="020B0604020202020204" pitchFamily="34" charset="0"/>
              </a:rPr>
              <a:t>Teff grains being roasted for injera bread in Ethiopia</a:t>
            </a:r>
          </a:p>
        </p:txBody>
      </p:sp>
    </p:spTree>
    <p:extLst>
      <p:ext uri="{BB962C8B-B14F-4D97-AF65-F5344CB8AC3E}">
        <p14:creationId xmlns:p14="http://schemas.microsoft.com/office/powerpoint/2010/main" val="1396363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F703F-D0EA-219B-47E3-72408864984C}"/>
              </a:ext>
            </a:extLst>
          </p:cNvPr>
          <p:cNvSpPr>
            <a:spLocks noGrp="1"/>
          </p:cNvSpPr>
          <p:nvPr>
            <p:ph type="ctrTitle"/>
          </p:nvPr>
        </p:nvSpPr>
        <p:spPr/>
        <p:txBody>
          <a:bodyPr/>
          <a:lstStyle/>
          <a:p>
            <a:r>
              <a:rPr lang="en-GB" dirty="0"/>
              <a:t>New pests and pathogens</a:t>
            </a:r>
          </a:p>
        </p:txBody>
      </p:sp>
      <p:sp>
        <p:nvSpPr>
          <p:cNvPr id="3" name="Subtitle 2">
            <a:extLst>
              <a:ext uri="{FF2B5EF4-FFF2-40B4-BE49-F238E27FC236}">
                <a16:creationId xmlns:a16="http://schemas.microsoft.com/office/drawing/2014/main" id="{0E63F320-71B9-019E-7EE8-AA9D19BCC70E}"/>
              </a:ext>
            </a:extLst>
          </p:cNvPr>
          <p:cNvSpPr>
            <a:spLocks noGrp="1"/>
          </p:cNvSpPr>
          <p:nvPr>
            <p:ph type="subTitle" idx="1"/>
          </p:nvPr>
        </p:nvSpPr>
        <p:spPr>
          <a:xfrm>
            <a:off x="915276" y="2571092"/>
            <a:ext cx="6733753" cy="3600000"/>
          </a:xfrm>
        </p:spPr>
        <p:txBody>
          <a:bodyPr/>
          <a:lstStyle/>
          <a:p>
            <a:r>
              <a:rPr lang="en-GB" sz="2000" dirty="0">
                <a:latin typeface="Arial"/>
                <a:cs typeface="Arial"/>
              </a:rPr>
              <a:t>In recent years, there has been a rise in new pests and pathogens due to movement of animals and the effects of climate change.</a:t>
            </a:r>
          </a:p>
          <a:p>
            <a:r>
              <a:rPr lang="en-GB" sz="2000" dirty="0"/>
              <a:t>Pests and diseases are becoming more resistant to pesticides and sprays. The changing climate is also bringing pest and diseases into new areas where they could not previously survive. </a:t>
            </a:r>
          </a:p>
          <a:p>
            <a:r>
              <a:rPr lang="en-GB" sz="2000" dirty="0"/>
              <a:t>The other concern with new pests is the difference between rich and poor countries where pesticides have increased crop yields. Farmers in wealthier countries can afford pesticides, whereas most farmers in poorer countries cannot afford them.</a:t>
            </a:r>
          </a:p>
          <a:p>
            <a:endParaRPr lang="en-GB" sz="2000" dirty="0"/>
          </a:p>
          <a:p>
            <a:endParaRPr lang="en-GB" sz="2000" dirty="0"/>
          </a:p>
          <a:p>
            <a:endParaRPr lang="en-GB" sz="2000" dirty="0"/>
          </a:p>
        </p:txBody>
      </p:sp>
      <p:pic>
        <p:nvPicPr>
          <p:cNvPr id="4098" name="Picture 2" descr="Free Koli Bacteria Escherichia Coli photo and picture">
            <a:extLst>
              <a:ext uri="{FF2B5EF4-FFF2-40B4-BE49-F238E27FC236}">
                <a16:creationId xmlns:a16="http://schemas.microsoft.com/office/drawing/2014/main" id="{1CA316E6-FEA4-CF26-51D9-EAA80C4ED03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57456" y="2571092"/>
            <a:ext cx="4120243" cy="297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52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E2D51-E94D-55AD-D045-6D9C9AA59A9D}"/>
              </a:ext>
            </a:extLst>
          </p:cNvPr>
          <p:cNvSpPr>
            <a:spLocks noGrp="1"/>
          </p:cNvSpPr>
          <p:nvPr>
            <p:ph type="ctrTitle"/>
          </p:nvPr>
        </p:nvSpPr>
        <p:spPr/>
        <p:txBody>
          <a:bodyPr/>
          <a:lstStyle/>
          <a:p>
            <a:r>
              <a:rPr lang="en-GB" dirty="0"/>
              <a:t>Climate change</a:t>
            </a:r>
          </a:p>
        </p:txBody>
      </p:sp>
      <p:sp>
        <p:nvSpPr>
          <p:cNvPr id="3" name="Subtitle 2">
            <a:extLst>
              <a:ext uri="{FF2B5EF4-FFF2-40B4-BE49-F238E27FC236}">
                <a16:creationId xmlns:a16="http://schemas.microsoft.com/office/drawing/2014/main" id="{549089C8-BAAC-ECE0-7F6B-C3FE77BFAD70}"/>
              </a:ext>
            </a:extLst>
          </p:cNvPr>
          <p:cNvSpPr>
            <a:spLocks noGrp="1"/>
          </p:cNvSpPr>
          <p:nvPr>
            <p:ph type="subTitle" idx="1"/>
          </p:nvPr>
        </p:nvSpPr>
        <p:spPr>
          <a:xfrm>
            <a:off x="1169276" y="2571092"/>
            <a:ext cx="6929695" cy="3600000"/>
          </a:xfrm>
        </p:spPr>
        <p:txBody>
          <a:bodyPr/>
          <a:lstStyle/>
          <a:p>
            <a:r>
              <a:rPr lang="en-GB" sz="2000" dirty="0"/>
              <a:t>Global warming is increasing mean global temperatures and there is also an increase in extreme weather events. Two of the most important with relation to food security are drought and flooding.</a:t>
            </a:r>
          </a:p>
          <a:p>
            <a:r>
              <a:rPr lang="en-GB" sz="2000" dirty="0"/>
              <a:t>Whilst rainfall is increasing in some places, it is decreasing in others. Higher temperatures and unreliable rainfall make farming difficult, especially for those farming marginal lands, who already struggle to survive. </a:t>
            </a:r>
          </a:p>
          <a:p>
            <a:r>
              <a:rPr lang="en-GB" sz="2000" dirty="0"/>
              <a:t>When there is not enough rain, drought means there is not enough water to farm some crops which can lead to crops not growing and there not being enough food to feed the population.</a:t>
            </a:r>
          </a:p>
        </p:txBody>
      </p:sp>
      <p:pic>
        <p:nvPicPr>
          <p:cNvPr id="4" name="Picture 3">
            <a:extLst>
              <a:ext uri="{FF2B5EF4-FFF2-40B4-BE49-F238E27FC236}">
                <a16:creationId xmlns:a16="http://schemas.microsoft.com/office/drawing/2014/main" id="{82D93E1A-411B-A77A-46FE-15C6FFB2F3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44910" y="2749070"/>
            <a:ext cx="3495693" cy="2331627"/>
          </a:xfrm>
          <a:prstGeom prst="rect">
            <a:avLst/>
          </a:prstGeom>
        </p:spPr>
      </p:pic>
    </p:spTree>
    <p:extLst>
      <p:ext uri="{BB962C8B-B14F-4D97-AF65-F5344CB8AC3E}">
        <p14:creationId xmlns:p14="http://schemas.microsoft.com/office/powerpoint/2010/main" val="4011556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20" ma:contentTypeDescription="Create a new document." ma:contentTypeScope="" ma:versionID="a13c795925103be68affe49d1e80d3f3">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8045a55742d4ecf4119cd049c9c3d495"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lcf76f155ced4ddcb4097134ff3c332f xmlns="c53071f4-7f44-43fd-895c-8e7b6a3746b0">
      <Terms xmlns="http://schemas.microsoft.com/office/infopath/2007/PartnerControls"/>
    </lcf76f155ced4ddcb4097134ff3c332f>
    <_Flow_SignoffStatus xmlns="c53071f4-7f44-43fd-895c-8e7b6a3746b0" xsi:nil="true"/>
  </documentManagement>
</p:properties>
</file>

<file path=customXml/itemProps1.xml><?xml version="1.0" encoding="utf-8"?>
<ds:datastoreItem xmlns:ds="http://schemas.openxmlformats.org/officeDocument/2006/customXml" ds:itemID="{EA7F4333-3BF7-456E-8844-3743D93780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BF4145-2EAD-4641-9ECB-8E31996D4A6E}">
  <ds:schemaRefs>
    <ds:schemaRef ds:uri="http://schemas.microsoft.com/sharepoint/v3/contenttype/forms"/>
  </ds:schemaRefs>
</ds:datastoreItem>
</file>

<file path=customXml/itemProps3.xml><?xml version="1.0" encoding="utf-8"?>
<ds:datastoreItem xmlns:ds="http://schemas.openxmlformats.org/officeDocument/2006/customXml" ds:itemID="{FCA9B5FE-C8D7-45CF-BC8B-AACBF072A8CE}">
  <ds:schemaRefs>
    <ds:schemaRef ds:uri="http://schemas.microsoft.com/office/2006/metadata/properties"/>
    <ds:schemaRef ds:uri="http://schemas.microsoft.com/office/infopath/2007/PartnerControls"/>
    <ds:schemaRef ds:uri="ead97cfe-a968-427f-b02b-893e6ba0355a"/>
    <ds:schemaRef ds:uri="c53071f4-7f44-43fd-895c-8e7b6a3746b0"/>
  </ds:schemaRefs>
</ds:datastoreItem>
</file>

<file path=docProps/app.xml><?xml version="1.0" encoding="utf-8"?>
<Properties xmlns="http://schemas.openxmlformats.org/officeDocument/2006/extended-properties" xmlns:vt="http://schemas.openxmlformats.org/officeDocument/2006/docPropsVTypes">
  <TotalTime>2543</TotalTime>
  <Words>2996</Words>
  <Application>Microsoft Office PowerPoint</Application>
  <PresentationFormat>Widescreen</PresentationFormat>
  <Paragraphs>205</Paragraphs>
  <Slides>37</Slides>
  <Notes>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37</vt:i4>
      </vt:variant>
    </vt:vector>
  </HeadingPairs>
  <TitlesOfParts>
    <vt:vector size="44" baseType="lpstr">
      <vt:lpstr>Arial</vt:lpstr>
      <vt:lpstr>Calibri</vt:lpstr>
      <vt:lpstr>Symbol</vt:lpstr>
      <vt:lpstr>Office Theme</vt:lpstr>
      <vt:lpstr>Custom Design</vt:lpstr>
      <vt:lpstr>1_Custom Design</vt:lpstr>
      <vt:lpstr>3_Custom Design</vt:lpstr>
      <vt:lpstr>Food security</vt:lpstr>
      <vt:lpstr>Starter</vt:lpstr>
      <vt:lpstr>What is food security?</vt:lpstr>
      <vt:lpstr>Factors that impact food security</vt:lpstr>
      <vt:lpstr>Increasing population</vt:lpstr>
      <vt:lpstr>Changing diets</vt:lpstr>
      <vt:lpstr>Staple foods and global demand</vt:lpstr>
      <vt:lpstr>New pests and pathogens</vt:lpstr>
      <vt:lpstr>Climate change</vt:lpstr>
      <vt:lpstr>Armed conflicts</vt:lpstr>
      <vt:lpstr>The war in Ukraine</vt:lpstr>
      <vt:lpstr>What issues may arise if food is insecure?</vt:lpstr>
      <vt:lpstr>What issues may arise if food is insecure?</vt:lpstr>
      <vt:lpstr>What issues may arise if food is insecure?</vt:lpstr>
      <vt:lpstr>How to combat food insecurity</vt:lpstr>
      <vt:lpstr>Sustainable fish</vt:lpstr>
      <vt:lpstr>Reducing overfishing</vt:lpstr>
      <vt:lpstr>Reducing overfishing</vt:lpstr>
      <vt:lpstr>Aeroponics and hydroponics</vt:lpstr>
      <vt:lpstr>Hydroponics</vt:lpstr>
      <vt:lpstr>Thanet Earth – a hydroponics case study</vt:lpstr>
      <vt:lpstr>Irrigation</vt:lpstr>
      <vt:lpstr>Biotechnology</vt:lpstr>
      <vt:lpstr>Selective breeding and Genetic modification</vt:lpstr>
      <vt:lpstr>How does genetic modification work?</vt:lpstr>
      <vt:lpstr>Improving crops and livestock</vt:lpstr>
      <vt:lpstr>Golden rice</vt:lpstr>
      <vt:lpstr>Flav Savr tomato</vt:lpstr>
      <vt:lpstr>Non-browning bananas</vt:lpstr>
      <vt:lpstr>GM labelling in the UK</vt:lpstr>
      <vt:lpstr>Issues</vt:lpstr>
      <vt:lpstr>Mycoprotein</vt:lpstr>
      <vt:lpstr>The processing of mycoprotein</vt:lpstr>
      <vt:lpstr>The processing of mycoprotein</vt:lpstr>
      <vt:lpstr>Project</vt:lpstr>
      <vt:lpstr>Task: Tackling food insecurity</vt:lpstr>
      <vt:lpstr>Food security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167</cp:revision>
  <dcterms:created xsi:type="dcterms:W3CDTF">2018-10-10T09:22:08Z</dcterms:created>
  <dcterms:modified xsi:type="dcterms:W3CDTF">2025-03-17T15:26:22Z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MediaServiceImageTags">
    <vt:lpwstr/>
  </property>
  <property fmtid="{D5CDD505-2E9C-101B-9397-08002B2CF9AE}" pid="4" name="ahdbTopic">
    <vt:lpwstr/>
  </property>
  <property fmtid="{D5CDD505-2E9C-101B-9397-08002B2CF9AE}" pid="5" name="ahdbFunction">
    <vt:lpwstr/>
  </property>
  <property fmtid="{D5CDD505-2E9C-101B-9397-08002B2CF9AE}" pid="6" name="ahdbBrand">
    <vt:lpwstr/>
  </property>
  <property fmtid="{D5CDD505-2E9C-101B-9397-08002B2CF9AE}" pid="7" name="ahdbSectorClassification">
    <vt:lpwstr/>
  </property>
  <property fmtid="{D5CDD505-2E9C-101B-9397-08002B2CF9AE}" pid="8" name="ahdbContentType">
    <vt:lpwstr/>
  </property>
</Properties>
</file>