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0" r:id="rId5"/>
    <p:sldMasterId id="2147483652" r:id="rId6"/>
    <p:sldMasterId id="2147483656" r:id="rId7"/>
  </p:sldMasterIdLst>
  <p:notesMasterIdLst>
    <p:notesMasterId r:id="rId20"/>
  </p:notesMasterIdLst>
  <p:sldIdLst>
    <p:sldId id="256" r:id="rId8"/>
    <p:sldId id="259" r:id="rId9"/>
    <p:sldId id="262" r:id="rId10"/>
    <p:sldId id="263" r:id="rId11"/>
    <p:sldId id="264" r:id="rId12"/>
    <p:sldId id="265" r:id="rId13"/>
    <p:sldId id="266" r:id="rId14"/>
    <p:sldId id="267" r:id="rId15"/>
    <p:sldId id="268" r:id="rId16"/>
    <p:sldId id="270" r:id="rId17"/>
    <p:sldId id="272" r:id="rId18"/>
    <p:sldId id="26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BFD4"/>
    <a:srgbClr val="584288"/>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75"/>
    <p:restoredTop sz="94655"/>
  </p:normalViewPr>
  <p:slideViewPr>
    <p:cSldViewPr snapToGrid="0" snapToObjects="1">
      <p:cViewPr varScale="1">
        <p:scale>
          <a:sx n="112" d="100"/>
          <a:sy n="112" d="100"/>
        </p:scale>
        <p:origin x="7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11F873-7188-4378-AB5D-484175B3363C}" type="datetimeFigureOut">
              <a:rPr lang="en-GB" smtClean="0"/>
              <a:t>25/10/2023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5B2A46-DB11-4116-9233-36C8825CA6A4}" type="slidenum">
              <a:rPr lang="en-GB" smtClean="0"/>
              <a:t>‹#›</a:t>
            </a:fld>
            <a:endParaRPr lang="en-GB"/>
          </a:p>
        </p:txBody>
      </p:sp>
    </p:spTree>
    <p:extLst>
      <p:ext uri="{BB962C8B-B14F-4D97-AF65-F5344CB8AC3E}">
        <p14:creationId xmlns:p14="http://schemas.microsoft.com/office/powerpoint/2010/main" val="3522539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584288"/>
                </a:solidFill>
                <a:latin typeface="Arial" charset="0"/>
                <a:ea typeface="Arial" charset="0"/>
                <a:cs typeface="Arial" charset="0"/>
              </a:defRPr>
            </a:lvl1pPr>
          </a:lstStyle>
          <a:p>
            <a:r>
              <a:rPr lang="en-US" dirty="0"/>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numCol="1"/>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584288"/>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C7B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584288"/>
                </a:solidFill>
                <a:latin typeface="Arial" charset="0"/>
                <a:ea typeface="Arial" charset="0"/>
                <a:cs typeface="Arial" charset="0"/>
              </a:defRPr>
            </a:lvl1pPr>
          </a:lstStyle>
          <a:p>
            <a:r>
              <a:rPr lang="en-US" dirty="0"/>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2023</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hyperlink" Target="https://www.foodafactoflife.org.uk/whole-school/whole-school-approach/guidelines-for-school-education-resources-about-food/"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Growing wheat</a:t>
            </a:r>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Flour</a:t>
            </a:r>
          </a:p>
        </p:txBody>
      </p:sp>
      <p:sp>
        <p:nvSpPr>
          <p:cNvPr id="4" name="Text Box 5"/>
          <p:cNvSpPr txBox="1">
            <a:spLocks noChangeArrowheads="1"/>
          </p:cNvSpPr>
          <p:nvPr/>
        </p:nvSpPr>
        <p:spPr bwMode="auto">
          <a:xfrm>
            <a:off x="6883367" y="2382531"/>
            <a:ext cx="439143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r>
              <a:rPr lang="en-GB" altLang="en-US" sz="2800" dirty="0">
                <a:latin typeface="Arial" panose="020B0604020202020204" pitchFamily="34" charset="0"/>
                <a:cs typeface="Arial" panose="020B0604020202020204" pitchFamily="34" charset="0"/>
              </a:rPr>
              <a:t>The grain is milled to make flour. Then we can use the flour to make lots of different foods.</a:t>
            </a:r>
          </a:p>
        </p:txBody>
      </p:sp>
      <p:pic>
        <p:nvPicPr>
          <p:cNvPr id="7" name="Picture 6" descr="A group of wooden scoops with grains and flour&#10;&#10;Description automatically generated">
            <a:extLst>
              <a:ext uri="{FF2B5EF4-FFF2-40B4-BE49-F238E27FC236}">
                <a16:creationId xmlns:a16="http://schemas.microsoft.com/office/drawing/2014/main" id="{C1FF40C4-7536-0C51-3C28-05FDA5712B7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28006" y="2357307"/>
            <a:ext cx="5400000" cy="3600000"/>
          </a:xfrm>
          <a:prstGeom prst="rect">
            <a:avLst/>
          </a:prstGeom>
        </p:spPr>
      </p:pic>
    </p:spTree>
    <p:extLst>
      <p:ext uri="{BB962C8B-B14F-4D97-AF65-F5344CB8AC3E}">
        <p14:creationId xmlns:p14="http://schemas.microsoft.com/office/powerpoint/2010/main" val="765646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ereals (193 x 19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347994" y="4090330"/>
            <a:ext cx="17907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p:txBody>
          <a:bodyPr/>
          <a:lstStyle/>
          <a:p>
            <a:r>
              <a:rPr lang="en-GB" dirty="0"/>
              <a:t>Can you name these foods made from wheat?</a:t>
            </a:r>
          </a:p>
        </p:txBody>
      </p:sp>
      <p:sp>
        <p:nvSpPr>
          <p:cNvPr id="3" name="Subtitle 2"/>
          <p:cNvSpPr>
            <a:spLocks noGrp="1"/>
          </p:cNvSpPr>
          <p:nvPr>
            <p:ph type="subTitle" idx="1"/>
          </p:nvPr>
        </p:nvSpPr>
        <p:spPr/>
        <p:txBody>
          <a:bodyPr/>
          <a:lstStyle/>
          <a:p>
            <a:endParaRPr lang="en-GB" dirty="0"/>
          </a:p>
        </p:txBody>
      </p:sp>
      <p:sp>
        <p:nvSpPr>
          <p:cNvPr id="4" name="Text Box 14"/>
          <p:cNvSpPr txBox="1">
            <a:spLocks noChangeArrowheads="1"/>
          </p:cNvSpPr>
          <p:nvPr/>
        </p:nvSpPr>
        <p:spPr bwMode="auto">
          <a:xfrm>
            <a:off x="1142206" y="6027670"/>
            <a:ext cx="64087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r>
              <a:rPr lang="en-GB" altLang="en-US" sz="2800" dirty="0"/>
              <a:t>Can you think of any others?</a:t>
            </a:r>
          </a:p>
        </p:txBody>
      </p:sp>
      <p:pic>
        <p:nvPicPr>
          <p:cNvPr id="5" name="Picture 4" descr="Bread sticks cutout (239 x 16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50269" y="4316549"/>
            <a:ext cx="1714500" cy="119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bread Jewish Challah (280 x 1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53731" y="2139292"/>
            <a:ext cx="2425700"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ake - fairy (317 x 25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550944" y="2499655"/>
            <a:ext cx="1797050"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Biscuits (404 x 36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32693" y="2178979"/>
            <a:ext cx="2284413"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Pasta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53731" y="4163173"/>
            <a:ext cx="2105025"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4"/>
          <p:cNvSpPr txBox="1">
            <a:spLocks noChangeArrowheads="1"/>
          </p:cNvSpPr>
          <p:nvPr/>
        </p:nvSpPr>
        <p:spPr bwMode="auto">
          <a:xfrm>
            <a:off x="7894258" y="4917175"/>
            <a:ext cx="234908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spcBef>
                <a:spcPct val="50000"/>
              </a:spcBef>
            </a:pPr>
            <a:r>
              <a:rPr lang="en-GB" altLang="en-US" sz="2800" b="1" dirty="0">
                <a:latin typeface="Arial" panose="020B0604020202020204" pitchFamily="34" charset="0"/>
                <a:cs typeface="Arial" panose="020B0604020202020204" pitchFamily="34" charset="0"/>
              </a:rPr>
              <a:t>Breakfast cereal</a:t>
            </a:r>
          </a:p>
        </p:txBody>
      </p:sp>
      <p:sp>
        <p:nvSpPr>
          <p:cNvPr id="11" name="Text Box 25"/>
          <p:cNvSpPr txBox="1">
            <a:spLocks noChangeArrowheads="1"/>
          </p:cNvSpPr>
          <p:nvPr/>
        </p:nvSpPr>
        <p:spPr bwMode="auto">
          <a:xfrm>
            <a:off x="6157573" y="3613542"/>
            <a:ext cx="15905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spcBef>
                <a:spcPct val="50000"/>
              </a:spcBef>
            </a:pPr>
            <a:r>
              <a:rPr lang="en-GB" altLang="en-US" sz="2800" b="1" dirty="0">
                <a:latin typeface="Arial" panose="020B0604020202020204" pitchFamily="34" charset="0"/>
                <a:cs typeface="Arial" panose="020B0604020202020204" pitchFamily="34" charset="0"/>
              </a:rPr>
              <a:t>Bread</a:t>
            </a:r>
          </a:p>
        </p:txBody>
      </p:sp>
      <p:sp>
        <p:nvSpPr>
          <p:cNvPr id="12" name="Text Box 26"/>
          <p:cNvSpPr txBox="1">
            <a:spLocks noChangeArrowheads="1"/>
          </p:cNvSpPr>
          <p:nvPr/>
        </p:nvSpPr>
        <p:spPr bwMode="auto">
          <a:xfrm>
            <a:off x="7766844" y="4083980"/>
            <a:ext cx="15905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spcBef>
                <a:spcPct val="50000"/>
              </a:spcBef>
            </a:pPr>
            <a:r>
              <a:rPr lang="en-GB" altLang="en-US" sz="2800" b="1">
                <a:latin typeface="Arial" panose="020B0604020202020204" pitchFamily="34" charset="0"/>
                <a:cs typeface="Arial" panose="020B0604020202020204" pitchFamily="34" charset="0"/>
              </a:rPr>
              <a:t>Cake</a:t>
            </a:r>
          </a:p>
        </p:txBody>
      </p:sp>
      <p:sp>
        <p:nvSpPr>
          <p:cNvPr id="13" name="Text Box 27"/>
          <p:cNvSpPr txBox="1">
            <a:spLocks noChangeArrowheads="1"/>
          </p:cNvSpPr>
          <p:nvPr/>
        </p:nvSpPr>
        <p:spPr bwMode="auto">
          <a:xfrm>
            <a:off x="1478828" y="5054384"/>
            <a:ext cx="159056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spcBef>
                <a:spcPct val="50000"/>
              </a:spcBef>
            </a:pPr>
            <a:r>
              <a:rPr lang="en-GB" altLang="en-US" sz="2800" b="1" dirty="0">
                <a:latin typeface="Arial" panose="020B0604020202020204" pitchFamily="34" charset="0"/>
                <a:cs typeface="Arial" panose="020B0604020202020204" pitchFamily="34" charset="0"/>
              </a:rPr>
              <a:t>Bread sticks</a:t>
            </a:r>
          </a:p>
        </p:txBody>
      </p:sp>
      <p:sp>
        <p:nvSpPr>
          <p:cNvPr id="14" name="Text Box 29"/>
          <p:cNvSpPr txBox="1">
            <a:spLocks noChangeArrowheads="1"/>
          </p:cNvSpPr>
          <p:nvPr/>
        </p:nvSpPr>
        <p:spPr bwMode="auto">
          <a:xfrm>
            <a:off x="5666581" y="5269828"/>
            <a:ext cx="15905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spcBef>
                <a:spcPct val="50000"/>
              </a:spcBef>
            </a:pPr>
            <a:r>
              <a:rPr lang="en-GB" altLang="en-US" sz="2800" b="1" dirty="0">
                <a:latin typeface="Arial" panose="020B0604020202020204" pitchFamily="34" charset="0"/>
                <a:cs typeface="Arial" panose="020B0604020202020204" pitchFamily="34" charset="0"/>
              </a:rPr>
              <a:t>Pasta</a:t>
            </a:r>
          </a:p>
        </p:txBody>
      </p:sp>
      <p:sp>
        <p:nvSpPr>
          <p:cNvPr id="15" name="Text Box 32"/>
          <p:cNvSpPr txBox="1">
            <a:spLocks noChangeArrowheads="1"/>
          </p:cNvSpPr>
          <p:nvPr/>
        </p:nvSpPr>
        <p:spPr bwMode="auto">
          <a:xfrm>
            <a:off x="3270780" y="3404924"/>
            <a:ext cx="15905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spcBef>
                <a:spcPct val="50000"/>
              </a:spcBef>
            </a:pPr>
            <a:r>
              <a:rPr lang="en-GB" altLang="en-US" sz="2800" b="1" dirty="0">
                <a:latin typeface="Arial" panose="020B0604020202020204" pitchFamily="34" charset="0"/>
                <a:cs typeface="Arial" panose="020B0604020202020204" pitchFamily="34" charset="0"/>
              </a:rPr>
              <a:t>Biscuits</a:t>
            </a:r>
          </a:p>
        </p:txBody>
      </p:sp>
    </p:spTree>
    <p:extLst>
      <p:ext uri="{BB962C8B-B14F-4D97-AF65-F5344CB8AC3E}">
        <p14:creationId xmlns:p14="http://schemas.microsoft.com/office/powerpoint/2010/main" val="221817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pPr marL="0" indent="0" algn="ctr">
              <a:buNone/>
            </a:pPr>
            <a:r>
              <a:rPr lang="en-US" sz="3600" dirty="0"/>
              <a:t>For further information, go to:</a:t>
            </a:r>
          </a:p>
          <a:p>
            <a:pPr marL="0" indent="0" algn="ctr">
              <a:buNone/>
            </a:pPr>
            <a:r>
              <a:rPr lang="en-US" sz="3600" dirty="0"/>
              <a:t>www.foodafactoflife.org.uk</a:t>
            </a:r>
          </a:p>
          <a:p>
            <a:endParaRPr lang="en-GB" dirty="0"/>
          </a:p>
        </p:txBody>
      </p:sp>
      <p:sp>
        <p:nvSpPr>
          <p:cNvPr id="2" name="TextBox 1">
            <a:extLst>
              <a:ext uri="{FF2B5EF4-FFF2-40B4-BE49-F238E27FC236}">
                <a16:creationId xmlns:a16="http://schemas.microsoft.com/office/drawing/2014/main" id="{D776D39B-C186-59B2-D6B9-D278E0C41D9C}"/>
              </a:ext>
            </a:extLst>
          </p:cNvPr>
          <p:cNvSpPr txBox="1"/>
          <p:nvPr/>
        </p:nvSpPr>
        <p:spPr>
          <a:xfrm>
            <a:off x="393116" y="5999572"/>
            <a:ext cx="990439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Arial" panose="020B0604020202020204" pitchFamily="34" charset="0"/>
                <a:cs typeface="Arial" panose="020B0604020202020204" pitchFamily="34" charset="0"/>
              </a:rPr>
              <a:t>This resource meets the</a:t>
            </a:r>
            <a:r>
              <a:rPr lang="en-GB" sz="1400" b="1" dirty="0">
                <a:latin typeface="Arial" panose="020B0604020202020204" pitchFamily="34" charset="0"/>
                <a:cs typeface="Arial" panose="020B0604020202020204" pitchFamily="34" charset="0"/>
              </a:rPr>
              <a:t> </a:t>
            </a:r>
            <a:r>
              <a:rPr lang="en-GB" sz="1400" b="1" i="1" u="sng" dirty="0">
                <a:latin typeface="Arial" panose="020B0604020202020204" pitchFamily="34" charset="0"/>
                <a:cs typeface="Arial" panose="020B0604020202020204" pitchFamily="34" charset="0"/>
                <a:hlinkClick r:id="rId2"/>
              </a:rPr>
              <a:t>Guidelines for producers and users of school education resources about food</a:t>
            </a:r>
            <a:r>
              <a:rPr lang="en-GB" sz="1400" b="1" i="1" dirty="0">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6D6D8560-3102-1E51-5188-8D52F79363B4}"/>
              </a:ext>
            </a:extLst>
          </p:cNvPr>
          <p:cNvSpPr>
            <a:spLocks noGrp="1"/>
          </p:cNvSpPr>
          <p:nvPr>
            <p:ph type="ctrTitle"/>
          </p:nvPr>
        </p:nvSpPr>
        <p:spPr>
          <a:xfrm>
            <a:off x="1153512" y="587760"/>
            <a:ext cx="9144000" cy="635491"/>
          </a:xfrm>
        </p:spPr>
        <p:txBody>
          <a:bodyPr/>
          <a:lstStyle/>
          <a:p>
            <a:r>
              <a:rPr lang="en-US" dirty="0"/>
              <a:t>Growing wheat</a:t>
            </a:r>
            <a:endParaRPr lang="en-GB" dirty="0"/>
          </a:p>
        </p:txBody>
      </p:sp>
    </p:spTree>
    <p:extLst>
      <p:ext uri="{BB962C8B-B14F-4D97-AF65-F5344CB8AC3E}">
        <p14:creationId xmlns:p14="http://schemas.microsoft.com/office/powerpoint/2010/main" val="1776902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Do you know what this is?</a:t>
            </a:r>
            <a:endParaRPr lang="en-US" dirty="0"/>
          </a:p>
        </p:txBody>
      </p:sp>
      <p:sp>
        <p:nvSpPr>
          <p:cNvPr id="5" name="Text Box 4"/>
          <p:cNvSpPr txBox="1">
            <a:spLocks noChangeArrowheads="1"/>
          </p:cNvSpPr>
          <p:nvPr/>
        </p:nvSpPr>
        <p:spPr bwMode="auto">
          <a:xfrm>
            <a:off x="7229833" y="3063201"/>
            <a:ext cx="20161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spcBef>
                <a:spcPct val="50000"/>
              </a:spcBef>
            </a:pPr>
            <a:r>
              <a:rPr lang="en-GB" altLang="en-US" sz="2800" b="1" dirty="0">
                <a:latin typeface="Arial" panose="020B0604020202020204" pitchFamily="34" charset="0"/>
                <a:cs typeface="Arial" panose="020B0604020202020204" pitchFamily="34" charset="0"/>
              </a:rPr>
              <a:t>Wheat</a:t>
            </a:r>
          </a:p>
        </p:txBody>
      </p:sp>
      <p:sp>
        <p:nvSpPr>
          <p:cNvPr id="6" name="Text Box 5"/>
          <p:cNvSpPr txBox="1">
            <a:spLocks noChangeArrowheads="1"/>
          </p:cNvSpPr>
          <p:nvPr/>
        </p:nvSpPr>
        <p:spPr bwMode="auto">
          <a:xfrm>
            <a:off x="7229833" y="4093926"/>
            <a:ext cx="6553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spcBef>
                <a:spcPct val="50000"/>
              </a:spcBef>
            </a:pPr>
            <a:r>
              <a:rPr lang="en-GB" altLang="en-US" sz="2800" b="1" dirty="0">
                <a:latin typeface="Arial" panose="020B0604020202020204" pitchFamily="34" charset="0"/>
                <a:cs typeface="Arial" panose="020B0604020202020204" pitchFamily="34" charset="0"/>
              </a:rPr>
              <a:t>Wheat is a type of grass.</a:t>
            </a:r>
          </a:p>
        </p:txBody>
      </p:sp>
      <p:pic>
        <p:nvPicPr>
          <p:cNvPr id="8" name="Picture 7" descr="A field of wheat under a blue sky&#10;&#10;Description automatically generated">
            <a:extLst>
              <a:ext uri="{FF2B5EF4-FFF2-40B4-BE49-F238E27FC236}">
                <a16:creationId xmlns:a16="http://schemas.microsoft.com/office/drawing/2014/main" id="{6DA094D5-FF08-2DF2-6F42-183588F2E16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69276" y="2344430"/>
            <a:ext cx="5520111" cy="4139481"/>
          </a:xfrm>
          <a:prstGeom prst="rect">
            <a:avLst/>
          </a:prstGeom>
        </p:spPr>
      </p:pic>
    </p:spTree>
    <p:extLst>
      <p:ext uri="{BB962C8B-B14F-4D97-AF65-F5344CB8AC3E}">
        <p14:creationId xmlns:p14="http://schemas.microsoft.com/office/powerpoint/2010/main" val="174071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How is wheat grown?</a:t>
            </a:r>
          </a:p>
        </p:txBody>
      </p:sp>
      <p:sp>
        <p:nvSpPr>
          <p:cNvPr id="3" name="Subtitle 2"/>
          <p:cNvSpPr>
            <a:spLocks noGrp="1"/>
          </p:cNvSpPr>
          <p:nvPr>
            <p:ph type="subTitle" idx="1"/>
          </p:nvPr>
        </p:nvSpPr>
        <p:spPr/>
        <p:txBody>
          <a:bodyPr/>
          <a:lstStyle/>
          <a:p>
            <a:endParaRPr lang="en-GB" dirty="0"/>
          </a:p>
        </p:txBody>
      </p:sp>
      <p:sp>
        <p:nvSpPr>
          <p:cNvPr id="4" name="Text Box 5"/>
          <p:cNvSpPr txBox="1">
            <a:spLocks noChangeArrowheads="1"/>
          </p:cNvSpPr>
          <p:nvPr/>
        </p:nvSpPr>
        <p:spPr bwMode="auto">
          <a:xfrm>
            <a:off x="1245248" y="5694038"/>
            <a:ext cx="1005472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spcBef>
                <a:spcPct val="50000"/>
              </a:spcBef>
            </a:pPr>
            <a:r>
              <a:rPr lang="en-GB" altLang="en-US" sz="2800" b="1" dirty="0">
                <a:latin typeface="Arial" panose="020B0604020202020204" pitchFamily="34" charset="0"/>
                <a:cs typeface="Arial" panose="020B0604020202020204" pitchFamily="34" charset="0"/>
              </a:rPr>
              <a:t>In the late autumn to early winter, the fields are ploughed, and seeds are sown.</a:t>
            </a:r>
          </a:p>
        </p:txBody>
      </p:sp>
      <p:sp>
        <p:nvSpPr>
          <p:cNvPr id="5" name="Text Box 7"/>
          <p:cNvSpPr txBox="1">
            <a:spLocks noChangeArrowheads="1"/>
          </p:cNvSpPr>
          <p:nvPr/>
        </p:nvSpPr>
        <p:spPr bwMode="auto">
          <a:xfrm>
            <a:off x="7341928" y="2384020"/>
            <a:ext cx="3384550"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r>
              <a:rPr lang="en-GB" altLang="en-US" sz="2800" dirty="0">
                <a:latin typeface="Arial" panose="020B0604020202020204" pitchFamily="34" charset="0"/>
                <a:cs typeface="Arial" panose="020B0604020202020204" pitchFamily="34" charset="0"/>
              </a:rPr>
              <a:t>This is a plough.  </a:t>
            </a:r>
          </a:p>
          <a:p>
            <a:pPr eaLnBrk="1" hangingPunct="1"/>
            <a:r>
              <a:rPr lang="en-GB" altLang="en-US" sz="2800" dirty="0">
                <a:latin typeface="Arial" panose="020B0604020202020204" pitchFamily="34" charset="0"/>
                <a:cs typeface="Arial" panose="020B0604020202020204" pitchFamily="34" charset="0"/>
              </a:rPr>
              <a:t>The plough is pulled along by a tractor.  The plough digs the soil so the seeds can be planted.</a:t>
            </a:r>
          </a:p>
          <a:p>
            <a:pPr eaLnBrk="1" hangingPunct="1">
              <a:spcBef>
                <a:spcPct val="50000"/>
              </a:spcBef>
            </a:pPr>
            <a:endParaRPr lang="en-GB" altLang="en-US" sz="2800" dirty="0">
              <a:latin typeface="Century Gothic" pitchFamily="34" charset="0"/>
            </a:endParaRPr>
          </a:p>
        </p:txBody>
      </p:sp>
      <p:pic>
        <p:nvPicPr>
          <p:cNvPr id="9" name="Picture 8" descr="A red tractor in a field&#10;&#10;Description automatically generated">
            <a:extLst>
              <a:ext uri="{FF2B5EF4-FFF2-40B4-BE49-F238E27FC236}">
                <a16:creationId xmlns:a16="http://schemas.microsoft.com/office/drawing/2014/main" id="{877C4895-C711-7064-0E87-B934F847A71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69274" y="2283798"/>
            <a:ext cx="4994057" cy="3328587"/>
          </a:xfrm>
          <a:prstGeom prst="rect">
            <a:avLst/>
          </a:prstGeom>
        </p:spPr>
      </p:pic>
      <p:sp>
        <p:nvSpPr>
          <p:cNvPr id="10" name="AutoShape 11">
            <a:extLst>
              <a:ext uri="{FF2B5EF4-FFF2-40B4-BE49-F238E27FC236}">
                <a16:creationId xmlns:a16="http://schemas.microsoft.com/office/drawing/2014/main" id="{2DBF4A16-9BBD-5C17-2E4B-EE68B4E43B66}"/>
              </a:ext>
            </a:extLst>
          </p:cNvPr>
          <p:cNvSpPr>
            <a:spLocks noChangeArrowheads="1"/>
          </p:cNvSpPr>
          <p:nvPr/>
        </p:nvSpPr>
        <p:spPr bwMode="auto">
          <a:xfrm rot="20296214">
            <a:off x="4966182" y="3657657"/>
            <a:ext cx="2204033" cy="358775"/>
          </a:xfrm>
          <a:prstGeom prst="leftArrow">
            <a:avLst>
              <a:gd name="adj1" fmla="val 50000"/>
              <a:gd name="adj2" fmla="val 185730"/>
            </a:avLst>
          </a:prstGeom>
          <a:solidFill>
            <a:schemeClr val="accent5"/>
          </a:solidFill>
          <a:ln w="9525">
            <a:solidFill>
              <a:schemeClr val="tx1"/>
            </a:solidFill>
            <a:miter lim="800000"/>
            <a:headEnd/>
            <a:tailEnd/>
          </a:ln>
          <a:effectLst/>
        </p:spPr>
        <p:txBody>
          <a:bodyPr wrap="none"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endParaRPr lang="en-US" altLang="en-US"/>
          </a:p>
        </p:txBody>
      </p:sp>
    </p:spTree>
    <p:extLst>
      <p:ext uri="{BB962C8B-B14F-4D97-AF65-F5344CB8AC3E}">
        <p14:creationId xmlns:p14="http://schemas.microsoft.com/office/powerpoint/2010/main" val="254957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Spraying</a:t>
            </a:r>
          </a:p>
        </p:txBody>
      </p:sp>
      <p:sp>
        <p:nvSpPr>
          <p:cNvPr id="3" name="Subtitle 2"/>
          <p:cNvSpPr>
            <a:spLocks noGrp="1"/>
          </p:cNvSpPr>
          <p:nvPr>
            <p:ph type="subTitle" idx="1"/>
          </p:nvPr>
        </p:nvSpPr>
        <p:spPr/>
        <p:txBody>
          <a:bodyPr/>
          <a:lstStyle/>
          <a:p>
            <a:endParaRPr lang="en-GB" dirty="0"/>
          </a:p>
        </p:txBody>
      </p:sp>
      <p:sp>
        <p:nvSpPr>
          <p:cNvPr id="4" name="Text Box 11"/>
          <p:cNvSpPr txBox="1">
            <a:spLocks noChangeArrowheads="1"/>
          </p:cNvSpPr>
          <p:nvPr/>
        </p:nvSpPr>
        <p:spPr bwMode="auto">
          <a:xfrm>
            <a:off x="7125195" y="2445740"/>
            <a:ext cx="4680065"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r>
              <a:rPr lang="en-GB" altLang="en-US" sz="2400" dirty="0">
                <a:latin typeface="Arial" panose="020B0604020202020204" pitchFamily="34" charset="0"/>
                <a:cs typeface="Arial" panose="020B0604020202020204" pitchFamily="34" charset="0"/>
              </a:rPr>
              <a:t>The sprayer is attached to the tractor. When the sprayer is working, the tall parts spread out like wings so they can spray lots of the field at the same time.</a:t>
            </a:r>
          </a:p>
          <a:p>
            <a:pPr eaLnBrk="1" hangingPunct="1"/>
            <a:endParaRPr lang="en-GB" altLang="en-US" sz="2800" dirty="0">
              <a:latin typeface="Arial" panose="020B0604020202020204" pitchFamily="34" charset="0"/>
              <a:cs typeface="Arial" panose="020B0604020202020204" pitchFamily="34" charset="0"/>
            </a:endParaRPr>
          </a:p>
          <a:p>
            <a:pPr eaLnBrk="1" hangingPunct="1"/>
            <a:endParaRPr lang="en-GB" altLang="en-US" sz="2800" dirty="0">
              <a:latin typeface="Arial" panose="020B0604020202020204" pitchFamily="34" charset="0"/>
              <a:cs typeface="Arial" panose="020B0604020202020204" pitchFamily="34" charset="0"/>
            </a:endParaRPr>
          </a:p>
          <a:p>
            <a:pPr eaLnBrk="1" hangingPunct="1">
              <a:spcBef>
                <a:spcPct val="50000"/>
              </a:spcBef>
            </a:pPr>
            <a:endParaRPr lang="en-GB" altLang="en-US" sz="2800" b="1" dirty="0">
              <a:latin typeface="Arial" panose="020B0604020202020204" pitchFamily="34" charset="0"/>
              <a:cs typeface="Arial" panose="020B0604020202020204" pitchFamily="34" charset="0"/>
            </a:endParaRPr>
          </a:p>
        </p:txBody>
      </p:sp>
      <p:pic>
        <p:nvPicPr>
          <p:cNvPr id="9" name="Picture 8" descr="A tractor in a field&#10;&#10;Description automatically generated">
            <a:extLst>
              <a:ext uri="{FF2B5EF4-FFF2-40B4-BE49-F238E27FC236}">
                <a16:creationId xmlns:a16="http://schemas.microsoft.com/office/drawing/2014/main" id="{CD69454E-324E-0915-22EA-699A4F6D2B9D}"/>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169276" y="2270841"/>
            <a:ext cx="4427862" cy="3318576"/>
          </a:xfrm>
          <a:prstGeom prst="rect">
            <a:avLst/>
          </a:prstGeom>
        </p:spPr>
      </p:pic>
      <p:sp>
        <p:nvSpPr>
          <p:cNvPr id="10" name="AutoShape 15">
            <a:extLst>
              <a:ext uri="{FF2B5EF4-FFF2-40B4-BE49-F238E27FC236}">
                <a16:creationId xmlns:a16="http://schemas.microsoft.com/office/drawing/2014/main" id="{BCAB17EB-1EC2-36D5-F7CC-703488EE5727}"/>
              </a:ext>
            </a:extLst>
          </p:cNvPr>
          <p:cNvSpPr>
            <a:spLocks noChangeArrowheads="1"/>
          </p:cNvSpPr>
          <p:nvPr/>
        </p:nvSpPr>
        <p:spPr bwMode="auto">
          <a:xfrm rot="20494173">
            <a:off x="5173295" y="3483941"/>
            <a:ext cx="1554092" cy="375929"/>
          </a:xfrm>
          <a:prstGeom prst="leftArrow">
            <a:avLst>
              <a:gd name="adj1" fmla="val 50000"/>
              <a:gd name="adj2" fmla="val 175664"/>
            </a:avLst>
          </a:prstGeom>
          <a:solidFill>
            <a:schemeClr val="accent5"/>
          </a:solidFill>
          <a:ln w="9525">
            <a:solidFill>
              <a:schemeClr val="tx1"/>
            </a:solidFill>
            <a:miter lim="800000"/>
            <a:headEnd/>
            <a:tailEnd/>
          </a:ln>
          <a:effectLst/>
        </p:spPr>
        <p:txBody>
          <a:bodyPr wrap="none"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endParaRPr lang="en-US" altLang="en-US"/>
          </a:p>
        </p:txBody>
      </p:sp>
      <p:sp>
        <p:nvSpPr>
          <p:cNvPr id="11" name="TextBox 10">
            <a:extLst>
              <a:ext uri="{FF2B5EF4-FFF2-40B4-BE49-F238E27FC236}">
                <a16:creationId xmlns:a16="http://schemas.microsoft.com/office/drawing/2014/main" id="{464423C6-4DB9-20E2-997C-2AF974BBD919}"/>
              </a:ext>
            </a:extLst>
          </p:cNvPr>
          <p:cNvSpPr txBox="1"/>
          <p:nvPr/>
        </p:nvSpPr>
        <p:spPr>
          <a:xfrm>
            <a:off x="864065" y="5741820"/>
            <a:ext cx="10549309" cy="1231106"/>
          </a:xfrm>
          <a:prstGeom prst="rect">
            <a:avLst/>
          </a:prstGeom>
          <a:noFill/>
        </p:spPr>
        <p:txBody>
          <a:bodyPr wrap="square" rtlCol="0">
            <a:spAutoFit/>
          </a:bodyPr>
          <a:lstStyle/>
          <a:p>
            <a:r>
              <a:rPr lang="en-GB" altLang="en-US" sz="2800" b="1" dirty="0">
                <a:latin typeface="Arial" panose="020B0604020202020204" pitchFamily="34" charset="0"/>
                <a:cs typeface="Arial" panose="020B0604020202020204" pitchFamily="34" charset="0"/>
              </a:rPr>
              <a:t>In spring, the seeds begin to grow into plants. They are sprayed to help them grow and protect them from pests.</a:t>
            </a:r>
          </a:p>
          <a:p>
            <a:endParaRPr lang="en-GB" dirty="0"/>
          </a:p>
        </p:txBody>
      </p:sp>
    </p:spTree>
    <p:extLst>
      <p:ext uri="{BB962C8B-B14F-4D97-AF65-F5344CB8AC3E}">
        <p14:creationId xmlns:p14="http://schemas.microsoft.com/office/powerpoint/2010/main" val="76564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Growing </a:t>
            </a:r>
          </a:p>
        </p:txBody>
      </p:sp>
      <p:sp>
        <p:nvSpPr>
          <p:cNvPr id="4" name="Text Box 4"/>
          <p:cNvSpPr txBox="1">
            <a:spLocks noChangeArrowheads="1"/>
          </p:cNvSpPr>
          <p:nvPr/>
        </p:nvSpPr>
        <p:spPr bwMode="auto">
          <a:xfrm>
            <a:off x="1168614" y="5722837"/>
            <a:ext cx="106682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r>
              <a:rPr lang="en-GB" altLang="en-US" sz="2800" dirty="0">
                <a:latin typeface="Arial" panose="020B0604020202020204" pitchFamily="34" charset="0"/>
                <a:cs typeface="Arial" panose="020B0604020202020204" pitchFamily="34" charset="0"/>
              </a:rPr>
              <a:t>Soil gives plants the food they need to grow and stay healthy.</a:t>
            </a:r>
          </a:p>
        </p:txBody>
      </p:sp>
      <p:pic>
        <p:nvPicPr>
          <p:cNvPr id="5" name="Picture 4" descr="Wheat initial growth - close up (428 x 45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00624" y="2840924"/>
            <a:ext cx="1980558" cy="210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Winter Wheat May - close up (576 x 56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7874" y="2840924"/>
            <a:ext cx="2011811" cy="210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1"/>
          <p:cNvSpPr txBox="1">
            <a:spLocks noChangeArrowheads="1"/>
          </p:cNvSpPr>
          <p:nvPr/>
        </p:nvSpPr>
        <p:spPr bwMode="auto">
          <a:xfrm>
            <a:off x="1063139" y="2156958"/>
            <a:ext cx="10366861"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r>
              <a:rPr lang="en-GB" altLang="en-US" sz="2800" dirty="0">
                <a:latin typeface="Arial" panose="020B0604020202020204" pitchFamily="34" charset="0"/>
                <a:cs typeface="Arial" panose="020B0604020202020204" pitchFamily="34" charset="0"/>
              </a:rPr>
              <a:t>To grow, plants need </a:t>
            </a:r>
            <a:r>
              <a:rPr lang="en-GB" altLang="en-US" sz="2800" b="1" dirty="0">
                <a:solidFill>
                  <a:schemeClr val="accent5"/>
                </a:solidFill>
                <a:latin typeface="Arial" panose="020B0604020202020204" pitchFamily="34" charset="0"/>
                <a:cs typeface="Arial" panose="020B0604020202020204" pitchFamily="34" charset="0"/>
              </a:rPr>
              <a:t>light</a:t>
            </a:r>
            <a:r>
              <a:rPr lang="en-GB" altLang="en-US" sz="2800" dirty="0">
                <a:latin typeface="Arial" panose="020B0604020202020204" pitchFamily="34" charset="0"/>
                <a:cs typeface="Arial" panose="020B0604020202020204" pitchFamily="34" charset="0"/>
              </a:rPr>
              <a:t> from the sun and </a:t>
            </a:r>
            <a:r>
              <a:rPr lang="en-GB" altLang="en-US" sz="2800" b="1" dirty="0">
                <a:solidFill>
                  <a:schemeClr val="accent5"/>
                </a:solidFill>
                <a:latin typeface="Arial" panose="020B0604020202020204" pitchFamily="34" charset="0"/>
                <a:cs typeface="Arial" panose="020B0604020202020204" pitchFamily="34" charset="0"/>
              </a:rPr>
              <a:t>water</a:t>
            </a:r>
            <a:r>
              <a:rPr lang="en-GB" altLang="en-US" sz="2800" dirty="0">
                <a:latin typeface="Arial" panose="020B0604020202020204" pitchFamily="34" charset="0"/>
                <a:cs typeface="Arial" panose="020B0604020202020204" pitchFamily="34" charset="0"/>
              </a:rPr>
              <a:t> from the rain.</a:t>
            </a:r>
          </a:p>
          <a:p>
            <a:pPr eaLnBrk="1" hangingPunct="1">
              <a:spcBef>
                <a:spcPct val="50000"/>
              </a:spcBef>
            </a:pPr>
            <a:endParaRPr lang="en-GB" altLang="en-US" sz="2800" b="1" dirty="0"/>
          </a:p>
        </p:txBody>
      </p:sp>
      <p:sp>
        <p:nvSpPr>
          <p:cNvPr id="9" name="Text Box 22"/>
          <p:cNvSpPr txBox="1">
            <a:spLocks noChangeArrowheads="1"/>
          </p:cNvSpPr>
          <p:nvPr/>
        </p:nvSpPr>
        <p:spPr bwMode="auto">
          <a:xfrm>
            <a:off x="1168614" y="5239436"/>
            <a:ext cx="85693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r>
              <a:rPr lang="en-GB" altLang="en-US" sz="2800" dirty="0">
                <a:latin typeface="Arial" panose="020B0604020202020204" pitchFamily="34" charset="0"/>
                <a:cs typeface="Arial" panose="020B0604020202020204" pitchFamily="34" charset="0"/>
              </a:rPr>
              <a:t>This is what wheat looks like when it is growing.</a:t>
            </a:r>
          </a:p>
        </p:txBody>
      </p:sp>
      <p:pic>
        <p:nvPicPr>
          <p:cNvPr id="11" name="Picture 10" descr="A field of wheat under a blue sky&#10;&#10;Description automatically generated">
            <a:extLst>
              <a:ext uri="{FF2B5EF4-FFF2-40B4-BE49-F238E27FC236}">
                <a16:creationId xmlns:a16="http://schemas.microsoft.com/office/drawing/2014/main" id="{41A22247-4B58-21AA-E337-833CD3F803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57647" y="2848216"/>
            <a:ext cx="2801664" cy="2100942"/>
          </a:xfrm>
          <a:prstGeom prst="rect">
            <a:avLst/>
          </a:prstGeom>
        </p:spPr>
      </p:pic>
      <p:sp>
        <p:nvSpPr>
          <p:cNvPr id="14" name="AutoShape 15">
            <a:extLst>
              <a:ext uri="{FF2B5EF4-FFF2-40B4-BE49-F238E27FC236}">
                <a16:creationId xmlns:a16="http://schemas.microsoft.com/office/drawing/2014/main" id="{062B279C-812A-55EC-8910-1B21F26FF36D}"/>
              </a:ext>
            </a:extLst>
          </p:cNvPr>
          <p:cNvSpPr>
            <a:spLocks noChangeArrowheads="1"/>
          </p:cNvSpPr>
          <p:nvPr/>
        </p:nvSpPr>
        <p:spPr bwMode="auto">
          <a:xfrm rot="10800000">
            <a:off x="3039481" y="3561940"/>
            <a:ext cx="1554092" cy="375929"/>
          </a:xfrm>
          <a:prstGeom prst="leftArrow">
            <a:avLst>
              <a:gd name="adj1" fmla="val 50000"/>
              <a:gd name="adj2" fmla="val 175664"/>
            </a:avLst>
          </a:prstGeom>
          <a:solidFill>
            <a:schemeClr val="accent5"/>
          </a:solidFill>
          <a:ln w="9525">
            <a:solidFill>
              <a:schemeClr val="tx1"/>
            </a:solidFill>
            <a:miter lim="800000"/>
            <a:headEnd/>
            <a:tailEnd/>
          </a:ln>
          <a:effectLst/>
        </p:spPr>
        <p:txBody>
          <a:bodyPr wrap="none"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endParaRPr lang="en-US" altLang="en-US"/>
          </a:p>
        </p:txBody>
      </p:sp>
      <p:sp>
        <p:nvSpPr>
          <p:cNvPr id="15" name="AutoShape 15">
            <a:extLst>
              <a:ext uri="{FF2B5EF4-FFF2-40B4-BE49-F238E27FC236}">
                <a16:creationId xmlns:a16="http://schemas.microsoft.com/office/drawing/2014/main" id="{42E7A828-B7AD-EC08-92B0-83308420F72D}"/>
              </a:ext>
            </a:extLst>
          </p:cNvPr>
          <p:cNvSpPr>
            <a:spLocks noChangeArrowheads="1"/>
          </p:cNvSpPr>
          <p:nvPr/>
        </p:nvSpPr>
        <p:spPr bwMode="auto">
          <a:xfrm rot="10800000">
            <a:off x="6029274" y="3584267"/>
            <a:ext cx="1554092" cy="375929"/>
          </a:xfrm>
          <a:prstGeom prst="leftArrow">
            <a:avLst>
              <a:gd name="adj1" fmla="val 50000"/>
              <a:gd name="adj2" fmla="val 175664"/>
            </a:avLst>
          </a:prstGeom>
          <a:solidFill>
            <a:schemeClr val="accent5"/>
          </a:solidFill>
          <a:ln w="9525">
            <a:solidFill>
              <a:schemeClr val="tx1"/>
            </a:solidFill>
            <a:miter lim="800000"/>
            <a:headEnd/>
            <a:tailEnd/>
          </a:ln>
          <a:effectLst/>
        </p:spPr>
        <p:txBody>
          <a:bodyPr wrap="none"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endParaRPr lang="en-US" altLang="en-US"/>
          </a:p>
        </p:txBody>
      </p:sp>
    </p:spTree>
    <p:extLst>
      <p:ext uri="{BB962C8B-B14F-4D97-AF65-F5344CB8AC3E}">
        <p14:creationId xmlns:p14="http://schemas.microsoft.com/office/powerpoint/2010/main" val="76564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Harvesting</a:t>
            </a:r>
          </a:p>
        </p:txBody>
      </p:sp>
      <p:sp>
        <p:nvSpPr>
          <p:cNvPr id="4" name="Text Box 4"/>
          <p:cNvSpPr txBox="1">
            <a:spLocks noChangeArrowheads="1"/>
          </p:cNvSpPr>
          <p:nvPr/>
        </p:nvSpPr>
        <p:spPr bwMode="auto">
          <a:xfrm>
            <a:off x="1109019" y="5862156"/>
            <a:ext cx="768264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spcBef>
                <a:spcPct val="50000"/>
              </a:spcBef>
            </a:pPr>
            <a:r>
              <a:rPr lang="en-GB" altLang="en-US" sz="2800" b="1" dirty="0">
                <a:latin typeface="Arial" panose="020B0604020202020204" pitchFamily="34" charset="0"/>
                <a:cs typeface="Arial" panose="020B0604020202020204" pitchFamily="34" charset="0"/>
              </a:rPr>
              <a:t>In the late summer the wheat is harvested.</a:t>
            </a:r>
          </a:p>
        </p:txBody>
      </p:sp>
      <p:sp>
        <p:nvSpPr>
          <p:cNvPr id="5" name="Text Box 6"/>
          <p:cNvSpPr txBox="1">
            <a:spLocks noChangeArrowheads="1"/>
          </p:cNvSpPr>
          <p:nvPr/>
        </p:nvSpPr>
        <p:spPr bwMode="auto">
          <a:xfrm>
            <a:off x="6872268" y="2598548"/>
            <a:ext cx="4699037"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r>
              <a:rPr lang="en-GB" altLang="en-US" sz="2800" dirty="0">
                <a:latin typeface="Arial" panose="020B0604020202020204" pitchFamily="34" charset="0"/>
                <a:cs typeface="Arial" panose="020B0604020202020204" pitchFamily="34" charset="0"/>
              </a:rPr>
              <a:t>This is a combine harvester. The machine cuts the wheat and separates the grain, the straw and the chaff.</a:t>
            </a:r>
          </a:p>
          <a:p>
            <a:pPr eaLnBrk="1" hangingPunct="1">
              <a:spcBef>
                <a:spcPct val="50000"/>
              </a:spcBef>
            </a:pPr>
            <a:endParaRPr lang="en-GB" altLang="en-US" sz="2400" dirty="0">
              <a:latin typeface="Century Gothic" pitchFamily="34" charset="0"/>
            </a:endParaRPr>
          </a:p>
        </p:txBody>
      </p:sp>
      <p:pic>
        <p:nvPicPr>
          <p:cNvPr id="9" name="Picture 8" descr="A large yellow farm machine in a field&#10;&#10;Description automatically generated">
            <a:extLst>
              <a:ext uri="{FF2B5EF4-FFF2-40B4-BE49-F238E27FC236}">
                <a16:creationId xmlns:a16="http://schemas.microsoft.com/office/drawing/2014/main" id="{74199BA2-F369-BF56-54C6-9CD4A0691307}"/>
              </a:ext>
            </a:extLst>
          </p:cNvPr>
          <p:cNvPicPr>
            <a:picLocks noChangeAspect="1"/>
          </p:cNvPicPr>
          <p:nvPr/>
        </p:nvPicPr>
        <p:blipFill>
          <a:blip r:embed="rId2"/>
          <a:stretch>
            <a:fillRect/>
          </a:stretch>
        </p:blipFill>
        <p:spPr>
          <a:xfrm>
            <a:off x="1169274" y="2355354"/>
            <a:ext cx="5135199" cy="3346438"/>
          </a:xfrm>
          <a:prstGeom prst="rect">
            <a:avLst/>
          </a:prstGeom>
        </p:spPr>
      </p:pic>
      <p:sp>
        <p:nvSpPr>
          <p:cNvPr id="10" name="AutoShape 10">
            <a:extLst>
              <a:ext uri="{FF2B5EF4-FFF2-40B4-BE49-F238E27FC236}">
                <a16:creationId xmlns:a16="http://schemas.microsoft.com/office/drawing/2014/main" id="{204B8B8D-42B7-F303-F362-B81695B8DD63}"/>
              </a:ext>
            </a:extLst>
          </p:cNvPr>
          <p:cNvSpPr>
            <a:spLocks noChangeArrowheads="1"/>
          </p:cNvSpPr>
          <p:nvPr/>
        </p:nvSpPr>
        <p:spPr bwMode="auto">
          <a:xfrm rot="20033109">
            <a:off x="4025934" y="3594210"/>
            <a:ext cx="2820535" cy="378556"/>
          </a:xfrm>
          <a:prstGeom prst="leftArrow">
            <a:avLst>
              <a:gd name="adj1" fmla="val 50000"/>
              <a:gd name="adj2" fmla="val 195686"/>
            </a:avLst>
          </a:prstGeom>
          <a:solidFill>
            <a:schemeClr val="accent5"/>
          </a:solidFill>
          <a:ln w="9525">
            <a:solidFill>
              <a:schemeClr val="tx1"/>
            </a:solidFill>
            <a:miter lim="800000"/>
            <a:headEnd/>
            <a:tailEnd/>
          </a:ln>
          <a:effectLst/>
        </p:spPr>
        <p:txBody>
          <a:bodyPr wrap="none"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endParaRPr lang="en-US" altLang="en-US"/>
          </a:p>
        </p:txBody>
      </p:sp>
    </p:spTree>
    <p:extLst>
      <p:ext uri="{BB962C8B-B14F-4D97-AF65-F5344CB8AC3E}">
        <p14:creationId xmlns:p14="http://schemas.microsoft.com/office/powerpoint/2010/main" val="76564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Wheat grains</a:t>
            </a:r>
          </a:p>
        </p:txBody>
      </p:sp>
      <p:sp>
        <p:nvSpPr>
          <p:cNvPr id="6" name="Text Box 9"/>
          <p:cNvSpPr txBox="1">
            <a:spLocks noChangeArrowheads="1"/>
          </p:cNvSpPr>
          <p:nvPr/>
        </p:nvSpPr>
        <p:spPr bwMode="auto">
          <a:xfrm>
            <a:off x="1097836" y="2185988"/>
            <a:ext cx="995334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r>
              <a:rPr lang="en-GB" altLang="en-US" sz="2800" dirty="0">
                <a:latin typeface="Arial" panose="020B0604020202020204" pitchFamily="34" charset="0"/>
                <a:cs typeface="Arial" panose="020B0604020202020204" pitchFamily="34" charset="0"/>
              </a:rPr>
              <a:t>These are called ears. The grain is inside the ears. The grain is the part we make into food. </a:t>
            </a:r>
          </a:p>
        </p:txBody>
      </p:sp>
      <p:grpSp>
        <p:nvGrpSpPr>
          <p:cNvPr id="7" name="Group 6"/>
          <p:cNvGrpSpPr>
            <a:grpSpLocks/>
          </p:cNvGrpSpPr>
          <p:nvPr/>
        </p:nvGrpSpPr>
        <p:grpSpPr bwMode="auto">
          <a:xfrm>
            <a:off x="4744295" y="3717906"/>
            <a:ext cx="2910883" cy="2544479"/>
            <a:chOff x="3288" y="1480"/>
            <a:chExt cx="2314" cy="1960"/>
          </a:xfrm>
        </p:grpSpPr>
        <p:pic>
          <p:nvPicPr>
            <p:cNvPr id="9" name="Picture 8" descr="wheat (310 x 20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88" y="1480"/>
              <a:ext cx="2314" cy="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9"/>
            <p:cNvSpPr txBox="1">
              <a:spLocks noChangeArrowheads="1"/>
            </p:cNvSpPr>
            <p:nvPr/>
          </p:nvSpPr>
          <p:spPr bwMode="auto">
            <a:xfrm>
              <a:off x="3288" y="3113"/>
              <a:ext cx="204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spcBef>
                  <a:spcPct val="50000"/>
                </a:spcBef>
              </a:pPr>
              <a:r>
                <a:rPr lang="en-GB" altLang="en-US" sz="2800" dirty="0">
                  <a:latin typeface="Arial" panose="020B0604020202020204" pitchFamily="34" charset="0"/>
                  <a:cs typeface="Arial" panose="020B0604020202020204" pitchFamily="34" charset="0"/>
                </a:rPr>
                <a:t>This is grain.</a:t>
              </a:r>
              <a:endParaRPr lang="en-US" altLang="en-US" sz="2800" dirty="0">
                <a:latin typeface="Arial" panose="020B0604020202020204" pitchFamily="34" charset="0"/>
                <a:cs typeface="Arial" panose="020B0604020202020204" pitchFamily="34" charset="0"/>
              </a:endParaRPr>
            </a:p>
          </p:txBody>
        </p:sp>
      </p:grpSp>
      <p:pic>
        <p:nvPicPr>
          <p:cNvPr id="11" name="Picture 10" descr="Close-up of wheat stalks in a field&#10;&#10;Description automatically generated">
            <a:extLst>
              <a:ext uri="{FF2B5EF4-FFF2-40B4-BE49-F238E27FC236}">
                <a16:creationId xmlns:a16="http://schemas.microsoft.com/office/drawing/2014/main" id="{70D2D876-B647-51AA-98EF-B058614DEF2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9274" y="3305645"/>
            <a:ext cx="2349847" cy="3047181"/>
          </a:xfrm>
          <a:prstGeom prst="rect">
            <a:avLst/>
          </a:prstGeom>
        </p:spPr>
      </p:pic>
      <p:sp>
        <p:nvSpPr>
          <p:cNvPr id="12" name="AutoShape 7">
            <a:extLst>
              <a:ext uri="{FF2B5EF4-FFF2-40B4-BE49-F238E27FC236}">
                <a16:creationId xmlns:a16="http://schemas.microsoft.com/office/drawing/2014/main" id="{9FCB94A3-0B82-48D0-0C9D-BEFE689B63D9}"/>
              </a:ext>
            </a:extLst>
          </p:cNvPr>
          <p:cNvSpPr>
            <a:spLocks noChangeArrowheads="1"/>
          </p:cNvSpPr>
          <p:nvPr/>
        </p:nvSpPr>
        <p:spPr bwMode="auto">
          <a:xfrm rot="19809915">
            <a:off x="2246373" y="3626580"/>
            <a:ext cx="1946834" cy="271410"/>
          </a:xfrm>
          <a:prstGeom prst="leftArrow">
            <a:avLst>
              <a:gd name="adj1" fmla="val 50000"/>
              <a:gd name="adj2" fmla="val 266728"/>
            </a:avLst>
          </a:prstGeom>
          <a:solidFill>
            <a:schemeClr val="accent5"/>
          </a:solidFill>
          <a:ln w="9525">
            <a:solidFill>
              <a:schemeClr val="tx1"/>
            </a:solidFill>
            <a:miter lim="800000"/>
            <a:headEnd/>
            <a:tailEnd/>
          </a:ln>
          <a:effectLst/>
        </p:spPr>
        <p:txBody>
          <a:bodyPr wrap="none"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endParaRPr lang="en-US" altLang="en-US"/>
          </a:p>
        </p:txBody>
      </p:sp>
    </p:spTree>
    <p:extLst>
      <p:ext uri="{BB962C8B-B14F-4D97-AF65-F5344CB8AC3E}">
        <p14:creationId xmlns:p14="http://schemas.microsoft.com/office/powerpoint/2010/main" val="76564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Wheat straw</a:t>
            </a:r>
          </a:p>
        </p:txBody>
      </p:sp>
      <p:sp>
        <p:nvSpPr>
          <p:cNvPr id="4" name="Text Box 7"/>
          <p:cNvSpPr txBox="1">
            <a:spLocks noChangeArrowheads="1"/>
          </p:cNvSpPr>
          <p:nvPr/>
        </p:nvSpPr>
        <p:spPr bwMode="auto">
          <a:xfrm>
            <a:off x="1169274" y="2240563"/>
            <a:ext cx="856932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r>
              <a:rPr lang="en-GB" altLang="en-US" sz="2800" dirty="0">
                <a:latin typeface="Arial" panose="020B0604020202020204" pitchFamily="34" charset="0"/>
                <a:cs typeface="Arial" panose="020B0604020202020204" pitchFamily="34" charset="0"/>
              </a:rPr>
              <a:t>These are the stalks that are made into straw. </a:t>
            </a:r>
          </a:p>
          <a:p>
            <a:pPr algn="ctr" eaLnBrk="1" hangingPunct="1"/>
            <a:r>
              <a:rPr lang="en-GB" altLang="en-US" sz="2000" dirty="0"/>
              <a:t> </a:t>
            </a:r>
          </a:p>
        </p:txBody>
      </p:sp>
      <p:grpSp>
        <p:nvGrpSpPr>
          <p:cNvPr id="7" name="Group 6"/>
          <p:cNvGrpSpPr>
            <a:grpSpLocks/>
          </p:cNvGrpSpPr>
          <p:nvPr/>
        </p:nvGrpSpPr>
        <p:grpSpPr bwMode="auto">
          <a:xfrm>
            <a:off x="5676988" y="3236037"/>
            <a:ext cx="3019425" cy="3086099"/>
            <a:chOff x="3246" y="1797"/>
            <a:chExt cx="1902" cy="1944"/>
          </a:xfrm>
        </p:grpSpPr>
        <p:pic>
          <p:nvPicPr>
            <p:cNvPr id="8" name="Picture 7" descr="Straw(676 x 50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88" y="1797"/>
              <a:ext cx="1860" cy="1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4"/>
            <p:cNvSpPr txBox="1">
              <a:spLocks noChangeArrowheads="1"/>
            </p:cNvSpPr>
            <p:nvPr/>
          </p:nvSpPr>
          <p:spPr bwMode="auto">
            <a:xfrm>
              <a:off x="3246" y="3414"/>
              <a:ext cx="154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spcBef>
                  <a:spcPct val="50000"/>
                </a:spcBef>
              </a:pPr>
              <a:r>
                <a:rPr lang="en-GB" altLang="en-US" sz="2800" dirty="0">
                  <a:latin typeface="Arial" panose="020B0604020202020204" pitchFamily="34" charset="0"/>
                  <a:cs typeface="Arial" panose="020B0604020202020204" pitchFamily="34" charset="0"/>
                </a:rPr>
                <a:t>This is straw.</a:t>
              </a:r>
              <a:endParaRPr lang="en-US" altLang="en-US" sz="2800" dirty="0">
                <a:latin typeface="Arial" panose="020B0604020202020204" pitchFamily="34" charset="0"/>
                <a:cs typeface="Arial" panose="020B0604020202020204" pitchFamily="34" charset="0"/>
              </a:endParaRPr>
            </a:p>
          </p:txBody>
        </p:sp>
      </p:grpSp>
      <p:pic>
        <p:nvPicPr>
          <p:cNvPr id="3" name="Picture 2" descr="Close-up of wheat stalks in a field&#10;&#10;Description automatically generated">
            <a:extLst>
              <a:ext uri="{FF2B5EF4-FFF2-40B4-BE49-F238E27FC236}">
                <a16:creationId xmlns:a16="http://schemas.microsoft.com/office/drawing/2014/main" id="{43E83A8B-D74A-E94E-1644-341E219ADF1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9274" y="2886195"/>
            <a:ext cx="2781941" cy="3607502"/>
          </a:xfrm>
          <a:prstGeom prst="rect">
            <a:avLst/>
          </a:prstGeom>
        </p:spPr>
      </p:pic>
      <p:sp>
        <p:nvSpPr>
          <p:cNvPr id="10" name="AutoShape 8">
            <a:extLst>
              <a:ext uri="{FF2B5EF4-FFF2-40B4-BE49-F238E27FC236}">
                <a16:creationId xmlns:a16="http://schemas.microsoft.com/office/drawing/2014/main" id="{A09EFCCD-56F3-0286-1954-A1B6BFDFCAEB}"/>
              </a:ext>
            </a:extLst>
          </p:cNvPr>
          <p:cNvSpPr>
            <a:spLocks noChangeArrowheads="1"/>
          </p:cNvSpPr>
          <p:nvPr/>
        </p:nvSpPr>
        <p:spPr bwMode="auto">
          <a:xfrm rot="18530849">
            <a:off x="3010229" y="4304736"/>
            <a:ext cx="2926284" cy="389901"/>
          </a:xfrm>
          <a:prstGeom prst="leftArrow">
            <a:avLst>
              <a:gd name="adj1" fmla="val 50000"/>
              <a:gd name="adj2" fmla="val 275184"/>
            </a:avLst>
          </a:prstGeom>
          <a:solidFill>
            <a:schemeClr val="accent5"/>
          </a:solidFill>
          <a:ln w="9525">
            <a:solidFill>
              <a:schemeClr val="tx1"/>
            </a:solidFill>
            <a:miter lim="800000"/>
            <a:headEnd/>
            <a:tailEnd/>
          </a:ln>
          <a:effectLst/>
        </p:spPr>
        <p:txBody>
          <a:bodyPr wrap="none"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endParaRPr lang="en-US" altLang="en-US"/>
          </a:p>
        </p:txBody>
      </p:sp>
    </p:spTree>
    <p:extLst>
      <p:ext uri="{BB962C8B-B14F-4D97-AF65-F5344CB8AC3E}">
        <p14:creationId xmlns:p14="http://schemas.microsoft.com/office/powerpoint/2010/main" val="76564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Storing the grain </a:t>
            </a:r>
          </a:p>
        </p:txBody>
      </p:sp>
      <p:sp>
        <p:nvSpPr>
          <p:cNvPr id="4" name="Text Box 12"/>
          <p:cNvSpPr txBox="1">
            <a:spLocks noChangeArrowheads="1"/>
          </p:cNvSpPr>
          <p:nvPr/>
        </p:nvSpPr>
        <p:spPr bwMode="auto">
          <a:xfrm>
            <a:off x="6786791" y="2292356"/>
            <a:ext cx="4837144"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r>
              <a:rPr lang="en-GB" altLang="en-US" sz="2800" dirty="0">
                <a:latin typeface="Arial" panose="020B0604020202020204" pitchFamily="34" charset="0"/>
                <a:cs typeface="Arial" panose="020B0604020202020204" pitchFamily="34" charset="0"/>
              </a:rPr>
              <a:t>This is the store where the grain is kept before it goes to be milled or used to make breakfast cereal.</a:t>
            </a:r>
          </a:p>
          <a:p>
            <a:pPr eaLnBrk="1" hangingPunct="1"/>
            <a:endParaRPr lang="en-GB" altLang="en-US" sz="2800" dirty="0">
              <a:latin typeface="Arial" panose="020B0604020202020204" pitchFamily="34" charset="0"/>
              <a:cs typeface="Arial" panose="020B0604020202020204" pitchFamily="34" charset="0"/>
            </a:endParaRPr>
          </a:p>
          <a:p>
            <a:pPr eaLnBrk="1" hangingPunct="1"/>
            <a:endParaRPr lang="en-GB" altLang="en-US" sz="2000" dirty="0"/>
          </a:p>
          <a:p>
            <a:pPr algn="ctr" eaLnBrk="1" hangingPunct="1"/>
            <a:endParaRPr lang="en-GB" altLang="en-US" sz="2000" dirty="0"/>
          </a:p>
        </p:txBody>
      </p:sp>
      <p:pic>
        <p:nvPicPr>
          <p:cNvPr id="5" name="Picture 4" descr="Straw barn(676 x 50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69274" y="2283798"/>
            <a:ext cx="5316778" cy="3987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56460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778F9C6E6CA40469EF8D815CB2EEB82" ma:contentTypeVersion="10" ma:contentTypeDescription="Create a new document." ma:contentTypeScope="" ma:versionID="c5c98a55917ccde4ddfc5ee965a8addc">
  <xsd:schema xmlns:xsd="http://www.w3.org/2001/XMLSchema" xmlns:xs="http://www.w3.org/2001/XMLSchema" xmlns:p="http://schemas.microsoft.com/office/2006/metadata/properties" xmlns:ns3="8409cf61-8f5f-4421-9a3e-169c7d6c7b55" targetNamespace="http://schemas.microsoft.com/office/2006/metadata/properties" ma:root="true" ma:fieldsID="7be39e7d375db3d5108834e686031dae" ns3:_="">
    <xsd:import namespace="8409cf61-8f5f-4421-9a3e-169c7d6c7b5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09cf61-8f5f-4421-9a3e-169c7d6c7b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19990D-7CD8-4672-943A-03B5F87A1C38}">
  <ds:schemaRefs>
    <ds:schemaRef ds:uri="http://schemas.microsoft.com/sharepoint/v3/contenttype/forms"/>
  </ds:schemaRefs>
</ds:datastoreItem>
</file>

<file path=customXml/itemProps2.xml><?xml version="1.0" encoding="utf-8"?>
<ds:datastoreItem xmlns:ds="http://schemas.openxmlformats.org/officeDocument/2006/customXml" ds:itemID="{CC1F34C9-59B8-4D51-8896-D4A66BD23EAE}">
  <ds:schemaRefs>
    <ds:schemaRef ds:uri="http://schemas.microsoft.com/office/2006/metadata/properties"/>
    <ds:schemaRef ds:uri="http://www.w3.org/XML/1998/namespace"/>
    <ds:schemaRef ds:uri="http://purl.org/dc/dcmitype/"/>
    <ds:schemaRef ds:uri="http://schemas.microsoft.com/office/2006/documentManagement/types"/>
    <ds:schemaRef ds:uri="http://purl.org/dc/elements/1.1/"/>
    <ds:schemaRef ds:uri="8409cf61-8f5f-4421-9a3e-169c7d6c7b55"/>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D8BA56A5-F27B-4624-8CC0-089A920F22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09cf61-8f5f-4421-9a3e-169c7d6c7b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141</TotalTime>
  <Words>345</Words>
  <Application>Microsoft Office PowerPoint</Application>
  <PresentationFormat>Widescreen</PresentationFormat>
  <Paragraphs>43</Paragraphs>
  <Slides>12</Slides>
  <Notes>0</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12</vt:i4>
      </vt:variant>
    </vt:vector>
  </HeadingPairs>
  <TitlesOfParts>
    <vt:vector size="19" baseType="lpstr">
      <vt:lpstr>Arial</vt:lpstr>
      <vt:lpstr>Calibri</vt:lpstr>
      <vt:lpstr>Century Gothic</vt:lpstr>
      <vt:lpstr>Office Theme</vt:lpstr>
      <vt:lpstr>Custom Design</vt:lpstr>
      <vt:lpstr>1_Custom Design</vt:lpstr>
      <vt:lpstr>3_Custom Design</vt:lpstr>
      <vt:lpstr>Growing wheat</vt:lpstr>
      <vt:lpstr>Do you know what this is?</vt:lpstr>
      <vt:lpstr>How is wheat grown?</vt:lpstr>
      <vt:lpstr>Spraying</vt:lpstr>
      <vt:lpstr>Growing </vt:lpstr>
      <vt:lpstr>Harvesting</vt:lpstr>
      <vt:lpstr>Wheat grains</vt:lpstr>
      <vt:lpstr>Wheat straw</vt:lpstr>
      <vt:lpstr>Storing the grain </vt:lpstr>
      <vt:lpstr>Flour</vt:lpstr>
      <vt:lpstr>Can you name these foods made from wheat?</vt:lpstr>
      <vt:lpstr>Growing wheat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Elsa Healey</cp:lastModifiedBy>
  <cp:revision>32</cp:revision>
  <dcterms:created xsi:type="dcterms:W3CDTF">2018-10-10T09:22:08Z</dcterms:created>
  <dcterms:modified xsi:type="dcterms:W3CDTF">2023-10-25T07:24:35Z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0x0101001778F9C6E6CA40469EF8D815CB2EEB82</vt:lpwstr>
  </property>
</Properties>
</file>