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50" r:id="rId4"/>
    <p:sldMasterId id="2147483652" r:id="rId5"/>
    <p:sldMasterId id="2147483656" r:id="rId6"/>
    <p:sldMasterId id="2147483662" r:id="rId7"/>
  </p:sldMasterIdLst>
  <p:notesMasterIdLst>
    <p:notesMasterId r:id="rId37"/>
  </p:notesMasterIdLst>
  <p:sldIdLst>
    <p:sldId id="256" r:id="rId8"/>
    <p:sldId id="264" r:id="rId9"/>
    <p:sldId id="265" r:id="rId10"/>
    <p:sldId id="269" r:id="rId11"/>
    <p:sldId id="270" r:id="rId12"/>
    <p:sldId id="271" r:id="rId13"/>
    <p:sldId id="272" r:id="rId14"/>
    <p:sldId id="273" r:id="rId15"/>
    <p:sldId id="274" r:id="rId16"/>
    <p:sldId id="266" r:id="rId17"/>
    <p:sldId id="294" r:id="rId18"/>
    <p:sldId id="295" r:id="rId19"/>
    <p:sldId id="296" r:id="rId20"/>
    <p:sldId id="297" r:id="rId21"/>
    <p:sldId id="298" r:id="rId22"/>
    <p:sldId id="300" r:id="rId23"/>
    <p:sldId id="301" r:id="rId24"/>
    <p:sldId id="278" r:id="rId25"/>
    <p:sldId id="279" r:id="rId26"/>
    <p:sldId id="288" r:id="rId27"/>
    <p:sldId id="281" r:id="rId28"/>
    <p:sldId id="263" r:id="rId29"/>
    <p:sldId id="268" r:id="rId30"/>
    <p:sldId id="289" r:id="rId31"/>
    <p:sldId id="290" r:id="rId32"/>
    <p:sldId id="291" r:id="rId33"/>
    <p:sldId id="292" r:id="rId34"/>
    <p:sldId id="293"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40" clrIdx="0">
    <p:extLst>
      <p:ext uri="{19B8F6BF-5375-455C-9EA6-DF929625EA0E}">
        <p15:presenceInfo xmlns:p15="http://schemas.microsoft.com/office/powerpoint/2012/main" userId="Ewen Trafford" providerId="None"/>
      </p:ext>
    </p:extLst>
  </p:cmAuthor>
  <p:cmAuthor id="2" name="Frances Meek" initials="FM" lastIdx="11" clrIdx="1">
    <p:extLst>
      <p:ext uri="{19B8F6BF-5375-455C-9EA6-DF929625EA0E}">
        <p15:presenceInfo xmlns:p15="http://schemas.microsoft.com/office/powerpoint/2012/main" userId="S-1-5-21-1974762338-2042246095-630515929-1143" providerId="AD"/>
      </p:ext>
    </p:extLst>
  </p:cmAuthor>
  <p:cmAuthor id="3" name="Boardroom " initials="B" lastIdx="9" clrIdx="2">
    <p:extLst>
      <p:ext uri="{19B8F6BF-5375-455C-9EA6-DF929625EA0E}">
        <p15:presenceInfo xmlns:p15="http://schemas.microsoft.com/office/powerpoint/2012/main" userId="Boardroom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36A47-26AC-4191-94DF-F4E92751EEED}" v="1" dt="2024-08-30T08:34:11.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2" autoAdjust="0"/>
  </p:normalViewPr>
  <p:slideViewPr>
    <p:cSldViewPr snapToGrid="0" snapToObjects="1">
      <p:cViewPr varScale="1">
        <p:scale>
          <a:sx n="79" d="100"/>
          <a:sy n="79" d="100"/>
        </p:scale>
        <p:origin x="82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383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B92A698B-F95C-4C91-A37A-3337C50463BA}"/>
    <pc:docChg chg="custSel modSld modMainMaster">
      <pc:chgData name="Alexander White" userId="3da70261-e0e7-408d-aace-eb577feade9e" providerId="ADAL" clId="{B92A698B-F95C-4C91-A37A-3337C50463BA}" dt="2024-05-23T10:46:54.572" v="56" actId="2711"/>
      <pc:docMkLst>
        <pc:docMk/>
      </pc:docMkLst>
      <pc:sldChg chg="addSp modSp">
        <pc:chgData name="Alexander White" userId="3da70261-e0e7-408d-aace-eb577feade9e" providerId="ADAL" clId="{B92A698B-F95C-4C91-A37A-3337C50463BA}" dt="2024-05-20T13:52:21.221" v="20"/>
        <pc:sldMkLst>
          <pc:docMk/>
          <pc:sldMk cId="1219004254" sldId="261"/>
        </pc:sldMkLst>
        <pc:spChg chg="add mod">
          <ac:chgData name="Alexander White" userId="3da70261-e0e7-408d-aace-eb577feade9e" providerId="ADAL" clId="{B92A698B-F95C-4C91-A37A-3337C50463BA}" dt="2024-05-20T13:52:21.221" v="20"/>
          <ac:spMkLst>
            <pc:docMk/>
            <pc:sldMk cId="1219004254" sldId="261"/>
            <ac:spMk id="4" creationId="{BD637A73-71E2-232D-80F7-319E15C18EE8}"/>
          </ac:spMkLst>
        </pc:spChg>
      </pc:sldChg>
      <pc:sldChg chg="addSp modSp mod">
        <pc:chgData name="Alexander White" userId="3da70261-e0e7-408d-aace-eb577feade9e" providerId="ADAL" clId="{B92A698B-F95C-4C91-A37A-3337C50463BA}" dt="2024-05-23T10:44:42.201" v="38" actId="14100"/>
        <pc:sldMkLst>
          <pc:docMk/>
          <pc:sldMk cId="579693096" sldId="264"/>
        </pc:sldMkLst>
        <pc:spChg chg="mod">
          <ac:chgData name="Alexander White" userId="3da70261-e0e7-408d-aace-eb577feade9e" providerId="ADAL" clId="{B92A698B-F95C-4C91-A37A-3337C50463BA}" dt="2024-05-23T10:44:33.468" v="33" actId="14100"/>
          <ac:spMkLst>
            <pc:docMk/>
            <pc:sldMk cId="579693096" sldId="264"/>
            <ac:spMk id="3" creationId="{00000000-0000-0000-0000-000000000000}"/>
          </ac:spMkLst>
        </pc:spChg>
        <pc:picChg chg="add mod">
          <ac:chgData name="Alexander White" userId="3da70261-e0e7-408d-aace-eb577feade9e" providerId="ADAL" clId="{B92A698B-F95C-4C91-A37A-3337C50463BA}" dt="2024-05-23T10:44:42.201" v="38" actId="14100"/>
          <ac:picMkLst>
            <pc:docMk/>
            <pc:sldMk cId="579693096" sldId="264"/>
            <ac:picMk id="4" creationId="{03ADA2E9-BBE2-4EB6-BC0F-BEDA71CF1D28}"/>
          </ac:picMkLst>
        </pc:picChg>
      </pc:sldChg>
      <pc:sldChg chg="modSp mod">
        <pc:chgData name="Alexander White" userId="3da70261-e0e7-408d-aace-eb577feade9e" providerId="ADAL" clId="{B92A698B-F95C-4C91-A37A-3337C50463BA}" dt="2024-05-23T10:44:16.012" v="32" actId="20577"/>
        <pc:sldMkLst>
          <pc:docMk/>
          <pc:sldMk cId="3366285525" sldId="265"/>
        </pc:sldMkLst>
        <pc:spChg chg="mod">
          <ac:chgData name="Alexander White" userId="3da70261-e0e7-408d-aace-eb577feade9e" providerId="ADAL" clId="{B92A698B-F95C-4C91-A37A-3337C50463BA}" dt="2024-05-23T10:44:16.012" v="32" actId="20577"/>
          <ac:spMkLst>
            <pc:docMk/>
            <pc:sldMk cId="3366285525" sldId="265"/>
            <ac:spMk id="3" creationId="{00000000-0000-0000-0000-000000000000}"/>
          </ac:spMkLst>
        </pc:spChg>
      </pc:sldChg>
      <pc:sldChg chg="modSp mod">
        <pc:chgData name="Alexander White" userId="3da70261-e0e7-408d-aace-eb577feade9e" providerId="ADAL" clId="{B92A698B-F95C-4C91-A37A-3337C50463BA}" dt="2024-05-23T10:46:36.750" v="53" actId="1076"/>
        <pc:sldMkLst>
          <pc:docMk/>
          <pc:sldMk cId="468913062" sldId="268"/>
        </pc:sldMkLst>
        <pc:spChg chg="mod">
          <ac:chgData name="Alexander White" userId="3da70261-e0e7-408d-aace-eb577feade9e" providerId="ADAL" clId="{B92A698B-F95C-4C91-A37A-3337C50463BA}" dt="2024-05-23T10:46:36.750" v="53" actId="1076"/>
          <ac:spMkLst>
            <pc:docMk/>
            <pc:sldMk cId="468913062" sldId="268"/>
            <ac:spMk id="4" creationId="{00000000-0000-0000-0000-000000000000}"/>
          </ac:spMkLst>
        </pc:spChg>
      </pc:sldChg>
      <pc:sldChg chg="addSp modSp mod">
        <pc:chgData name="Alexander White" userId="3da70261-e0e7-408d-aace-eb577feade9e" providerId="ADAL" clId="{B92A698B-F95C-4C91-A37A-3337C50463BA}" dt="2024-05-23T10:46:06.177" v="46" actId="14100"/>
        <pc:sldMkLst>
          <pc:docMk/>
          <pc:sldMk cId="960480488" sldId="278"/>
        </pc:sldMkLst>
        <pc:spChg chg="mod">
          <ac:chgData name="Alexander White" userId="3da70261-e0e7-408d-aace-eb577feade9e" providerId="ADAL" clId="{B92A698B-F95C-4C91-A37A-3337C50463BA}" dt="2024-05-23T10:45:53.231" v="42" actId="14100"/>
          <ac:spMkLst>
            <pc:docMk/>
            <pc:sldMk cId="960480488" sldId="278"/>
            <ac:spMk id="3" creationId="{00000000-0000-0000-0000-000000000000}"/>
          </ac:spMkLst>
        </pc:spChg>
        <pc:picChg chg="add mod">
          <ac:chgData name="Alexander White" userId="3da70261-e0e7-408d-aace-eb577feade9e" providerId="ADAL" clId="{B92A698B-F95C-4C91-A37A-3337C50463BA}" dt="2024-05-23T10:46:06.177" v="46" actId="14100"/>
          <ac:picMkLst>
            <pc:docMk/>
            <pc:sldMk cId="960480488" sldId="278"/>
            <ac:picMk id="4" creationId="{00000000-0000-0000-0000-000000000000}"/>
          </ac:picMkLst>
        </pc:picChg>
      </pc:sldChg>
      <pc:sldChg chg="modSp mod">
        <pc:chgData name="Alexander White" userId="3da70261-e0e7-408d-aace-eb577feade9e" providerId="ADAL" clId="{B92A698B-F95C-4C91-A37A-3337C50463BA}" dt="2024-05-23T10:46:24.109" v="51" actId="20577"/>
        <pc:sldMkLst>
          <pc:docMk/>
          <pc:sldMk cId="2078756094" sldId="281"/>
        </pc:sldMkLst>
        <pc:spChg chg="mod">
          <ac:chgData name="Alexander White" userId="3da70261-e0e7-408d-aace-eb577feade9e" providerId="ADAL" clId="{B92A698B-F95C-4C91-A37A-3337C50463BA}" dt="2024-05-23T10:46:24.109" v="51" actId="20577"/>
          <ac:spMkLst>
            <pc:docMk/>
            <pc:sldMk cId="2078756094" sldId="281"/>
            <ac:spMk id="3" creationId="{00000000-0000-0000-0000-000000000000}"/>
          </ac:spMkLst>
        </pc:spChg>
      </pc:sldChg>
      <pc:sldChg chg="modSp mod">
        <pc:chgData name="Alexander White" userId="3da70261-e0e7-408d-aace-eb577feade9e" providerId="ADAL" clId="{B92A698B-F95C-4C91-A37A-3337C50463BA}" dt="2024-05-23T10:46:54.572" v="56" actId="2711"/>
        <pc:sldMkLst>
          <pc:docMk/>
          <pc:sldMk cId="4040473269" sldId="289"/>
        </pc:sldMkLst>
        <pc:spChg chg="mod">
          <ac:chgData name="Alexander White" userId="3da70261-e0e7-408d-aace-eb577feade9e" providerId="ADAL" clId="{B92A698B-F95C-4C91-A37A-3337C50463BA}" dt="2024-05-23T10:46:48.272" v="55" actId="2711"/>
          <ac:spMkLst>
            <pc:docMk/>
            <pc:sldMk cId="4040473269" sldId="289"/>
            <ac:spMk id="4" creationId="{00000000-0000-0000-0000-000000000000}"/>
          </ac:spMkLst>
        </pc:spChg>
        <pc:spChg chg="mod">
          <ac:chgData name="Alexander White" userId="3da70261-e0e7-408d-aace-eb577feade9e" providerId="ADAL" clId="{B92A698B-F95C-4C91-A37A-3337C50463BA}" dt="2024-05-23T10:46:43.994" v="54" actId="2711"/>
          <ac:spMkLst>
            <pc:docMk/>
            <pc:sldMk cId="4040473269" sldId="289"/>
            <ac:spMk id="5" creationId="{00000000-0000-0000-0000-000000000000}"/>
          </ac:spMkLst>
        </pc:spChg>
        <pc:spChg chg="mod">
          <ac:chgData name="Alexander White" userId="3da70261-e0e7-408d-aace-eb577feade9e" providerId="ADAL" clId="{B92A698B-F95C-4C91-A37A-3337C50463BA}" dt="2024-05-23T10:46:54.572" v="56" actId="2711"/>
          <ac:spMkLst>
            <pc:docMk/>
            <pc:sldMk cId="4040473269" sldId="289"/>
            <ac:spMk id="7" creationId="{00000000-0000-0000-0000-000000000000}"/>
          </ac:spMkLst>
        </pc:spChg>
      </pc:sldChg>
      <pc:sldChg chg="modSp mod">
        <pc:chgData name="Alexander White" userId="3da70261-e0e7-408d-aace-eb577feade9e" providerId="ADAL" clId="{B92A698B-F95C-4C91-A37A-3337C50463BA}" dt="2024-05-23T10:45:01.664" v="41" actId="20577"/>
        <pc:sldMkLst>
          <pc:docMk/>
          <pc:sldMk cId="3623978388" sldId="295"/>
        </pc:sldMkLst>
        <pc:spChg chg="mod">
          <ac:chgData name="Alexander White" userId="3da70261-e0e7-408d-aace-eb577feade9e" providerId="ADAL" clId="{B92A698B-F95C-4C91-A37A-3337C50463BA}" dt="2024-05-23T10:45:01.664" v="41" actId="20577"/>
          <ac:spMkLst>
            <pc:docMk/>
            <pc:sldMk cId="3623978388" sldId="295"/>
            <ac:spMk id="3" creationId="{00000000-0000-0000-0000-000000000000}"/>
          </ac:spMkLst>
        </pc:spChg>
      </pc:sldChg>
      <pc:sldChg chg="delSp modSp mod">
        <pc:chgData name="Alexander White" userId="3da70261-e0e7-408d-aace-eb577feade9e" providerId="ADAL" clId="{B92A698B-F95C-4C91-A37A-3337C50463BA}" dt="2024-05-23T10:46:14.342" v="49" actId="14100"/>
        <pc:sldMkLst>
          <pc:docMk/>
          <pc:sldMk cId="1095875863" sldId="300"/>
        </pc:sldMkLst>
        <pc:picChg chg="del">
          <ac:chgData name="Alexander White" userId="3da70261-e0e7-408d-aace-eb577feade9e" providerId="ADAL" clId="{B92A698B-F95C-4C91-A37A-3337C50463BA}" dt="2024-05-23T10:45:59.114" v="43" actId="21"/>
          <ac:picMkLst>
            <pc:docMk/>
            <pc:sldMk cId="1095875863" sldId="300"/>
            <ac:picMk id="4" creationId="{00000000-0000-0000-0000-000000000000}"/>
          </ac:picMkLst>
        </pc:picChg>
        <pc:picChg chg="mod">
          <ac:chgData name="Alexander White" userId="3da70261-e0e7-408d-aace-eb577feade9e" providerId="ADAL" clId="{B92A698B-F95C-4C91-A37A-3337C50463BA}" dt="2024-05-23T10:46:14.342" v="49" actId="14100"/>
          <ac:picMkLst>
            <pc:docMk/>
            <pc:sldMk cId="1095875863" sldId="300"/>
            <ac:picMk id="5" creationId="{00000000-0000-0000-0000-000000000000}"/>
          </ac:picMkLst>
        </pc:picChg>
      </pc:sldChg>
      <pc:sldMasterChg chg="modSp mod">
        <pc:chgData name="Alexander White" userId="3da70261-e0e7-408d-aace-eb577feade9e" providerId="ADAL" clId="{B92A698B-F95C-4C91-A37A-3337C50463BA}" dt="2024-05-20T13:51:51.011" v="3" actId="20577"/>
        <pc:sldMasterMkLst>
          <pc:docMk/>
          <pc:sldMasterMk cId="1328885048" sldId="2147483648"/>
        </pc:sldMasterMkLst>
        <pc:spChg chg="mod">
          <ac:chgData name="Alexander White" userId="3da70261-e0e7-408d-aace-eb577feade9e" providerId="ADAL" clId="{B92A698B-F95C-4C91-A37A-3337C50463BA}" dt="2024-05-20T13:51:51.011" v="3" actId="20577"/>
          <ac:spMkLst>
            <pc:docMk/>
            <pc:sldMasterMk cId="1328885048" sldId="2147483648"/>
            <ac:spMk id="9" creationId="{00000000-0000-0000-0000-000000000000}"/>
          </ac:spMkLst>
        </pc:spChg>
      </pc:sldMasterChg>
      <pc:sldMasterChg chg="modSp mod">
        <pc:chgData name="Alexander White" userId="3da70261-e0e7-408d-aace-eb577feade9e" providerId="ADAL" clId="{B92A698B-F95C-4C91-A37A-3337C50463BA}" dt="2024-05-20T13:51:55.309" v="7" actId="20577"/>
        <pc:sldMasterMkLst>
          <pc:docMk/>
          <pc:sldMasterMk cId="1498317190" sldId="2147483650"/>
        </pc:sldMasterMkLst>
        <pc:spChg chg="mod">
          <ac:chgData name="Alexander White" userId="3da70261-e0e7-408d-aace-eb577feade9e" providerId="ADAL" clId="{B92A698B-F95C-4C91-A37A-3337C50463BA}" dt="2024-05-20T13:51:55.309" v="7" actId="20577"/>
          <ac:spMkLst>
            <pc:docMk/>
            <pc:sldMasterMk cId="1498317190" sldId="2147483650"/>
            <ac:spMk id="9" creationId="{00000000-0000-0000-0000-000000000000}"/>
          </ac:spMkLst>
        </pc:spChg>
      </pc:sldMasterChg>
      <pc:sldMasterChg chg="modSp mod">
        <pc:chgData name="Alexander White" userId="3da70261-e0e7-408d-aace-eb577feade9e" providerId="ADAL" clId="{B92A698B-F95C-4C91-A37A-3337C50463BA}" dt="2024-05-20T13:51:59.489" v="11" actId="20577"/>
        <pc:sldMasterMkLst>
          <pc:docMk/>
          <pc:sldMasterMk cId="1822393236" sldId="2147483652"/>
        </pc:sldMasterMkLst>
        <pc:spChg chg="mod">
          <ac:chgData name="Alexander White" userId="3da70261-e0e7-408d-aace-eb577feade9e" providerId="ADAL" clId="{B92A698B-F95C-4C91-A37A-3337C50463BA}" dt="2024-05-20T13:51:59.489" v="11" actId="20577"/>
          <ac:spMkLst>
            <pc:docMk/>
            <pc:sldMasterMk cId="1822393236" sldId="2147483652"/>
            <ac:spMk id="9" creationId="{00000000-0000-0000-0000-000000000000}"/>
          </ac:spMkLst>
        </pc:spChg>
      </pc:sldMasterChg>
      <pc:sldMasterChg chg="modSp mod">
        <pc:chgData name="Alexander White" userId="3da70261-e0e7-408d-aace-eb577feade9e" providerId="ADAL" clId="{B92A698B-F95C-4C91-A37A-3337C50463BA}" dt="2024-05-20T13:52:03.535" v="15" actId="20577"/>
        <pc:sldMasterMkLst>
          <pc:docMk/>
          <pc:sldMasterMk cId="1788143608" sldId="2147483656"/>
        </pc:sldMasterMkLst>
        <pc:spChg chg="mod">
          <ac:chgData name="Alexander White" userId="3da70261-e0e7-408d-aace-eb577feade9e" providerId="ADAL" clId="{B92A698B-F95C-4C91-A37A-3337C50463BA}" dt="2024-05-20T13:52:03.535" v="15" actId="20577"/>
          <ac:spMkLst>
            <pc:docMk/>
            <pc:sldMasterMk cId="1788143608" sldId="2147483656"/>
            <ac:spMk id="8" creationId="{00000000-0000-0000-0000-000000000000}"/>
          </ac:spMkLst>
        </pc:spChg>
      </pc:sldMasterChg>
      <pc:sldMasterChg chg="modSp mod">
        <pc:chgData name="Alexander White" userId="3da70261-e0e7-408d-aace-eb577feade9e" providerId="ADAL" clId="{B92A698B-F95C-4C91-A37A-3337C50463BA}" dt="2024-05-20T13:52:09.756" v="19" actId="20577"/>
        <pc:sldMasterMkLst>
          <pc:docMk/>
          <pc:sldMasterMk cId="2615978612" sldId="2147483662"/>
        </pc:sldMasterMkLst>
        <pc:spChg chg="mod">
          <ac:chgData name="Alexander White" userId="3da70261-e0e7-408d-aace-eb577feade9e" providerId="ADAL" clId="{B92A698B-F95C-4C91-A37A-3337C50463BA}" dt="2024-05-20T13:52:09.756" v="19" actId="20577"/>
          <ac:spMkLst>
            <pc:docMk/>
            <pc:sldMasterMk cId="2615978612" sldId="2147483662"/>
            <ac:spMk id="9"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0F287-0C91-438B-9745-19EE4DE4F9E0}" type="datetimeFigureOut">
              <a:rPr lang="en-GB" smtClean="0"/>
              <a:t>30/08/2024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3B058-5A60-42B5-BA23-C32AD8C4CC8B}" type="slidenum">
              <a:rPr lang="en-GB" smtClean="0"/>
              <a:t>‹#›</a:t>
            </a:fld>
            <a:endParaRPr lang="en-GB"/>
          </a:p>
        </p:txBody>
      </p:sp>
    </p:spTree>
    <p:extLst>
      <p:ext uri="{BB962C8B-B14F-4D97-AF65-F5344CB8AC3E}">
        <p14:creationId xmlns:p14="http://schemas.microsoft.com/office/powerpoint/2010/main" val="159839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73B058-5A60-42B5-BA23-C32AD8C4CC8B}" type="slidenum">
              <a:rPr lang="en-GB" smtClean="0"/>
              <a:t>1</a:t>
            </a:fld>
            <a:endParaRPr lang="en-GB"/>
          </a:p>
        </p:txBody>
      </p:sp>
    </p:spTree>
    <p:extLst>
      <p:ext uri="{BB962C8B-B14F-4D97-AF65-F5344CB8AC3E}">
        <p14:creationId xmlns:p14="http://schemas.microsoft.com/office/powerpoint/2010/main" val="153331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73B058-5A60-42B5-BA23-C32AD8C4CC8B}" type="slidenum">
              <a:rPr lang="en-GB" smtClean="0"/>
              <a:t>2</a:t>
            </a:fld>
            <a:endParaRPr lang="en-GB"/>
          </a:p>
        </p:txBody>
      </p:sp>
    </p:spTree>
    <p:extLst>
      <p:ext uri="{BB962C8B-B14F-4D97-AF65-F5344CB8AC3E}">
        <p14:creationId xmlns:p14="http://schemas.microsoft.com/office/powerpoint/2010/main" val="29281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73B058-5A60-42B5-BA23-C32AD8C4CC8B}" type="slidenum">
              <a:rPr lang="en-GB" smtClean="0"/>
              <a:t>3</a:t>
            </a:fld>
            <a:endParaRPr lang="en-GB"/>
          </a:p>
        </p:txBody>
      </p:sp>
    </p:spTree>
    <p:extLst>
      <p:ext uri="{BB962C8B-B14F-4D97-AF65-F5344CB8AC3E}">
        <p14:creationId xmlns:p14="http://schemas.microsoft.com/office/powerpoint/2010/main" val="370580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73B058-5A60-42B5-BA23-C32AD8C4CC8B}" type="slidenum">
              <a:rPr lang="en-GB" smtClean="0"/>
              <a:t>4</a:t>
            </a:fld>
            <a:endParaRPr lang="en-GB"/>
          </a:p>
        </p:txBody>
      </p:sp>
    </p:spTree>
    <p:extLst>
      <p:ext uri="{BB962C8B-B14F-4D97-AF65-F5344CB8AC3E}">
        <p14:creationId xmlns:p14="http://schemas.microsoft.com/office/powerpoint/2010/main" val="171631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p>
          <a:p>
            <a:r>
              <a:rPr lang="en-GB" dirty="0"/>
              <a:t>There are many reasons that meat can turn brown. Cooking meat at a high temperature browns meat because of the </a:t>
            </a:r>
            <a:r>
              <a:rPr lang="en-GB" dirty="0" err="1"/>
              <a:t>Maillard</a:t>
            </a:r>
            <a:r>
              <a:rPr lang="en-GB" dirty="0"/>
              <a:t> reaction. The </a:t>
            </a:r>
            <a:r>
              <a:rPr lang="en-GB" dirty="0" err="1"/>
              <a:t>Maillard</a:t>
            </a:r>
            <a:r>
              <a:rPr lang="en-GB" dirty="0"/>
              <a:t> reaction is a chemical reaction between an amino acid and a reducing sugar, usually requiring the addition of heat. It is a form of non-enzymatic browning. Savoury flavours are released with a characteristic aroma. </a:t>
            </a:r>
          </a:p>
          <a:p>
            <a:endParaRPr lang="en-GB" dirty="0"/>
          </a:p>
          <a:p>
            <a:r>
              <a:rPr lang="en-GB" dirty="0"/>
              <a:t>Meat is red when the pigment myoglobin that is contained in blood is bound to oxygen. Myoglobin is related to haemoglobin, which is the iron and oxygen binding protein in blood, specifically in the red blood cells. Myoglobin breaks down during cooking and causes meat to be brownish in colour when cooked. </a:t>
            </a:r>
          </a:p>
          <a:p>
            <a:endParaRPr lang="en-GB" dirty="0"/>
          </a:p>
        </p:txBody>
      </p:sp>
      <p:sp>
        <p:nvSpPr>
          <p:cNvPr id="4" name="Slide Number Placeholder 3"/>
          <p:cNvSpPr>
            <a:spLocks noGrp="1"/>
          </p:cNvSpPr>
          <p:nvPr>
            <p:ph type="sldNum" sz="quarter" idx="10"/>
          </p:nvPr>
        </p:nvSpPr>
        <p:spPr/>
        <p:txBody>
          <a:bodyPr/>
          <a:lstStyle/>
          <a:p>
            <a:fld id="{6573B058-5A60-42B5-BA23-C32AD8C4CC8B}" type="slidenum">
              <a:rPr lang="en-GB" smtClean="0"/>
              <a:t>27</a:t>
            </a:fld>
            <a:endParaRPr lang="en-GB"/>
          </a:p>
        </p:txBody>
      </p:sp>
    </p:spTree>
    <p:extLst>
      <p:ext uri="{BB962C8B-B14F-4D97-AF65-F5344CB8AC3E}">
        <p14:creationId xmlns:p14="http://schemas.microsoft.com/office/powerpoint/2010/main" val="342622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20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320059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261597861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effects of preparation and cooking on food</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 food – heat transfer</a:t>
            </a:r>
          </a:p>
        </p:txBody>
      </p:sp>
      <p:sp>
        <p:nvSpPr>
          <p:cNvPr id="3" name="Subtitle 2"/>
          <p:cNvSpPr>
            <a:spLocks noGrp="1"/>
          </p:cNvSpPr>
          <p:nvPr>
            <p:ph type="subTitle" idx="1"/>
          </p:nvPr>
        </p:nvSpPr>
        <p:spPr>
          <a:xfrm>
            <a:off x="1169275" y="2571092"/>
            <a:ext cx="9719999" cy="3600000"/>
          </a:xfrm>
        </p:spPr>
        <p:txBody>
          <a:bodyPr/>
          <a:lstStyle/>
          <a:p>
            <a:pPr marL="0" indent="0">
              <a:buNone/>
            </a:pPr>
            <a:r>
              <a:rPr lang="en-GB" dirty="0"/>
              <a:t>Cooking requires heat energy to be transferred from the heat source, e.g. the cooker hob, to the food. This is called heat transfer or heat exchange. </a:t>
            </a:r>
            <a:br>
              <a:rPr lang="en-GB" dirty="0"/>
            </a:br>
            <a:br>
              <a:rPr lang="en-GB" dirty="0"/>
            </a:br>
            <a:r>
              <a:rPr lang="en-GB" dirty="0"/>
              <a:t>There are 3 ways that heat </a:t>
            </a:r>
            <a:r>
              <a:rPr lang="en-GB"/>
              <a:t>is transferred </a:t>
            </a:r>
            <a:r>
              <a:rPr lang="en-GB" dirty="0"/>
              <a:t>to the food. They are:</a:t>
            </a:r>
          </a:p>
          <a:p>
            <a:r>
              <a:rPr lang="en-GB" dirty="0"/>
              <a:t>conduction;</a:t>
            </a:r>
          </a:p>
          <a:p>
            <a:r>
              <a:rPr lang="en-GB" dirty="0"/>
              <a:t>convection;</a:t>
            </a:r>
          </a:p>
          <a:p>
            <a:r>
              <a:rPr lang="en-GB" dirty="0"/>
              <a:t>radiation.</a:t>
            </a:r>
          </a:p>
          <a:p>
            <a:pPr marL="0" indent="0">
              <a:buNone/>
            </a:pPr>
            <a:br>
              <a:rPr lang="en-GB" dirty="0"/>
            </a:br>
            <a:r>
              <a:rPr lang="en-GB" dirty="0"/>
              <a:t>Many methods of cooking use a combination of these. The amount of heat and cooking time will vary according to the type of food being cooked and the method being used. </a:t>
            </a:r>
          </a:p>
          <a:p>
            <a:pPr marL="0" indent="0">
              <a:buNone/>
            </a:pPr>
            <a:r>
              <a:rPr lang="en-GB" dirty="0"/>
              <a:t> </a:t>
            </a:r>
          </a:p>
        </p:txBody>
      </p:sp>
    </p:spTree>
    <p:extLst>
      <p:ext uri="{BB962C8B-B14F-4D97-AF65-F5344CB8AC3E}">
        <p14:creationId xmlns:p14="http://schemas.microsoft.com/office/powerpoint/2010/main" val="407117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Conduction</a:t>
            </a:r>
          </a:p>
        </p:txBody>
      </p:sp>
      <p:sp>
        <p:nvSpPr>
          <p:cNvPr id="3" name="Subtitle 2"/>
          <p:cNvSpPr>
            <a:spLocks noGrp="1"/>
          </p:cNvSpPr>
          <p:nvPr>
            <p:ph type="subTitle" idx="1"/>
          </p:nvPr>
        </p:nvSpPr>
        <p:spPr>
          <a:xfrm>
            <a:off x="1169276" y="2571092"/>
            <a:ext cx="6384049" cy="3600000"/>
          </a:xfrm>
        </p:spPr>
        <p:txBody>
          <a:bodyPr/>
          <a:lstStyle/>
          <a:p>
            <a:pPr marL="0" indent="0">
              <a:buNone/>
            </a:pPr>
            <a:r>
              <a:rPr lang="en-GB" sz="2000" dirty="0"/>
              <a:t>Conduction is the exchange of heat by direct contact with foods on a surface. For example:</a:t>
            </a:r>
          </a:p>
          <a:p>
            <a:pPr marL="0" indent="0">
              <a:buNone/>
            </a:pPr>
            <a:endParaRPr lang="en-GB" sz="2000" dirty="0"/>
          </a:p>
          <a:p>
            <a:r>
              <a:rPr lang="en-GB" sz="2000" dirty="0"/>
              <a:t>stir-frying vegetables in a wok;</a:t>
            </a:r>
          </a:p>
          <a:p>
            <a:r>
              <a:rPr lang="en-GB" sz="2000" dirty="0"/>
              <a:t>pasteurising milk in a plate heat-exchanger;</a:t>
            </a:r>
          </a:p>
          <a:p>
            <a:r>
              <a:rPr lang="en-GB" sz="2000" dirty="0"/>
              <a:t>making ice cream.</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9399" y="2206651"/>
            <a:ext cx="4644428" cy="3093189"/>
          </a:xfrm>
          <a:prstGeom prst="rect">
            <a:avLst/>
          </a:prstGeom>
        </p:spPr>
      </p:pic>
    </p:spTree>
    <p:extLst>
      <p:ext uri="{BB962C8B-B14F-4D97-AF65-F5344CB8AC3E}">
        <p14:creationId xmlns:p14="http://schemas.microsoft.com/office/powerpoint/2010/main" val="251083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Conduction</a:t>
            </a:r>
          </a:p>
        </p:txBody>
      </p:sp>
      <p:sp>
        <p:nvSpPr>
          <p:cNvPr id="3" name="Subtitle 2"/>
          <p:cNvSpPr>
            <a:spLocks noGrp="1"/>
          </p:cNvSpPr>
          <p:nvPr>
            <p:ph type="subTitle" idx="1"/>
          </p:nvPr>
        </p:nvSpPr>
        <p:spPr>
          <a:xfrm>
            <a:off x="1169277" y="2571092"/>
            <a:ext cx="7232339" cy="3600000"/>
          </a:xfrm>
        </p:spPr>
        <p:txBody>
          <a:bodyPr/>
          <a:lstStyle/>
          <a:p>
            <a:pPr marL="0" indent="0">
              <a:buNone/>
            </a:pPr>
            <a:r>
              <a:rPr lang="en-GB" sz="2000" dirty="0"/>
              <a:t>Conduction is the direct transfer of heat energy from a hot surface. When a pan or baking tin is heated, the molecules in the metal begin to vibrate and pass the energy to neighbouring molecules.</a:t>
            </a:r>
            <a:br>
              <a:rPr lang="en-GB" sz="2000" dirty="0"/>
            </a:br>
            <a:endParaRPr lang="en-GB" sz="2000" dirty="0"/>
          </a:p>
          <a:p>
            <a:pPr marL="0" indent="0">
              <a:buNone/>
            </a:pPr>
            <a:r>
              <a:rPr lang="en-GB" sz="2000" dirty="0"/>
              <a:t>These molecules can then directly transfer heat to the food. </a:t>
            </a:r>
          </a:p>
          <a:p>
            <a:pPr marL="0" indent="0">
              <a:buNone/>
            </a:pPr>
            <a:br>
              <a:rPr lang="en-GB" sz="2000" dirty="0"/>
            </a:br>
            <a:r>
              <a:rPr lang="en-GB" sz="2000" dirty="0"/>
              <a:t>Cooking by conduction depends on good contact between the:</a:t>
            </a:r>
          </a:p>
          <a:p>
            <a:r>
              <a:rPr lang="en-GB" sz="2000" dirty="0"/>
              <a:t>source of heat;</a:t>
            </a:r>
          </a:p>
          <a:p>
            <a:r>
              <a:rPr lang="en-GB" sz="2000" dirty="0"/>
              <a:t>cooking equipment;</a:t>
            </a:r>
          </a:p>
          <a:p>
            <a:r>
              <a:rPr lang="en-GB" sz="2000" dirty="0"/>
              <a:t>food to be cooked.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4743" y="3014803"/>
            <a:ext cx="3475879" cy="2317688"/>
          </a:xfrm>
          <a:prstGeom prst="rect">
            <a:avLst/>
          </a:prstGeom>
        </p:spPr>
      </p:pic>
    </p:spTree>
    <p:extLst>
      <p:ext uri="{BB962C8B-B14F-4D97-AF65-F5344CB8AC3E}">
        <p14:creationId xmlns:p14="http://schemas.microsoft.com/office/powerpoint/2010/main" val="362397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Convection</a:t>
            </a:r>
          </a:p>
        </p:txBody>
      </p:sp>
      <p:sp>
        <p:nvSpPr>
          <p:cNvPr id="3" name="Subtitle 2"/>
          <p:cNvSpPr>
            <a:spLocks noGrp="1"/>
          </p:cNvSpPr>
          <p:nvPr>
            <p:ph type="subTitle" idx="1"/>
          </p:nvPr>
        </p:nvSpPr>
        <p:spPr>
          <a:xfrm>
            <a:off x="1169276" y="2571092"/>
            <a:ext cx="5847160" cy="3600000"/>
          </a:xfrm>
        </p:spPr>
        <p:txBody>
          <a:bodyPr/>
          <a:lstStyle/>
          <a:p>
            <a:pPr marL="0" indent="0">
              <a:buNone/>
            </a:pPr>
            <a:r>
              <a:rPr lang="en-GB" sz="2000" dirty="0"/>
              <a:t>In this method of cooking, currents of hot air or hot liquid transfer the heat energy to the food.</a:t>
            </a:r>
            <a:br>
              <a:rPr lang="en-GB" sz="2000" dirty="0"/>
            </a:br>
            <a:br>
              <a:rPr lang="en-GB" sz="2000" dirty="0"/>
            </a:br>
            <a:r>
              <a:rPr lang="en-GB" sz="2000" dirty="0"/>
              <a:t>When gases (such as air) or liquids (such as water) are heated the molecules become more energetic. This makes them move around more quickly.</a:t>
            </a:r>
            <a:br>
              <a:rPr lang="en-GB" sz="2000" dirty="0"/>
            </a:br>
            <a:br>
              <a:rPr lang="en-GB" sz="2000" dirty="0"/>
            </a:br>
            <a:r>
              <a:rPr lang="en-GB" sz="2000" dirty="0"/>
              <a:t>Because of this, the molecules move further apart, making the liquid or gas less dense. This causes them to rise.</a:t>
            </a:r>
            <a:br>
              <a:rPr lang="en-GB" sz="2000" dirty="0"/>
            </a:br>
            <a:br>
              <a:rPr lang="en-GB" sz="2000" dirty="0"/>
            </a:br>
            <a:r>
              <a:rPr lang="en-GB" sz="2000" dirty="0"/>
              <a:t>Cooler liquid or gas falls to take its place. This in turn becomes heated and rises up, creating moving ‘convection currents’.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69"/>
          <a:stretch/>
        </p:blipFill>
        <p:spPr>
          <a:xfrm flipH="1">
            <a:off x="7595857" y="1683300"/>
            <a:ext cx="4130765" cy="4105998"/>
          </a:xfrm>
          <a:prstGeom prst="rect">
            <a:avLst/>
          </a:prstGeom>
        </p:spPr>
      </p:pic>
    </p:spTree>
    <p:extLst>
      <p:ext uri="{BB962C8B-B14F-4D97-AF65-F5344CB8AC3E}">
        <p14:creationId xmlns:p14="http://schemas.microsoft.com/office/powerpoint/2010/main" val="12080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Convection</a:t>
            </a:r>
          </a:p>
        </p:txBody>
      </p:sp>
      <p:sp>
        <p:nvSpPr>
          <p:cNvPr id="3" name="Subtitle 2"/>
          <p:cNvSpPr>
            <a:spLocks noGrp="1"/>
          </p:cNvSpPr>
          <p:nvPr>
            <p:ph type="subTitle" idx="1"/>
          </p:nvPr>
        </p:nvSpPr>
        <p:spPr/>
        <p:txBody>
          <a:bodyPr/>
          <a:lstStyle/>
          <a:p>
            <a:pPr marL="0" indent="0">
              <a:buNone/>
            </a:pPr>
            <a:r>
              <a:rPr lang="en-GB" sz="2000" dirty="0"/>
              <a:t>Food which is placed in such a liquid or gas (usually in an enclosed space) becomes cooked. </a:t>
            </a:r>
            <a:br>
              <a:rPr lang="en-GB" sz="2000" dirty="0"/>
            </a:br>
            <a:br>
              <a:rPr lang="en-GB" sz="2000" dirty="0"/>
            </a:br>
            <a:r>
              <a:rPr lang="en-GB" sz="2000" dirty="0"/>
              <a:t>This happens because the heat from the convection currents is transferred from the air or liquid to the outside of the food, then gradually through to the centre via conduction.</a:t>
            </a:r>
            <a:br>
              <a:rPr lang="en-GB" sz="2000" dirty="0"/>
            </a:br>
            <a:br>
              <a:rPr lang="en-GB" sz="2000" dirty="0"/>
            </a:br>
            <a:r>
              <a:rPr lang="en-GB" sz="2000" dirty="0"/>
              <a:t>For efficient and quicker cooking, convection currents in air need to be kept in an enclosed space, such as an oven. As hot air rises, cooler air falls – so the hottest part of an oven is at the top. </a:t>
            </a:r>
            <a:br>
              <a:rPr lang="en-GB" sz="2000" dirty="0"/>
            </a:br>
            <a:br>
              <a:rPr lang="en-GB" sz="2000" dirty="0"/>
            </a:br>
            <a:r>
              <a:rPr lang="en-GB" sz="2000" dirty="0"/>
              <a:t>Some ovens are fan assisted so that the hot air is driven around the oven to keep the temperature even from the bottom to the top.</a:t>
            </a:r>
          </a:p>
        </p:txBody>
      </p:sp>
    </p:spTree>
    <p:extLst>
      <p:ext uri="{BB962C8B-B14F-4D97-AF65-F5344CB8AC3E}">
        <p14:creationId xmlns:p14="http://schemas.microsoft.com/office/powerpoint/2010/main" val="182259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Convection</a:t>
            </a:r>
          </a:p>
        </p:txBody>
      </p:sp>
      <p:sp>
        <p:nvSpPr>
          <p:cNvPr id="3" name="Subtitle 2"/>
          <p:cNvSpPr>
            <a:spLocks noGrp="1"/>
          </p:cNvSpPr>
          <p:nvPr>
            <p:ph type="subTitle" idx="1"/>
          </p:nvPr>
        </p:nvSpPr>
        <p:spPr>
          <a:xfrm>
            <a:off x="1169276" y="2571092"/>
            <a:ext cx="6393574" cy="3600000"/>
          </a:xfrm>
        </p:spPr>
        <p:txBody>
          <a:bodyPr/>
          <a:lstStyle/>
          <a:p>
            <a:pPr marL="0" indent="0">
              <a:buNone/>
            </a:pPr>
            <a:r>
              <a:rPr lang="en-GB" sz="2000" dirty="0"/>
              <a:t>The processes of convection and conduction may work together in order to exchange heat.  </a:t>
            </a:r>
          </a:p>
          <a:p>
            <a:pPr marL="0" indent="0">
              <a:buNone/>
            </a:pPr>
            <a:endParaRPr lang="en-GB" sz="2000" dirty="0"/>
          </a:p>
          <a:p>
            <a:pPr marL="0" indent="0">
              <a:buNone/>
            </a:pPr>
            <a:r>
              <a:rPr lang="en-GB" sz="2000" dirty="0"/>
              <a:t>For example, first the surface of a baked potato is heated by convection, then the heat is conducted through to the centre of the potato.</a:t>
            </a:r>
          </a:p>
          <a:p>
            <a:pPr marL="0" indent="0">
              <a:buNone/>
            </a:pPr>
            <a:endParaRPr lang="en-GB" sz="2000" dirty="0"/>
          </a:p>
          <a:p>
            <a:pPr marL="0" indent="0">
              <a:buNone/>
            </a:pPr>
            <a:r>
              <a:rPr lang="en-GB" sz="2000" dirty="0"/>
              <a:t>Convection can also be used to freeze food, e.g. blasting cold air through peas to freeze them.</a:t>
            </a:r>
          </a:p>
        </p:txBody>
      </p:sp>
      <p:pic>
        <p:nvPicPr>
          <p:cNvPr id="5" name="Picture 4"/>
          <p:cNvPicPr>
            <a:picLocks noChangeAspect="1"/>
          </p:cNvPicPr>
          <p:nvPr/>
        </p:nvPicPr>
        <p:blipFill>
          <a:blip r:embed="rId2"/>
          <a:stretch>
            <a:fillRect/>
          </a:stretch>
        </p:blipFill>
        <p:spPr>
          <a:xfrm>
            <a:off x="8547757" y="4208942"/>
            <a:ext cx="3206360" cy="217280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117" y="1563798"/>
            <a:ext cx="3048000" cy="2569464"/>
          </a:xfrm>
          <a:prstGeom prst="rect">
            <a:avLst/>
          </a:prstGeom>
        </p:spPr>
      </p:pic>
    </p:spTree>
    <p:extLst>
      <p:ext uri="{BB962C8B-B14F-4D97-AF65-F5344CB8AC3E}">
        <p14:creationId xmlns:p14="http://schemas.microsoft.com/office/powerpoint/2010/main" val="395933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Radiation</a:t>
            </a:r>
          </a:p>
        </p:txBody>
      </p:sp>
      <p:sp>
        <p:nvSpPr>
          <p:cNvPr id="3" name="Subtitle 2"/>
          <p:cNvSpPr>
            <a:spLocks noGrp="1"/>
          </p:cNvSpPr>
          <p:nvPr>
            <p:ph type="subTitle" idx="1"/>
          </p:nvPr>
        </p:nvSpPr>
        <p:spPr>
          <a:xfrm>
            <a:off x="1169276" y="2571092"/>
            <a:ext cx="8051842" cy="3600000"/>
          </a:xfrm>
        </p:spPr>
        <p:txBody>
          <a:bodyPr/>
          <a:lstStyle/>
          <a:p>
            <a:pPr marL="0" indent="0">
              <a:buNone/>
            </a:pPr>
            <a:r>
              <a:rPr lang="en-GB" sz="2000" dirty="0"/>
              <a:t>Radiation is energy in the form of rays. The rays pass through the air until they come into contact with the food. Some are absorbed while others are reflected.</a:t>
            </a:r>
          </a:p>
          <a:p>
            <a:pPr marL="0" indent="0">
              <a:buNone/>
            </a:pPr>
            <a:r>
              <a:rPr lang="en-GB" sz="2000" dirty="0"/>
              <a:t>Grilling involves the use of infra-red heat rays created by gas flames, charcoal or glowing electric elements.  </a:t>
            </a:r>
          </a:p>
          <a:p>
            <a:pPr marL="0" indent="0">
              <a:buNone/>
            </a:pPr>
            <a:r>
              <a:rPr lang="en-GB" sz="2000" dirty="0"/>
              <a:t>Heat rays from gas or electric grills travel down onto the food below.</a:t>
            </a:r>
          </a:p>
          <a:p>
            <a:pPr marL="0" indent="0">
              <a:buNone/>
            </a:pPr>
            <a:r>
              <a:rPr lang="en-GB" sz="2000" dirty="0"/>
              <a:t>Heat rays from a charcoal grill or barbeque travel upwards to cook the food placed above on a grid or spit.</a:t>
            </a:r>
          </a:p>
          <a:p>
            <a:pPr marL="0" indent="0">
              <a:buNone/>
            </a:pPr>
            <a:r>
              <a:rPr lang="en-GB" sz="2000" dirty="0"/>
              <a:t>The surface of the food nearest to the rays becomes quickly browned – and regular turning of the food is needed to ensure even cooking.</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5353" y="2571092"/>
            <a:ext cx="2376468" cy="3562921"/>
          </a:xfrm>
          <a:prstGeom prst="rect">
            <a:avLst/>
          </a:prstGeom>
        </p:spPr>
      </p:pic>
    </p:spTree>
    <p:extLst>
      <p:ext uri="{BB962C8B-B14F-4D97-AF65-F5344CB8AC3E}">
        <p14:creationId xmlns:p14="http://schemas.microsoft.com/office/powerpoint/2010/main" val="1095875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Microwave radiation</a:t>
            </a:r>
          </a:p>
        </p:txBody>
      </p:sp>
      <p:sp>
        <p:nvSpPr>
          <p:cNvPr id="3" name="Subtitle 2"/>
          <p:cNvSpPr>
            <a:spLocks noGrp="1"/>
          </p:cNvSpPr>
          <p:nvPr>
            <p:ph type="subTitle" idx="1"/>
          </p:nvPr>
        </p:nvSpPr>
        <p:spPr>
          <a:xfrm>
            <a:off x="1169276" y="2571092"/>
            <a:ext cx="6226135" cy="3600000"/>
          </a:xfrm>
        </p:spPr>
        <p:txBody>
          <a:bodyPr/>
          <a:lstStyle/>
          <a:p>
            <a:pPr marL="0" indent="0">
              <a:buNone/>
            </a:pPr>
            <a:r>
              <a:rPr lang="en-GB" sz="2000" dirty="0"/>
              <a:t>Microwaves are electromagnetic radiators of high energy and short wavelengths. </a:t>
            </a:r>
            <a:br>
              <a:rPr lang="en-GB" sz="2000" dirty="0"/>
            </a:br>
            <a:br>
              <a:rPr lang="en-GB" sz="2000" dirty="0"/>
            </a:br>
            <a:r>
              <a:rPr lang="en-GB" sz="2000" dirty="0"/>
              <a:t>They quickly heat anything containing water, by causing the water molecules to oscillate (vibrate), which produces heat.  </a:t>
            </a:r>
            <a:br>
              <a:rPr lang="en-GB" sz="2000" dirty="0"/>
            </a:br>
            <a:br>
              <a:rPr lang="en-GB" sz="2000" dirty="0"/>
            </a:br>
            <a:endParaRPr lang="en-GB"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6685" y="2571092"/>
            <a:ext cx="4058112" cy="2706761"/>
          </a:xfrm>
          <a:prstGeom prst="rect">
            <a:avLst/>
          </a:prstGeom>
        </p:spPr>
      </p:pic>
    </p:spTree>
    <p:extLst>
      <p:ext uri="{BB962C8B-B14F-4D97-AF65-F5344CB8AC3E}">
        <p14:creationId xmlns:p14="http://schemas.microsoft.com/office/powerpoint/2010/main" val="17556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Methods of cooking food</a:t>
            </a:r>
          </a:p>
        </p:txBody>
      </p:sp>
      <p:sp>
        <p:nvSpPr>
          <p:cNvPr id="3" name="Subtitle 2"/>
          <p:cNvSpPr>
            <a:spLocks noGrp="1"/>
          </p:cNvSpPr>
          <p:nvPr>
            <p:ph type="subTitle" idx="1"/>
          </p:nvPr>
        </p:nvSpPr>
        <p:spPr>
          <a:xfrm>
            <a:off x="1169276" y="2571092"/>
            <a:ext cx="6721458" cy="3600000"/>
          </a:xfrm>
        </p:spPr>
        <p:txBody>
          <a:bodyPr/>
          <a:lstStyle/>
          <a:p>
            <a:pPr marL="0" indent="0">
              <a:buNone/>
            </a:pPr>
            <a:r>
              <a:rPr lang="en-GB" dirty="0"/>
              <a:t>All methods of cooking use one or more of the principles of transferring heat from the source to food.</a:t>
            </a:r>
            <a:br>
              <a:rPr lang="en-GB" dirty="0"/>
            </a:br>
            <a:br>
              <a:rPr lang="en-GB" dirty="0"/>
            </a:br>
            <a:r>
              <a:rPr lang="en-GB" dirty="0"/>
              <a:t>The methods of cooking are divided up into groups. These are based on the cooking medium used. They are:</a:t>
            </a:r>
          </a:p>
          <a:p>
            <a:r>
              <a:rPr lang="en-GB" dirty="0"/>
              <a:t>moist methods of cooking;</a:t>
            </a:r>
          </a:p>
          <a:p>
            <a:r>
              <a:rPr lang="en-GB" dirty="0"/>
              <a:t>dry methods of cooking;</a:t>
            </a:r>
          </a:p>
          <a:p>
            <a:r>
              <a:rPr lang="en-GB" dirty="0"/>
              <a:t>fat-based methods of cooking.</a:t>
            </a:r>
          </a:p>
          <a:p>
            <a:pPr marL="0" indent="0">
              <a:buNone/>
            </a:pPr>
            <a:br>
              <a:rPr lang="en-GB" dirty="0"/>
            </a:br>
            <a:r>
              <a:rPr lang="en-GB" dirty="0"/>
              <a:t>Some methods use a combination, e.g. braising.</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6411" y="2614846"/>
            <a:ext cx="3837454" cy="2559582"/>
          </a:xfrm>
          <a:prstGeom prst="rect">
            <a:avLst/>
          </a:prstGeom>
        </p:spPr>
      </p:pic>
    </p:spTree>
    <p:extLst>
      <p:ext uri="{BB962C8B-B14F-4D97-AF65-F5344CB8AC3E}">
        <p14:creationId xmlns:p14="http://schemas.microsoft.com/office/powerpoint/2010/main" val="96048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Moist methods of cooking</a:t>
            </a:r>
          </a:p>
        </p:txBody>
      </p:sp>
      <p:sp>
        <p:nvSpPr>
          <p:cNvPr id="3" name="Subtitle 2"/>
          <p:cNvSpPr>
            <a:spLocks noGrp="1"/>
          </p:cNvSpPr>
          <p:nvPr>
            <p:ph type="subTitle" idx="1"/>
          </p:nvPr>
        </p:nvSpPr>
        <p:spPr/>
        <p:txBody>
          <a:bodyPr/>
          <a:lstStyle/>
          <a:p>
            <a:pPr marL="0" indent="0">
              <a:buNone/>
            </a:pPr>
            <a:r>
              <a:rPr lang="en-GB" dirty="0"/>
              <a:t>Heat is transferred by convection currents in the cooking liquid. Temperatures are usually lower than dry methods of cooking. Examples of moist methods of cooking are:</a:t>
            </a:r>
          </a:p>
          <a:p>
            <a:r>
              <a:rPr lang="en-GB" dirty="0"/>
              <a:t>boiling;</a:t>
            </a:r>
          </a:p>
          <a:p>
            <a:r>
              <a:rPr lang="en-GB" dirty="0"/>
              <a:t>braising;</a:t>
            </a:r>
          </a:p>
          <a:p>
            <a:r>
              <a:rPr lang="en-GB" dirty="0"/>
              <a:t>poaching;</a:t>
            </a:r>
          </a:p>
          <a:p>
            <a:r>
              <a:rPr lang="en-GB" dirty="0"/>
              <a:t>simmering;</a:t>
            </a:r>
          </a:p>
          <a:p>
            <a:r>
              <a:rPr lang="en-GB" dirty="0"/>
              <a:t>pressure cooking;</a:t>
            </a:r>
          </a:p>
          <a:p>
            <a:r>
              <a:rPr lang="en-GB" dirty="0"/>
              <a:t>steaming;</a:t>
            </a:r>
          </a:p>
          <a:p>
            <a:r>
              <a:rPr lang="en-GB" dirty="0"/>
              <a:t>stewing.</a:t>
            </a:r>
          </a:p>
          <a:p>
            <a:endParaRPr lang="en-GB" dirty="0"/>
          </a:p>
          <a:p>
            <a:endParaRPr lang="en-GB" dirty="0"/>
          </a:p>
          <a:p>
            <a:endParaRPr lang="en-GB" dirty="0"/>
          </a:p>
          <a:p>
            <a:pPr marL="0" indent="0">
              <a:buNone/>
            </a:pPr>
            <a:endParaRPr lang="en-GB" dirty="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08075" y="3361217"/>
            <a:ext cx="47625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74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 food</a:t>
            </a:r>
          </a:p>
        </p:txBody>
      </p:sp>
      <p:sp>
        <p:nvSpPr>
          <p:cNvPr id="3" name="Subtitle 2"/>
          <p:cNvSpPr>
            <a:spLocks noGrp="1"/>
          </p:cNvSpPr>
          <p:nvPr>
            <p:ph type="subTitle" idx="1"/>
          </p:nvPr>
        </p:nvSpPr>
        <p:spPr>
          <a:xfrm>
            <a:off x="1169276" y="2571092"/>
            <a:ext cx="7436842" cy="3600000"/>
          </a:xfrm>
        </p:spPr>
        <p:txBody>
          <a:bodyPr/>
          <a:lstStyle/>
          <a:p>
            <a:pPr marL="0" indent="0">
              <a:buNone/>
            </a:pPr>
            <a:r>
              <a:rPr lang="en-GB" dirty="0"/>
              <a:t>Some foods can be eaten raw and form an important part of the diet. However, many foods need to be prepared and cooked before they are eaten. This is for a number of reasons, including:</a:t>
            </a:r>
          </a:p>
          <a:p>
            <a:r>
              <a:rPr lang="en-GB" dirty="0"/>
              <a:t>to make the food safe to eat by destroying pathogenic micro-organisms and toxins;</a:t>
            </a:r>
          </a:p>
          <a:p>
            <a:r>
              <a:rPr lang="en-GB" dirty="0"/>
              <a:t>to destroy microorganisms and enzymes that cause food to deteriorate and therefore increase the keeping quality of the food;</a:t>
            </a:r>
          </a:p>
          <a:p>
            <a:r>
              <a:rPr lang="en-GB" dirty="0"/>
              <a:t>to make the food more digestible and easier to absorb.</a:t>
            </a:r>
          </a:p>
          <a:p>
            <a:endParaRPr lang="en-GB" dirty="0"/>
          </a:p>
        </p:txBody>
      </p:sp>
      <p:pic>
        <p:nvPicPr>
          <p:cNvPr id="4" name="Picture 7">
            <a:extLst>
              <a:ext uri="{FF2B5EF4-FFF2-40B4-BE49-F238E27FC236}">
                <a16:creationId xmlns:a16="http://schemas.microsoft.com/office/drawing/2014/main" id="{03ADA2E9-BBE2-4EB6-BC0F-BEDA71CF1D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63204" y="2584265"/>
            <a:ext cx="3343598" cy="198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69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Dry methods of cooking</a:t>
            </a:r>
          </a:p>
        </p:txBody>
      </p:sp>
      <p:sp>
        <p:nvSpPr>
          <p:cNvPr id="3" name="Subtitle 2"/>
          <p:cNvSpPr>
            <a:spLocks noGrp="1"/>
          </p:cNvSpPr>
          <p:nvPr>
            <p:ph type="subTitle" idx="1"/>
          </p:nvPr>
        </p:nvSpPr>
        <p:spPr/>
        <p:txBody>
          <a:bodyPr/>
          <a:lstStyle/>
          <a:p>
            <a:pPr marL="0" indent="0">
              <a:buNone/>
            </a:pPr>
            <a:r>
              <a:rPr lang="en-GB" dirty="0"/>
              <a:t>Heat is transferred to the surface of food by convection or radiation. The inside of the food is cooked by heat conducted through the food. Examples of dry methods of cooking are:</a:t>
            </a:r>
          </a:p>
          <a:p>
            <a:r>
              <a:rPr lang="en-GB" dirty="0"/>
              <a:t>baking;</a:t>
            </a:r>
          </a:p>
          <a:p>
            <a:r>
              <a:rPr lang="en-GB" dirty="0"/>
              <a:t>grilling;</a:t>
            </a:r>
          </a:p>
          <a:p>
            <a:r>
              <a:rPr lang="en-GB" dirty="0"/>
              <a:t>roasting;</a:t>
            </a:r>
          </a:p>
          <a:p>
            <a:r>
              <a:rPr lang="en-GB" dirty="0"/>
              <a:t>barbequing</a:t>
            </a:r>
          </a:p>
          <a:p>
            <a:r>
              <a:rPr lang="en-GB" dirty="0"/>
              <a:t>toasting.</a:t>
            </a: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8471" y="3354064"/>
            <a:ext cx="3850659" cy="255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665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Fat-based methods of cooking</a:t>
            </a:r>
          </a:p>
        </p:txBody>
      </p:sp>
      <p:sp>
        <p:nvSpPr>
          <p:cNvPr id="3" name="Subtitle 2"/>
          <p:cNvSpPr>
            <a:spLocks noGrp="1"/>
          </p:cNvSpPr>
          <p:nvPr>
            <p:ph type="subTitle" idx="1"/>
          </p:nvPr>
        </p:nvSpPr>
        <p:spPr>
          <a:xfrm>
            <a:off x="1169276" y="2571092"/>
            <a:ext cx="7346927" cy="3600000"/>
          </a:xfrm>
        </p:spPr>
        <p:txBody>
          <a:bodyPr/>
          <a:lstStyle/>
          <a:p>
            <a:pPr marL="0" indent="0">
              <a:buNone/>
            </a:pPr>
            <a:r>
              <a:rPr lang="en-GB" dirty="0"/>
              <a:t>The heat is transferred by conduction (or convection in deep fat frying). Oil is heated  in a pan and the heat is transferred to the food. </a:t>
            </a:r>
          </a:p>
          <a:p>
            <a:pPr marL="0" indent="0">
              <a:buNone/>
            </a:pPr>
            <a:endParaRPr lang="en-GB" dirty="0"/>
          </a:p>
          <a:p>
            <a:pPr marL="0" indent="0">
              <a:buNone/>
            </a:pPr>
            <a:r>
              <a:rPr lang="en-GB" dirty="0"/>
              <a:t>Examples using fat-based methods are:</a:t>
            </a:r>
          </a:p>
          <a:p>
            <a:r>
              <a:rPr lang="en-GB" dirty="0"/>
              <a:t>stir frying;</a:t>
            </a:r>
          </a:p>
          <a:p>
            <a:r>
              <a:rPr lang="en-GB" dirty="0"/>
              <a:t>shallow frying;</a:t>
            </a:r>
          </a:p>
          <a:p>
            <a:r>
              <a:rPr lang="en-GB" dirty="0"/>
              <a:t>deep-fat frying.</a:t>
            </a:r>
          </a:p>
          <a:p>
            <a:pPr marL="0" indent="0">
              <a:buNone/>
            </a:pPr>
            <a:endParaRPr lang="en-GB"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34567" y="2009787"/>
            <a:ext cx="2779752" cy="416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756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preparation and cooking</a:t>
            </a:r>
          </a:p>
        </p:txBody>
      </p:sp>
      <p:sp>
        <p:nvSpPr>
          <p:cNvPr id="3" name="Subtitle 2"/>
          <p:cNvSpPr>
            <a:spLocks noGrp="1"/>
          </p:cNvSpPr>
          <p:nvPr>
            <p:ph type="subTitle" idx="1"/>
          </p:nvPr>
        </p:nvSpPr>
        <p:spPr>
          <a:xfrm>
            <a:off x="1169276" y="2571092"/>
            <a:ext cx="7674473" cy="3600000"/>
          </a:xfrm>
        </p:spPr>
        <p:txBody>
          <a:bodyPr/>
          <a:lstStyle/>
          <a:p>
            <a:pPr marL="0" indent="0">
              <a:buNone/>
            </a:pPr>
            <a:r>
              <a:rPr lang="en-GB" sz="2000" dirty="0"/>
              <a:t>When food is prepared and cooked some of the processes and cooking methods used can cause changes in the food. </a:t>
            </a:r>
          </a:p>
          <a:p>
            <a:pPr marL="0" indent="0">
              <a:buNone/>
            </a:pPr>
            <a:endParaRPr lang="en-GB" dirty="0"/>
          </a:p>
          <a:p>
            <a:pPr marL="0" indent="0">
              <a:buNone/>
            </a:pPr>
            <a:r>
              <a:rPr lang="en-GB" sz="2000" dirty="0"/>
              <a:t>These changes can affect the:</a:t>
            </a:r>
          </a:p>
          <a:p>
            <a:r>
              <a:rPr lang="en-GB" dirty="0"/>
              <a:t>nutritional value;</a:t>
            </a:r>
          </a:p>
          <a:p>
            <a:r>
              <a:rPr lang="en-GB" dirty="0"/>
              <a:t>sensory attributes – texture, flavour, odour, visual appeal;</a:t>
            </a:r>
          </a:p>
          <a:p>
            <a:r>
              <a:rPr lang="en-GB" dirty="0"/>
              <a:t>palatability.</a:t>
            </a:r>
          </a:p>
          <a:p>
            <a:pPr marL="0" indent="0">
              <a:buNone/>
            </a:pPr>
            <a:endParaRPr lang="en-GB" dirty="0"/>
          </a:p>
          <a:p>
            <a:endParaRPr lang="en-GB" dirty="0"/>
          </a:p>
          <a:p>
            <a:endParaRPr lang="en-GB" dirty="0"/>
          </a:p>
          <a:p>
            <a:endParaRPr lang="en-GB" sz="2000" dirty="0"/>
          </a:p>
          <a:p>
            <a:pPr marL="0" indent="0">
              <a:buNone/>
            </a:pPr>
            <a:endParaRPr lang="en-GB" dirty="0"/>
          </a:p>
          <a:p>
            <a:pPr marL="0" indent="0">
              <a:buNone/>
            </a:pPr>
            <a:endParaRPr lang="en-GB" sz="2000"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15692" y="2426276"/>
            <a:ext cx="2501537" cy="374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16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Nutritional value</a:t>
            </a:r>
          </a:p>
        </p:txBody>
      </p:sp>
      <p:sp>
        <p:nvSpPr>
          <p:cNvPr id="3" name="Subtitle 2"/>
          <p:cNvSpPr>
            <a:spLocks noGrp="1"/>
          </p:cNvSpPr>
          <p:nvPr>
            <p:ph type="subTitle" idx="1"/>
          </p:nvPr>
        </p:nvSpPr>
        <p:spPr>
          <a:xfrm>
            <a:off x="1169275" y="2571092"/>
            <a:ext cx="6888309" cy="3600000"/>
          </a:xfrm>
        </p:spPr>
        <p:txBody>
          <a:bodyPr/>
          <a:lstStyle/>
          <a:p>
            <a:pPr marL="0" indent="0">
              <a:buNone/>
            </a:pPr>
            <a:r>
              <a:rPr lang="en-GB" dirty="0"/>
              <a:t>Selecting the most appropriate way of preparing and cooking certain foods is important to maintain or enhance their nutritional value. </a:t>
            </a:r>
          </a:p>
          <a:p>
            <a:pPr marL="0" indent="0">
              <a:buNone/>
            </a:pPr>
            <a:r>
              <a:rPr lang="en-GB" dirty="0"/>
              <a:t>Fruit and vegetables are important sources of micronutrients and require careful preparation and cooking to conserve water soluble vitamins (B vitamins and vitamin C). </a:t>
            </a:r>
          </a:p>
          <a:p>
            <a:pPr marL="0" indent="0">
              <a:buNone/>
            </a:pPr>
            <a:r>
              <a:rPr lang="en-GB" dirty="0"/>
              <a:t>These vitamins can be lost due to:</a:t>
            </a:r>
          </a:p>
          <a:p>
            <a:r>
              <a:rPr lang="en-GB" dirty="0"/>
              <a:t>oxidation during preparation;</a:t>
            </a:r>
          </a:p>
          <a:p>
            <a:r>
              <a:rPr lang="en-GB" dirty="0"/>
              <a:t>leaching into the cooking liquid;</a:t>
            </a:r>
          </a:p>
          <a:p>
            <a:r>
              <a:rPr lang="en-GB" dirty="0"/>
              <a:t>prolonged cooking time;</a:t>
            </a:r>
          </a:p>
          <a:p>
            <a:r>
              <a:rPr lang="en-GB" dirty="0"/>
              <a:t>keeping vegetables hot over a long period before serving. </a:t>
            </a:r>
          </a:p>
          <a:p>
            <a:endParaRPr lang="en-GB" dirty="0"/>
          </a:p>
          <a:p>
            <a:pPr marL="0" indent="0">
              <a:buNone/>
            </a:pPr>
            <a:endParaRPr lang="en-GB" dirty="0"/>
          </a:p>
        </p:txBody>
      </p:sp>
      <p:sp>
        <p:nvSpPr>
          <p:cNvPr id="4" name="TextBox 3"/>
          <p:cNvSpPr txBox="1"/>
          <p:nvPr/>
        </p:nvSpPr>
        <p:spPr>
          <a:xfrm>
            <a:off x="8646059" y="1652488"/>
            <a:ext cx="3204927" cy="4801314"/>
          </a:xfrm>
          <a:prstGeom prst="rect">
            <a:avLst/>
          </a:prstGeom>
          <a:solidFill>
            <a:srgbClr val="263B83"/>
          </a:solid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The impact of water-soluble vitamin loss can be reduced by:</a:t>
            </a:r>
          </a:p>
          <a:p>
            <a:endParaRPr lang="en-GB"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Reusing cooking liquid in stocks or gravies, so vitamins are not poured away.</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Steaming or microwaving vegetables instead of boiling them to reduce leaching.</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If you do boil, using the minimum amount of water required.</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Not overcooking the fruits and vegetables.</a:t>
            </a:r>
          </a:p>
        </p:txBody>
      </p:sp>
    </p:spTree>
    <p:extLst>
      <p:ext uri="{BB962C8B-B14F-4D97-AF65-F5344CB8AC3E}">
        <p14:creationId xmlns:p14="http://schemas.microsoft.com/office/powerpoint/2010/main" val="468913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Nutritional value</a:t>
            </a:r>
          </a:p>
        </p:txBody>
      </p:sp>
      <p:sp>
        <p:nvSpPr>
          <p:cNvPr id="3" name="Subtitle 2"/>
          <p:cNvSpPr>
            <a:spLocks noGrp="1"/>
          </p:cNvSpPr>
          <p:nvPr>
            <p:ph type="subTitle" idx="1"/>
          </p:nvPr>
        </p:nvSpPr>
        <p:spPr>
          <a:xfrm>
            <a:off x="1169276" y="2571092"/>
            <a:ext cx="6987895" cy="3600000"/>
          </a:xfrm>
        </p:spPr>
        <p:txBody>
          <a:bodyPr/>
          <a:lstStyle/>
          <a:p>
            <a:pPr marL="0" indent="0">
              <a:buNone/>
            </a:pPr>
            <a:r>
              <a:rPr lang="en-GB" dirty="0"/>
              <a:t>Fat-based methods of cooking increase the energy (calories) of the food. </a:t>
            </a:r>
          </a:p>
          <a:p>
            <a:r>
              <a:rPr lang="en-GB" dirty="0"/>
              <a:t>Stir-frying uses minimal amounts of oil and therefore adds minimal excess energy.</a:t>
            </a:r>
          </a:p>
          <a:p>
            <a:r>
              <a:rPr lang="en-GB" dirty="0"/>
              <a:t>Shallow frying uses small amounts of oil and therefore adds a little more energy.</a:t>
            </a:r>
          </a:p>
          <a:p>
            <a:r>
              <a:rPr lang="en-GB" dirty="0"/>
              <a:t>Deep fat frying adds a large amount of energy.</a:t>
            </a:r>
          </a:p>
          <a:p>
            <a:pPr marL="0" indent="0">
              <a:buNone/>
            </a:pPr>
            <a:r>
              <a:rPr lang="en-GB" dirty="0"/>
              <a:t>Care should be taken to ensure oil is at the correct temperature. If it is not hot enough it will be absorbed by the food.</a:t>
            </a:r>
          </a:p>
          <a:p>
            <a:r>
              <a:rPr lang="en-GB" dirty="0"/>
              <a:t>Dry frying (cooking without the addition of fat) meat allows the fat to melt which can be removed, reducing the energy. </a:t>
            </a:r>
          </a:p>
          <a:p>
            <a:endParaRPr lang="en-GB" dirty="0"/>
          </a:p>
        </p:txBody>
      </p:sp>
      <p:grpSp>
        <p:nvGrpSpPr>
          <p:cNvPr id="6" name="Group 5"/>
          <p:cNvGrpSpPr/>
          <p:nvPr/>
        </p:nvGrpSpPr>
        <p:grpSpPr>
          <a:xfrm>
            <a:off x="8302689" y="3441136"/>
            <a:ext cx="3711260" cy="1477328"/>
            <a:chOff x="8148780" y="2856123"/>
            <a:chExt cx="3085914" cy="1342793"/>
          </a:xfrm>
        </p:grpSpPr>
        <p:sp>
          <p:nvSpPr>
            <p:cNvPr id="4" name="TextBox 3"/>
            <p:cNvSpPr txBox="1"/>
            <p:nvPr/>
          </p:nvSpPr>
          <p:spPr>
            <a:xfrm>
              <a:off x="8148780" y="2856123"/>
              <a:ext cx="1446415" cy="1342793"/>
            </a:xfrm>
            <a:prstGeom prst="rect">
              <a:avLst/>
            </a:prstGeom>
            <a:solidFill>
              <a:srgbClr val="263B83"/>
            </a:solid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Carbohydrate</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Protein</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Fat</a:t>
              </a:r>
            </a:p>
          </p:txBody>
        </p:sp>
        <p:sp>
          <p:nvSpPr>
            <p:cNvPr id="5" name="TextBox 4"/>
            <p:cNvSpPr txBox="1"/>
            <p:nvPr/>
          </p:nvSpPr>
          <p:spPr>
            <a:xfrm>
              <a:off x="9538898" y="2856123"/>
              <a:ext cx="1695796" cy="1342793"/>
            </a:xfrm>
            <a:prstGeom prst="rect">
              <a:avLst/>
            </a:prstGeom>
            <a:solidFill>
              <a:srgbClr val="263B83"/>
            </a:solid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4kcal per gram</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4kcal per gram</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9kcal per gram</a:t>
              </a:r>
            </a:p>
          </p:txBody>
        </p:sp>
      </p:grpSp>
      <p:sp>
        <p:nvSpPr>
          <p:cNvPr id="7" name="TextBox 6"/>
          <p:cNvSpPr txBox="1"/>
          <p:nvPr/>
        </p:nvSpPr>
        <p:spPr>
          <a:xfrm>
            <a:off x="8756544" y="5145438"/>
            <a:ext cx="2758698" cy="1200329"/>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Fat contains more energy (calories) than carbohydrate or protein.</a:t>
            </a:r>
          </a:p>
        </p:txBody>
      </p:sp>
    </p:spTree>
    <p:extLst>
      <p:ext uri="{BB962C8B-B14F-4D97-AF65-F5344CB8AC3E}">
        <p14:creationId xmlns:p14="http://schemas.microsoft.com/office/powerpoint/2010/main" val="404047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Sensory attributes</a:t>
            </a:r>
          </a:p>
        </p:txBody>
      </p:sp>
      <p:sp>
        <p:nvSpPr>
          <p:cNvPr id="3" name="Subtitle 2"/>
          <p:cNvSpPr>
            <a:spLocks noGrp="1"/>
          </p:cNvSpPr>
          <p:nvPr>
            <p:ph type="subTitle" idx="1"/>
          </p:nvPr>
        </p:nvSpPr>
        <p:spPr>
          <a:xfrm>
            <a:off x="1169275" y="2571092"/>
            <a:ext cx="9359905" cy="3600000"/>
          </a:xfrm>
        </p:spPr>
        <p:txBody>
          <a:bodyPr/>
          <a:lstStyle/>
          <a:p>
            <a:pPr marL="0" indent="0">
              <a:buNone/>
            </a:pPr>
            <a:r>
              <a:rPr lang="en-GB" dirty="0"/>
              <a:t>The use of different cooking methods affects the sensory qualities of the food. </a:t>
            </a:r>
            <a:br>
              <a:rPr lang="en-GB" dirty="0"/>
            </a:br>
            <a:r>
              <a:rPr lang="en-GB" dirty="0"/>
              <a:t>These include:</a:t>
            </a:r>
          </a:p>
          <a:p>
            <a:r>
              <a:rPr lang="en-GB" dirty="0"/>
              <a:t>texture - this is the way food or drink feels in your mouth (e.g. whether it is crisp or smooth). Cooking changes the texture of some food;</a:t>
            </a:r>
          </a:p>
          <a:p>
            <a:r>
              <a:rPr lang="en-GB" dirty="0"/>
              <a:t>smell – cooking food can release appetising aromas and create new ones (e.g. through the </a:t>
            </a:r>
            <a:r>
              <a:rPr lang="en-GB" dirty="0" err="1"/>
              <a:t>Maillard</a:t>
            </a:r>
            <a:r>
              <a:rPr lang="en-GB" dirty="0"/>
              <a:t> reaction);</a:t>
            </a:r>
          </a:p>
          <a:p>
            <a:r>
              <a:rPr lang="en-GB" dirty="0"/>
              <a:t>flavour - this is a combination of smell and taste. Flavour can be intensified by cooking;</a:t>
            </a:r>
          </a:p>
          <a:p>
            <a:r>
              <a:rPr lang="en-GB" dirty="0"/>
              <a:t>visual appearance - cooking changes the visual appearance of food and can make it more attractive to eat.</a:t>
            </a:r>
          </a:p>
          <a:p>
            <a:pPr marL="0" indent="0">
              <a:buNone/>
            </a:pPr>
            <a:r>
              <a:rPr lang="en-GB" dirty="0"/>
              <a:t> </a:t>
            </a:r>
          </a:p>
          <a:p>
            <a:endParaRPr lang="en-GB" dirty="0"/>
          </a:p>
          <a:p>
            <a:endParaRPr lang="en-GB" dirty="0"/>
          </a:p>
          <a:p>
            <a:pPr marL="0" indent="0">
              <a:buNone/>
            </a:pPr>
            <a:r>
              <a:rPr lang="en-GB" dirty="0"/>
              <a:t> </a:t>
            </a:r>
          </a:p>
        </p:txBody>
      </p:sp>
    </p:spTree>
    <p:extLst>
      <p:ext uri="{BB962C8B-B14F-4D97-AF65-F5344CB8AC3E}">
        <p14:creationId xmlns:p14="http://schemas.microsoft.com/office/powerpoint/2010/main" val="394166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Texture</a:t>
            </a:r>
          </a:p>
        </p:txBody>
      </p:sp>
      <p:sp>
        <p:nvSpPr>
          <p:cNvPr id="3" name="Subtitle 2"/>
          <p:cNvSpPr>
            <a:spLocks noGrp="1"/>
          </p:cNvSpPr>
          <p:nvPr>
            <p:ph type="subTitle" idx="1"/>
          </p:nvPr>
        </p:nvSpPr>
        <p:spPr/>
        <p:txBody>
          <a:bodyPr/>
          <a:lstStyle/>
          <a:p>
            <a:pPr marL="0" indent="0">
              <a:buNone/>
            </a:pPr>
            <a:r>
              <a:rPr lang="en-GB" dirty="0"/>
              <a:t>Texture changed by cooking: describe the changes you can see below.</a:t>
            </a:r>
          </a:p>
          <a:p>
            <a:pPr marL="0" indent="0">
              <a:buNone/>
            </a:pPr>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1729" y="3057171"/>
            <a:ext cx="4451161" cy="260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4257" y="2839514"/>
            <a:ext cx="3973489" cy="304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11002" y="4188602"/>
            <a:ext cx="166746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Baking</a:t>
            </a:r>
          </a:p>
        </p:txBody>
      </p:sp>
      <p:sp>
        <p:nvSpPr>
          <p:cNvPr id="5" name="Right Arrow 4"/>
          <p:cNvSpPr/>
          <p:nvPr/>
        </p:nvSpPr>
        <p:spPr>
          <a:xfrm>
            <a:off x="4913194" y="3903260"/>
            <a:ext cx="2497540" cy="941695"/>
          </a:xfrm>
          <a:prstGeom prst="righ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344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Flavour</a:t>
            </a:r>
          </a:p>
        </p:txBody>
      </p:sp>
      <p:sp>
        <p:nvSpPr>
          <p:cNvPr id="3" name="Subtitle 2"/>
          <p:cNvSpPr>
            <a:spLocks noGrp="1"/>
          </p:cNvSpPr>
          <p:nvPr>
            <p:ph type="subTitle" idx="1"/>
          </p:nvPr>
        </p:nvSpPr>
        <p:spPr/>
        <p:txBody>
          <a:bodyPr/>
          <a:lstStyle/>
          <a:p>
            <a:pPr marL="0" indent="0">
              <a:buNone/>
            </a:pPr>
            <a:r>
              <a:rPr lang="en-GB" dirty="0"/>
              <a:t>Flavour developed and intensified by cooking. Explain what causes the meat to change colour and the flavour to intensify.</a:t>
            </a:r>
          </a:p>
          <a:p>
            <a:pPr marL="0" indent="0">
              <a:buNone/>
            </a:pPr>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660" y="3347230"/>
            <a:ext cx="4403678" cy="317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21974" y="3251696"/>
            <a:ext cx="47625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85762" y="4505558"/>
            <a:ext cx="166746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Roasting</a:t>
            </a:r>
          </a:p>
        </p:txBody>
      </p:sp>
      <p:sp>
        <p:nvSpPr>
          <p:cNvPr id="7" name="Right Arrow 6"/>
          <p:cNvSpPr/>
          <p:nvPr/>
        </p:nvSpPr>
        <p:spPr>
          <a:xfrm>
            <a:off x="4274306" y="4220216"/>
            <a:ext cx="2497540" cy="941695"/>
          </a:xfrm>
          <a:prstGeom prst="righ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020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07" y="4828032"/>
            <a:ext cx="2875022" cy="2029968"/>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28879" y="4371092"/>
            <a:ext cx="2402139" cy="1065796"/>
          </a:xfrm>
          <a:prstGeom prst="rect">
            <a:avLst/>
          </a:prstGeom>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99" y="3138848"/>
            <a:ext cx="2897058" cy="160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GB" dirty="0"/>
              <a:t>Visual appearance </a:t>
            </a:r>
          </a:p>
        </p:txBody>
      </p:sp>
      <p:sp>
        <p:nvSpPr>
          <p:cNvPr id="3" name="Subtitle 2"/>
          <p:cNvSpPr>
            <a:spLocks noGrp="1"/>
          </p:cNvSpPr>
          <p:nvPr>
            <p:ph type="subTitle" idx="1"/>
          </p:nvPr>
        </p:nvSpPr>
        <p:spPr>
          <a:xfrm>
            <a:off x="1046446" y="2571092"/>
            <a:ext cx="9720000" cy="3600000"/>
          </a:xfrm>
        </p:spPr>
        <p:txBody>
          <a:bodyPr/>
          <a:lstStyle/>
          <a:p>
            <a:pPr marL="0" indent="0">
              <a:buNone/>
            </a:pPr>
            <a:r>
              <a:rPr lang="en-GB" dirty="0"/>
              <a:t>Visual appearance changed by cooking. Describe how cooking has changed the visual appearance. </a:t>
            </a:r>
          </a:p>
          <a:p>
            <a:pPr marL="0" indent="0">
              <a:buNone/>
            </a:pPr>
            <a:endParaRPr lang="en-GB" dirty="0"/>
          </a:p>
          <a:p>
            <a:pPr marL="0" indent="0">
              <a:buNone/>
            </a:pPr>
            <a:endParaRPr lang="en-GB" dirty="0"/>
          </a:p>
        </p:txBody>
      </p:sp>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05322" y="3451441"/>
            <a:ext cx="4411163" cy="294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91960" y="4546502"/>
            <a:ext cx="1667468"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Stir frying</a:t>
            </a:r>
          </a:p>
        </p:txBody>
      </p:sp>
      <p:sp>
        <p:nvSpPr>
          <p:cNvPr id="9" name="Right Arrow 8"/>
          <p:cNvSpPr/>
          <p:nvPr/>
        </p:nvSpPr>
        <p:spPr>
          <a:xfrm>
            <a:off x="4780504" y="4261160"/>
            <a:ext cx="2497540" cy="941695"/>
          </a:xfrm>
          <a:prstGeom prst="righ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560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effects of preparation and cooking on food</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BD637A73-71E2-232D-80F7-319E15C18EE8}"/>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 food</a:t>
            </a:r>
          </a:p>
        </p:txBody>
      </p:sp>
      <p:sp>
        <p:nvSpPr>
          <p:cNvPr id="3" name="Subtitle 2"/>
          <p:cNvSpPr>
            <a:spLocks noGrp="1"/>
          </p:cNvSpPr>
          <p:nvPr>
            <p:ph type="subTitle" idx="1"/>
          </p:nvPr>
        </p:nvSpPr>
        <p:spPr>
          <a:xfrm>
            <a:off x="1169276" y="2571092"/>
            <a:ext cx="6082550" cy="3600000"/>
          </a:xfrm>
        </p:spPr>
        <p:txBody>
          <a:bodyPr/>
          <a:lstStyle/>
          <a:p>
            <a:pPr marL="0" indent="0">
              <a:buNone/>
            </a:pPr>
            <a:r>
              <a:rPr lang="en-US" dirty="0"/>
              <a:t>Food is also prepared and cooked to:</a:t>
            </a:r>
            <a:endParaRPr lang="en-GB" dirty="0"/>
          </a:p>
          <a:p>
            <a:r>
              <a:rPr lang="en-GB" dirty="0"/>
              <a:t>make the food more palatable – improves flavour, texture and appearance;</a:t>
            </a:r>
          </a:p>
          <a:p>
            <a:r>
              <a:rPr lang="en-GB" dirty="0"/>
              <a:t>reduce the bulk of the food;</a:t>
            </a:r>
          </a:p>
          <a:p>
            <a:r>
              <a:rPr lang="en-GB" dirty="0"/>
              <a:t>provide variety and interest to meals.</a:t>
            </a:r>
          </a:p>
          <a:p>
            <a:pPr marL="0" indent="0">
              <a:buNone/>
            </a:pPr>
            <a:endParaRPr lang="en-GB" dirty="0"/>
          </a:p>
          <a:p>
            <a:pPr marL="0" indent="0">
              <a:buNone/>
            </a:pPr>
            <a:r>
              <a:rPr lang="en-GB" dirty="0"/>
              <a:t>Hot food is also important to people, particularly in cold weather.</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8324" y="1450073"/>
            <a:ext cx="3119613" cy="208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55746" y="4371092"/>
            <a:ext cx="2749176" cy="177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19927394">
            <a:off x="9497087" y="3517967"/>
            <a:ext cx="470780" cy="869133"/>
          </a:xfrm>
          <a:prstGeom prst="downArrow">
            <a:avLst/>
          </a:prstGeom>
          <a:solidFill>
            <a:srgbClr val="26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628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Reasons for cooking food</a:t>
            </a:r>
          </a:p>
        </p:txBody>
      </p:sp>
      <p:sp>
        <p:nvSpPr>
          <p:cNvPr id="3" name="Subtitle 2"/>
          <p:cNvSpPr>
            <a:spLocks noGrp="1"/>
          </p:cNvSpPr>
          <p:nvPr>
            <p:ph type="subTitle" idx="1"/>
          </p:nvPr>
        </p:nvSpPr>
        <p:spPr/>
        <p:txBody>
          <a:bodyPr/>
          <a:lstStyle/>
          <a:p>
            <a:pPr marL="0" indent="0">
              <a:buNone/>
            </a:pPr>
            <a:r>
              <a:rPr lang="en-GB" dirty="0"/>
              <a:t>To destroy pathogenic microorganisms and toxins, some raw foods must be cooked to make them safe to eat. </a:t>
            </a:r>
          </a:p>
          <a:p>
            <a:pPr marL="0" indent="0">
              <a:buNone/>
            </a:pPr>
            <a:endParaRPr lang="en-GB" dirty="0"/>
          </a:p>
          <a:p>
            <a:pPr marL="0" indent="0">
              <a:buNone/>
            </a:pPr>
            <a:endParaRPr lang="en-GB" dirty="0"/>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69146" y="5361272"/>
            <a:ext cx="3062515" cy="137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9127693" y="4974489"/>
            <a:ext cx="1387736" cy="158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69274" y="3428192"/>
            <a:ext cx="3062515" cy="136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2346"/>
          <a:stretch/>
        </p:blipFill>
        <p:spPr bwMode="auto">
          <a:xfrm rot="5400000">
            <a:off x="6729052" y="3240468"/>
            <a:ext cx="1516509" cy="158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3"/>
          <p:cNvSpPr/>
          <p:nvPr/>
        </p:nvSpPr>
        <p:spPr>
          <a:xfrm rot="18799039">
            <a:off x="3319909" y="4717087"/>
            <a:ext cx="470780" cy="869133"/>
          </a:xfrm>
          <a:prstGeom prst="downArrow">
            <a:avLst/>
          </a:prstGeom>
          <a:solidFill>
            <a:srgbClr val="26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3"/>
          <p:cNvSpPr/>
          <p:nvPr/>
        </p:nvSpPr>
        <p:spPr>
          <a:xfrm rot="18799039">
            <a:off x="8417712" y="4544309"/>
            <a:ext cx="470780" cy="869133"/>
          </a:xfrm>
          <a:prstGeom prst="downArrow">
            <a:avLst/>
          </a:prstGeom>
          <a:solidFill>
            <a:srgbClr val="26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207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268" y="4371092"/>
            <a:ext cx="2019300" cy="206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GB" dirty="0"/>
              <a:t>Reasons for cooking food</a:t>
            </a:r>
          </a:p>
        </p:txBody>
      </p:sp>
      <p:sp>
        <p:nvSpPr>
          <p:cNvPr id="3" name="Subtitle 2"/>
          <p:cNvSpPr>
            <a:spLocks noGrp="1"/>
          </p:cNvSpPr>
          <p:nvPr>
            <p:ph type="subTitle" idx="1"/>
          </p:nvPr>
        </p:nvSpPr>
        <p:spPr>
          <a:xfrm>
            <a:off x="1169276" y="2571092"/>
            <a:ext cx="7408667" cy="3600000"/>
          </a:xfrm>
        </p:spPr>
        <p:txBody>
          <a:bodyPr/>
          <a:lstStyle/>
          <a:p>
            <a:pPr marL="0" indent="0">
              <a:buNone/>
            </a:pPr>
            <a:r>
              <a:rPr lang="en-GB" dirty="0"/>
              <a:t>To improve the keeping quality of the food, microorganisms and enzymes are destroyed to help keep food longer. </a:t>
            </a:r>
            <a:br>
              <a:rPr lang="en-GB" dirty="0"/>
            </a:br>
            <a:br>
              <a:rPr lang="en-GB" dirty="0"/>
            </a:br>
            <a:r>
              <a:rPr lang="en-GB" dirty="0"/>
              <a:t>This is also used in heat treatment and processing methods during manufacturing (e.g. canning fruit, pasteurising milk). Pasteurisation can also destroy food poisoning bacteria.</a:t>
            </a:r>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80140" y="4557015"/>
            <a:ext cx="3349588" cy="190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40593" y="2139909"/>
            <a:ext cx="1531326" cy="403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3"/>
          <p:cNvSpPr/>
          <p:nvPr/>
        </p:nvSpPr>
        <p:spPr>
          <a:xfrm rot="16200000">
            <a:off x="2885342" y="4971002"/>
            <a:ext cx="470780" cy="869133"/>
          </a:xfrm>
          <a:prstGeom prst="downArrow">
            <a:avLst/>
          </a:prstGeom>
          <a:solidFill>
            <a:srgbClr val="26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547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Reasons for cooking food</a:t>
            </a:r>
          </a:p>
        </p:txBody>
      </p:sp>
      <p:sp>
        <p:nvSpPr>
          <p:cNvPr id="3" name="Subtitle 2"/>
          <p:cNvSpPr>
            <a:spLocks noGrp="1"/>
          </p:cNvSpPr>
          <p:nvPr>
            <p:ph type="subTitle" idx="1"/>
          </p:nvPr>
        </p:nvSpPr>
        <p:spPr/>
        <p:txBody>
          <a:bodyPr/>
          <a:lstStyle/>
          <a:p>
            <a:pPr marL="0" indent="0">
              <a:buNone/>
            </a:pPr>
            <a:r>
              <a:rPr lang="en-GB" dirty="0"/>
              <a:t>Preparing and cooking food helps to make it easier to digest and absorb because the structure has been changed. For example:</a:t>
            </a:r>
          </a:p>
          <a:p>
            <a:pPr marL="0" indent="0">
              <a:buNone/>
            </a:pPr>
            <a:r>
              <a:rPr lang="en-GB" dirty="0"/>
              <a:t>Meat fibres are tenderised	   Starch is gelatinised		Cellulose is softened</a:t>
            </a:r>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58850" y="3579774"/>
            <a:ext cx="2192135" cy="282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11734" y="3564099"/>
            <a:ext cx="2251881" cy="282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28547" y="3579775"/>
            <a:ext cx="2238234" cy="282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35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Reasons for cooking food</a:t>
            </a:r>
          </a:p>
        </p:txBody>
      </p:sp>
      <p:sp>
        <p:nvSpPr>
          <p:cNvPr id="3" name="Subtitle 2"/>
          <p:cNvSpPr>
            <a:spLocks noGrp="1"/>
          </p:cNvSpPr>
          <p:nvPr>
            <p:ph type="subTitle" idx="1"/>
          </p:nvPr>
        </p:nvSpPr>
        <p:spPr>
          <a:xfrm>
            <a:off x="1169276" y="2571092"/>
            <a:ext cx="6170112" cy="3600000"/>
          </a:xfrm>
        </p:spPr>
        <p:txBody>
          <a:bodyPr/>
          <a:lstStyle/>
          <a:p>
            <a:pPr marL="0" indent="0">
              <a:buNone/>
            </a:pPr>
            <a:r>
              <a:rPr lang="en-GB" dirty="0"/>
              <a:t>Cooking can improve the flavour, alter the texture and change the colour of a food, making it more appealing.</a:t>
            </a:r>
            <a:br>
              <a:rPr lang="en-GB" dirty="0"/>
            </a:br>
            <a:br>
              <a:rPr lang="en-GB" dirty="0"/>
            </a:br>
            <a:r>
              <a:rPr lang="en-GB" dirty="0"/>
              <a:t>Both the scones and chicken on this page are browned by the </a:t>
            </a:r>
            <a:r>
              <a:rPr lang="en-GB" dirty="0" err="1"/>
              <a:t>Maillard</a:t>
            </a:r>
            <a:r>
              <a:rPr lang="en-GB" dirty="0"/>
              <a:t> reaction, which produces characteristic browning and appetising smells and flavours.</a:t>
            </a:r>
            <a:br>
              <a:rPr lang="en-GB" dirty="0"/>
            </a:br>
            <a:br>
              <a:rPr lang="en-GB" dirty="0"/>
            </a:br>
            <a:r>
              <a:rPr lang="en-GB" dirty="0"/>
              <a:t>The scones are also browned by </a:t>
            </a:r>
            <a:r>
              <a:rPr lang="en-GB" dirty="0" err="1"/>
              <a:t>dextrinisation</a:t>
            </a:r>
            <a:r>
              <a:rPr lang="en-GB" dirty="0"/>
              <a:t>, which occurs when starch is heated. </a:t>
            </a:r>
            <a:br>
              <a:rPr lang="en-GB" dirty="0"/>
            </a:br>
            <a:br>
              <a:rPr lang="en-GB" dirty="0"/>
            </a:br>
            <a:endParaRPr lang="en-GB" dirty="0"/>
          </a:p>
          <a:p>
            <a:pPr marL="0" indent="0">
              <a:buNone/>
            </a:pPr>
            <a:endParaRPr lang="en-GB"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2009" y="1689376"/>
            <a:ext cx="2639866" cy="176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8612" y="4407662"/>
            <a:ext cx="2639866" cy="176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3"/>
          <p:cNvSpPr/>
          <p:nvPr/>
        </p:nvSpPr>
        <p:spPr>
          <a:xfrm rot="19686051">
            <a:off x="9857008" y="3495667"/>
            <a:ext cx="470780" cy="869133"/>
          </a:xfrm>
          <a:prstGeom prst="downArrow">
            <a:avLst/>
          </a:prstGeom>
          <a:solidFill>
            <a:srgbClr val="26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75460" y="5365577"/>
            <a:ext cx="3062515" cy="137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78609" y="5352776"/>
            <a:ext cx="3062515" cy="136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3"/>
          <p:cNvSpPr/>
          <p:nvPr/>
        </p:nvSpPr>
        <p:spPr>
          <a:xfrm rot="16200000">
            <a:off x="4605503" y="5713532"/>
            <a:ext cx="470780" cy="869133"/>
          </a:xfrm>
          <a:prstGeom prst="downArrow">
            <a:avLst/>
          </a:prstGeom>
          <a:solidFill>
            <a:srgbClr val="26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119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Reasons for cooking food</a:t>
            </a:r>
          </a:p>
        </p:txBody>
      </p:sp>
      <p:sp>
        <p:nvSpPr>
          <p:cNvPr id="3" name="Subtitle 2"/>
          <p:cNvSpPr>
            <a:spLocks noGrp="1"/>
          </p:cNvSpPr>
          <p:nvPr>
            <p:ph type="subTitle" idx="1"/>
          </p:nvPr>
        </p:nvSpPr>
        <p:spPr/>
        <p:txBody>
          <a:bodyPr/>
          <a:lstStyle/>
          <a:p>
            <a:pPr marL="0" indent="0">
              <a:buNone/>
            </a:pPr>
            <a:r>
              <a:rPr lang="en-GB" dirty="0"/>
              <a:t>Preparation and cooking can reduce the bulk of some foods. For example the volume of cooked spinach is a lot less than raw spinach, allowing more to be consumed. </a:t>
            </a:r>
          </a:p>
          <a:p>
            <a:pPr marL="0" indent="0">
              <a:buNone/>
            </a:pPr>
            <a:endParaRPr lang="en-GB" dirty="0"/>
          </a:p>
          <a:p>
            <a:pPr marL="0" indent="0">
              <a:buNone/>
            </a:pPr>
            <a:endParaRPr lang="en-GB" dirty="0"/>
          </a:p>
        </p:txBody>
      </p:sp>
      <p:pic>
        <p:nvPicPr>
          <p:cNvPr id="1433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5183" y="3668485"/>
            <a:ext cx="5696080" cy="232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2286" y="4061031"/>
            <a:ext cx="3058885" cy="1854048"/>
          </a:xfrm>
          <a:prstGeom prst="rect">
            <a:avLst/>
          </a:prstGeom>
        </p:spPr>
      </p:pic>
    </p:spTree>
    <p:extLst>
      <p:ext uri="{BB962C8B-B14F-4D97-AF65-F5344CB8AC3E}">
        <p14:creationId xmlns:p14="http://schemas.microsoft.com/office/powerpoint/2010/main" val="45691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3741" y="3034854"/>
            <a:ext cx="1939971" cy="158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GB" dirty="0"/>
              <a:t>Reasons for cooking food</a:t>
            </a:r>
          </a:p>
        </p:txBody>
      </p:sp>
      <p:sp>
        <p:nvSpPr>
          <p:cNvPr id="3" name="Subtitle 2"/>
          <p:cNvSpPr>
            <a:spLocks noGrp="1"/>
          </p:cNvSpPr>
          <p:nvPr>
            <p:ph type="subTitle" idx="1"/>
          </p:nvPr>
        </p:nvSpPr>
        <p:spPr/>
        <p:txBody>
          <a:bodyPr/>
          <a:lstStyle/>
          <a:p>
            <a:pPr marL="0" indent="0">
              <a:buNone/>
            </a:pPr>
            <a:r>
              <a:rPr lang="en-GB" dirty="0"/>
              <a:t>Cooked food in different ways can add variety to the diet. In the example below, all of the dishes are tomato based, but are distinctly different from each other.</a:t>
            </a:r>
          </a:p>
          <a:p>
            <a:pPr marL="0" indent="0">
              <a:buNone/>
            </a:pPr>
            <a:endParaRPr lang="en-GB" dirty="0"/>
          </a:p>
        </p:txBody>
      </p:sp>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3346" y="3096552"/>
            <a:ext cx="1912182" cy="168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9011" y="4759817"/>
            <a:ext cx="2286072" cy="152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39467" y="4853393"/>
            <a:ext cx="2392123" cy="159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653752" y="4788987"/>
            <a:ext cx="1491343" cy="172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4893" y="3225276"/>
            <a:ext cx="2838734" cy="168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6782937" y="3643952"/>
            <a:ext cx="1023582" cy="414491"/>
          </a:xfrm>
          <a:prstGeom prst="straightConnector1">
            <a:avLst/>
          </a:prstGeom>
          <a:ln w="28575">
            <a:solidFill>
              <a:srgbClr val="263B83"/>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673755" y="4485596"/>
            <a:ext cx="2097519" cy="661615"/>
          </a:xfrm>
          <a:prstGeom prst="straightConnector1">
            <a:avLst/>
          </a:prstGeom>
          <a:ln w="28575">
            <a:solidFill>
              <a:srgbClr val="263B8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669529" y="3851197"/>
            <a:ext cx="1571213" cy="207247"/>
          </a:xfrm>
          <a:prstGeom prst="straightConnector1">
            <a:avLst/>
          </a:prstGeom>
          <a:ln w="28575">
            <a:solidFill>
              <a:srgbClr val="263B8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57082" y="4312693"/>
            <a:ext cx="947431" cy="448778"/>
          </a:xfrm>
          <a:prstGeom prst="straightConnector1">
            <a:avLst/>
          </a:prstGeom>
          <a:ln w="28575">
            <a:solidFill>
              <a:srgbClr val="263B8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79437" y="4621751"/>
            <a:ext cx="444193" cy="458848"/>
          </a:xfrm>
          <a:prstGeom prst="straightConnector1">
            <a:avLst/>
          </a:prstGeom>
          <a:ln w="28575">
            <a:solidFill>
              <a:srgbClr val="263B8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77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28F2E2-0578-4587-B4D6-FE10C3AC02C9}">
  <ds:schemaRefs>
    <ds:schemaRef ds:uri="http://schemas.microsoft.com/sharepoint/v3/contenttype/forms"/>
  </ds:schemaRefs>
</ds:datastoreItem>
</file>

<file path=customXml/itemProps2.xml><?xml version="1.0" encoding="utf-8"?>
<ds:datastoreItem xmlns:ds="http://schemas.openxmlformats.org/officeDocument/2006/customXml" ds:itemID="{BEFBF7B5-B0C2-4D94-BBE9-EA956986F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1958</Words>
  <Application>Microsoft Office PowerPoint</Application>
  <PresentationFormat>Widescreen</PresentationFormat>
  <Paragraphs>166</Paragraphs>
  <Slides>29</Slides>
  <Notes>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29</vt:i4>
      </vt:variant>
    </vt:vector>
  </HeadingPairs>
  <TitlesOfParts>
    <vt:vector size="36" baseType="lpstr">
      <vt:lpstr>Arial</vt:lpstr>
      <vt:lpstr>Calibri</vt:lpstr>
      <vt:lpstr>Office Theme</vt:lpstr>
      <vt:lpstr>Custom Design</vt:lpstr>
      <vt:lpstr>1_Custom Design</vt:lpstr>
      <vt:lpstr>3_Custom Design</vt:lpstr>
      <vt:lpstr>2_Custom Design</vt:lpstr>
      <vt:lpstr>The effects of preparation and cooking on food</vt:lpstr>
      <vt:lpstr>Cooking food</vt:lpstr>
      <vt:lpstr>Cooking food</vt:lpstr>
      <vt:lpstr>Reasons for cooking food</vt:lpstr>
      <vt:lpstr>Reasons for cooking food</vt:lpstr>
      <vt:lpstr>Reasons for cooking food</vt:lpstr>
      <vt:lpstr>Reasons for cooking food</vt:lpstr>
      <vt:lpstr>Reasons for cooking food</vt:lpstr>
      <vt:lpstr>Reasons for cooking food</vt:lpstr>
      <vt:lpstr>Cooking food – heat transfer</vt:lpstr>
      <vt:lpstr>Conduction</vt:lpstr>
      <vt:lpstr>Conduction</vt:lpstr>
      <vt:lpstr>Convection</vt:lpstr>
      <vt:lpstr>Convection</vt:lpstr>
      <vt:lpstr>Convection</vt:lpstr>
      <vt:lpstr>Radiation</vt:lpstr>
      <vt:lpstr>Microwave radiation</vt:lpstr>
      <vt:lpstr>Methods of cooking food</vt:lpstr>
      <vt:lpstr>Moist methods of cooking</vt:lpstr>
      <vt:lpstr>Dry methods of cooking</vt:lpstr>
      <vt:lpstr>Fat-based methods of cooking</vt:lpstr>
      <vt:lpstr>Food preparation and cooking</vt:lpstr>
      <vt:lpstr>Nutritional value</vt:lpstr>
      <vt:lpstr>Nutritional value</vt:lpstr>
      <vt:lpstr>Sensory attributes</vt:lpstr>
      <vt:lpstr>Texture</vt:lpstr>
      <vt:lpstr>Flavour</vt:lpstr>
      <vt:lpstr>Visual appearance </vt:lpstr>
      <vt:lpstr>The effects of preparation and cooking on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103</cp:revision>
  <dcterms:created xsi:type="dcterms:W3CDTF">2018-10-10T09:22:08Z</dcterms:created>
  <dcterms:modified xsi:type="dcterms:W3CDTF">2024-08-30T08:34:12Z</dcterms:modified>
</cp:coreProperties>
</file>