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86" r:id="rId3"/>
    <p:sldId id="260" r:id="rId4"/>
    <p:sldId id="381" r:id="rId5"/>
    <p:sldId id="383" r:id="rId6"/>
    <p:sldId id="384" r:id="rId7"/>
    <p:sldId id="379" r:id="rId8"/>
    <p:sldId id="382" r:id="rId9"/>
    <p:sldId id="296" r:id="rId10"/>
  </p:sldIdLst>
  <p:sldSz cx="13716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855">
          <p15:clr>
            <a:srgbClr val="A4A3A4"/>
          </p15:clr>
        </p15:guide>
        <p15:guide id="4" pos="8182">
          <p15:clr>
            <a:srgbClr val="A4A3A4"/>
          </p15:clr>
        </p15:guide>
        <p15:guide id="5" pos="3857">
          <p15:clr>
            <a:srgbClr val="A4A3A4"/>
          </p15:clr>
        </p15:guide>
        <p15:guide id="6" pos="4321">
          <p15:clr>
            <a:srgbClr val="A4A3A4"/>
          </p15:clr>
        </p15:guide>
        <p15:guide id="7" pos="4783">
          <p15:clr>
            <a:srgbClr val="A4A3A4"/>
          </p15:clr>
        </p15:guide>
        <p15:guide id="8" pos="453">
          <p15:clr>
            <a:srgbClr val="A4A3A4"/>
          </p15:clr>
        </p15:guide>
        <p15:guide id="9" orient="horz" pos="2164">
          <p15:clr>
            <a:srgbClr val="A4A3A4"/>
          </p15:clr>
        </p15:guide>
        <p15:guide id="10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EFB"/>
    <a:srgbClr val="678999"/>
    <a:srgbClr val="EEECE1"/>
    <a:srgbClr val="EEECE2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6" autoAdjust="0"/>
    <p:restoredTop sz="95077" autoAdjust="0"/>
  </p:normalViewPr>
  <p:slideViewPr>
    <p:cSldViewPr snapToGrid="0" snapToObjects="1">
      <p:cViewPr varScale="1">
        <p:scale>
          <a:sx n="73" d="100"/>
          <a:sy n="73" d="100"/>
        </p:scale>
        <p:origin x="54" y="330"/>
      </p:cViewPr>
      <p:guideLst>
        <p:guide orient="horz" pos="456"/>
        <p:guide orient="horz" pos="2160"/>
        <p:guide orient="horz" pos="3855"/>
        <p:guide pos="8182"/>
        <p:guide pos="3857"/>
        <p:guide pos="4321"/>
        <p:guide pos="4783"/>
        <p:guide pos="453"/>
        <p:guide orient="horz" pos="216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85EC1-1AAA-3442-802B-4FBB3EDCFB9D}" type="datetime1">
              <a:rPr lang="en-GB" smtClean="0"/>
              <a:t>31/01/2019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C4CF-C744-034C-BD2A-537E7FE1E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77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C8B8-A4CF-8840-A647-8EE3FDDB49B7}" type="datetime1">
              <a:rPr lang="en-GB" smtClean="0"/>
              <a:t>31/01/2019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61BE-765E-4A4D-BF59-430BBD9E6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31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61BE-765E-4A4D-BF59-430BBD9E6A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36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61BE-765E-4A4D-BF59-430BBD9E6A7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40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73163"/>
            <a:ext cx="633730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61BE-765E-4A4D-BF59-430BBD9E6A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2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73163"/>
            <a:ext cx="633730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61BE-765E-4A4D-BF59-430BBD9E6A7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21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73163"/>
            <a:ext cx="633730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61BE-765E-4A4D-BF59-430BBD9E6A7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7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73163"/>
            <a:ext cx="633730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61BE-765E-4A4D-BF59-430BBD9E6A7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26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73163"/>
            <a:ext cx="633730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61BE-765E-4A4D-BF59-430BBD9E6A7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7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3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996333" y="6138333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859058" y="6138333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38333" y="6138333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38333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996333" y="7408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59058" y="7408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38333" y="7408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408"/>
            <a:ext cx="719667" cy="719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5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317" y="1289595"/>
            <a:ext cx="5386190" cy="323900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F142143-4CB1-4F60-9910-2698C210B9BA}"/>
              </a:ext>
            </a:extLst>
          </p:cNvPr>
          <p:cNvSpPr txBox="1">
            <a:spLocks/>
          </p:cNvSpPr>
          <p:nvPr/>
        </p:nvSpPr>
        <p:spPr>
          <a:xfrm>
            <a:off x="1714500" y="4833404"/>
            <a:ext cx="10287000" cy="35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F1B504-08FC-3D41-B942-A1B8BB1980BB}"/>
              </a:ext>
            </a:extLst>
          </p:cNvPr>
          <p:cNvSpPr txBox="1">
            <a:spLocks/>
          </p:cNvSpPr>
          <p:nvPr/>
        </p:nvSpPr>
        <p:spPr>
          <a:xfrm>
            <a:off x="1714500" y="4355976"/>
            <a:ext cx="10287000" cy="47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339513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320867" y="0"/>
            <a:ext cx="339513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43196" y="612933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3196" y="736071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57A58A-F915-174F-9737-5E884DAD7B39}"/>
              </a:ext>
            </a:extLst>
          </p:cNvPr>
          <p:cNvSpPr txBox="1"/>
          <p:nvPr/>
        </p:nvSpPr>
        <p:spPr>
          <a:xfrm>
            <a:off x="4143196" y="4677748"/>
            <a:ext cx="657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Cooking for Life: Encouraging a Love of Food</a:t>
            </a:r>
          </a:p>
        </p:txBody>
      </p:sp>
    </p:spTree>
    <p:extLst>
      <p:ext uri="{BB962C8B-B14F-4D97-AF65-F5344CB8AC3E}">
        <p14:creationId xmlns:p14="http://schemas.microsoft.com/office/powerpoint/2010/main" val="8940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4CD4F9-BB80-2E48-B229-FABC14F071E2}"/>
              </a:ext>
            </a:extLst>
          </p:cNvPr>
          <p:cNvSpPr txBox="1">
            <a:spLocks/>
          </p:cNvSpPr>
          <p:nvPr/>
        </p:nvSpPr>
        <p:spPr>
          <a:xfrm>
            <a:off x="7538462" y="2987635"/>
            <a:ext cx="5513310" cy="6985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Helvetica Light"/>
                <a:cs typeface="Georgia"/>
              </a:rPr>
              <a:t>Intro: Chefs in Schools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578725" y="2970701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41572" y="3528807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6857999" y="6119813"/>
            <a:ext cx="6858001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000" i="1" dirty="0">
              <a:cs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ECDADD-E7F3-7E42-A57C-9D03C11F6DFC}"/>
              </a:ext>
            </a:extLst>
          </p:cNvPr>
          <p:cNvSpPr/>
          <p:nvPr/>
        </p:nvSpPr>
        <p:spPr>
          <a:xfrm>
            <a:off x="7386403" y="3452595"/>
            <a:ext cx="6858000" cy="3061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Charity Established in April 2018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Co-founded by Henry Dimbleby, author of School Food Plan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Supported by leaders in Food and Food Education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Train chefs from the private sector to work in school kitchens, cooking the food and teaching the children to cook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Aim to be in 100 schools by 2023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6,750 children on the programme or in training 2019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Both primary and secondary schools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Picture 9" descr="L&amp;T_Gayhurst_DSC5957 2.jpg">
            <a:extLst>
              <a:ext uri="{FF2B5EF4-FFF2-40B4-BE49-F238E27FC236}">
                <a16:creationId xmlns:a16="http://schemas.microsoft.com/office/drawing/2014/main" id="{33A67B0A-BB20-CA49-B7CD-0BB69A38E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4239" y="-5535"/>
            <a:ext cx="6889680" cy="68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CC28-0FFA-5841-85C3-8E147BFE4D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9973" y="1907001"/>
            <a:ext cx="5608315" cy="4152276"/>
          </a:xfrm>
          <a:prstGeom prst="rect">
            <a:avLst/>
          </a:prstGeom>
        </p:spPr>
        <p:txBody>
          <a:bodyPr numCol="1" spcCol="1440000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Head Chef at Nopi, Ottolenghi’s Mayfair restaurant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Tweet from Henry Dimbleby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Working with more purpose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The food when I arrived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My vision for the food and food education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Cooking from scratch, food on the tables, food appreciation in the classrooms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Now in 5 schools in Hackney  including the 3 Leap Federation schools for which I am the Executive Chef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1"/>
                </a:solidFill>
              </a:rPr>
              <a:t>8 further schools have already signed up for 2019, including our first secondary school, EGA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25533" y="727031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6F29506-BA07-F44E-8EB0-5DAE4D2C0D61}"/>
              </a:ext>
            </a:extLst>
          </p:cNvPr>
          <p:cNvSpPr txBox="1">
            <a:spLocks/>
          </p:cNvSpPr>
          <p:nvPr/>
        </p:nvSpPr>
        <p:spPr>
          <a:xfrm>
            <a:off x="629973" y="843214"/>
            <a:ext cx="5608315" cy="501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60"/>
              </a:lnSpc>
            </a:pPr>
            <a:r>
              <a:rPr lang="en-GB" sz="3200" dirty="0">
                <a:latin typeface="Helvetica Light"/>
                <a:cs typeface="Georgia"/>
              </a:rPr>
              <a:t>Gayhurst Community School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19138" y="134509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138" y="1718733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84CD4F9-BB80-2E48-B229-FABC14F071E2}"/>
              </a:ext>
            </a:extLst>
          </p:cNvPr>
          <p:cNvSpPr txBox="1">
            <a:spLocks/>
          </p:cNvSpPr>
          <p:nvPr/>
        </p:nvSpPr>
        <p:spPr>
          <a:xfrm>
            <a:off x="629973" y="1347215"/>
            <a:ext cx="5513310" cy="3588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latin typeface="Helvetica Light"/>
                <a:cs typeface="Georgia"/>
              </a:rPr>
              <a:t>Our Model School</a:t>
            </a:r>
            <a:endParaRPr lang="en-US" sz="1400" dirty="0">
              <a:latin typeface="Helvetica Light"/>
              <a:cs typeface="Georgia"/>
            </a:endParaRPr>
          </a:p>
        </p:txBody>
      </p:sp>
      <p:pic>
        <p:nvPicPr>
          <p:cNvPr id="8" name="Picture 7" descr="nicole-pisani-gayhurst-school-regula-ysewijn-093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409" y="0"/>
            <a:ext cx="6862591" cy="68723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-4592" y="6119813"/>
            <a:ext cx="6858001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000" i="1" dirty="0"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487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0" y="6119813"/>
            <a:ext cx="6857999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000" i="1" dirty="0">
              <a:solidFill>
                <a:schemeClr val="accent5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90B46-6B48-46B5-8867-271019EA257B}"/>
              </a:ext>
            </a:extLst>
          </p:cNvPr>
          <p:cNvSpPr txBox="1"/>
          <p:nvPr/>
        </p:nvSpPr>
        <p:spPr>
          <a:xfrm>
            <a:off x="651402" y="1560218"/>
            <a:ext cx="5638798" cy="391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2"/>
                </a:solidFill>
              </a:rPr>
              <a:t>Started by cooking the same menu, but from scratch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rgbClr val="1E1C1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2"/>
                </a:solidFill>
              </a:rPr>
              <a:t>Standing by the bins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rgbClr val="1E1C1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2"/>
                </a:solidFill>
              </a:rPr>
              <a:t>Fish was ‘orange, breaded objects’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rgbClr val="1E1C1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2"/>
                </a:solidFill>
              </a:rPr>
              <a:t>At the same time – education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rgbClr val="1E1C1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2"/>
                </a:solidFill>
              </a:rPr>
              <a:t>‘Naked fish’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rgbClr val="1E1C1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2"/>
                </a:solidFill>
              </a:rPr>
              <a:t>Whole side of hake with reduced tomato and balsamic glaze</a:t>
            </a:r>
          </a:p>
          <a:p>
            <a:pPr>
              <a:lnSpc>
                <a:spcPct val="120000"/>
              </a:lnSpc>
            </a:pPr>
            <a:endParaRPr lang="en-GB" sz="1600" dirty="0">
              <a:solidFill>
                <a:srgbClr val="1E1C1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1E1C12"/>
                </a:solidFill>
              </a:rPr>
              <a:t>Difference in attitude from Reception through to Y6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25533" y="727031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6F29506-BA07-F44E-8EB0-5DAE4D2C0D61}"/>
              </a:ext>
            </a:extLst>
          </p:cNvPr>
          <p:cNvSpPr txBox="1">
            <a:spLocks/>
          </p:cNvSpPr>
          <p:nvPr/>
        </p:nvSpPr>
        <p:spPr>
          <a:xfrm>
            <a:off x="596179" y="534181"/>
            <a:ext cx="5608315" cy="501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60"/>
              </a:lnSpc>
            </a:pPr>
            <a:endParaRPr lang="en-GB" sz="2700" dirty="0">
              <a:latin typeface="Helvetica Light"/>
              <a:cs typeface="Helvetica Light"/>
            </a:endParaRPr>
          </a:p>
          <a:p>
            <a:pPr algn="ctr">
              <a:lnSpc>
                <a:spcPts val="2460"/>
              </a:lnSpc>
            </a:pPr>
            <a:r>
              <a:rPr lang="en-GB" sz="2400" dirty="0">
                <a:latin typeface="Helvetica Light"/>
                <a:cs typeface="Helvetica Light"/>
              </a:rPr>
              <a:t>It Takes Time: </a:t>
            </a:r>
            <a:r>
              <a:rPr lang="en-GB" sz="1800" dirty="0">
                <a:latin typeface="Helvetica Light"/>
                <a:cs typeface="Helvetica Light"/>
              </a:rPr>
              <a:t>How The Kids Learnt to Love Fish</a:t>
            </a:r>
          </a:p>
          <a:p>
            <a:pPr algn="ctr">
              <a:lnSpc>
                <a:spcPts val="2460"/>
              </a:lnSpc>
            </a:pPr>
            <a:endParaRPr lang="en-GB" sz="2700" dirty="0">
              <a:latin typeface="Helvetica Light"/>
              <a:cs typeface="Helvetica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19138" y="134509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0" y="6119813"/>
            <a:ext cx="6858001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000" i="1" dirty="0">
              <a:cs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862D5-CC57-BE43-8FA2-4A884DF4DF7F}"/>
              </a:ext>
            </a:extLst>
          </p:cNvPr>
          <p:cNvSpPr/>
          <p:nvPr/>
        </p:nvSpPr>
        <p:spPr>
          <a:xfrm>
            <a:off x="6856212" y="0"/>
            <a:ext cx="6859788" cy="6858000"/>
          </a:xfrm>
          <a:prstGeom prst="rect">
            <a:avLst/>
          </a:prstGeom>
          <a:solidFill>
            <a:srgbClr val="FFFEFB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6FFE32-C510-9349-989F-4F9342D1A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918" y="1560218"/>
            <a:ext cx="6758485" cy="33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390B46-6B48-46B5-8867-271019EA257B}"/>
              </a:ext>
            </a:extLst>
          </p:cNvPr>
          <p:cNvSpPr txBox="1"/>
          <p:nvPr/>
        </p:nvSpPr>
        <p:spPr>
          <a:xfrm>
            <a:off x="7501469" y="1560218"/>
            <a:ext cx="5550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The Whole School Approach - means treating: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Food as a vital element of school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Dining hall as an integral part of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Children and adults eat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Chefs and cooks as important staff members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Food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Focus on the needs of the children: health, food, food education, environment, brand (see What Works Well)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Primary and secondary schools: What is the Difference?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4CD4F9-BB80-2E48-B229-FABC14F071E2}"/>
              </a:ext>
            </a:extLst>
          </p:cNvPr>
          <p:cNvSpPr txBox="1">
            <a:spLocks/>
          </p:cNvSpPr>
          <p:nvPr/>
        </p:nvSpPr>
        <p:spPr>
          <a:xfrm>
            <a:off x="7538462" y="756459"/>
            <a:ext cx="5513310" cy="4921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700" dirty="0">
                <a:latin typeface="Helvetica Light"/>
                <a:cs typeface="Georgia"/>
              </a:rPr>
              <a:t>A Whole School Approach</a:t>
            </a:r>
            <a:endParaRPr lang="en-US" sz="2700" dirty="0">
              <a:latin typeface="Helvetica Light"/>
              <a:cs typeface="Georg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78725" y="727031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78725" y="134509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6857999" y="6119813"/>
            <a:ext cx="6858001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000" i="1" dirty="0">
              <a:cs typeface="Helvetica Light"/>
            </a:endParaRPr>
          </a:p>
        </p:txBody>
      </p:sp>
      <p:pic>
        <p:nvPicPr>
          <p:cNvPr id="12" name="Picture 11" descr="L&amp;T_Gayhurst_DSC6185.jpg">
            <a:extLst>
              <a:ext uri="{FF2B5EF4-FFF2-40B4-BE49-F238E27FC236}">
                <a16:creationId xmlns:a16="http://schemas.microsoft.com/office/drawing/2014/main" id="{30C67F44-3506-B747-BE2D-2BE19D89F4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52"/>
            <a:ext cx="6844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390B46-6B48-46B5-8867-271019EA257B}"/>
              </a:ext>
            </a:extLst>
          </p:cNvPr>
          <p:cNvSpPr txBox="1"/>
          <p:nvPr/>
        </p:nvSpPr>
        <p:spPr>
          <a:xfrm>
            <a:off x="7501469" y="1560218"/>
            <a:ext cx="5638798" cy="439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 kitchen team is key to a good school food culture: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Respect - uniform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Use their names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Invite them to parent meetings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Team Building – both in dining hall &amp; kitchen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Parents and pupils: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Child as customer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Children’s School Food Council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Parent tasting sessions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Take the kids with you – marketing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4CD4F9-BB80-2E48-B229-FABC14F071E2}"/>
              </a:ext>
            </a:extLst>
          </p:cNvPr>
          <p:cNvSpPr txBox="1">
            <a:spLocks/>
          </p:cNvSpPr>
          <p:nvPr/>
        </p:nvSpPr>
        <p:spPr>
          <a:xfrm>
            <a:off x="7538462" y="751324"/>
            <a:ext cx="5513310" cy="49217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400" dirty="0">
                <a:latin typeface="Helvetica Light"/>
                <a:cs typeface="Georgia"/>
              </a:rPr>
              <a:t>Work with the Whole School Community</a:t>
            </a:r>
            <a:endParaRPr lang="en-US" sz="1800" dirty="0">
              <a:latin typeface="Helvetica Light"/>
              <a:cs typeface="Georg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01469" y="592119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78725" y="134509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6857999" y="6119813"/>
            <a:ext cx="6858001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000" dirty="0">
                <a:cs typeface="Helvetica Light"/>
              </a:rPr>
              <a:t>63</a:t>
            </a:r>
            <a:endParaRPr lang="en-US" sz="1000" i="1" dirty="0">
              <a:cs typeface="Helvetica Light"/>
            </a:endParaRPr>
          </a:p>
        </p:txBody>
      </p:sp>
      <p:pic>
        <p:nvPicPr>
          <p:cNvPr id="10" name="Picture 9" descr="nicole-pisani-gayhurst-school-regula-ysewijn-1381.jpg">
            <a:extLst>
              <a:ext uri="{FF2B5EF4-FFF2-40B4-BE49-F238E27FC236}">
                <a16:creationId xmlns:a16="http://schemas.microsoft.com/office/drawing/2014/main" id="{542026FA-1A0B-5948-8674-90A804BB5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730" y="-1"/>
            <a:ext cx="6925733" cy="68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9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390B46-6B48-46B5-8867-271019EA257B}"/>
              </a:ext>
            </a:extLst>
          </p:cNvPr>
          <p:cNvSpPr txBox="1"/>
          <p:nvPr/>
        </p:nvSpPr>
        <p:spPr>
          <a:xfrm>
            <a:off x="7501469" y="1560218"/>
            <a:ext cx="5638798" cy="472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 significant part of changing the food culture at Gayhurst has been in the marrying of the food in the dining room and the cookery teaching in the classroom and kitchen. 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Get experts in –  invite local chefs, farmers, fishmongers, butchers to teach the children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Make food cross-curricular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‘Food Appreciation’ – take the food into the classroom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Show what food really looks like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Food assemblies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4CD4F9-BB80-2E48-B229-FABC14F071E2}"/>
              </a:ext>
            </a:extLst>
          </p:cNvPr>
          <p:cNvSpPr txBox="1">
            <a:spLocks/>
          </p:cNvSpPr>
          <p:nvPr/>
        </p:nvSpPr>
        <p:spPr>
          <a:xfrm>
            <a:off x="7538462" y="751324"/>
            <a:ext cx="5513310" cy="49217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400" dirty="0">
                <a:latin typeface="Helvetica Light"/>
                <a:cs typeface="Georgia"/>
              </a:rPr>
              <a:t>Dining Hall + Classroom</a:t>
            </a:r>
            <a:endParaRPr lang="en-US" sz="1800" dirty="0">
              <a:latin typeface="Helvetica Light"/>
              <a:cs typeface="Georg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01469" y="592119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78725" y="134509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6857999" y="6119813"/>
            <a:ext cx="6858001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000" dirty="0">
                <a:cs typeface="Helvetica Light"/>
              </a:rPr>
              <a:t>63</a:t>
            </a:r>
            <a:endParaRPr lang="en-US" sz="1000" i="1" dirty="0">
              <a:cs typeface="Helvetica Light"/>
            </a:endParaRPr>
          </a:p>
        </p:txBody>
      </p:sp>
      <p:pic>
        <p:nvPicPr>
          <p:cNvPr id="8" name="Picture 7" descr="nicole-pisani-gayhurst-school-regula-ysewijn-1327.jpg">
            <a:extLst>
              <a:ext uri="{FF2B5EF4-FFF2-40B4-BE49-F238E27FC236}">
                <a16:creationId xmlns:a16="http://schemas.microsoft.com/office/drawing/2014/main" id="{51DCE95E-4FE1-ED46-9B4B-39CC82367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90"/>
            <a:ext cx="6859588" cy="68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390B46-6B48-46B5-8867-271019EA257B}"/>
              </a:ext>
            </a:extLst>
          </p:cNvPr>
          <p:cNvSpPr txBox="1"/>
          <p:nvPr/>
        </p:nvSpPr>
        <p:spPr>
          <a:xfrm>
            <a:off x="7501469" y="1439585"/>
            <a:ext cx="5638798" cy="332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Instilling a life-long love of cooking: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Engaging the children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Be bold, make it exciting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Cook with fire, use knives, be chefs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Our Primary cookery curriculum is 7 lessons: Bake bread, make soup, prepare vegetables, understand and cook eggs, cook over fire, make desserts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4CD4F9-BB80-2E48-B229-FABC14F071E2}"/>
              </a:ext>
            </a:extLst>
          </p:cNvPr>
          <p:cNvSpPr txBox="1">
            <a:spLocks/>
          </p:cNvSpPr>
          <p:nvPr/>
        </p:nvSpPr>
        <p:spPr>
          <a:xfrm>
            <a:off x="7423728" y="751324"/>
            <a:ext cx="5716539" cy="49217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200" dirty="0">
                <a:latin typeface="Helvetica Light"/>
                <a:cs typeface="Georgia"/>
              </a:rPr>
              <a:t>Cookery Classes at Gayhurst</a:t>
            </a:r>
            <a:endParaRPr lang="en-US" sz="2200" dirty="0">
              <a:latin typeface="Helvetica Light"/>
              <a:cs typeface="Georg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78725" y="727031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78725" y="134509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ayhurst_IssyCroker_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987" y="1986"/>
            <a:ext cx="6854035" cy="6858000"/>
          </a:xfrm>
          <a:prstGeom prst="rect">
            <a:avLst/>
          </a:prstGeom>
        </p:spPr>
      </p:pic>
      <p:pic>
        <p:nvPicPr>
          <p:cNvPr id="3" name="Picture 2" descr="IMG_092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01886" y="4638573"/>
            <a:ext cx="1659684" cy="1506006"/>
          </a:xfrm>
          <a:prstGeom prst="rect">
            <a:avLst/>
          </a:prstGeom>
        </p:spPr>
      </p:pic>
      <p:pic>
        <p:nvPicPr>
          <p:cNvPr id="4" name="Picture 3" descr="Eaten_01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624" y="4563507"/>
            <a:ext cx="2166412" cy="1659684"/>
          </a:xfrm>
          <a:prstGeom prst="rect">
            <a:avLst/>
          </a:prstGeom>
        </p:spPr>
      </p:pic>
      <p:pic>
        <p:nvPicPr>
          <p:cNvPr id="7" name="Picture 6" descr="Eaten_122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324" y="4561734"/>
            <a:ext cx="1625601" cy="16596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1B7454-8E7A-BC4D-8F76-585922BB8816}"/>
              </a:ext>
            </a:extLst>
          </p:cNvPr>
          <p:cNvSpPr txBox="1">
            <a:spLocks/>
          </p:cNvSpPr>
          <p:nvPr/>
        </p:nvSpPr>
        <p:spPr>
          <a:xfrm>
            <a:off x="6857999" y="6119813"/>
            <a:ext cx="6858001" cy="752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000" dirty="0">
                <a:cs typeface="Helvetica Light"/>
              </a:rPr>
              <a:t>69</a:t>
            </a:r>
            <a:endParaRPr lang="en-US" sz="1000" i="1" dirty="0"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896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4CD4F9-BB80-2E48-B229-FABC14F071E2}"/>
              </a:ext>
            </a:extLst>
          </p:cNvPr>
          <p:cNvSpPr txBox="1">
            <a:spLocks/>
          </p:cNvSpPr>
          <p:nvPr/>
        </p:nvSpPr>
        <p:spPr>
          <a:xfrm>
            <a:off x="698581" y="3003029"/>
            <a:ext cx="5513310" cy="6985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Helvetica Light"/>
                <a:cs typeface="Georgia"/>
              </a:rPr>
              <a:t>Thank You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8844" y="2970701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844" y="3588768"/>
            <a:ext cx="5410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nicole-pisani-gayhurst-school-regula-ysewijn-13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4225" y="0"/>
            <a:ext cx="6873066" cy="68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78999"/>
      </a:dk1>
      <a:lt1>
        <a:srgbClr val="F6F5F0"/>
      </a:lt1>
      <a:dk2>
        <a:srgbClr val="658797"/>
      </a:dk2>
      <a:lt2>
        <a:srgbClr val="FFFEFB"/>
      </a:lt2>
      <a:accent1>
        <a:srgbClr val="E3147E"/>
      </a:accent1>
      <a:accent2>
        <a:srgbClr val="B1CADA"/>
      </a:accent2>
      <a:accent3>
        <a:srgbClr val="C8D8E3"/>
      </a:accent3>
      <a:accent4>
        <a:srgbClr val="8064A2"/>
      </a:accent4>
      <a:accent5>
        <a:srgbClr val="4BACC6"/>
      </a:accent5>
      <a:accent6>
        <a:srgbClr val="F79646"/>
      </a:accent6>
      <a:hlink>
        <a:srgbClr val="2B7289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16494</TotalTime>
  <Words>467</Words>
  <Application>Microsoft Office PowerPoint</Application>
  <PresentationFormat>Custom</PresentationFormat>
  <Paragraphs>97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Weinberg</dc:creator>
  <cp:lastModifiedBy>Frances Meek</cp:lastModifiedBy>
  <cp:revision>1283</cp:revision>
  <cp:lastPrinted>2019-01-29T16:18:23Z</cp:lastPrinted>
  <dcterms:created xsi:type="dcterms:W3CDTF">2018-05-27T07:30:21Z</dcterms:created>
  <dcterms:modified xsi:type="dcterms:W3CDTF">2019-01-31T11:41:45Z</dcterms:modified>
</cp:coreProperties>
</file>