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64" r:id="rId2"/>
    <p:sldMasterId id="2147483738" r:id="rId3"/>
    <p:sldMasterId id="2147483683" r:id="rId4"/>
    <p:sldMasterId id="2147483722" r:id="rId5"/>
    <p:sldMasterId id="2147483743" r:id="rId6"/>
    <p:sldMasterId id="2147483755" r:id="rId7"/>
  </p:sldMasterIdLst>
  <p:notesMasterIdLst>
    <p:notesMasterId r:id="rId46"/>
  </p:notesMasterIdLst>
  <p:handoutMasterIdLst>
    <p:handoutMasterId r:id="rId47"/>
  </p:handoutMasterIdLst>
  <p:sldIdLst>
    <p:sldId id="256" r:id="rId8"/>
    <p:sldId id="261" r:id="rId9"/>
    <p:sldId id="257" r:id="rId10"/>
    <p:sldId id="312" r:id="rId11"/>
    <p:sldId id="311" r:id="rId12"/>
    <p:sldId id="310" r:id="rId13"/>
    <p:sldId id="338" r:id="rId14"/>
    <p:sldId id="335" r:id="rId15"/>
    <p:sldId id="342" r:id="rId16"/>
    <p:sldId id="336" r:id="rId17"/>
    <p:sldId id="313" r:id="rId18"/>
    <p:sldId id="337" r:id="rId19"/>
    <p:sldId id="314" r:id="rId20"/>
    <p:sldId id="302" r:id="rId21"/>
    <p:sldId id="271" r:id="rId22"/>
    <p:sldId id="339" r:id="rId23"/>
    <p:sldId id="340" r:id="rId24"/>
    <p:sldId id="273" r:id="rId25"/>
    <p:sldId id="277" r:id="rId26"/>
    <p:sldId id="278" r:id="rId27"/>
    <p:sldId id="280" r:id="rId28"/>
    <p:sldId id="281" r:id="rId29"/>
    <p:sldId id="285" r:id="rId30"/>
    <p:sldId id="326" r:id="rId31"/>
    <p:sldId id="296" r:id="rId32"/>
    <p:sldId id="303" r:id="rId33"/>
    <p:sldId id="322" r:id="rId34"/>
    <p:sldId id="323" r:id="rId35"/>
    <p:sldId id="318" r:id="rId36"/>
    <p:sldId id="319" r:id="rId37"/>
    <p:sldId id="341" r:id="rId38"/>
    <p:sldId id="329" r:id="rId39"/>
    <p:sldId id="324" r:id="rId40"/>
    <p:sldId id="320" r:id="rId41"/>
    <p:sldId id="316" r:id="rId42"/>
    <p:sldId id="334" r:id="rId43"/>
    <p:sldId id="333" r:id="rId44"/>
    <p:sldId id="260" r:id="rId4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09"/>
    <p:restoredTop sz="91103" autoAdjust="0"/>
  </p:normalViewPr>
  <p:slideViewPr>
    <p:cSldViewPr snapToGrid="0" snapToObjects="1">
      <p:cViewPr>
        <p:scale>
          <a:sx n="66" d="100"/>
          <a:sy n="66" d="100"/>
        </p:scale>
        <p:origin x="-342" y="-3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E76920-ABA2-4B94-ABBF-192B091930D7}" type="doc">
      <dgm:prSet loTypeId="urn:microsoft.com/office/officeart/2005/8/layout/cycle6" loCatId="cycle" qsTypeId="urn:microsoft.com/office/officeart/2005/8/quickstyle/simple1" qsCatId="simple" csTypeId="urn:microsoft.com/office/officeart/2005/8/colors/colorful1" csCatId="colorful" phldr="1"/>
      <dgm:spPr/>
      <dgm:t>
        <a:bodyPr/>
        <a:lstStyle/>
        <a:p>
          <a:endParaRPr lang="en-GB"/>
        </a:p>
      </dgm:t>
    </dgm:pt>
    <dgm:pt modelId="{55AEFF29-B23D-478F-9560-C191280CED23}">
      <dgm:prSet phldrT="[Text]"/>
      <dgm:spPr/>
      <dgm:t>
        <a:bodyPr/>
        <a:lstStyle/>
        <a:p>
          <a:r>
            <a:rPr lang="en-GB" dirty="0" smtClean="0">
              <a:latin typeface="Arial" panose="020B0604020202020204" pitchFamily="34" charset="0"/>
              <a:cs typeface="Arial" panose="020B0604020202020204" pitchFamily="34" charset="0"/>
            </a:rPr>
            <a:t>Health</a:t>
          </a:r>
          <a:endParaRPr lang="en-GB" dirty="0">
            <a:latin typeface="Arial" panose="020B0604020202020204" pitchFamily="34" charset="0"/>
            <a:cs typeface="Arial" panose="020B0604020202020204" pitchFamily="34" charset="0"/>
          </a:endParaRPr>
        </a:p>
      </dgm:t>
    </dgm:pt>
    <dgm:pt modelId="{3F325CAC-8B75-43BB-A50F-2FD2D1B3FBCB}" type="parTrans" cxnId="{3320C41A-7540-4C7C-A71B-0198105B1A5F}">
      <dgm:prSet/>
      <dgm:spPr/>
      <dgm:t>
        <a:bodyPr/>
        <a:lstStyle/>
        <a:p>
          <a:endParaRPr lang="en-GB">
            <a:latin typeface="Arial" panose="020B0604020202020204" pitchFamily="34" charset="0"/>
            <a:cs typeface="Arial" panose="020B0604020202020204" pitchFamily="34" charset="0"/>
          </a:endParaRPr>
        </a:p>
      </dgm:t>
    </dgm:pt>
    <dgm:pt modelId="{00BC4154-0CF3-4948-8F5F-72A14165FE14}" type="sibTrans" cxnId="{3320C41A-7540-4C7C-A71B-0198105B1A5F}">
      <dgm:prSet/>
      <dgm:spPr/>
      <dgm:t>
        <a:bodyPr/>
        <a:lstStyle/>
        <a:p>
          <a:endParaRPr lang="en-GB">
            <a:latin typeface="Arial" panose="020B0604020202020204" pitchFamily="34" charset="0"/>
            <a:cs typeface="Arial" panose="020B0604020202020204" pitchFamily="34" charset="0"/>
          </a:endParaRPr>
        </a:p>
      </dgm:t>
    </dgm:pt>
    <dgm:pt modelId="{8FD967BC-C85A-4FF0-B215-1DDDE67C72CC}">
      <dgm:prSet phldrT="[Text]"/>
      <dgm:spPr/>
      <dgm:t>
        <a:bodyPr/>
        <a:lstStyle/>
        <a:p>
          <a:r>
            <a:rPr lang="en-GB" dirty="0" smtClean="0">
              <a:latin typeface="Arial" panose="020B0604020202020204" pitchFamily="34" charset="0"/>
              <a:cs typeface="Arial" panose="020B0604020202020204" pitchFamily="34" charset="0"/>
            </a:rPr>
            <a:t>Policy</a:t>
          </a:r>
          <a:endParaRPr lang="en-GB" dirty="0">
            <a:latin typeface="Arial" panose="020B0604020202020204" pitchFamily="34" charset="0"/>
            <a:cs typeface="Arial" panose="020B0604020202020204" pitchFamily="34" charset="0"/>
          </a:endParaRPr>
        </a:p>
      </dgm:t>
    </dgm:pt>
    <dgm:pt modelId="{EEAB62A4-3F42-4B07-B680-7359FBCA6B72}" type="parTrans" cxnId="{8299B89B-1100-491E-ADCD-035708104826}">
      <dgm:prSet/>
      <dgm:spPr/>
      <dgm:t>
        <a:bodyPr/>
        <a:lstStyle/>
        <a:p>
          <a:endParaRPr lang="en-GB">
            <a:latin typeface="Arial" panose="020B0604020202020204" pitchFamily="34" charset="0"/>
            <a:cs typeface="Arial" panose="020B0604020202020204" pitchFamily="34" charset="0"/>
          </a:endParaRPr>
        </a:p>
      </dgm:t>
    </dgm:pt>
    <dgm:pt modelId="{BFCF8C16-91D0-40E7-AEE4-C8A60B037D76}" type="sibTrans" cxnId="{8299B89B-1100-491E-ADCD-035708104826}">
      <dgm:prSet/>
      <dgm:spPr/>
      <dgm:t>
        <a:bodyPr/>
        <a:lstStyle/>
        <a:p>
          <a:endParaRPr lang="en-GB">
            <a:latin typeface="Arial" panose="020B0604020202020204" pitchFamily="34" charset="0"/>
            <a:cs typeface="Arial" panose="020B0604020202020204" pitchFamily="34" charset="0"/>
          </a:endParaRPr>
        </a:p>
      </dgm:t>
    </dgm:pt>
    <dgm:pt modelId="{96EE407D-46F5-482A-A482-51A301A99F25}">
      <dgm:prSet phldrT="[Text]"/>
      <dgm:spPr/>
      <dgm:t>
        <a:bodyPr/>
        <a:lstStyle/>
        <a:p>
          <a:r>
            <a:rPr lang="en-GB" dirty="0" smtClean="0">
              <a:latin typeface="Arial" panose="020B0604020202020204" pitchFamily="34" charset="0"/>
              <a:cs typeface="Arial" panose="020B0604020202020204" pitchFamily="34" charset="0"/>
            </a:rPr>
            <a:t>School</a:t>
          </a:r>
          <a:endParaRPr lang="en-GB" dirty="0">
            <a:latin typeface="Arial" panose="020B0604020202020204" pitchFamily="34" charset="0"/>
            <a:cs typeface="Arial" panose="020B0604020202020204" pitchFamily="34" charset="0"/>
          </a:endParaRPr>
        </a:p>
      </dgm:t>
    </dgm:pt>
    <dgm:pt modelId="{BBE00A3B-DFA4-4E76-AC1E-579046B7347E}" type="parTrans" cxnId="{F0FE4825-158B-4FA5-99C5-509D48406384}">
      <dgm:prSet/>
      <dgm:spPr/>
      <dgm:t>
        <a:bodyPr/>
        <a:lstStyle/>
        <a:p>
          <a:endParaRPr lang="en-GB">
            <a:latin typeface="Arial" panose="020B0604020202020204" pitchFamily="34" charset="0"/>
            <a:cs typeface="Arial" panose="020B0604020202020204" pitchFamily="34" charset="0"/>
          </a:endParaRPr>
        </a:p>
      </dgm:t>
    </dgm:pt>
    <dgm:pt modelId="{F7C90D2C-55B3-4076-80B3-8053BE3529BD}" type="sibTrans" cxnId="{F0FE4825-158B-4FA5-99C5-509D48406384}">
      <dgm:prSet/>
      <dgm:spPr/>
      <dgm:t>
        <a:bodyPr/>
        <a:lstStyle/>
        <a:p>
          <a:endParaRPr lang="en-GB">
            <a:latin typeface="Arial" panose="020B0604020202020204" pitchFamily="34" charset="0"/>
            <a:cs typeface="Arial" panose="020B0604020202020204" pitchFamily="34" charset="0"/>
          </a:endParaRPr>
        </a:p>
      </dgm:t>
    </dgm:pt>
    <dgm:pt modelId="{D7E1C4C1-B3DA-414B-B4E6-C2EC1728B4A2}">
      <dgm:prSet phldrT="[Text]"/>
      <dgm:spPr/>
      <dgm:t>
        <a:bodyPr/>
        <a:lstStyle/>
        <a:p>
          <a:r>
            <a:rPr lang="en-GB" dirty="0" smtClean="0">
              <a:latin typeface="Arial" panose="020B0604020202020204" pitchFamily="34" charset="0"/>
              <a:cs typeface="Arial" panose="020B0604020202020204" pitchFamily="34" charset="0"/>
            </a:rPr>
            <a:t>Teacher</a:t>
          </a:r>
          <a:endParaRPr lang="en-GB" dirty="0">
            <a:latin typeface="Arial" panose="020B0604020202020204" pitchFamily="34" charset="0"/>
            <a:cs typeface="Arial" panose="020B0604020202020204" pitchFamily="34" charset="0"/>
          </a:endParaRPr>
        </a:p>
      </dgm:t>
    </dgm:pt>
    <dgm:pt modelId="{1141B2B9-390A-4AEC-91CD-A3E16C7A6543}" type="parTrans" cxnId="{A22A7E2F-71D0-44D9-8337-527FED34FFD8}">
      <dgm:prSet/>
      <dgm:spPr/>
      <dgm:t>
        <a:bodyPr/>
        <a:lstStyle/>
        <a:p>
          <a:endParaRPr lang="en-GB">
            <a:latin typeface="Arial" panose="020B0604020202020204" pitchFamily="34" charset="0"/>
            <a:cs typeface="Arial" panose="020B0604020202020204" pitchFamily="34" charset="0"/>
          </a:endParaRPr>
        </a:p>
      </dgm:t>
    </dgm:pt>
    <dgm:pt modelId="{F42CB822-8EDF-43BC-9874-6F947F37D1A9}" type="sibTrans" cxnId="{A22A7E2F-71D0-44D9-8337-527FED34FFD8}">
      <dgm:prSet/>
      <dgm:spPr/>
      <dgm:t>
        <a:bodyPr/>
        <a:lstStyle/>
        <a:p>
          <a:endParaRPr lang="en-GB">
            <a:latin typeface="Arial" panose="020B0604020202020204" pitchFamily="34" charset="0"/>
            <a:cs typeface="Arial" panose="020B0604020202020204" pitchFamily="34" charset="0"/>
          </a:endParaRPr>
        </a:p>
      </dgm:t>
    </dgm:pt>
    <dgm:pt modelId="{AAE57D40-983D-49FE-97F7-ACF1326D1D46}">
      <dgm:prSet phldrT="[Text]"/>
      <dgm:spPr/>
      <dgm:t>
        <a:bodyPr/>
        <a:lstStyle/>
        <a:p>
          <a:r>
            <a:rPr lang="en-GB" dirty="0" smtClean="0">
              <a:latin typeface="Arial" panose="020B0604020202020204" pitchFamily="34" charset="0"/>
              <a:cs typeface="Arial" panose="020B0604020202020204" pitchFamily="34" charset="0"/>
            </a:rPr>
            <a:t>Promotion</a:t>
          </a:r>
          <a:endParaRPr lang="en-GB" dirty="0">
            <a:latin typeface="Arial" panose="020B0604020202020204" pitchFamily="34" charset="0"/>
            <a:cs typeface="Arial" panose="020B0604020202020204" pitchFamily="34" charset="0"/>
          </a:endParaRPr>
        </a:p>
      </dgm:t>
    </dgm:pt>
    <dgm:pt modelId="{8147E744-E310-4346-BBCF-017B53798460}" type="parTrans" cxnId="{E895466D-F4A8-4486-A7C3-3830954C4B11}">
      <dgm:prSet/>
      <dgm:spPr/>
      <dgm:t>
        <a:bodyPr/>
        <a:lstStyle/>
        <a:p>
          <a:endParaRPr lang="en-GB">
            <a:latin typeface="Arial" panose="020B0604020202020204" pitchFamily="34" charset="0"/>
            <a:cs typeface="Arial" panose="020B0604020202020204" pitchFamily="34" charset="0"/>
          </a:endParaRPr>
        </a:p>
      </dgm:t>
    </dgm:pt>
    <dgm:pt modelId="{C15555C6-389A-4635-9F41-5897FB66FBE6}" type="sibTrans" cxnId="{E895466D-F4A8-4486-A7C3-3830954C4B11}">
      <dgm:prSet/>
      <dgm:spPr/>
      <dgm:t>
        <a:bodyPr/>
        <a:lstStyle/>
        <a:p>
          <a:endParaRPr lang="en-GB">
            <a:latin typeface="Arial" panose="020B0604020202020204" pitchFamily="34" charset="0"/>
            <a:cs typeface="Arial" panose="020B0604020202020204" pitchFamily="34" charset="0"/>
          </a:endParaRPr>
        </a:p>
      </dgm:t>
    </dgm:pt>
    <dgm:pt modelId="{E2931BDC-8C6A-44A7-B053-F6B85A1FB8F7}" type="pres">
      <dgm:prSet presAssocID="{90E76920-ABA2-4B94-ABBF-192B091930D7}" presName="cycle" presStyleCnt="0">
        <dgm:presLayoutVars>
          <dgm:dir/>
          <dgm:resizeHandles val="exact"/>
        </dgm:presLayoutVars>
      </dgm:prSet>
      <dgm:spPr/>
      <dgm:t>
        <a:bodyPr/>
        <a:lstStyle/>
        <a:p>
          <a:endParaRPr lang="en-GB"/>
        </a:p>
      </dgm:t>
    </dgm:pt>
    <dgm:pt modelId="{0ED23398-AD47-47C8-92E9-E12A0FA3048B}" type="pres">
      <dgm:prSet presAssocID="{55AEFF29-B23D-478F-9560-C191280CED23}" presName="node" presStyleLbl="node1" presStyleIdx="0" presStyleCnt="5" custScaleX="142479" custRadScaleRad="107309" custRadScaleInc="10514">
        <dgm:presLayoutVars>
          <dgm:bulletEnabled val="1"/>
        </dgm:presLayoutVars>
      </dgm:prSet>
      <dgm:spPr/>
      <dgm:t>
        <a:bodyPr/>
        <a:lstStyle/>
        <a:p>
          <a:endParaRPr lang="en-GB"/>
        </a:p>
      </dgm:t>
    </dgm:pt>
    <dgm:pt modelId="{0739352F-7238-4BF3-A6FE-5AF503519FCE}" type="pres">
      <dgm:prSet presAssocID="{55AEFF29-B23D-478F-9560-C191280CED23}" presName="spNode" presStyleCnt="0"/>
      <dgm:spPr/>
    </dgm:pt>
    <dgm:pt modelId="{79C90AB6-6C72-4880-A949-99E7DE5968C6}" type="pres">
      <dgm:prSet presAssocID="{00BC4154-0CF3-4948-8F5F-72A14165FE14}" presName="sibTrans" presStyleLbl="sibTrans1D1" presStyleIdx="0" presStyleCnt="5"/>
      <dgm:spPr/>
      <dgm:t>
        <a:bodyPr/>
        <a:lstStyle/>
        <a:p>
          <a:endParaRPr lang="en-GB"/>
        </a:p>
      </dgm:t>
    </dgm:pt>
    <dgm:pt modelId="{273A048C-3679-4919-AB0A-F4A37B7F072A}" type="pres">
      <dgm:prSet presAssocID="{8FD967BC-C85A-4FF0-B215-1DDDE67C72CC}" presName="node" presStyleLbl="node1" presStyleIdx="1" presStyleCnt="5" custScaleX="142479" custRadScaleRad="119806" custRadScaleInc="13193">
        <dgm:presLayoutVars>
          <dgm:bulletEnabled val="1"/>
        </dgm:presLayoutVars>
      </dgm:prSet>
      <dgm:spPr/>
      <dgm:t>
        <a:bodyPr/>
        <a:lstStyle/>
        <a:p>
          <a:endParaRPr lang="en-GB"/>
        </a:p>
      </dgm:t>
    </dgm:pt>
    <dgm:pt modelId="{D9A82336-6E68-463E-9A0E-BF09FF85CCF5}" type="pres">
      <dgm:prSet presAssocID="{8FD967BC-C85A-4FF0-B215-1DDDE67C72CC}" presName="spNode" presStyleCnt="0"/>
      <dgm:spPr/>
    </dgm:pt>
    <dgm:pt modelId="{782188DD-FEC5-43A8-A4F3-20E659DCD9A4}" type="pres">
      <dgm:prSet presAssocID="{BFCF8C16-91D0-40E7-AEE4-C8A60B037D76}" presName="sibTrans" presStyleLbl="sibTrans1D1" presStyleIdx="1" presStyleCnt="5"/>
      <dgm:spPr/>
      <dgm:t>
        <a:bodyPr/>
        <a:lstStyle/>
        <a:p>
          <a:endParaRPr lang="en-GB"/>
        </a:p>
      </dgm:t>
    </dgm:pt>
    <dgm:pt modelId="{B9EF56E4-98BD-4018-9AB3-94F6AC3F8DBE}" type="pres">
      <dgm:prSet presAssocID="{96EE407D-46F5-482A-A482-51A301A99F25}" presName="node" presStyleLbl="node1" presStyleIdx="2" presStyleCnt="5" custScaleX="142479" custRadScaleRad="120631" custRadScaleInc="-44385">
        <dgm:presLayoutVars>
          <dgm:bulletEnabled val="1"/>
        </dgm:presLayoutVars>
      </dgm:prSet>
      <dgm:spPr/>
      <dgm:t>
        <a:bodyPr/>
        <a:lstStyle/>
        <a:p>
          <a:endParaRPr lang="en-GB"/>
        </a:p>
      </dgm:t>
    </dgm:pt>
    <dgm:pt modelId="{9AB2B739-0F59-4474-9C58-584F182A7C08}" type="pres">
      <dgm:prSet presAssocID="{96EE407D-46F5-482A-A482-51A301A99F25}" presName="spNode" presStyleCnt="0"/>
      <dgm:spPr/>
    </dgm:pt>
    <dgm:pt modelId="{31F4F206-C55C-47A2-88C4-605F224CD9BE}" type="pres">
      <dgm:prSet presAssocID="{F7C90D2C-55B3-4076-80B3-8053BE3529BD}" presName="sibTrans" presStyleLbl="sibTrans1D1" presStyleIdx="2" presStyleCnt="5"/>
      <dgm:spPr/>
      <dgm:t>
        <a:bodyPr/>
        <a:lstStyle/>
        <a:p>
          <a:endParaRPr lang="en-GB"/>
        </a:p>
      </dgm:t>
    </dgm:pt>
    <dgm:pt modelId="{ED0D263F-57BD-403E-8133-5667EB9D18A9}" type="pres">
      <dgm:prSet presAssocID="{D7E1C4C1-B3DA-414B-B4E6-C2EC1728B4A2}" presName="node" presStyleLbl="node1" presStyleIdx="3" presStyleCnt="5" custScaleX="142479" custRadScaleRad="122479" custRadScaleInc="43616">
        <dgm:presLayoutVars>
          <dgm:bulletEnabled val="1"/>
        </dgm:presLayoutVars>
      </dgm:prSet>
      <dgm:spPr/>
      <dgm:t>
        <a:bodyPr/>
        <a:lstStyle/>
        <a:p>
          <a:endParaRPr lang="en-GB"/>
        </a:p>
      </dgm:t>
    </dgm:pt>
    <dgm:pt modelId="{B8D1F378-77EB-426C-9D82-23EF7711734F}" type="pres">
      <dgm:prSet presAssocID="{D7E1C4C1-B3DA-414B-B4E6-C2EC1728B4A2}" presName="spNode" presStyleCnt="0"/>
      <dgm:spPr/>
    </dgm:pt>
    <dgm:pt modelId="{CDEB68EE-340F-46CE-A39E-B4568261BECD}" type="pres">
      <dgm:prSet presAssocID="{F42CB822-8EDF-43BC-9874-6F947F37D1A9}" presName="sibTrans" presStyleLbl="sibTrans1D1" presStyleIdx="3" presStyleCnt="5"/>
      <dgm:spPr/>
      <dgm:t>
        <a:bodyPr/>
        <a:lstStyle/>
        <a:p>
          <a:endParaRPr lang="en-GB"/>
        </a:p>
      </dgm:t>
    </dgm:pt>
    <dgm:pt modelId="{C8E19E2B-E7FE-44D0-8906-A3EE957870FC}" type="pres">
      <dgm:prSet presAssocID="{AAE57D40-983D-49FE-97F7-ACF1326D1D46}" presName="node" presStyleLbl="node1" presStyleIdx="4" presStyleCnt="5" custScaleX="142479" custRadScaleRad="118217" custRadScaleInc="1955">
        <dgm:presLayoutVars>
          <dgm:bulletEnabled val="1"/>
        </dgm:presLayoutVars>
      </dgm:prSet>
      <dgm:spPr/>
      <dgm:t>
        <a:bodyPr/>
        <a:lstStyle/>
        <a:p>
          <a:endParaRPr lang="en-GB"/>
        </a:p>
      </dgm:t>
    </dgm:pt>
    <dgm:pt modelId="{BCF1FC7C-B67D-448B-8986-59DC8862904C}" type="pres">
      <dgm:prSet presAssocID="{AAE57D40-983D-49FE-97F7-ACF1326D1D46}" presName="spNode" presStyleCnt="0"/>
      <dgm:spPr/>
    </dgm:pt>
    <dgm:pt modelId="{C6E231BD-BA5B-443A-B2E6-CA35B00E25EF}" type="pres">
      <dgm:prSet presAssocID="{C15555C6-389A-4635-9F41-5897FB66FBE6}" presName="sibTrans" presStyleLbl="sibTrans1D1" presStyleIdx="4" presStyleCnt="5"/>
      <dgm:spPr/>
      <dgm:t>
        <a:bodyPr/>
        <a:lstStyle/>
        <a:p>
          <a:endParaRPr lang="en-GB"/>
        </a:p>
      </dgm:t>
    </dgm:pt>
  </dgm:ptLst>
  <dgm:cxnLst>
    <dgm:cxn modelId="{A22A7E2F-71D0-44D9-8337-527FED34FFD8}" srcId="{90E76920-ABA2-4B94-ABBF-192B091930D7}" destId="{D7E1C4C1-B3DA-414B-B4E6-C2EC1728B4A2}" srcOrd="3" destOrd="0" parTransId="{1141B2B9-390A-4AEC-91CD-A3E16C7A6543}" sibTransId="{F42CB822-8EDF-43BC-9874-6F947F37D1A9}"/>
    <dgm:cxn modelId="{43A5555B-7C61-4C07-9C28-51E36297D578}" type="presOf" srcId="{BFCF8C16-91D0-40E7-AEE4-C8A60B037D76}" destId="{782188DD-FEC5-43A8-A4F3-20E659DCD9A4}" srcOrd="0" destOrd="0" presId="urn:microsoft.com/office/officeart/2005/8/layout/cycle6"/>
    <dgm:cxn modelId="{8299B89B-1100-491E-ADCD-035708104826}" srcId="{90E76920-ABA2-4B94-ABBF-192B091930D7}" destId="{8FD967BC-C85A-4FF0-B215-1DDDE67C72CC}" srcOrd="1" destOrd="0" parTransId="{EEAB62A4-3F42-4B07-B680-7359FBCA6B72}" sibTransId="{BFCF8C16-91D0-40E7-AEE4-C8A60B037D76}"/>
    <dgm:cxn modelId="{A1F1D9FB-E3A0-4C5C-A106-05479BC0363A}" type="presOf" srcId="{D7E1C4C1-B3DA-414B-B4E6-C2EC1728B4A2}" destId="{ED0D263F-57BD-403E-8133-5667EB9D18A9}" srcOrd="0" destOrd="0" presId="urn:microsoft.com/office/officeart/2005/8/layout/cycle6"/>
    <dgm:cxn modelId="{DDBABF02-17F6-45DC-81D2-C30D465746DB}" type="presOf" srcId="{F42CB822-8EDF-43BC-9874-6F947F37D1A9}" destId="{CDEB68EE-340F-46CE-A39E-B4568261BECD}" srcOrd="0" destOrd="0" presId="urn:microsoft.com/office/officeart/2005/8/layout/cycle6"/>
    <dgm:cxn modelId="{F0FE4825-158B-4FA5-99C5-509D48406384}" srcId="{90E76920-ABA2-4B94-ABBF-192B091930D7}" destId="{96EE407D-46F5-482A-A482-51A301A99F25}" srcOrd="2" destOrd="0" parTransId="{BBE00A3B-DFA4-4E76-AC1E-579046B7347E}" sibTransId="{F7C90D2C-55B3-4076-80B3-8053BE3529BD}"/>
    <dgm:cxn modelId="{3954AB8D-09C4-44FA-9258-4EABB3E30741}" type="presOf" srcId="{96EE407D-46F5-482A-A482-51A301A99F25}" destId="{B9EF56E4-98BD-4018-9AB3-94F6AC3F8DBE}" srcOrd="0" destOrd="0" presId="urn:microsoft.com/office/officeart/2005/8/layout/cycle6"/>
    <dgm:cxn modelId="{1CAD7606-9E74-4619-8D87-26A26CF9FB28}" type="presOf" srcId="{55AEFF29-B23D-478F-9560-C191280CED23}" destId="{0ED23398-AD47-47C8-92E9-E12A0FA3048B}" srcOrd="0" destOrd="0" presId="urn:microsoft.com/office/officeart/2005/8/layout/cycle6"/>
    <dgm:cxn modelId="{C84016A5-9100-4925-8DC5-6C76E9854556}" type="presOf" srcId="{F7C90D2C-55B3-4076-80B3-8053BE3529BD}" destId="{31F4F206-C55C-47A2-88C4-605F224CD9BE}" srcOrd="0" destOrd="0" presId="urn:microsoft.com/office/officeart/2005/8/layout/cycle6"/>
    <dgm:cxn modelId="{8E5E91AC-A383-409E-83E7-0F33CF3B06FF}" type="presOf" srcId="{C15555C6-389A-4635-9F41-5897FB66FBE6}" destId="{C6E231BD-BA5B-443A-B2E6-CA35B00E25EF}" srcOrd="0" destOrd="0" presId="urn:microsoft.com/office/officeart/2005/8/layout/cycle6"/>
    <dgm:cxn modelId="{C6A52FBA-EEB8-4211-A242-31006CD092EC}" type="presOf" srcId="{90E76920-ABA2-4B94-ABBF-192B091930D7}" destId="{E2931BDC-8C6A-44A7-B053-F6B85A1FB8F7}" srcOrd="0" destOrd="0" presId="urn:microsoft.com/office/officeart/2005/8/layout/cycle6"/>
    <dgm:cxn modelId="{CBF96F1D-6E46-44AA-B44B-269195E2E90F}" type="presOf" srcId="{00BC4154-0CF3-4948-8F5F-72A14165FE14}" destId="{79C90AB6-6C72-4880-A949-99E7DE5968C6}" srcOrd="0" destOrd="0" presId="urn:microsoft.com/office/officeart/2005/8/layout/cycle6"/>
    <dgm:cxn modelId="{1CCE92CC-F0F2-4046-A52B-4E504DC5AEF1}" type="presOf" srcId="{AAE57D40-983D-49FE-97F7-ACF1326D1D46}" destId="{C8E19E2B-E7FE-44D0-8906-A3EE957870FC}" srcOrd="0" destOrd="0" presId="urn:microsoft.com/office/officeart/2005/8/layout/cycle6"/>
    <dgm:cxn modelId="{9FA410D8-42BC-4072-B8EF-B14EA4D0A4EC}" type="presOf" srcId="{8FD967BC-C85A-4FF0-B215-1DDDE67C72CC}" destId="{273A048C-3679-4919-AB0A-F4A37B7F072A}" srcOrd="0" destOrd="0" presId="urn:microsoft.com/office/officeart/2005/8/layout/cycle6"/>
    <dgm:cxn modelId="{E895466D-F4A8-4486-A7C3-3830954C4B11}" srcId="{90E76920-ABA2-4B94-ABBF-192B091930D7}" destId="{AAE57D40-983D-49FE-97F7-ACF1326D1D46}" srcOrd="4" destOrd="0" parTransId="{8147E744-E310-4346-BBCF-017B53798460}" sibTransId="{C15555C6-389A-4635-9F41-5897FB66FBE6}"/>
    <dgm:cxn modelId="{3320C41A-7540-4C7C-A71B-0198105B1A5F}" srcId="{90E76920-ABA2-4B94-ABBF-192B091930D7}" destId="{55AEFF29-B23D-478F-9560-C191280CED23}" srcOrd="0" destOrd="0" parTransId="{3F325CAC-8B75-43BB-A50F-2FD2D1B3FBCB}" sibTransId="{00BC4154-0CF3-4948-8F5F-72A14165FE14}"/>
    <dgm:cxn modelId="{52FCA3CB-8328-47E1-B537-D51042A7819A}" type="presParOf" srcId="{E2931BDC-8C6A-44A7-B053-F6B85A1FB8F7}" destId="{0ED23398-AD47-47C8-92E9-E12A0FA3048B}" srcOrd="0" destOrd="0" presId="urn:microsoft.com/office/officeart/2005/8/layout/cycle6"/>
    <dgm:cxn modelId="{82A28B2D-863D-46EF-80F2-79BF8030B939}" type="presParOf" srcId="{E2931BDC-8C6A-44A7-B053-F6B85A1FB8F7}" destId="{0739352F-7238-4BF3-A6FE-5AF503519FCE}" srcOrd="1" destOrd="0" presId="urn:microsoft.com/office/officeart/2005/8/layout/cycle6"/>
    <dgm:cxn modelId="{F54118EC-94E7-4218-9791-E06D7A86EC60}" type="presParOf" srcId="{E2931BDC-8C6A-44A7-B053-F6B85A1FB8F7}" destId="{79C90AB6-6C72-4880-A949-99E7DE5968C6}" srcOrd="2" destOrd="0" presId="urn:microsoft.com/office/officeart/2005/8/layout/cycle6"/>
    <dgm:cxn modelId="{6D33A8DC-2226-4A7E-A29D-0A7DDA8B5590}" type="presParOf" srcId="{E2931BDC-8C6A-44A7-B053-F6B85A1FB8F7}" destId="{273A048C-3679-4919-AB0A-F4A37B7F072A}" srcOrd="3" destOrd="0" presId="urn:microsoft.com/office/officeart/2005/8/layout/cycle6"/>
    <dgm:cxn modelId="{0F2FA9A9-4F9D-4C2E-AE8A-AAA56793DA1F}" type="presParOf" srcId="{E2931BDC-8C6A-44A7-B053-F6B85A1FB8F7}" destId="{D9A82336-6E68-463E-9A0E-BF09FF85CCF5}" srcOrd="4" destOrd="0" presId="urn:microsoft.com/office/officeart/2005/8/layout/cycle6"/>
    <dgm:cxn modelId="{E038058C-0CCC-43D7-93D3-0809187F148D}" type="presParOf" srcId="{E2931BDC-8C6A-44A7-B053-F6B85A1FB8F7}" destId="{782188DD-FEC5-43A8-A4F3-20E659DCD9A4}" srcOrd="5" destOrd="0" presId="urn:microsoft.com/office/officeart/2005/8/layout/cycle6"/>
    <dgm:cxn modelId="{5D9FB7B2-4E88-4EB1-BCC4-DBE057C3A922}" type="presParOf" srcId="{E2931BDC-8C6A-44A7-B053-F6B85A1FB8F7}" destId="{B9EF56E4-98BD-4018-9AB3-94F6AC3F8DBE}" srcOrd="6" destOrd="0" presId="urn:microsoft.com/office/officeart/2005/8/layout/cycle6"/>
    <dgm:cxn modelId="{11BB5881-C205-4E46-993B-96BA34E2E2FB}" type="presParOf" srcId="{E2931BDC-8C6A-44A7-B053-F6B85A1FB8F7}" destId="{9AB2B739-0F59-4474-9C58-584F182A7C08}" srcOrd="7" destOrd="0" presId="urn:microsoft.com/office/officeart/2005/8/layout/cycle6"/>
    <dgm:cxn modelId="{FAB55737-757C-460B-BB50-89E642D114C0}" type="presParOf" srcId="{E2931BDC-8C6A-44A7-B053-F6B85A1FB8F7}" destId="{31F4F206-C55C-47A2-88C4-605F224CD9BE}" srcOrd="8" destOrd="0" presId="urn:microsoft.com/office/officeart/2005/8/layout/cycle6"/>
    <dgm:cxn modelId="{4E27318E-96D6-4335-8DDB-608A42F709E0}" type="presParOf" srcId="{E2931BDC-8C6A-44A7-B053-F6B85A1FB8F7}" destId="{ED0D263F-57BD-403E-8133-5667EB9D18A9}" srcOrd="9" destOrd="0" presId="urn:microsoft.com/office/officeart/2005/8/layout/cycle6"/>
    <dgm:cxn modelId="{68CFAF76-AB32-44C4-BECB-65E6C05FEC34}" type="presParOf" srcId="{E2931BDC-8C6A-44A7-B053-F6B85A1FB8F7}" destId="{B8D1F378-77EB-426C-9D82-23EF7711734F}" srcOrd="10" destOrd="0" presId="urn:microsoft.com/office/officeart/2005/8/layout/cycle6"/>
    <dgm:cxn modelId="{BAEE766F-EE45-4A25-889B-029EE6E81AC4}" type="presParOf" srcId="{E2931BDC-8C6A-44A7-B053-F6B85A1FB8F7}" destId="{CDEB68EE-340F-46CE-A39E-B4568261BECD}" srcOrd="11" destOrd="0" presId="urn:microsoft.com/office/officeart/2005/8/layout/cycle6"/>
    <dgm:cxn modelId="{F8D5A3F8-ACE8-4AE9-946C-DCDA8EE99C57}" type="presParOf" srcId="{E2931BDC-8C6A-44A7-B053-F6B85A1FB8F7}" destId="{C8E19E2B-E7FE-44D0-8906-A3EE957870FC}" srcOrd="12" destOrd="0" presId="urn:microsoft.com/office/officeart/2005/8/layout/cycle6"/>
    <dgm:cxn modelId="{6D2B89BE-D024-4072-A34F-7F9E40248CF0}" type="presParOf" srcId="{E2931BDC-8C6A-44A7-B053-F6B85A1FB8F7}" destId="{BCF1FC7C-B67D-448B-8986-59DC8862904C}" srcOrd="13" destOrd="0" presId="urn:microsoft.com/office/officeart/2005/8/layout/cycle6"/>
    <dgm:cxn modelId="{36A9F338-A90A-4F2F-9967-E32C12E03748}" type="presParOf" srcId="{E2931BDC-8C6A-44A7-B053-F6B85A1FB8F7}" destId="{C6E231BD-BA5B-443A-B2E6-CA35B00E25EF}"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0C8B5F-9789-4031-A5C9-860F991820D3}"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GB"/>
        </a:p>
      </dgm:t>
    </dgm:pt>
    <dgm:pt modelId="{718A8C88-50FF-485F-A887-CF17E1991DEB}">
      <dgm:prSet phldrT="[Text]" custT="1"/>
      <dgm:spPr/>
      <dgm:t>
        <a:bodyPr/>
        <a:lstStyle/>
        <a:p>
          <a:r>
            <a:rPr lang="en-GB" sz="1400" b="0" dirty="0" smtClean="0">
              <a:latin typeface="Arial" panose="020B0604020202020204" pitchFamily="34" charset="0"/>
              <a:cs typeface="Arial" panose="020B0604020202020204" pitchFamily="34" charset="0"/>
            </a:rPr>
            <a:t>Developed with progression in mind and written by education and nutrition experts</a:t>
          </a:r>
          <a:endParaRPr lang="en-GB" sz="1400" b="0" dirty="0"/>
        </a:p>
      </dgm:t>
    </dgm:pt>
    <dgm:pt modelId="{F5D30BA9-29B4-42C0-A7F7-CF633CCABB70}" type="parTrans" cxnId="{1E1E3EBA-1797-4D62-932C-057F879C1809}">
      <dgm:prSet/>
      <dgm:spPr/>
      <dgm:t>
        <a:bodyPr/>
        <a:lstStyle/>
        <a:p>
          <a:endParaRPr lang="en-GB"/>
        </a:p>
      </dgm:t>
    </dgm:pt>
    <dgm:pt modelId="{27D06042-6914-4121-A125-52B285D76F2F}" type="sibTrans" cxnId="{1E1E3EBA-1797-4D62-932C-057F879C1809}">
      <dgm:prSet/>
      <dgm:spPr/>
      <dgm:t>
        <a:bodyPr/>
        <a:lstStyle/>
        <a:p>
          <a:endParaRPr lang="en-GB"/>
        </a:p>
      </dgm:t>
    </dgm:pt>
    <dgm:pt modelId="{35CE41C0-4AAC-4F55-9DBD-8498709A49C5}">
      <dgm:prSet phldrT="[Text]" custT="1"/>
      <dgm:spPr/>
      <dgm:t>
        <a:bodyPr/>
        <a:lstStyle/>
        <a:p>
          <a:r>
            <a:rPr lang="en-GB" sz="1400" b="0" dirty="0" smtClean="0">
              <a:latin typeface="Arial" panose="020B0604020202020204" pitchFamily="34" charset="0"/>
              <a:cs typeface="Arial" panose="020B0604020202020204" pitchFamily="34" charset="0"/>
            </a:rPr>
            <a:t>Supports the curriculum and qualifications</a:t>
          </a:r>
          <a:endParaRPr lang="en-GB" sz="1400" b="0" dirty="0"/>
        </a:p>
      </dgm:t>
    </dgm:pt>
    <dgm:pt modelId="{20388DB0-11AB-405D-B481-EA53360B7A91}" type="parTrans" cxnId="{6A0D86F0-4B2D-4979-927A-5F948B6EFC4E}">
      <dgm:prSet/>
      <dgm:spPr/>
      <dgm:t>
        <a:bodyPr/>
        <a:lstStyle/>
        <a:p>
          <a:endParaRPr lang="en-GB"/>
        </a:p>
      </dgm:t>
    </dgm:pt>
    <dgm:pt modelId="{466D331D-C134-42E4-B4C4-C130DAA4F28D}" type="sibTrans" cxnId="{6A0D86F0-4B2D-4979-927A-5F948B6EFC4E}">
      <dgm:prSet/>
      <dgm:spPr/>
      <dgm:t>
        <a:bodyPr/>
        <a:lstStyle/>
        <a:p>
          <a:endParaRPr lang="en-GB"/>
        </a:p>
      </dgm:t>
    </dgm:pt>
    <dgm:pt modelId="{7BFB3A0E-7FF6-4EBA-AEED-222CF33E836B}">
      <dgm:prSet phldrT="[Text]" custT="1"/>
      <dgm:spPr/>
      <dgm:t>
        <a:bodyPr/>
        <a:lstStyle/>
        <a:p>
          <a:r>
            <a:rPr lang="en-GB" sz="1400" b="0" dirty="0" smtClean="0">
              <a:latin typeface="Arial" panose="020B0604020202020204" pitchFamily="34" charset="0"/>
              <a:cs typeface="Arial" panose="020B0604020202020204" pitchFamily="34" charset="0"/>
            </a:rPr>
            <a:t>Piloted in schools and checked with BNF education committees</a:t>
          </a:r>
          <a:endParaRPr lang="en-GB" sz="1400" b="0" dirty="0"/>
        </a:p>
      </dgm:t>
    </dgm:pt>
    <dgm:pt modelId="{FA5FA78A-52EB-4917-8ED8-88724B7916D8}" type="parTrans" cxnId="{862EE228-D4DB-48EF-83CC-8803127E5C0D}">
      <dgm:prSet/>
      <dgm:spPr/>
      <dgm:t>
        <a:bodyPr/>
        <a:lstStyle/>
        <a:p>
          <a:endParaRPr lang="en-GB"/>
        </a:p>
      </dgm:t>
    </dgm:pt>
    <dgm:pt modelId="{9719FABB-331F-4129-B18F-E608524925E9}" type="sibTrans" cxnId="{862EE228-D4DB-48EF-83CC-8803127E5C0D}">
      <dgm:prSet/>
      <dgm:spPr/>
      <dgm:t>
        <a:bodyPr/>
        <a:lstStyle/>
        <a:p>
          <a:endParaRPr lang="en-GB"/>
        </a:p>
      </dgm:t>
    </dgm:pt>
    <dgm:pt modelId="{5A00155C-C4D2-4AC9-96A3-BCBFE9655447}">
      <dgm:prSet phldrT="[Text]" custT="1"/>
      <dgm:spPr/>
      <dgm:t>
        <a:bodyPr/>
        <a:lstStyle/>
        <a:p>
          <a:r>
            <a:rPr lang="en-GB" sz="1400" b="0" dirty="0" smtClean="0">
              <a:latin typeface="Arial" panose="020B0604020202020204" pitchFamily="34" charset="0"/>
              <a:cs typeface="Arial" panose="020B0604020202020204" pitchFamily="34" charset="0"/>
            </a:rPr>
            <a:t>Access is free, focusing on farming, cooking and healthy eating</a:t>
          </a:r>
          <a:endParaRPr lang="en-GB" sz="1400" b="0" dirty="0"/>
        </a:p>
      </dgm:t>
    </dgm:pt>
    <dgm:pt modelId="{CEF5BA1F-680F-4CC9-BC27-38A8D2701675}" type="parTrans" cxnId="{7046C695-3740-4B04-BEB6-1982B4EC4CC4}">
      <dgm:prSet/>
      <dgm:spPr/>
      <dgm:t>
        <a:bodyPr/>
        <a:lstStyle/>
        <a:p>
          <a:endParaRPr lang="en-GB"/>
        </a:p>
      </dgm:t>
    </dgm:pt>
    <dgm:pt modelId="{6DD438BC-B65D-44A6-8F8A-9CC1708637F8}" type="sibTrans" cxnId="{7046C695-3740-4B04-BEB6-1982B4EC4CC4}">
      <dgm:prSet/>
      <dgm:spPr/>
      <dgm:t>
        <a:bodyPr/>
        <a:lstStyle/>
        <a:p>
          <a:endParaRPr lang="en-GB"/>
        </a:p>
      </dgm:t>
    </dgm:pt>
    <dgm:pt modelId="{A8D05813-3929-4FFF-98A6-170EB564C529}">
      <dgm:prSet phldrT="[Text]" custT="1"/>
      <dgm:spPr/>
      <dgm:t>
        <a:bodyPr/>
        <a:lstStyle/>
        <a:p>
          <a:r>
            <a:rPr lang="en-GB" sz="1400" b="0" dirty="0" smtClean="0">
              <a:latin typeface="Arial" panose="020B0604020202020204" pitchFamily="34" charset="0"/>
              <a:cs typeface="Arial" panose="020B0604020202020204" pitchFamily="34" charset="0"/>
            </a:rPr>
            <a:t>Professional training provided through dedicated programmes and online platforms</a:t>
          </a:r>
          <a:endParaRPr lang="en-GB" sz="1400" b="0" dirty="0"/>
        </a:p>
      </dgm:t>
    </dgm:pt>
    <dgm:pt modelId="{48BBA038-B5A6-4BDB-A2A7-5FD8E9B094ED}" type="parTrans" cxnId="{3AA90168-3BDA-4FC8-9FD1-06BC061F77FB}">
      <dgm:prSet/>
      <dgm:spPr/>
      <dgm:t>
        <a:bodyPr/>
        <a:lstStyle/>
        <a:p>
          <a:endParaRPr lang="en-GB"/>
        </a:p>
      </dgm:t>
    </dgm:pt>
    <dgm:pt modelId="{E9176945-D0C6-4E4D-963B-373BEAA3762F}" type="sibTrans" cxnId="{3AA90168-3BDA-4FC8-9FD1-06BC061F77FB}">
      <dgm:prSet/>
      <dgm:spPr/>
      <dgm:t>
        <a:bodyPr/>
        <a:lstStyle/>
        <a:p>
          <a:endParaRPr lang="en-GB"/>
        </a:p>
      </dgm:t>
    </dgm:pt>
    <dgm:pt modelId="{314A93E1-3A96-4045-B0F5-0DE21EF03A1A}" type="pres">
      <dgm:prSet presAssocID="{ED0C8B5F-9789-4031-A5C9-860F991820D3}" presName="Name0" presStyleCnt="0">
        <dgm:presLayoutVars>
          <dgm:dir/>
          <dgm:resizeHandles val="exact"/>
        </dgm:presLayoutVars>
      </dgm:prSet>
      <dgm:spPr/>
      <dgm:t>
        <a:bodyPr/>
        <a:lstStyle/>
        <a:p>
          <a:endParaRPr lang="en-GB"/>
        </a:p>
      </dgm:t>
    </dgm:pt>
    <dgm:pt modelId="{3AD0723A-97A1-47F5-80E8-6F850C6F3D0E}" type="pres">
      <dgm:prSet presAssocID="{ED0C8B5F-9789-4031-A5C9-860F991820D3}" presName="cycle" presStyleCnt="0"/>
      <dgm:spPr/>
      <dgm:t>
        <a:bodyPr/>
        <a:lstStyle/>
        <a:p>
          <a:endParaRPr lang="en-GB"/>
        </a:p>
      </dgm:t>
    </dgm:pt>
    <dgm:pt modelId="{A8D2120E-B7EF-497A-8300-9D14E2E27368}" type="pres">
      <dgm:prSet presAssocID="{718A8C88-50FF-485F-A887-CF17E1991DEB}" presName="nodeFirstNode" presStyleLbl="node1" presStyleIdx="0" presStyleCnt="5">
        <dgm:presLayoutVars>
          <dgm:bulletEnabled val="1"/>
        </dgm:presLayoutVars>
      </dgm:prSet>
      <dgm:spPr/>
      <dgm:t>
        <a:bodyPr/>
        <a:lstStyle/>
        <a:p>
          <a:endParaRPr lang="en-GB"/>
        </a:p>
      </dgm:t>
    </dgm:pt>
    <dgm:pt modelId="{4B4B8DF7-E21F-4736-A896-2D008A4E3C43}" type="pres">
      <dgm:prSet presAssocID="{27D06042-6914-4121-A125-52B285D76F2F}" presName="sibTransFirstNode" presStyleLbl="bgShp" presStyleIdx="0" presStyleCnt="1"/>
      <dgm:spPr/>
      <dgm:t>
        <a:bodyPr/>
        <a:lstStyle/>
        <a:p>
          <a:endParaRPr lang="en-GB"/>
        </a:p>
      </dgm:t>
    </dgm:pt>
    <dgm:pt modelId="{8F26F134-A9F3-4704-868D-F488FC82D9FE}" type="pres">
      <dgm:prSet presAssocID="{35CE41C0-4AAC-4F55-9DBD-8498709A49C5}" presName="nodeFollowingNodes" presStyleLbl="node1" presStyleIdx="1" presStyleCnt="5">
        <dgm:presLayoutVars>
          <dgm:bulletEnabled val="1"/>
        </dgm:presLayoutVars>
      </dgm:prSet>
      <dgm:spPr/>
      <dgm:t>
        <a:bodyPr/>
        <a:lstStyle/>
        <a:p>
          <a:endParaRPr lang="en-GB"/>
        </a:p>
      </dgm:t>
    </dgm:pt>
    <dgm:pt modelId="{3DB00AD7-AD2B-4AD4-9BCF-7E26EE8F0816}" type="pres">
      <dgm:prSet presAssocID="{7BFB3A0E-7FF6-4EBA-AEED-222CF33E836B}" presName="nodeFollowingNodes" presStyleLbl="node1" presStyleIdx="2" presStyleCnt="5" custRadScaleRad="105288" custRadScaleInc="-18371">
        <dgm:presLayoutVars>
          <dgm:bulletEnabled val="1"/>
        </dgm:presLayoutVars>
      </dgm:prSet>
      <dgm:spPr/>
      <dgm:t>
        <a:bodyPr/>
        <a:lstStyle/>
        <a:p>
          <a:endParaRPr lang="en-GB"/>
        </a:p>
      </dgm:t>
    </dgm:pt>
    <dgm:pt modelId="{2883BB76-C577-43D1-AF5E-F9E68F7144F8}" type="pres">
      <dgm:prSet presAssocID="{5A00155C-C4D2-4AC9-96A3-BCBFE9655447}" presName="nodeFollowingNodes" presStyleLbl="node1" presStyleIdx="3" presStyleCnt="5" custRadScaleRad="101539" custRadScaleInc="15894">
        <dgm:presLayoutVars>
          <dgm:bulletEnabled val="1"/>
        </dgm:presLayoutVars>
      </dgm:prSet>
      <dgm:spPr/>
      <dgm:t>
        <a:bodyPr/>
        <a:lstStyle/>
        <a:p>
          <a:endParaRPr lang="en-GB"/>
        </a:p>
      </dgm:t>
    </dgm:pt>
    <dgm:pt modelId="{A318040E-257B-49DF-B63A-8A620A740EDC}" type="pres">
      <dgm:prSet presAssocID="{A8D05813-3929-4FFF-98A6-170EB564C529}" presName="nodeFollowingNodes" presStyleLbl="node1" presStyleIdx="4" presStyleCnt="5">
        <dgm:presLayoutVars>
          <dgm:bulletEnabled val="1"/>
        </dgm:presLayoutVars>
      </dgm:prSet>
      <dgm:spPr/>
      <dgm:t>
        <a:bodyPr/>
        <a:lstStyle/>
        <a:p>
          <a:endParaRPr lang="en-GB"/>
        </a:p>
      </dgm:t>
    </dgm:pt>
  </dgm:ptLst>
  <dgm:cxnLst>
    <dgm:cxn modelId="{45B6F7EE-FE83-4572-B350-A4D2D92F2574}" type="presOf" srcId="{718A8C88-50FF-485F-A887-CF17E1991DEB}" destId="{A8D2120E-B7EF-497A-8300-9D14E2E27368}" srcOrd="0" destOrd="0" presId="urn:microsoft.com/office/officeart/2005/8/layout/cycle3"/>
    <dgm:cxn modelId="{33E966C1-0901-4446-8D45-70EBF1D34A1D}" type="presOf" srcId="{ED0C8B5F-9789-4031-A5C9-860F991820D3}" destId="{314A93E1-3A96-4045-B0F5-0DE21EF03A1A}" srcOrd="0" destOrd="0" presId="urn:microsoft.com/office/officeart/2005/8/layout/cycle3"/>
    <dgm:cxn modelId="{3AA90168-3BDA-4FC8-9FD1-06BC061F77FB}" srcId="{ED0C8B5F-9789-4031-A5C9-860F991820D3}" destId="{A8D05813-3929-4FFF-98A6-170EB564C529}" srcOrd="4" destOrd="0" parTransId="{48BBA038-B5A6-4BDB-A2A7-5FD8E9B094ED}" sibTransId="{E9176945-D0C6-4E4D-963B-373BEAA3762F}"/>
    <dgm:cxn modelId="{19544C68-591C-4CB3-9EEC-EBDA141BEC25}" type="presOf" srcId="{27D06042-6914-4121-A125-52B285D76F2F}" destId="{4B4B8DF7-E21F-4736-A896-2D008A4E3C43}" srcOrd="0" destOrd="0" presId="urn:microsoft.com/office/officeart/2005/8/layout/cycle3"/>
    <dgm:cxn modelId="{A1BB1B31-570E-4B4B-9D96-37BC8365C312}" type="presOf" srcId="{7BFB3A0E-7FF6-4EBA-AEED-222CF33E836B}" destId="{3DB00AD7-AD2B-4AD4-9BCF-7E26EE8F0816}" srcOrd="0" destOrd="0" presId="urn:microsoft.com/office/officeart/2005/8/layout/cycle3"/>
    <dgm:cxn modelId="{1E1E3EBA-1797-4D62-932C-057F879C1809}" srcId="{ED0C8B5F-9789-4031-A5C9-860F991820D3}" destId="{718A8C88-50FF-485F-A887-CF17E1991DEB}" srcOrd="0" destOrd="0" parTransId="{F5D30BA9-29B4-42C0-A7F7-CF633CCABB70}" sibTransId="{27D06042-6914-4121-A125-52B285D76F2F}"/>
    <dgm:cxn modelId="{A9D81168-9983-4E76-9E3B-0F325C42AE5F}" type="presOf" srcId="{5A00155C-C4D2-4AC9-96A3-BCBFE9655447}" destId="{2883BB76-C577-43D1-AF5E-F9E68F7144F8}" srcOrd="0" destOrd="0" presId="urn:microsoft.com/office/officeart/2005/8/layout/cycle3"/>
    <dgm:cxn modelId="{862EE228-D4DB-48EF-83CC-8803127E5C0D}" srcId="{ED0C8B5F-9789-4031-A5C9-860F991820D3}" destId="{7BFB3A0E-7FF6-4EBA-AEED-222CF33E836B}" srcOrd="2" destOrd="0" parTransId="{FA5FA78A-52EB-4917-8ED8-88724B7916D8}" sibTransId="{9719FABB-331F-4129-B18F-E608524925E9}"/>
    <dgm:cxn modelId="{6A0D86F0-4B2D-4979-927A-5F948B6EFC4E}" srcId="{ED0C8B5F-9789-4031-A5C9-860F991820D3}" destId="{35CE41C0-4AAC-4F55-9DBD-8498709A49C5}" srcOrd="1" destOrd="0" parTransId="{20388DB0-11AB-405D-B481-EA53360B7A91}" sibTransId="{466D331D-C134-42E4-B4C4-C130DAA4F28D}"/>
    <dgm:cxn modelId="{7046C695-3740-4B04-BEB6-1982B4EC4CC4}" srcId="{ED0C8B5F-9789-4031-A5C9-860F991820D3}" destId="{5A00155C-C4D2-4AC9-96A3-BCBFE9655447}" srcOrd="3" destOrd="0" parTransId="{CEF5BA1F-680F-4CC9-BC27-38A8D2701675}" sibTransId="{6DD438BC-B65D-44A6-8F8A-9CC1708637F8}"/>
    <dgm:cxn modelId="{97BD7CD0-F3F0-4D50-B74C-D9D9F45B60F7}" type="presOf" srcId="{A8D05813-3929-4FFF-98A6-170EB564C529}" destId="{A318040E-257B-49DF-B63A-8A620A740EDC}" srcOrd="0" destOrd="0" presId="urn:microsoft.com/office/officeart/2005/8/layout/cycle3"/>
    <dgm:cxn modelId="{64E1ADC4-CD05-4B61-B702-F237D3E6B6D0}" type="presOf" srcId="{35CE41C0-4AAC-4F55-9DBD-8498709A49C5}" destId="{8F26F134-A9F3-4704-868D-F488FC82D9FE}" srcOrd="0" destOrd="0" presId="urn:microsoft.com/office/officeart/2005/8/layout/cycle3"/>
    <dgm:cxn modelId="{AEA9EB51-3BBF-4F4B-9A17-AF86578EBA74}" type="presParOf" srcId="{314A93E1-3A96-4045-B0F5-0DE21EF03A1A}" destId="{3AD0723A-97A1-47F5-80E8-6F850C6F3D0E}" srcOrd="0" destOrd="0" presId="urn:microsoft.com/office/officeart/2005/8/layout/cycle3"/>
    <dgm:cxn modelId="{B932817F-1236-4A21-866F-8F4D06F7D007}" type="presParOf" srcId="{3AD0723A-97A1-47F5-80E8-6F850C6F3D0E}" destId="{A8D2120E-B7EF-497A-8300-9D14E2E27368}" srcOrd="0" destOrd="0" presId="urn:microsoft.com/office/officeart/2005/8/layout/cycle3"/>
    <dgm:cxn modelId="{50876C2A-C698-411D-8C15-C2F0889250A4}" type="presParOf" srcId="{3AD0723A-97A1-47F5-80E8-6F850C6F3D0E}" destId="{4B4B8DF7-E21F-4736-A896-2D008A4E3C43}" srcOrd="1" destOrd="0" presId="urn:microsoft.com/office/officeart/2005/8/layout/cycle3"/>
    <dgm:cxn modelId="{E2274C95-DAB0-4116-B4E9-C66F0164559D}" type="presParOf" srcId="{3AD0723A-97A1-47F5-80E8-6F850C6F3D0E}" destId="{8F26F134-A9F3-4704-868D-F488FC82D9FE}" srcOrd="2" destOrd="0" presId="urn:microsoft.com/office/officeart/2005/8/layout/cycle3"/>
    <dgm:cxn modelId="{EFD230D3-4183-4611-BAFC-6088153F238E}" type="presParOf" srcId="{3AD0723A-97A1-47F5-80E8-6F850C6F3D0E}" destId="{3DB00AD7-AD2B-4AD4-9BCF-7E26EE8F0816}" srcOrd="3" destOrd="0" presId="urn:microsoft.com/office/officeart/2005/8/layout/cycle3"/>
    <dgm:cxn modelId="{CC3C4F74-78B8-45AA-BC9C-4292FCDB7D10}" type="presParOf" srcId="{3AD0723A-97A1-47F5-80E8-6F850C6F3D0E}" destId="{2883BB76-C577-43D1-AF5E-F9E68F7144F8}" srcOrd="4" destOrd="0" presId="urn:microsoft.com/office/officeart/2005/8/layout/cycle3"/>
    <dgm:cxn modelId="{0319AE90-F3DE-4F50-976F-4AEB352B21E1}" type="presParOf" srcId="{3AD0723A-97A1-47F5-80E8-6F850C6F3D0E}" destId="{A318040E-257B-49DF-B63A-8A620A740EDC}"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D23398-AD47-47C8-92E9-E12A0FA3048B}">
      <dsp:nvSpPr>
        <dsp:cNvPr id="0" name=""/>
        <dsp:cNvSpPr/>
      </dsp:nvSpPr>
      <dsp:spPr>
        <a:xfrm>
          <a:off x="1656975" y="0"/>
          <a:ext cx="1583136" cy="72223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kern="1200" dirty="0" smtClean="0">
              <a:latin typeface="Arial" panose="020B0604020202020204" pitchFamily="34" charset="0"/>
              <a:cs typeface="Arial" panose="020B0604020202020204" pitchFamily="34" charset="0"/>
            </a:rPr>
            <a:t>Health</a:t>
          </a:r>
          <a:endParaRPr lang="en-GB" sz="2300" kern="1200" dirty="0">
            <a:latin typeface="Arial" panose="020B0604020202020204" pitchFamily="34" charset="0"/>
            <a:cs typeface="Arial" panose="020B0604020202020204" pitchFamily="34" charset="0"/>
          </a:endParaRPr>
        </a:p>
      </dsp:txBody>
      <dsp:txXfrm>
        <a:off x="1692232" y="35257"/>
        <a:ext cx="1512622" cy="651724"/>
      </dsp:txXfrm>
    </dsp:sp>
    <dsp:sp modelId="{79C90AB6-6C72-4880-A949-99E7DE5968C6}">
      <dsp:nvSpPr>
        <dsp:cNvPr id="0" name=""/>
        <dsp:cNvSpPr/>
      </dsp:nvSpPr>
      <dsp:spPr>
        <a:xfrm>
          <a:off x="1348549" y="571514"/>
          <a:ext cx="2887142" cy="2887142"/>
        </a:xfrm>
        <a:custGeom>
          <a:avLst/>
          <a:gdLst/>
          <a:ahLst/>
          <a:cxnLst/>
          <a:rect l="0" t="0" r="0" b="0"/>
          <a:pathLst>
            <a:path>
              <a:moveTo>
                <a:pt x="1898046" y="73406"/>
              </a:moveTo>
              <a:arcTo wR="1443571" hR="1443571" stAng="17301022" swAng="1608437"/>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73A048C-3679-4919-AB0A-F4A37B7F072A}">
      <dsp:nvSpPr>
        <dsp:cNvPr id="0" name=""/>
        <dsp:cNvSpPr/>
      </dsp:nvSpPr>
      <dsp:spPr>
        <a:xfrm>
          <a:off x="3177549" y="1001990"/>
          <a:ext cx="1583136" cy="72223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kern="1200" dirty="0" smtClean="0">
              <a:latin typeface="Arial" panose="020B0604020202020204" pitchFamily="34" charset="0"/>
              <a:cs typeface="Arial" panose="020B0604020202020204" pitchFamily="34" charset="0"/>
            </a:rPr>
            <a:t>Policy</a:t>
          </a:r>
          <a:endParaRPr lang="en-GB" sz="2300" kern="1200" dirty="0">
            <a:latin typeface="Arial" panose="020B0604020202020204" pitchFamily="34" charset="0"/>
            <a:cs typeface="Arial" panose="020B0604020202020204" pitchFamily="34" charset="0"/>
          </a:endParaRPr>
        </a:p>
      </dsp:txBody>
      <dsp:txXfrm>
        <a:off x="3212806" y="1037247"/>
        <a:ext cx="1512622" cy="651724"/>
      </dsp:txXfrm>
    </dsp:sp>
    <dsp:sp modelId="{782188DD-FEC5-43A8-A4F3-20E659DCD9A4}">
      <dsp:nvSpPr>
        <dsp:cNvPr id="0" name=""/>
        <dsp:cNvSpPr/>
      </dsp:nvSpPr>
      <dsp:spPr>
        <a:xfrm>
          <a:off x="1168331" y="562767"/>
          <a:ext cx="2887142" cy="2887142"/>
        </a:xfrm>
        <a:custGeom>
          <a:avLst/>
          <a:gdLst/>
          <a:ahLst/>
          <a:cxnLst/>
          <a:rect l="0" t="0" r="0" b="0"/>
          <a:pathLst>
            <a:path>
              <a:moveTo>
                <a:pt x="2861084" y="1170524"/>
              </a:moveTo>
              <a:arcTo wR="1443571" hR="1443571" stAng="20945820" swAng="2194668"/>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9EF56E4-98BD-4018-9AB3-94F6AC3F8DBE}">
      <dsp:nvSpPr>
        <dsp:cNvPr id="0" name=""/>
        <dsp:cNvSpPr/>
      </dsp:nvSpPr>
      <dsp:spPr>
        <a:xfrm>
          <a:off x="2855121" y="2640095"/>
          <a:ext cx="1583136" cy="72223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kern="1200" dirty="0" smtClean="0">
              <a:latin typeface="Arial" panose="020B0604020202020204" pitchFamily="34" charset="0"/>
              <a:cs typeface="Arial" panose="020B0604020202020204" pitchFamily="34" charset="0"/>
            </a:rPr>
            <a:t>School</a:t>
          </a:r>
          <a:endParaRPr lang="en-GB" sz="2300" kern="1200" dirty="0">
            <a:latin typeface="Arial" panose="020B0604020202020204" pitchFamily="34" charset="0"/>
            <a:cs typeface="Arial" panose="020B0604020202020204" pitchFamily="34" charset="0"/>
          </a:endParaRPr>
        </a:p>
      </dsp:txBody>
      <dsp:txXfrm>
        <a:off x="2890378" y="2675352"/>
        <a:ext cx="1512622" cy="651724"/>
      </dsp:txXfrm>
    </dsp:sp>
    <dsp:sp modelId="{31F4F206-C55C-47A2-88C4-605F224CD9BE}">
      <dsp:nvSpPr>
        <dsp:cNvPr id="0" name=""/>
        <dsp:cNvSpPr/>
      </dsp:nvSpPr>
      <dsp:spPr>
        <a:xfrm>
          <a:off x="912623" y="720561"/>
          <a:ext cx="2887142" cy="2887142"/>
        </a:xfrm>
        <a:custGeom>
          <a:avLst/>
          <a:gdLst/>
          <a:ahLst/>
          <a:cxnLst/>
          <a:rect l="0" t="0" r="0" b="0"/>
          <a:pathLst>
            <a:path>
              <a:moveTo>
                <a:pt x="2235548" y="2650497"/>
              </a:moveTo>
              <a:arcTo wR="1443571" hR="1443571" stAng="3403642" swAng="3898347"/>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D0D263F-57BD-403E-8133-5667EB9D18A9}">
      <dsp:nvSpPr>
        <dsp:cNvPr id="0" name=""/>
        <dsp:cNvSpPr/>
      </dsp:nvSpPr>
      <dsp:spPr>
        <a:xfrm>
          <a:off x="306944" y="2661742"/>
          <a:ext cx="1583136" cy="72223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kern="1200" dirty="0" smtClean="0">
              <a:latin typeface="Arial" panose="020B0604020202020204" pitchFamily="34" charset="0"/>
              <a:cs typeface="Arial" panose="020B0604020202020204" pitchFamily="34" charset="0"/>
            </a:rPr>
            <a:t>Teacher</a:t>
          </a:r>
          <a:endParaRPr lang="en-GB" sz="2300" kern="1200" dirty="0">
            <a:latin typeface="Arial" panose="020B0604020202020204" pitchFamily="34" charset="0"/>
            <a:cs typeface="Arial" panose="020B0604020202020204" pitchFamily="34" charset="0"/>
          </a:endParaRPr>
        </a:p>
      </dsp:txBody>
      <dsp:txXfrm>
        <a:off x="342201" y="2696999"/>
        <a:ext cx="1512622" cy="651724"/>
      </dsp:txXfrm>
    </dsp:sp>
    <dsp:sp modelId="{CDEB68EE-340F-46CE-A39E-B4568261BECD}">
      <dsp:nvSpPr>
        <dsp:cNvPr id="0" name=""/>
        <dsp:cNvSpPr/>
      </dsp:nvSpPr>
      <dsp:spPr>
        <a:xfrm>
          <a:off x="666124" y="542802"/>
          <a:ext cx="2887142" cy="2887142"/>
        </a:xfrm>
        <a:custGeom>
          <a:avLst/>
          <a:gdLst/>
          <a:ahLst/>
          <a:cxnLst/>
          <a:rect l="0" t="0" r="0" b="0"/>
          <a:pathLst>
            <a:path>
              <a:moveTo>
                <a:pt x="162883" y="2109707"/>
              </a:moveTo>
              <a:arcTo wR="1443571" hR="1443571" stAng="9151155" swAng="2490467"/>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8E19E2B-E7FE-44D0-8906-A3EE957870FC}">
      <dsp:nvSpPr>
        <dsp:cNvPr id="0" name=""/>
        <dsp:cNvSpPr/>
      </dsp:nvSpPr>
      <dsp:spPr>
        <a:xfrm>
          <a:off x="0" y="904137"/>
          <a:ext cx="1583136" cy="72223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kern="1200" dirty="0" smtClean="0">
              <a:latin typeface="Arial" panose="020B0604020202020204" pitchFamily="34" charset="0"/>
              <a:cs typeface="Arial" panose="020B0604020202020204" pitchFamily="34" charset="0"/>
            </a:rPr>
            <a:t>Promotion</a:t>
          </a:r>
          <a:endParaRPr lang="en-GB" sz="2300" kern="1200" dirty="0">
            <a:latin typeface="Arial" panose="020B0604020202020204" pitchFamily="34" charset="0"/>
            <a:cs typeface="Arial" panose="020B0604020202020204" pitchFamily="34" charset="0"/>
          </a:endParaRPr>
        </a:p>
      </dsp:txBody>
      <dsp:txXfrm>
        <a:off x="35257" y="939394"/>
        <a:ext cx="1512622" cy="651724"/>
      </dsp:txXfrm>
    </dsp:sp>
    <dsp:sp modelId="{C6E231BD-BA5B-443A-B2E6-CA35B00E25EF}">
      <dsp:nvSpPr>
        <dsp:cNvPr id="0" name=""/>
        <dsp:cNvSpPr/>
      </dsp:nvSpPr>
      <dsp:spPr>
        <a:xfrm>
          <a:off x="496005" y="525460"/>
          <a:ext cx="2887142" cy="2887142"/>
        </a:xfrm>
        <a:custGeom>
          <a:avLst/>
          <a:gdLst/>
          <a:ahLst/>
          <a:cxnLst/>
          <a:rect l="0" t="0" r="0" b="0"/>
          <a:pathLst>
            <a:path>
              <a:moveTo>
                <a:pt x="474681" y="373454"/>
              </a:moveTo>
              <a:arcTo wR="1443571" hR="1443571" stAng="13670527" swAng="1833630"/>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4B8DF7-E21F-4736-A896-2D008A4E3C43}">
      <dsp:nvSpPr>
        <dsp:cNvPr id="0" name=""/>
        <dsp:cNvSpPr/>
      </dsp:nvSpPr>
      <dsp:spPr>
        <a:xfrm>
          <a:off x="1635217" y="-26248"/>
          <a:ext cx="4568565" cy="4568565"/>
        </a:xfrm>
        <a:prstGeom prst="circularArrow">
          <a:avLst>
            <a:gd name="adj1" fmla="val 5544"/>
            <a:gd name="adj2" fmla="val 330680"/>
            <a:gd name="adj3" fmla="val 13775537"/>
            <a:gd name="adj4" fmla="val 17386200"/>
            <a:gd name="adj5" fmla="val 575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D2120E-B7EF-497A-8300-9D14E2E27368}">
      <dsp:nvSpPr>
        <dsp:cNvPr id="0" name=""/>
        <dsp:cNvSpPr/>
      </dsp:nvSpPr>
      <dsp:spPr>
        <a:xfrm>
          <a:off x="2849675" y="2443"/>
          <a:ext cx="2139649" cy="106982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0" kern="1200" dirty="0" smtClean="0">
              <a:latin typeface="Arial" panose="020B0604020202020204" pitchFamily="34" charset="0"/>
              <a:cs typeface="Arial" panose="020B0604020202020204" pitchFamily="34" charset="0"/>
            </a:rPr>
            <a:t>Developed with progression in mind and written by education and nutrition experts</a:t>
          </a:r>
          <a:endParaRPr lang="en-GB" sz="1400" b="0" kern="1200" dirty="0"/>
        </a:p>
      </dsp:txBody>
      <dsp:txXfrm>
        <a:off x="2901900" y="54668"/>
        <a:ext cx="2035199" cy="965374"/>
      </dsp:txXfrm>
    </dsp:sp>
    <dsp:sp modelId="{8F26F134-A9F3-4704-868D-F488FC82D9FE}">
      <dsp:nvSpPr>
        <dsp:cNvPr id="0" name=""/>
        <dsp:cNvSpPr/>
      </dsp:nvSpPr>
      <dsp:spPr>
        <a:xfrm>
          <a:off x="4702538" y="1348627"/>
          <a:ext cx="2139649" cy="1069824"/>
        </a:xfrm>
        <a:prstGeom prst="round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0" kern="1200" dirty="0" smtClean="0">
              <a:latin typeface="Arial" panose="020B0604020202020204" pitchFamily="34" charset="0"/>
              <a:cs typeface="Arial" panose="020B0604020202020204" pitchFamily="34" charset="0"/>
            </a:rPr>
            <a:t>Supports the curriculum and qualifications</a:t>
          </a:r>
          <a:endParaRPr lang="en-GB" sz="1400" b="0" kern="1200" dirty="0"/>
        </a:p>
      </dsp:txBody>
      <dsp:txXfrm>
        <a:off x="4754763" y="1400852"/>
        <a:ext cx="2035199" cy="965374"/>
      </dsp:txXfrm>
    </dsp:sp>
    <dsp:sp modelId="{3DB00AD7-AD2B-4AD4-9BCF-7E26EE8F0816}">
      <dsp:nvSpPr>
        <dsp:cNvPr id="0" name=""/>
        <dsp:cNvSpPr/>
      </dsp:nvSpPr>
      <dsp:spPr>
        <a:xfrm>
          <a:off x="4350407" y="3349007"/>
          <a:ext cx="2139649" cy="1069824"/>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0" kern="1200" dirty="0" smtClean="0">
              <a:latin typeface="Arial" panose="020B0604020202020204" pitchFamily="34" charset="0"/>
              <a:cs typeface="Arial" panose="020B0604020202020204" pitchFamily="34" charset="0"/>
            </a:rPr>
            <a:t>Piloted in schools and checked with BNF education committees</a:t>
          </a:r>
          <a:endParaRPr lang="en-GB" sz="1400" b="0" kern="1200" dirty="0"/>
        </a:p>
      </dsp:txBody>
      <dsp:txXfrm>
        <a:off x="4402632" y="3401232"/>
        <a:ext cx="2035199" cy="965374"/>
      </dsp:txXfrm>
    </dsp:sp>
    <dsp:sp modelId="{2883BB76-C577-43D1-AF5E-F9E68F7144F8}">
      <dsp:nvSpPr>
        <dsp:cNvPr id="0" name=""/>
        <dsp:cNvSpPr/>
      </dsp:nvSpPr>
      <dsp:spPr>
        <a:xfrm>
          <a:off x="1437844" y="3336299"/>
          <a:ext cx="2139649" cy="1069824"/>
        </a:xfrm>
        <a:prstGeom prst="round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0" kern="1200" dirty="0" smtClean="0">
              <a:latin typeface="Arial" panose="020B0604020202020204" pitchFamily="34" charset="0"/>
              <a:cs typeface="Arial" panose="020B0604020202020204" pitchFamily="34" charset="0"/>
            </a:rPr>
            <a:t>Access is free, focusing on farming, cooking and healthy eating</a:t>
          </a:r>
          <a:endParaRPr lang="en-GB" sz="1400" b="0" kern="1200" dirty="0"/>
        </a:p>
      </dsp:txBody>
      <dsp:txXfrm>
        <a:off x="1490069" y="3388524"/>
        <a:ext cx="2035199" cy="965374"/>
      </dsp:txXfrm>
    </dsp:sp>
    <dsp:sp modelId="{A318040E-257B-49DF-B63A-8A620A740EDC}">
      <dsp:nvSpPr>
        <dsp:cNvPr id="0" name=""/>
        <dsp:cNvSpPr/>
      </dsp:nvSpPr>
      <dsp:spPr>
        <a:xfrm>
          <a:off x="996812" y="1348627"/>
          <a:ext cx="2139649" cy="1069824"/>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0" kern="1200" dirty="0" smtClean="0">
              <a:latin typeface="Arial" panose="020B0604020202020204" pitchFamily="34" charset="0"/>
              <a:cs typeface="Arial" panose="020B0604020202020204" pitchFamily="34" charset="0"/>
            </a:rPr>
            <a:t>Professional training provided through dedicated programmes and online platforms</a:t>
          </a:r>
          <a:endParaRPr lang="en-GB" sz="1400" b="0" kern="1200" dirty="0"/>
        </a:p>
      </dsp:txBody>
      <dsp:txXfrm>
        <a:off x="1049037" y="1400852"/>
        <a:ext cx="2035199" cy="965374"/>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400" cy="496889"/>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9" y="1"/>
            <a:ext cx="2946400" cy="496889"/>
          </a:xfrm>
          <a:prstGeom prst="rect">
            <a:avLst/>
          </a:prstGeom>
        </p:spPr>
        <p:txBody>
          <a:bodyPr vert="horz" lIns="91440" tIns="45720" rIns="91440" bIns="45720" rtlCol="0"/>
          <a:lstStyle>
            <a:lvl1pPr algn="r">
              <a:defRPr sz="1200"/>
            </a:lvl1pPr>
          </a:lstStyle>
          <a:p>
            <a:fld id="{959BB32F-051A-4E71-87B7-1D219C8D3255}" type="datetimeFigureOut">
              <a:rPr lang="en-GB" smtClean="0"/>
              <a:t>29/01/2019</a:t>
            </a:fld>
            <a:endParaRPr lang="en-GB"/>
          </a:p>
        </p:txBody>
      </p:sp>
      <p:sp>
        <p:nvSpPr>
          <p:cNvPr id="4" name="Footer Placeholder 3"/>
          <p:cNvSpPr>
            <a:spLocks noGrp="1"/>
          </p:cNvSpPr>
          <p:nvPr>
            <p:ph type="ftr" sz="quarter" idx="2"/>
          </p:nvPr>
        </p:nvSpPr>
        <p:spPr>
          <a:xfrm>
            <a:off x="0" y="9428164"/>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9" y="9428164"/>
            <a:ext cx="2946400" cy="496887"/>
          </a:xfrm>
          <a:prstGeom prst="rect">
            <a:avLst/>
          </a:prstGeom>
        </p:spPr>
        <p:txBody>
          <a:bodyPr vert="horz" lIns="91440" tIns="45720" rIns="91440" bIns="45720" rtlCol="0" anchor="b"/>
          <a:lstStyle>
            <a:lvl1pPr algn="r">
              <a:defRPr sz="1200"/>
            </a:lvl1pPr>
          </a:lstStyle>
          <a:p>
            <a:fld id="{69D1A7D7-7FE1-4B4D-AD61-F774649590F3}" type="slidenum">
              <a:rPr lang="en-GB" smtClean="0"/>
              <a:t>‹#›</a:t>
            </a:fld>
            <a:endParaRPr lang="en-GB"/>
          </a:p>
        </p:txBody>
      </p:sp>
    </p:spTree>
    <p:extLst>
      <p:ext uri="{BB962C8B-B14F-4D97-AF65-F5344CB8AC3E}">
        <p14:creationId xmlns:p14="http://schemas.microsoft.com/office/powerpoint/2010/main" val="3559117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fld id="{90056A4B-81DF-4B4F-ABA2-5486F9D4E361}" type="datetimeFigureOut">
              <a:rPr lang="en-GB" smtClean="0"/>
              <a:t>29/01/2019</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4" y="9428583"/>
            <a:ext cx="2945659" cy="496332"/>
          </a:xfrm>
          <a:prstGeom prst="rect">
            <a:avLst/>
          </a:prstGeom>
        </p:spPr>
        <p:txBody>
          <a:bodyPr vert="horz" lIns="91440" tIns="45720" rIns="91440" bIns="45720" rtlCol="0" anchor="b"/>
          <a:lstStyle>
            <a:lvl1pPr algn="r">
              <a:defRPr sz="1200"/>
            </a:lvl1pPr>
          </a:lstStyle>
          <a:p>
            <a:fld id="{F67A608F-E0FD-4898-B59C-AA4FB7DAD38B}" type="slidenum">
              <a:rPr lang="en-GB" smtClean="0"/>
              <a:t>‹#›</a:t>
            </a:fld>
            <a:endParaRPr lang="en-GB"/>
          </a:p>
        </p:txBody>
      </p:sp>
    </p:spTree>
    <p:extLst>
      <p:ext uri="{BB962C8B-B14F-4D97-AF65-F5344CB8AC3E}">
        <p14:creationId xmlns:p14="http://schemas.microsoft.com/office/powerpoint/2010/main" val="1528218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67A608F-E0FD-4898-B59C-AA4FB7DAD38B}" type="slidenum">
              <a:rPr lang="en-GB" smtClean="0"/>
              <a:t>6</a:t>
            </a:fld>
            <a:endParaRPr lang="en-GB"/>
          </a:p>
        </p:txBody>
      </p:sp>
    </p:spTree>
    <p:extLst>
      <p:ext uri="{BB962C8B-B14F-4D97-AF65-F5344CB8AC3E}">
        <p14:creationId xmlns:p14="http://schemas.microsoft.com/office/powerpoint/2010/main" val="2666197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Today</a:t>
            </a:r>
            <a:r>
              <a:rPr lang="en-GB" baseline="0" dirty="0" smtClean="0"/>
              <a:t> …</a:t>
            </a:r>
            <a:endParaRPr lang="en-GB" dirty="0"/>
          </a:p>
        </p:txBody>
      </p:sp>
      <p:sp>
        <p:nvSpPr>
          <p:cNvPr id="4" name="Slide Number Placeholder 3"/>
          <p:cNvSpPr>
            <a:spLocks noGrp="1"/>
          </p:cNvSpPr>
          <p:nvPr>
            <p:ph type="sldNum" sz="quarter" idx="10"/>
          </p:nvPr>
        </p:nvSpPr>
        <p:spPr/>
        <p:txBody>
          <a:bodyPr/>
          <a:lstStyle/>
          <a:p>
            <a:fld id="{892BF7F2-6F7F-460E-B2F3-9584581D8F0F}" type="slidenum">
              <a:rPr lang="en-GB" smtClean="0"/>
              <a:t>18</a:t>
            </a:fld>
            <a:endParaRPr lang="en-GB"/>
          </a:p>
        </p:txBody>
      </p:sp>
    </p:spTree>
    <p:extLst>
      <p:ext uri="{BB962C8B-B14F-4D97-AF65-F5344CB8AC3E}">
        <p14:creationId xmlns:p14="http://schemas.microsoft.com/office/powerpoint/2010/main" val="4077546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67A608F-E0FD-4898-B59C-AA4FB7DAD38B}" type="slidenum">
              <a:rPr lang="en-GB" smtClean="0"/>
              <a:t>22</a:t>
            </a:fld>
            <a:endParaRPr lang="en-GB"/>
          </a:p>
        </p:txBody>
      </p:sp>
    </p:spTree>
    <p:extLst>
      <p:ext uri="{BB962C8B-B14F-4D97-AF65-F5344CB8AC3E}">
        <p14:creationId xmlns:p14="http://schemas.microsoft.com/office/powerpoint/2010/main" val="4252939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67A608F-E0FD-4898-B59C-AA4FB7DAD38B}"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4196768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However,</a:t>
            </a:r>
            <a:r>
              <a:rPr lang="en-GB" baseline="0" dirty="0" smtClean="0"/>
              <a:t> materials aren’t everything …</a:t>
            </a:r>
            <a:endParaRPr lang="en-GB" dirty="0"/>
          </a:p>
        </p:txBody>
      </p:sp>
      <p:sp>
        <p:nvSpPr>
          <p:cNvPr id="4" name="Slide Number Placeholder 3"/>
          <p:cNvSpPr>
            <a:spLocks noGrp="1"/>
          </p:cNvSpPr>
          <p:nvPr>
            <p:ph type="sldNum" sz="quarter" idx="10"/>
          </p:nvPr>
        </p:nvSpPr>
        <p:spPr/>
        <p:txBody>
          <a:bodyPr/>
          <a:lstStyle/>
          <a:p>
            <a:fld id="{141193F2-84BF-4895-B078-CA0EA208B8C5}"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674505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547951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Title here</a:t>
            </a:r>
            <a:endParaRPr lang="en-GB" dirty="0"/>
          </a:p>
        </p:txBody>
      </p:sp>
      <p:sp>
        <p:nvSpPr>
          <p:cNvPr id="4" name="Text Placeholder 3"/>
          <p:cNvSpPr>
            <a:spLocks noGrp="1"/>
          </p:cNvSpPr>
          <p:nvPr>
            <p:ph type="body" sz="quarter" idx="10"/>
          </p:nvPr>
        </p:nvSpPr>
        <p:spPr>
          <a:xfrm>
            <a:off x="609600" y="1854021"/>
            <a:ext cx="7362825" cy="4044950"/>
          </a:xfrm>
        </p:spPr>
        <p:txBody>
          <a:bodyPr>
            <a:normAutofit/>
          </a:bodyPr>
          <a:lstStyle>
            <a:lvl1pPr>
              <a:defRPr sz="2000" baseline="0"/>
            </a:lvl1pPr>
          </a:lstStyle>
          <a:p>
            <a:pPr lvl="0"/>
            <a:r>
              <a:rPr lang="en-US" dirty="0" smtClean="0"/>
              <a:t>Click to edit </a:t>
            </a:r>
            <a:endParaRPr lang="en-GB" dirty="0"/>
          </a:p>
        </p:txBody>
      </p:sp>
      <p:sp>
        <p:nvSpPr>
          <p:cNvPr id="6" name="Picture Placeholder 5"/>
          <p:cNvSpPr>
            <a:spLocks noGrp="1"/>
          </p:cNvSpPr>
          <p:nvPr>
            <p:ph type="pic" sz="quarter" idx="11"/>
          </p:nvPr>
        </p:nvSpPr>
        <p:spPr>
          <a:xfrm>
            <a:off x="8075613" y="1854200"/>
            <a:ext cx="3798887" cy="4044950"/>
          </a:xfrm>
        </p:spPr>
        <p:txBody>
          <a:bodyPr/>
          <a:lstStyle/>
          <a:p>
            <a:endParaRPr lang="en-GB" dirty="0"/>
          </a:p>
        </p:txBody>
      </p:sp>
    </p:spTree>
    <p:extLst>
      <p:ext uri="{BB962C8B-B14F-4D97-AF65-F5344CB8AC3E}">
        <p14:creationId xmlns:p14="http://schemas.microsoft.com/office/powerpoint/2010/main" val="75761592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ED8DEDBB-F03A-4C8C-97F3-4D7B76E7D26C}" type="datetimeFigureOut">
              <a:rPr lang="en-GB">
                <a:solidFill>
                  <a:prstClr val="black"/>
                </a:solidFill>
              </a:rPr>
              <a:pPr>
                <a:defRPr/>
              </a:pPr>
              <a:t>29/01/2019</a:t>
            </a:fld>
            <a:endParaRPr lang="en-GB">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GB">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8DE444D2-B4E0-4A56-BAF8-B2154EE1AC8D}" type="slidenum">
              <a:rPr lang="en-GB">
                <a:solidFill>
                  <a:prstClr val="black"/>
                </a:solidFill>
              </a:rPr>
              <a:pPr>
                <a:defRPr/>
              </a:pPr>
              <a:t>‹#›</a:t>
            </a:fld>
            <a:endParaRPr lang="en-GB">
              <a:solidFill>
                <a:prstClr val="black"/>
              </a:solidFill>
            </a:endParaRPr>
          </a:p>
        </p:txBody>
      </p:sp>
    </p:spTree>
    <p:extLst>
      <p:ext uri="{BB962C8B-B14F-4D97-AF65-F5344CB8AC3E}">
        <p14:creationId xmlns:p14="http://schemas.microsoft.com/office/powerpoint/2010/main" val="270457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8D9C804-E50A-40A4-B9AF-1A65EE9E64EE}" type="datetimeFigureOut">
              <a:rPr lang="en-GB" smtClean="0">
                <a:solidFill>
                  <a:prstClr val="black"/>
                </a:solidFill>
              </a:rPr>
              <a:pPr/>
              <a:t>29/01/2019</a:t>
            </a:fld>
            <a:endParaRPr lang="en-GB">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53769C20-F648-4879-8B57-8502B726394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905423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990308-2F07-4FA5-9813-34C11A8731E0}" type="datetimeFigureOut">
              <a:rPr lang="en-GB" smtClean="0">
                <a:solidFill>
                  <a:prstClr val="black"/>
                </a:solidFill>
              </a:rPr>
              <a:pPr/>
              <a:t>29/01/2019</a:t>
            </a:fld>
            <a:endParaRPr lang="en-GB">
              <a:solidFill>
                <a:prstClr val="black"/>
              </a:solidFill>
            </a:endParaRPr>
          </a:p>
        </p:txBody>
      </p:sp>
      <p:sp>
        <p:nvSpPr>
          <p:cNvPr id="3" name="Footer Placeholder 2"/>
          <p:cNvSpPr>
            <a:spLocks noGrp="1"/>
          </p:cNvSpPr>
          <p:nvPr>
            <p:ph type="ftr" sz="quarter" idx="11"/>
          </p:nvPr>
        </p:nvSpPr>
        <p:spPr/>
        <p:txBody>
          <a:bodyPr/>
          <a:lstStyle/>
          <a:p>
            <a:endParaRPr lang="en-GB">
              <a:solidFill>
                <a:prstClr val="black"/>
              </a:solidFill>
            </a:endParaRPr>
          </a:p>
        </p:txBody>
      </p:sp>
      <p:sp>
        <p:nvSpPr>
          <p:cNvPr id="4" name="Slide Number Placeholder 3"/>
          <p:cNvSpPr>
            <a:spLocks noGrp="1"/>
          </p:cNvSpPr>
          <p:nvPr>
            <p:ph type="sldNum" sz="quarter" idx="12"/>
          </p:nvPr>
        </p:nvSpPr>
        <p:spPr/>
        <p:txBody>
          <a:bodyPr/>
          <a:lstStyle/>
          <a:p>
            <a:fld id="{E1631788-57BD-4A6B-B66D-8E5B4AEF69AE}"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026886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63907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9804" y="903446"/>
            <a:ext cx="7678744" cy="565708"/>
          </a:xfrm>
          <a:prstGeom prst="rect">
            <a:avLst/>
          </a:prstGeom>
        </p:spPr>
        <p:txBody>
          <a:bodyPr/>
          <a:lstStyle>
            <a:lvl1pPr>
              <a:defRPr sz="3600" b="1" baseline="0">
                <a:solidFill>
                  <a:schemeClr val="tx1"/>
                </a:solidFill>
                <a:latin typeface="Arial" panose="020B0604020202020204" pitchFamily="34" charset="0"/>
                <a:cs typeface="Arial" panose="020B0604020202020204" pitchFamily="34" charset="0"/>
              </a:defRPr>
            </a:lvl1pPr>
          </a:lstStyle>
          <a:p>
            <a:r>
              <a:rPr lang="en-US" dirty="0"/>
              <a:t>Click to edit title</a:t>
            </a:r>
            <a:endParaRPr lang="en-GB" dirty="0"/>
          </a:p>
        </p:txBody>
      </p:sp>
      <p:sp>
        <p:nvSpPr>
          <p:cNvPr id="6" name="Text Placeholder 5"/>
          <p:cNvSpPr>
            <a:spLocks noGrp="1"/>
          </p:cNvSpPr>
          <p:nvPr>
            <p:ph type="body" sz="quarter" idx="10"/>
          </p:nvPr>
        </p:nvSpPr>
        <p:spPr>
          <a:xfrm>
            <a:off x="730250" y="1867438"/>
            <a:ext cx="10963767" cy="4095481"/>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a:t>
            </a:r>
          </a:p>
        </p:txBody>
      </p:sp>
    </p:spTree>
    <p:extLst>
      <p:ext uri="{BB962C8B-B14F-4D97-AF65-F5344CB8AC3E}">
        <p14:creationId xmlns:p14="http://schemas.microsoft.com/office/powerpoint/2010/main" val="3699810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9804" y="903446"/>
            <a:ext cx="7678744" cy="565708"/>
          </a:xfrm>
          <a:prstGeom prst="rect">
            <a:avLst/>
          </a:prstGeom>
        </p:spPr>
        <p:txBody>
          <a:bodyPr/>
          <a:lstStyle>
            <a:lvl1pPr>
              <a:defRPr sz="3600" b="1" baseline="0">
                <a:solidFill>
                  <a:schemeClr val="tx1"/>
                </a:solidFill>
                <a:latin typeface="Arial" panose="020B0604020202020204" pitchFamily="34" charset="0"/>
                <a:cs typeface="Arial" panose="020B0604020202020204" pitchFamily="34" charset="0"/>
              </a:defRPr>
            </a:lvl1pPr>
          </a:lstStyle>
          <a:p>
            <a:r>
              <a:rPr lang="en-US" dirty="0"/>
              <a:t>Click to edit title</a:t>
            </a:r>
            <a:endParaRPr lang="en-GB" dirty="0"/>
          </a:p>
        </p:txBody>
      </p:sp>
      <p:sp>
        <p:nvSpPr>
          <p:cNvPr id="6" name="Text Placeholder 5"/>
          <p:cNvSpPr>
            <a:spLocks noGrp="1"/>
          </p:cNvSpPr>
          <p:nvPr>
            <p:ph type="body" sz="quarter" idx="10"/>
          </p:nvPr>
        </p:nvSpPr>
        <p:spPr>
          <a:xfrm>
            <a:off x="730250" y="1867438"/>
            <a:ext cx="10963767" cy="4095481"/>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a:t>
            </a:r>
          </a:p>
        </p:txBody>
      </p:sp>
    </p:spTree>
    <p:extLst>
      <p:ext uri="{BB962C8B-B14F-4D97-AF65-F5344CB8AC3E}">
        <p14:creationId xmlns:p14="http://schemas.microsoft.com/office/powerpoint/2010/main" val="7448941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9804" y="903446"/>
            <a:ext cx="7678744" cy="565708"/>
          </a:xfrm>
          <a:prstGeom prst="rect">
            <a:avLst/>
          </a:prstGeom>
        </p:spPr>
        <p:txBody>
          <a:bodyPr/>
          <a:lstStyle>
            <a:lvl1pPr>
              <a:defRPr sz="3600" b="1" baseline="0">
                <a:solidFill>
                  <a:schemeClr val="tx1"/>
                </a:solidFill>
                <a:latin typeface="Arial" panose="020B0604020202020204" pitchFamily="34" charset="0"/>
                <a:cs typeface="Arial" panose="020B0604020202020204" pitchFamily="34" charset="0"/>
              </a:defRPr>
            </a:lvl1pPr>
          </a:lstStyle>
          <a:p>
            <a:r>
              <a:rPr lang="en-US" dirty="0"/>
              <a:t>Click to edit title</a:t>
            </a:r>
            <a:endParaRPr lang="en-GB" dirty="0"/>
          </a:p>
        </p:txBody>
      </p:sp>
      <p:sp>
        <p:nvSpPr>
          <p:cNvPr id="6" name="Text Placeholder 5"/>
          <p:cNvSpPr>
            <a:spLocks noGrp="1"/>
          </p:cNvSpPr>
          <p:nvPr>
            <p:ph type="body" sz="quarter" idx="10"/>
          </p:nvPr>
        </p:nvSpPr>
        <p:spPr>
          <a:xfrm>
            <a:off x="730250" y="1867438"/>
            <a:ext cx="10963767" cy="4095481"/>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a:t>
            </a:r>
          </a:p>
        </p:txBody>
      </p:sp>
    </p:spTree>
    <p:extLst>
      <p:ext uri="{BB962C8B-B14F-4D97-AF65-F5344CB8AC3E}">
        <p14:creationId xmlns:p14="http://schemas.microsoft.com/office/powerpoint/2010/main" val="37667090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065B8A6-358C-4040-AEC5-13F2222CCF4C}" type="datetimeFigureOut">
              <a:rPr lang="en-GB" smtClean="0">
                <a:solidFill>
                  <a:prstClr val="black"/>
                </a:solidFill>
              </a:rPr>
              <a:pPr/>
              <a:t>29/01/2019</a:t>
            </a:fld>
            <a:endParaRPr lang="en-GB">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a:defRPr/>
            </a:pPr>
            <a:r>
              <a:rPr lang="en-GB" smtClean="0">
                <a:solidFill>
                  <a:prstClr val="black"/>
                </a:solidFill>
              </a:rPr>
              <a:t>© 2011 The British Nutrition Foundation</a:t>
            </a:r>
            <a:endParaRPr lang="en-GB" dirty="0">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2E936C8-F070-4DF5-BAA2-89DBA7B9CCB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258541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baseline="0"/>
            </a:lvl1pPr>
          </a:lstStyle>
          <a:p>
            <a:r>
              <a:rPr lang="en-US" dirty="0" smtClean="0"/>
              <a:t>Title here</a:t>
            </a:r>
            <a:endParaRPr lang="en-GB" dirty="0"/>
          </a:p>
        </p:txBody>
      </p:sp>
      <p:sp>
        <p:nvSpPr>
          <p:cNvPr id="4" name="Text Placeholder 3"/>
          <p:cNvSpPr>
            <a:spLocks noGrp="1"/>
          </p:cNvSpPr>
          <p:nvPr>
            <p:ph type="body" sz="quarter" idx="10"/>
          </p:nvPr>
        </p:nvSpPr>
        <p:spPr>
          <a:xfrm>
            <a:off x="609600" y="1854200"/>
            <a:ext cx="11123613" cy="4070350"/>
          </a:xfrm>
        </p:spPr>
        <p:txBody>
          <a:bodyPr>
            <a:normAutofit/>
          </a:bodyPr>
          <a:lstStyle>
            <a:lvl1pPr>
              <a:defRPr sz="2000"/>
            </a:lvl1pPr>
          </a:lstStyle>
          <a:p>
            <a:pPr lvl="0"/>
            <a:r>
              <a:rPr lang="en-US" dirty="0" smtClean="0"/>
              <a:t>Click to edit</a:t>
            </a:r>
            <a:endParaRPr lang="en-GB" dirty="0"/>
          </a:p>
        </p:txBody>
      </p:sp>
    </p:spTree>
    <p:extLst>
      <p:ext uri="{BB962C8B-B14F-4D97-AF65-F5344CB8AC3E}">
        <p14:creationId xmlns:p14="http://schemas.microsoft.com/office/powerpoint/2010/main" val="127823579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baseline="0"/>
            </a:lvl1pPr>
          </a:lstStyle>
          <a:p>
            <a:r>
              <a:rPr lang="en-US" dirty="0" smtClean="0"/>
              <a:t>Title here</a:t>
            </a:r>
            <a:endParaRPr lang="en-GB" dirty="0"/>
          </a:p>
        </p:txBody>
      </p:sp>
      <p:sp>
        <p:nvSpPr>
          <p:cNvPr id="4" name="Text Placeholder 3"/>
          <p:cNvSpPr>
            <a:spLocks noGrp="1"/>
          </p:cNvSpPr>
          <p:nvPr>
            <p:ph type="body" sz="quarter" idx="10"/>
          </p:nvPr>
        </p:nvSpPr>
        <p:spPr>
          <a:xfrm>
            <a:off x="609600" y="1854200"/>
            <a:ext cx="11123613" cy="4070350"/>
          </a:xfrm>
        </p:spPr>
        <p:txBody>
          <a:bodyPr>
            <a:normAutofit/>
          </a:bodyPr>
          <a:lstStyle>
            <a:lvl1pPr>
              <a:defRPr sz="2000"/>
            </a:lvl1pPr>
          </a:lstStyle>
          <a:p>
            <a:pPr lvl="0"/>
            <a:r>
              <a:rPr lang="en-US" dirty="0" smtClean="0"/>
              <a:t>Click to edit</a:t>
            </a:r>
            <a:endParaRPr lang="en-GB" dirty="0"/>
          </a:p>
        </p:txBody>
      </p:sp>
    </p:spTree>
    <p:extLst>
      <p:ext uri="{BB962C8B-B14F-4D97-AF65-F5344CB8AC3E}">
        <p14:creationId xmlns:p14="http://schemas.microsoft.com/office/powerpoint/2010/main" val="331456540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Title here</a:t>
            </a:r>
            <a:endParaRPr lang="en-GB" dirty="0"/>
          </a:p>
        </p:txBody>
      </p:sp>
      <p:sp>
        <p:nvSpPr>
          <p:cNvPr id="4" name="Text Placeholder 3"/>
          <p:cNvSpPr>
            <a:spLocks noGrp="1"/>
          </p:cNvSpPr>
          <p:nvPr>
            <p:ph type="body" sz="quarter" idx="10"/>
          </p:nvPr>
        </p:nvSpPr>
        <p:spPr>
          <a:xfrm>
            <a:off x="609600" y="1854021"/>
            <a:ext cx="7362825" cy="4044950"/>
          </a:xfrm>
        </p:spPr>
        <p:txBody>
          <a:bodyPr>
            <a:normAutofit/>
          </a:bodyPr>
          <a:lstStyle>
            <a:lvl1pPr>
              <a:defRPr sz="2000" baseline="0"/>
            </a:lvl1pPr>
          </a:lstStyle>
          <a:p>
            <a:pPr lvl="0"/>
            <a:r>
              <a:rPr lang="en-US" dirty="0" smtClean="0"/>
              <a:t>Click to edit </a:t>
            </a:r>
            <a:endParaRPr lang="en-GB" dirty="0"/>
          </a:p>
        </p:txBody>
      </p:sp>
      <p:sp>
        <p:nvSpPr>
          <p:cNvPr id="6" name="Picture Placeholder 5"/>
          <p:cNvSpPr>
            <a:spLocks noGrp="1"/>
          </p:cNvSpPr>
          <p:nvPr>
            <p:ph type="pic" sz="quarter" idx="11"/>
          </p:nvPr>
        </p:nvSpPr>
        <p:spPr>
          <a:xfrm>
            <a:off x="8075613" y="1854200"/>
            <a:ext cx="3798887" cy="4044950"/>
          </a:xfrm>
        </p:spPr>
        <p:txBody>
          <a:bodyPr/>
          <a:lstStyle/>
          <a:p>
            <a:endParaRPr lang="en-GB" dirty="0"/>
          </a:p>
        </p:txBody>
      </p:sp>
    </p:spTree>
    <p:extLst>
      <p:ext uri="{BB962C8B-B14F-4D97-AF65-F5344CB8AC3E}">
        <p14:creationId xmlns:p14="http://schemas.microsoft.com/office/powerpoint/2010/main" val="287337495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9804" y="903446"/>
            <a:ext cx="7678744" cy="565708"/>
          </a:xfrm>
          <a:prstGeom prst="rect">
            <a:avLst/>
          </a:prstGeom>
        </p:spPr>
        <p:txBody>
          <a:bodyPr/>
          <a:lstStyle>
            <a:lvl1pPr>
              <a:defRPr sz="3600" b="1" baseline="0">
                <a:solidFill>
                  <a:schemeClr val="tx1"/>
                </a:solidFill>
                <a:latin typeface="Arial" panose="020B0604020202020204" pitchFamily="34" charset="0"/>
                <a:cs typeface="Arial" panose="020B0604020202020204" pitchFamily="34" charset="0"/>
              </a:defRPr>
            </a:lvl1pPr>
          </a:lstStyle>
          <a:p>
            <a:r>
              <a:rPr lang="en-US" dirty="0"/>
              <a:t>Click to edit title</a:t>
            </a:r>
            <a:endParaRPr lang="en-GB" dirty="0"/>
          </a:p>
        </p:txBody>
      </p:sp>
      <p:sp>
        <p:nvSpPr>
          <p:cNvPr id="6" name="Text Placeholder 5"/>
          <p:cNvSpPr>
            <a:spLocks noGrp="1"/>
          </p:cNvSpPr>
          <p:nvPr>
            <p:ph type="body" sz="quarter" idx="10"/>
          </p:nvPr>
        </p:nvSpPr>
        <p:spPr>
          <a:xfrm>
            <a:off x="730250" y="1867438"/>
            <a:ext cx="10963767" cy="4095481"/>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a:t>
            </a:r>
          </a:p>
        </p:txBody>
      </p:sp>
    </p:spTree>
    <p:extLst>
      <p:ext uri="{BB962C8B-B14F-4D97-AF65-F5344CB8AC3E}">
        <p14:creationId xmlns:p14="http://schemas.microsoft.com/office/powerpoint/2010/main" val="59169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8D9C804-E50A-40A4-B9AF-1A65EE9E64EE}" type="datetimeFigureOut">
              <a:rPr lang="en-GB" smtClean="0">
                <a:solidFill>
                  <a:prstClr val="black"/>
                </a:solidFill>
              </a:rPr>
              <a:pPr/>
              <a:t>29/01/2019</a:t>
            </a:fld>
            <a:endParaRPr lang="en-GB">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53769C20-F648-4879-8B57-8502B726394A}"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5499093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990308-2F07-4FA5-9813-34C11A8731E0}" type="datetimeFigureOut">
              <a:rPr lang="en-GB" smtClean="0">
                <a:solidFill>
                  <a:prstClr val="black"/>
                </a:solidFill>
              </a:rPr>
              <a:pPr/>
              <a:t>29/01/2019</a:t>
            </a:fld>
            <a:endParaRPr lang="en-GB">
              <a:solidFill>
                <a:prstClr val="black"/>
              </a:solidFill>
            </a:endParaRPr>
          </a:p>
        </p:txBody>
      </p:sp>
      <p:sp>
        <p:nvSpPr>
          <p:cNvPr id="3" name="Footer Placeholder 2"/>
          <p:cNvSpPr>
            <a:spLocks noGrp="1"/>
          </p:cNvSpPr>
          <p:nvPr>
            <p:ph type="ftr" sz="quarter" idx="11"/>
          </p:nvPr>
        </p:nvSpPr>
        <p:spPr/>
        <p:txBody>
          <a:bodyPr/>
          <a:lstStyle/>
          <a:p>
            <a:endParaRPr lang="en-GB">
              <a:solidFill>
                <a:prstClr val="black"/>
              </a:solidFill>
            </a:endParaRPr>
          </a:p>
        </p:txBody>
      </p:sp>
      <p:sp>
        <p:nvSpPr>
          <p:cNvPr id="4" name="Slide Number Placeholder 3"/>
          <p:cNvSpPr>
            <a:spLocks noGrp="1"/>
          </p:cNvSpPr>
          <p:nvPr>
            <p:ph type="sldNum" sz="quarter" idx="12"/>
          </p:nvPr>
        </p:nvSpPr>
        <p:spPr/>
        <p:txBody>
          <a:bodyPr/>
          <a:lstStyle/>
          <a:p>
            <a:fld id="{E1631788-57BD-4A6B-B66D-8E5B4AEF69AE}"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271941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057525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9804" y="903446"/>
            <a:ext cx="7678744" cy="565708"/>
          </a:xfrm>
          <a:prstGeom prst="rect">
            <a:avLst/>
          </a:prstGeom>
        </p:spPr>
        <p:txBody>
          <a:bodyPr/>
          <a:lstStyle>
            <a:lvl1pPr>
              <a:defRPr sz="3600" b="1" baseline="0">
                <a:solidFill>
                  <a:schemeClr val="tx1"/>
                </a:solidFill>
                <a:latin typeface="Arial" panose="020B0604020202020204" pitchFamily="34" charset="0"/>
                <a:cs typeface="Arial" panose="020B0604020202020204" pitchFamily="34" charset="0"/>
              </a:defRPr>
            </a:lvl1pPr>
          </a:lstStyle>
          <a:p>
            <a:r>
              <a:rPr lang="en-US" dirty="0"/>
              <a:t>Click to edit title</a:t>
            </a:r>
            <a:endParaRPr lang="en-GB" dirty="0"/>
          </a:p>
        </p:txBody>
      </p:sp>
      <p:sp>
        <p:nvSpPr>
          <p:cNvPr id="6" name="Text Placeholder 5"/>
          <p:cNvSpPr>
            <a:spLocks noGrp="1"/>
          </p:cNvSpPr>
          <p:nvPr>
            <p:ph type="body" sz="quarter" idx="10"/>
          </p:nvPr>
        </p:nvSpPr>
        <p:spPr>
          <a:xfrm>
            <a:off x="730250" y="1867438"/>
            <a:ext cx="10963767" cy="4095481"/>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a:t>
            </a:r>
          </a:p>
        </p:txBody>
      </p:sp>
    </p:spTree>
    <p:extLst>
      <p:ext uri="{BB962C8B-B14F-4D97-AF65-F5344CB8AC3E}">
        <p14:creationId xmlns:p14="http://schemas.microsoft.com/office/powerpoint/2010/main" val="33202361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9804" y="903446"/>
            <a:ext cx="7678744" cy="565708"/>
          </a:xfrm>
          <a:prstGeom prst="rect">
            <a:avLst/>
          </a:prstGeom>
        </p:spPr>
        <p:txBody>
          <a:bodyPr/>
          <a:lstStyle>
            <a:lvl1pPr>
              <a:defRPr sz="3600" b="1" baseline="0">
                <a:solidFill>
                  <a:schemeClr val="tx1"/>
                </a:solidFill>
                <a:latin typeface="Arial" panose="020B0604020202020204" pitchFamily="34" charset="0"/>
                <a:cs typeface="Arial" panose="020B0604020202020204" pitchFamily="34" charset="0"/>
              </a:defRPr>
            </a:lvl1pPr>
          </a:lstStyle>
          <a:p>
            <a:r>
              <a:rPr lang="en-US" dirty="0"/>
              <a:t>Click to edit title</a:t>
            </a:r>
            <a:endParaRPr lang="en-GB" dirty="0"/>
          </a:p>
        </p:txBody>
      </p:sp>
      <p:sp>
        <p:nvSpPr>
          <p:cNvPr id="6" name="Text Placeholder 5"/>
          <p:cNvSpPr>
            <a:spLocks noGrp="1"/>
          </p:cNvSpPr>
          <p:nvPr>
            <p:ph type="body" sz="quarter" idx="10"/>
          </p:nvPr>
        </p:nvSpPr>
        <p:spPr>
          <a:xfrm>
            <a:off x="730250" y="1867438"/>
            <a:ext cx="10963767" cy="4095481"/>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a:t>
            </a:r>
          </a:p>
        </p:txBody>
      </p:sp>
    </p:spTree>
    <p:extLst>
      <p:ext uri="{BB962C8B-B14F-4D97-AF65-F5344CB8AC3E}">
        <p14:creationId xmlns:p14="http://schemas.microsoft.com/office/powerpoint/2010/main" val="3869572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9804" y="903446"/>
            <a:ext cx="7678744" cy="565708"/>
          </a:xfrm>
          <a:prstGeom prst="rect">
            <a:avLst/>
          </a:prstGeom>
        </p:spPr>
        <p:txBody>
          <a:bodyPr/>
          <a:lstStyle>
            <a:lvl1pPr>
              <a:defRPr sz="3600" b="1" baseline="0">
                <a:solidFill>
                  <a:schemeClr val="tx1"/>
                </a:solidFill>
                <a:latin typeface="Arial" panose="020B0604020202020204" pitchFamily="34" charset="0"/>
                <a:cs typeface="Arial" panose="020B0604020202020204" pitchFamily="34" charset="0"/>
              </a:defRPr>
            </a:lvl1pPr>
          </a:lstStyle>
          <a:p>
            <a:r>
              <a:rPr lang="en-US" dirty="0"/>
              <a:t>Click to edit title</a:t>
            </a:r>
            <a:endParaRPr lang="en-GB" dirty="0"/>
          </a:p>
        </p:txBody>
      </p:sp>
      <p:sp>
        <p:nvSpPr>
          <p:cNvPr id="6" name="Text Placeholder 5"/>
          <p:cNvSpPr>
            <a:spLocks noGrp="1"/>
          </p:cNvSpPr>
          <p:nvPr>
            <p:ph type="body" sz="quarter" idx="10"/>
          </p:nvPr>
        </p:nvSpPr>
        <p:spPr>
          <a:xfrm>
            <a:off x="730250" y="1867438"/>
            <a:ext cx="10963767" cy="4095481"/>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a:t>
            </a:r>
          </a:p>
        </p:txBody>
      </p:sp>
    </p:spTree>
    <p:extLst>
      <p:ext uri="{BB962C8B-B14F-4D97-AF65-F5344CB8AC3E}">
        <p14:creationId xmlns:p14="http://schemas.microsoft.com/office/powerpoint/2010/main" val="3119610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065B8A6-358C-4040-AEC5-13F2222CCF4C}" type="datetimeFigureOut">
              <a:rPr lang="en-GB" smtClean="0">
                <a:solidFill>
                  <a:prstClr val="black"/>
                </a:solidFill>
              </a:rPr>
              <a:pPr/>
              <a:t>29/01/2019</a:t>
            </a:fld>
            <a:endParaRPr lang="en-GB">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a:defRPr/>
            </a:pPr>
            <a:r>
              <a:rPr lang="en-GB" smtClean="0">
                <a:solidFill>
                  <a:prstClr val="black"/>
                </a:solidFill>
              </a:rPr>
              <a:t>© 2011 The British Nutrition Foundation</a:t>
            </a:r>
            <a:endParaRPr lang="en-GB" dirty="0">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2E936C8-F070-4DF5-BAA2-89DBA7B9CCB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513826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Title here</a:t>
            </a:r>
            <a:endParaRPr lang="en-GB" dirty="0"/>
          </a:p>
        </p:txBody>
      </p:sp>
      <p:sp>
        <p:nvSpPr>
          <p:cNvPr id="4" name="Text Placeholder 3"/>
          <p:cNvSpPr>
            <a:spLocks noGrp="1"/>
          </p:cNvSpPr>
          <p:nvPr>
            <p:ph type="body" sz="quarter" idx="10"/>
          </p:nvPr>
        </p:nvSpPr>
        <p:spPr>
          <a:xfrm>
            <a:off x="609600" y="1854021"/>
            <a:ext cx="7362825" cy="4044950"/>
          </a:xfrm>
        </p:spPr>
        <p:txBody>
          <a:bodyPr>
            <a:normAutofit/>
          </a:bodyPr>
          <a:lstStyle>
            <a:lvl1pPr>
              <a:defRPr sz="2000" baseline="0"/>
            </a:lvl1pPr>
          </a:lstStyle>
          <a:p>
            <a:pPr lvl="0"/>
            <a:r>
              <a:rPr lang="en-US" dirty="0" smtClean="0"/>
              <a:t>Click to edit </a:t>
            </a:r>
            <a:endParaRPr lang="en-GB" dirty="0"/>
          </a:p>
        </p:txBody>
      </p:sp>
      <p:sp>
        <p:nvSpPr>
          <p:cNvPr id="6" name="Picture Placeholder 5"/>
          <p:cNvSpPr>
            <a:spLocks noGrp="1"/>
          </p:cNvSpPr>
          <p:nvPr>
            <p:ph type="pic" sz="quarter" idx="11"/>
          </p:nvPr>
        </p:nvSpPr>
        <p:spPr>
          <a:xfrm>
            <a:off x="8075613" y="1854200"/>
            <a:ext cx="3798887" cy="4044950"/>
          </a:xfrm>
        </p:spPr>
        <p:txBody>
          <a:bodyPr/>
          <a:lstStyle/>
          <a:p>
            <a:endParaRPr lang="en-GB" dirty="0"/>
          </a:p>
        </p:txBody>
      </p:sp>
    </p:spTree>
    <p:extLst>
      <p:ext uri="{BB962C8B-B14F-4D97-AF65-F5344CB8AC3E}">
        <p14:creationId xmlns:p14="http://schemas.microsoft.com/office/powerpoint/2010/main" val="100927082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9804" y="903446"/>
            <a:ext cx="7678744" cy="565708"/>
          </a:xfrm>
          <a:prstGeom prst="rect">
            <a:avLst/>
          </a:prstGeom>
        </p:spPr>
        <p:txBody>
          <a:bodyPr/>
          <a:lstStyle>
            <a:lvl1pPr>
              <a:defRPr sz="3600" b="1" baseline="0">
                <a:solidFill>
                  <a:schemeClr val="tx1"/>
                </a:solidFill>
                <a:latin typeface="Arial" panose="020B0604020202020204" pitchFamily="34" charset="0"/>
                <a:cs typeface="Arial" panose="020B0604020202020204" pitchFamily="34" charset="0"/>
              </a:defRPr>
            </a:lvl1pPr>
          </a:lstStyle>
          <a:p>
            <a:r>
              <a:rPr lang="en-US" dirty="0"/>
              <a:t>Click to edit title</a:t>
            </a:r>
            <a:endParaRPr lang="en-GB" dirty="0"/>
          </a:p>
        </p:txBody>
      </p:sp>
      <p:sp>
        <p:nvSpPr>
          <p:cNvPr id="6" name="Text Placeholder 5"/>
          <p:cNvSpPr>
            <a:spLocks noGrp="1"/>
          </p:cNvSpPr>
          <p:nvPr>
            <p:ph type="body" sz="quarter" idx="10"/>
          </p:nvPr>
        </p:nvSpPr>
        <p:spPr>
          <a:xfrm>
            <a:off x="730250" y="1867438"/>
            <a:ext cx="10963767" cy="4095481"/>
          </a:xfrm>
          <a:prstGeom prst="rect">
            <a:avLst/>
          </a:prstGeom>
        </p:spPr>
        <p:txBody>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Click to edit Master text style</a:t>
            </a:r>
          </a:p>
        </p:txBody>
      </p:sp>
    </p:spTree>
    <p:extLst>
      <p:ext uri="{BB962C8B-B14F-4D97-AF65-F5344CB8AC3E}">
        <p14:creationId xmlns:p14="http://schemas.microsoft.com/office/powerpoint/2010/main" val="1347776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0" y="837127"/>
            <a:ext cx="11128310" cy="624819"/>
          </a:xfrm>
          <a:prstGeom prst="rect">
            <a:avLst/>
          </a:prstGeom>
        </p:spPr>
        <p:txBody>
          <a:bodyPr/>
          <a:lstStyle>
            <a:lvl1pPr>
              <a:defRPr sz="3600" b="1" baseline="0">
                <a:latin typeface="Arial" charset="0"/>
                <a:ea typeface="Arial" charset="0"/>
                <a:cs typeface="Arial" charset="0"/>
              </a:defRPr>
            </a:lvl1pPr>
          </a:lstStyle>
          <a:p>
            <a:r>
              <a:rPr lang="en-US" dirty="0" smtClean="0"/>
              <a:t>Title here</a:t>
            </a:r>
            <a:endParaRPr lang="en-GB" dirty="0"/>
          </a:p>
        </p:txBody>
      </p:sp>
      <p:sp>
        <p:nvSpPr>
          <p:cNvPr id="8" name="Text Placeholder 3"/>
          <p:cNvSpPr>
            <a:spLocks noGrp="1"/>
          </p:cNvSpPr>
          <p:nvPr>
            <p:ph type="body" sz="quarter" idx="10"/>
          </p:nvPr>
        </p:nvSpPr>
        <p:spPr>
          <a:xfrm>
            <a:off x="609600" y="1854200"/>
            <a:ext cx="11123613" cy="4070350"/>
          </a:xfrm>
          <a:prstGeom prst="rect">
            <a:avLst/>
          </a:prstGeom>
        </p:spPr>
        <p:txBody>
          <a:bodyPr>
            <a:normAutofit/>
          </a:bodyPr>
          <a:lstStyle>
            <a:lvl1pPr marL="0" indent="0">
              <a:buFontTx/>
              <a:buNone/>
              <a:defRPr sz="2000">
                <a:latin typeface="Arial" charset="0"/>
                <a:ea typeface="Arial" charset="0"/>
                <a:cs typeface="Arial" charset="0"/>
              </a:defRPr>
            </a:lvl1pPr>
          </a:lstStyle>
          <a:p>
            <a:pPr lvl="0"/>
            <a:r>
              <a:rPr lang="en-US" dirty="0" smtClean="0"/>
              <a:t>Click to edit</a:t>
            </a:r>
            <a:endParaRPr lang="en-GB" dirty="0"/>
          </a:p>
        </p:txBody>
      </p:sp>
    </p:spTree>
    <p:extLst>
      <p:ext uri="{BB962C8B-B14F-4D97-AF65-F5344CB8AC3E}">
        <p14:creationId xmlns:p14="http://schemas.microsoft.com/office/powerpoint/2010/main" val="443922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599" y="837127"/>
            <a:ext cx="11268269" cy="624819"/>
          </a:xfrm>
          <a:prstGeom prst="rect">
            <a:avLst/>
          </a:prstGeom>
        </p:spPr>
        <p:txBody>
          <a:bodyPr/>
          <a:lstStyle>
            <a:lvl1pPr>
              <a:defRPr sz="3600" b="1" baseline="0">
                <a:latin typeface="Arial" charset="0"/>
                <a:ea typeface="Arial" charset="0"/>
                <a:cs typeface="Arial" charset="0"/>
              </a:defRPr>
            </a:lvl1pPr>
          </a:lstStyle>
          <a:p>
            <a:r>
              <a:rPr lang="en-US" dirty="0" smtClean="0"/>
              <a:t>Title here</a:t>
            </a:r>
            <a:endParaRPr lang="en-GB" dirty="0"/>
          </a:p>
        </p:txBody>
      </p:sp>
      <p:sp>
        <p:nvSpPr>
          <p:cNvPr id="8" name="Text Placeholder 3"/>
          <p:cNvSpPr>
            <a:spLocks noGrp="1"/>
          </p:cNvSpPr>
          <p:nvPr>
            <p:ph type="body" sz="quarter" idx="10"/>
          </p:nvPr>
        </p:nvSpPr>
        <p:spPr>
          <a:xfrm>
            <a:off x="609600" y="1854021"/>
            <a:ext cx="7362825" cy="4044950"/>
          </a:xfrm>
          <a:prstGeom prst="rect">
            <a:avLst/>
          </a:prstGeom>
        </p:spPr>
        <p:txBody>
          <a:bodyPr>
            <a:normAutofit/>
          </a:bodyPr>
          <a:lstStyle>
            <a:lvl1pPr marL="0" indent="0">
              <a:buFontTx/>
              <a:buNone/>
              <a:defRPr sz="2000" baseline="0">
                <a:latin typeface="Arial" charset="0"/>
                <a:ea typeface="Arial" charset="0"/>
                <a:cs typeface="Arial" charset="0"/>
              </a:defRPr>
            </a:lvl1pPr>
          </a:lstStyle>
          <a:p>
            <a:pPr lvl="0"/>
            <a:r>
              <a:rPr lang="en-US" dirty="0" smtClean="0"/>
              <a:t>Click to edit </a:t>
            </a:r>
            <a:endParaRPr lang="en-GB" dirty="0"/>
          </a:p>
        </p:txBody>
      </p:sp>
      <p:sp>
        <p:nvSpPr>
          <p:cNvPr id="9" name="Picture Placeholder 5"/>
          <p:cNvSpPr>
            <a:spLocks noGrp="1"/>
          </p:cNvSpPr>
          <p:nvPr>
            <p:ph type="pic" sz="quarter" idx="11"/>
          </p:nvPr>
        </p:nvSpPr>
        <p:spPr>
          <a:xfrm>
            <a:off x="8075613" y="1854200"/>
            <a:ext cx="3798887" cy="4044950"/>
          </a:xfrm>
          <a:prstGeom prst="rect">
            <a:avLst/>
          </a:prstGeom>
        </p:spPr>
        <p:txBody>
          <a:bodyPr/>
          <a:lstStyle>
            <a:lvl1pPr marL="0" indent="0">
              <a:buFontTx/>
              <a:buNone/>
              <a:defRPr sz="2400">
                <a:latin typeface="Arial" charset="0"/>
                <a:ea typeface="Arial" charset="0"/>
                <a:cs typeface="Arial" charset="0"/>
              </a:defRPr>
            </a:lvl1pPr>
          </a:lstStyle>
          <a:p>
            <a:endParaRPr lang="en-GB" dirty="0"/>
          </a:p>
        </p:txBody>
      </p:sp>
    </p:spTree>
    <p:extLst>
      <p:ext uri="{BB962C8B-B14F-4D97-AF65-F5344CB8AC3E}">
        <p14:creationId xmlns:p14="http://schemas.microsoft.com/office/powerpoint/2010/main" val="647587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85033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2027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baseline="0"/>
            </a:lvl1pPr>
          </a:lstStyle>
          <a:p>
            <a:r>
              <a:rPr lang="en-US" dirty="0" smtClean="0"/>
              <a:t>Title here</a:t>
            </a:r>
            <a:endParaRPr lang="en-GB" dirty="0"/>
          </a:p>
        </p:txBody>
      </p:sp>
      <p:sp>
        <p:nvSpPr>
          <p:cNvPr id="4" name="Text Placeholder 3"/>
          <p:cNvSpPr>
            <a:spLocks noGrp="1"/>
          </p:cNvSpPr>
          <p:nvPr>
            <p:ph type="body" sz="quarter" idx="10"/>
          </p:nvPr>
        </p:nvSpPr>
        <p:spPr>
          <a:xfrm>
            <a:off x="609600" y="1854200"/>
            <a:ext cx="11123613" cy="4070350"/>
          </a:xfrm>
        </p:spPr>
        <p:txBody>
          <a:bodyPr>
            <a:normAutofit/>
          </a:bodyPr>
          <a:lstStyle>
            <a:lvl1pPr>
              <a:defRPr sz="2000"/>
            </a:lvl1pPr>
          </a:lstStyle>
          <a:p>
            <a:pPr lvl="0"/>
            <a:r>
              <a:rPr lang="en-US" dirty="0" smtClean="0"/>
              <a:t>Click to edit</a:t>
            </a:r>
            <a:endParaRPr lang="en-GB" dirty="0"/>
          </a:p>
        </p:txBody>
      </p:sp>
    </p:spTree>
    <p:extLst>
      <p:ext uri="{BB962C8B-B14F-4D97-AF65-F5344CB8AC3E}">
        <p14:creationId xmlns:p14="http://schemas.microsoft.com/office/powerpoint/2010/main" val="21829389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5.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6.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5.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7.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481"/>
            <a:ext cx="12191473" cy="6847036"/>
          </a:xfrm>
          <a:prstGeom prst="rect">
            <a:avLst/>
          </a:prstGeom>
        </p:spPr>
      </p:pic>
    </p:spTree>
    <p:extLst>
      <p:ext uri="{BB962C8B-B14F-4D97-AF65-F5344CB8AC3E}">
        <p14:creationId xmlns:p14="http://schemas.microsoft.com/office/powerpoint/2010/main" val="1032443473"/>
      </p:ext>
    </p:extLst>
  </p:cSld>
  <p:clrMap bg1="lt1" tx1="dk1" bg2="lt2" tx2="dk2" accent1="accent1" accent2="accent2" accent3="accent3" accent4="accent4" accent5="accent5" accent6="accent6" hlink="hlink" folHlink="folHlink"/>
  <p:sldLayoutIdLst>
    <p:sldLayoutId id="2147483735"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3840" userDrawn="1">
          <p15:clr>
            <a:srgbClr val="F26B43"/>
          </p15:clr>
        </p15:guide>
        <p15:guide id="3" pos="6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837127"/>
            <a:ext cx="8398374" cy="624819"/>
          </a:xfrm>
          <a:prstGeom prst="rect">
            <a:avLst/>
          </a:prstGeom>
        </p:spPr>
        <p:txBody>
          <a:bodyPr vert="horz" lIns="91440" tIns="45720" rIns="91440" bIns="45720" rtlCol="0" anchor="ctr">
            <a:normAutofit/>
          </a:bodyPr>
          <a:lstStyle/>
          <a:p>
            <a:r>
              <a:rPr lang="en-US" dirty="0" smtClean="0"/>
              <a:t>Title here</a:t>
            </a:r>
            <a:endParaRPr lang="en-GB" dirty="0"/>
          </a:p>
        </p:txBody>
      </p:sp>
      <p:sp>
        <p:nvSpPr>
          <p:cNvPr id="3" name="Text Placeholder 2"/>
          <p:cNvSpPr>
            <a:spLocks noGrp="1"/>
          </p:cNvSpPr>
          <p:nvPr>
            <p:ph type="body" idx="1"/>
          </p:nvPr>
        </p:nvSpPr>
        <p:spPr>
          <a:xfrm>
            <a:off x="609600" y="1867437"/>
            <a:ext cx="11135932" cy="3889419"/>
          </a:xfrm>
          <a:prstGeom prst="rect">
            <a:avLst/>
          </a:prstGeom>
        </p:spPr>
        <p:txBody>
          <a:bodyPr vert="horz" lIns="91440" tIns="45720" rIns="91440" bIns="45720" rtlCol="0">
            <a:normAutofit/>
          </a:bodyPr>
          <a:lstStyle/>
          <a:p>
            <a:pPr lvl="0"/>
            <a:r>
              <a:rPr lang="en-GB" sz="2400" dirty="0" smtClean="0">
                <a:latin typeface="Arial" panose="020B0604020202020204" pitchFamily="34" charset="0"/>
                <a:cs typeface="Arial" panose="020B0604020202020204" pitchFamily="34" charset="0"/>
              </a:rPr>
              <a:t>Click to add text</a:t>
            </a:r>
            <a:endParaRPr lang="en-GB" dirty="0"/>
          </a:p>
        </p:txBody>
      </p:sp>
    </p:spTree>
    <p:extLst>
      <p:ext uri="{BB962C8B-B14F-4D97-AF65-F5344CB8AC3E}">
        <p14:creationId xmlns:p14="http://schemas.microsoft.com/office/powerpoint/2010/main" val="145086977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41" r:id="rId3"/>
  </p:sldLayoutIdLst>
  <p:timing>
    <p:tnLst>
      <p:par>
        <p:cTn id="1" dur="indefinite" restart="never" nodeType="tmRoot"/>
      </p:par>
    </p:tnLst>
  </p:timing>
  <p:txStyles>
    <p:titleStyle>
      <a:lvl1pPr algn="l"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a:buNone/>
        <a:defRPr sz="24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3840" userDrawn="1">
          <p15:clr>
            <a:srgbClr val="F26B43"/>
          </p15:clr>
        </p15:guide>
        <p15:guide id="3" pos="60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47591442"/>
      </p:ext>
    </p:extLst>
  </p:cSld>
  <p:clrMap bg1="lt1" tx1="dk1" bg2="lt2" tx2="dk2" accent1="accent1" accent2="accent2" accent3="accent3" accent4="accent4" accent5="accent5" accent6="accent6" hlink="hlink" folHlink="folHlink"/>
  <p:sldLayoutIdLst>
    <p:sldLayoutId id="2147483739" r:id="rId1"/>
    <p:sldLayoutId id="214748374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25807288"/>
      </p:ext>
    </p:extLst>
  </p:cSld>
  <p:clrMap bg1="lt1" tx1="dk1" bg2="lt2" tx2="dk2" accent1="accent1" accent2="accent2" accent3="accent3" accent4="accent4" accent5="accent5" accent6="accent6" hlink="hlink" folHlink="folHlink"/>
  <p:sldLayoutIdLst>
    <p:sldLayoutId id="2147483695"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3840" userDrawn="1">
          <p15:clr>
            <a:srgbClr val="F26B43"/>
          </p15:clr>
        </p15:guide>
        <p15:guide id="3" pos="60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481"/>
            <a:ext cx="12191473" cy="6847036"/>
          </a:xfrm>
          <a:prstGeom prst="rect">
            <a:avLst/>
          </a:prstGeom>
        </p:spPr>
      </p:pic>
    </p:spTree>
    <p:extLst>
      <p:ext uri="{BB962C8B-B14F-4D97-AF65-F5344CB8AC3E}">
        <p14:creationId xmlns:p14="http://schemas.microsoft.com/office/powerpoint/2010/main" val="175490564"/>
      </p:ext>
    </p:extLst>
  </p:cSld>
  <p:clrMap bg1="lt1" tx1="dk1" bg2="lt2" tx2="dk2" accent1="accent1" accent2="accent2" accent3="accent3" accent4="accent4" accent5="accent5" accent6="accent6" hlink="hlink" folHlink="folHlink"/>
  <p:sldLayoutIdLst>
    <p:sldLayoutId id="2147483734"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3840" userDrawn="1">
          <p15:clr>
            <a:srgbClr val="F26B43"/>
          </p15:clr>
        </p15:guide>
        <p15:guide id="3" pos="604"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837127"/>
            <a:ext cx="8398374" cy="624819"/>
          </a:xfrm>
          <a:prstGeom prst="rect">
            <a:avLst/>
          </a:prstGeom>
        </p:spPr>
        <p:txBody>
          <a:bodyPr vert="horz" lIns="91440" tIns="45720" rIns="91440" bIns="45720" rtlCol="0" anchor="ctr">
            <a:normAutofit/>
          </a:bodyPr>
          <a:lstStyle/>
          <a:p>
            <a:r>
              <a:rPr lang="en-US" dirty="0" smtClean="0"/>
              <a:t>Title here</a:t>
            </a:r>
            <a:endParaRPr lang="en-GB" dirty="0"/>
          </a:p>
        </p:txBody>
      </p:sp>
      <p:sp>
        <p:nvSpPr>
          <p:cNvPr id="3" name="Text Placeholder 2"/>
          <p:cNvSpPr>
            <a:spLocks noGrp="1"/>
          </p:cNvSpPr>
          <p:nvPr>
            <p:ph type="body" idx="1"/>
          </p:nvPr>
        </p:nvSpPr>
        <p:spPr>
          <a:xfrm>
            <a:off x="609600" y="1867437"/>
            <a:ext cx="11135932" cy="3889419"/>
          </a:xfrm>
          <a:prstGeom prst="rect">
            <a:avLst/>
          </a:prstGeom>
        </p:spPr>
        <p:txBody>
          <a:bodyPr vert="horz" lIns="91440" tIns="45720" rIns="91440" bIns="45720" rtlCol="0">
            <a:normAutofit/>
          </a:bodyPr>
          <a:lstStyle/>
          <a:p>
            <a:pPr lvl="0"/>
            <a:r>
              <a:rPr lang="en-GB" sz="2400" dirty="0" smtClean="0">
                <a:latin typeface="Arial" panose="020B0604020202020204" pitchFamily="34" charset="0"/>
                <a:cs typeface="Arial" panose="020B0604020202020204" pitchFamily="34" charset="0"/>
              </a:rPr>
              <a:t>Click to add text</a:t>
            </a:r>
            <a:endParaRPr lang="en-GB" dirty="0"/>
          </a:p>
        </p:txBody>
      </p:sp>
    </p:spTree>
    <p:extLst>
      <p:ext uri="{BB962C8B-B14F-4D97-AF65-F5344CB8AC3E}">
        <p14:creationId xmlns:p14="http://schemas.microsoft.com/office/powerpoint/2010/main" val="116257798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8" r:id="rId4"/>
    <p:sldLayoutId id="2147483749" r:id="rId5"/>
    <p:sldLayoutId id="2147483750" r:id="rId6"/>
    <p:sldLayoutId id="2147483751" r:id="rId7"/>
    <p:sldLayoutId id="2147483752" r:id="rId8"/>
    <p:sldLayoutId id="2147483753" r:id="rId9"/>
    <p:sldLayoutId id="2147483754"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a:buNone/>
        <a:defRPr sz="24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3840" userDrawn="1">
          <p15:clr>
            <a:srgbClr val="F26B43"/>
          </p15:clr>
        </p15:guide>
        <p15:guide id="3" pos="604"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837127"/>
            <a:ext cx="8398374" cy="624819"/>
          </a:xfrm>
          <a:prstGeom prst="rect">
            <a:avLst/>
          </a:prstGeom>
        </p:spPr>
        <p:txBody>
          <a:bodyPr vert="horz" lIns="91440" tIns="45720" rIns="91440" bIns="45720" rtlCol="0" anchor="ctr">
            <a:normAutofit/>
          </a:bodyPr>
          <a:lstStyle/>
          <a:p>
            <a:r>
              <a:rPr lang="en-US" dirty="0" smtClean="0"/>
              <a:t>Title here</a:t>
            </a:r>
            <a:endParaRPr lang="en-GB" dirty="0"/>
          </a:p>
        </p:txBody>
      </p:sp>
      <p:sp>
        <p:nvSpPr>
          <p:cNvPr id="3" name="Text Placeholder 2"/>
          <p:cNvSpPr>
            <a:spLocks noGrp="1"/>
          </p:cNvSpPr>
          <p:nvPr>
            <p:ph type="body" idx="1"/>
          </p:nvPr>
        </p:nvSpPr>
        <p:spPr>
          <a:xfrm>
            <a:off x="609600" y="1867437"/>
            <a:ext cx="11135932" cy="3889419"/>
          </a:xfrm>
          <a:prstGeom prst="rect">
            <a:avLst/>
          </a:prstGeom>
        </p:spPr>
        <p:txBody>
          <a:bodyPr vert="horz" lIns="91440" tIns="45720" rIns="91440" bIns="45720" rtlCol="0">
            <a:normAutofit/>
          </a:bodyPr>
          <a:lstStyle/>
          <a:p>
            <a:pPr lvl="0"/>
            <a:r>
              <a:rPr lang="en-GB" sz="2400" dirty="0" smtClean="0">
                <a:latin typeface="Arial" panose="020B0604020202020204" pitchFamily="34" charset="0"/>
                <a:cs typeface="Arial" panose="020B0604020202020204" pitchFamily="34" charset="0"/>
              </a:rPr>
              <a:t>Click to add text</a:t>
            </a:r>
            <a:endParaRPr lang="en-GB" dirty="0"/>
          </a:p>
        </p:txBody>
      </p:sp>
    </p:spTree>
    <p:extLst>
      <p:ext uri="{BB962C8B-B14F-4D97-AF65-F5344CB8AC3E}">
        <p14:creationId xmlns:p14="http://schemas.microsoft.com/office/powerpoint/2010/main" val="3046815225"/>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3600" b="1" kern="1200"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a:buNone/>
        <a:defRPr sz="24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3840" userDrawn="1">
          <p15:clr>
            <a:srgbClr val="F26B43"/>
          </p15:clr>
        </p15:guide>
        <p15:guide id="3" pos="60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gov.uk/government/publications/health-matters-child-dental-health/health-matters-child-dental-health" TargetMode="External"/><Relationship Id="rId2" Type="http://schemas.openxmlformats.org/officeDocument/2006/relationships/hyperlink" Target="http://www.nwph.net/dentalhealth/survey-results%205(14_15).aspx" TargetMode="Externa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hyperlink" Target="https://www.gov.uk/government/publications/childhood-obesity-a-plan-for-action-chapter-2" TargetMode="External"/><Relationship Id="rId2" Type="http://schemas.openxmlformats.org/officeDocument/2006/relationships/hyperlink" Target="https://www.gov.uk/government/publications/childhood-obesity-a-plan-for-action" TargetMode="External"/><Relationship Id="rId1" Type="http://schemas.openxmlformats.org/officeDocument/2006/relationships/slideLayout" Target="../slideLayouts/slideLayout9.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hyperlink" Target="https://www.gov.uk/government/publications/childhood-obesity-a-plan-for-action-chapter-2" TargetMode="External"/><Relationship Id="rId2" Type="http://schemas.openxmlformats.org/officeDocument/2006/relationships/hyperlink" Target="https://www.gov.uk/government/publications/childhood-obesity-a-plan-for-action" TargetMode="External"/><Relationship Id="rId1" Type="http://schemas.openxmlformats.org/officeDocument/2006/relationships/slideLayout" Target="../slideLayouts/slideLayout9.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s://www.gov.uk/government/publications/obesity-healthy-eating-and-physical-activity-in-primary-schools" TargetMode="External"/><Relationship Id="rId1" Type="http://schemas.openxmlformats.org/officeDocument/2006/relationships/slideLayout" Target="../slideLayouts/slideLayout9.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nhs.uk/change4life/recipes/healthier-lunchboxes" TargetMode="External"/><Relationship Id="rId7" Type="http://schemas.openxmlformats.org/officeDocument/2006/relationships/image" Target="../media/image21.jpeg"/><Relationship Id="rId2" Type="http://schemas.openxmlformats.org/officeDocument/2006/relationships/hyperlink" Target="https://www.gov.uk/government/news/thousands-more-school-children-receiving-a-nutritious-breakfast" TargetMode="Externa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hyperlink" Target="http://www.schoolfoodplan.com/" TargetMode="External"/><Relationship Id="rId4" Type="http://schemas.openxmlformats.org/officeDocument/2006/relationships/hyperlink" Target="https://www.nutrition.org.uk/healthyliving/helpingyoueatwell/healthypackedlunches.html"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nutrition.org.uk/foodinschools/competences/competences.html" TargetMode="External"/><Relationship Id="rId2" Type="http://schemas.openxmlformats.org/officeDocument/2006/relationships/hyperlink" Target="https://www.gov.uk/government/collections/national-curriculum" TargetMode="Externa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bit.ly/2hRBhwC"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www.gov.uk/government/statistics/initial-teacher-training-trainee-number-census-2017-to-2018"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www.healthyschools.london.gov.uk/about/background" TargetMode="External"/><Relationship Id="rId1" Type="http://schemas.openxmlformats.org/officeDocument/2006/relationships/slideLayout" Target="../slideLayouts/slideLayout5.xm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 Id="rId9" Type="http://schemas.openxmlformats.org/officeDocument/2006/relationships/hyperlink" Target="https://www.nutrition.org.uk/healthyliving/hew.html"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6.png"/></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app.box.com/s/og3q86aqejc99okxe9xyvpfvo21xai21/folder/45752848530"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digital.nhs.uk/services/national-child-measurement-programme/" TargetMode="External"/><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hyperlink" Target="https://www.gov.uk/government/publications/childhood-obesity-applying-all-our-health/childhood-obesity-applying-all-our-health"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digital.nhs.uk/data-and-information/publications/statistical/health-survey-for-england/2017#summary" TargetMode="Externa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nutrition.org.uk/nutritioninthenews/new-reports/ndnstrends.html" TargetMode="Externa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9147" y="2705059"/>
            <a:ext cx="7220168" cy="1107996"/>
          </a:xfrm>
          <a:prstGeom prst="rect">
            <a:avLst/>
          </a:prstGeom>
          <a:noFill/>
        </p:spPr>
        <p:txBody>
          <a:bodyPr wrap="square" lIns="0" tIns="0" rIns="0" bIns="0" rtlCol="0">
            <a:spAutoFit/>
          </a:bodyPr>
          <a:lstStyle/>
          <a:p>
            <a:r>
              <a:rPr lang="en-GB" sz="3600" b="1" dirty="0">
                <a:solidFill>
                  <a:schemeClr val="bg1"/>
                </a:solidFill>
                <a:latin typeface="Arial" panose="020B0604020202020204" pitchFamily="34" charset="0"/>
                <a:cs typeface="Arial" panose="020B0604020202020204" pitchFamily="34" charset="0"/>
              </a:rPr>
              <a:t>Food and nutrition </a:t>
            </a:r>
            <a:r>
              <a:rPr lang="en-GB" sz="3600" b="1" dirty="0" smtClean="0">
                <a:solidFill>
                  <a:schemeClr val="bg1"/>
                </a:solidFill>
                <a:latin typeface="Arial" panose="020B0604020202020204" pitchFamily="34" charset="0"/>
                <a:cs typeface="Arial" panose="020B0604020202020204" pitchFamily="34" charset="0"/>
              </a:rPr>
              <a:t>in schools and child health</a:t>
            </a:r>
            <a:endParaRPr lang="en-GB" sz="3600" b="1"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719146" y="5243025"/>
            <a:ext cx="3882824" cy="1231106"/>
          </a:xfrm>
          <a:prstGeom prst="rect">
            <a:avLst/>
          </a:prstGeom>
          <a:noFill/>
        </p:spPr>
        <p:txBody>
          <a:bodyPr wrap="square" lIns="0" tIns="0" rIns="0" bIns="0" rtlCol="0">
            <a:spAutoFit/>
          </a:bodyPr>
          <a:lstStyle/>
          <a:p>
            <a:r>
              <a:rPr lang="en-US" sz="2000" b="0" i="0" dirty="0" smtClean="0">
                <a:solidFill>
                  <a:schemeClr val="bg1"/>
                </a:solidFill>
                <a:latin typeface="Arial"/>
                <a:ea typeface="Verdana" charset="0"/>
                <a:cs typeface="Arial"/>
              </a:rPr>
              <a:t>Roy Ballam</a:t>
            </a:r>
          </a:p>
          <a:p>
            <a:r>
              <a:rPr lang="en-US" sz="2000" dirty="0" smtClean="0">
                <a:solidFill>
                  <a:schemeClr val="bg1"/>
                </a:solidFill>
                <a:latin typeface="Arial"/>
                <a:ea typeface="Verdana" charset="0"/>
                <a:cs typeface="Arial"/>
              </a:rPr>
              <a:t>British Nutrition Foundation</a:t>
            </a:r>
          </a:p>
          <a:p>
            <a:endParaRPr lang="en-US" sz="2000" dirty="0" smtClean="0">
              <a:solidFill>
                <a:schemeClr val="bg1"/>
              </a:solidFill>
              <a:latin typeface="Arial"/>
              <a:ea typeface="Verdana" charset="0"/>
              <a:cs typeface="Arial"/>
            </a:endParaRPr>
          </a:p>
          <a:p>
            <a:r>
              <a:rPr lang="en-US" sz="2000" b="0" i="0" dirty="0" smtClean="0">
                <a:solidFill>
                  <a:schemeClr val="bg1"/>
                </a:solidFill>
                <a:latin typeface="Arial"/>
                <a:ea typeface="Verdana" charset="0"/>
                <a:cs typeface="Arial"/>
              </a:rPr>
              <a:t>r.ballam@nutrition.org.uk</a:t>
            </a:r>
            <a:endParaRPr lang="en-US" sz="1600" b="0" i="0" dirty="0">
              <a:solidFill>
                <a:schemeClr val="bg1"/>
              </a:solidFill>
              <a:latin typeface="Arial"/>
              <a:ea typeface="Verdana" charset="0"/>
              <a:cs typeface="Arial"/>
            </a:endParaRPr>
          </a:p>
        </p:txBody>
      </p:sp>
    </p:spTree>
    <p:extLst>
      <p:ext uri="{BB962C8B-B14F-4D97-AF65-F5344CB8AC3E}">
        <p14:creationId xmlns:p14="http://schemas.microsoft.com/office/powerpoint/2010/main" val="17662642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GB" dirty="0"/>
              <a:t>D</a:t>
            </a:r>
            <a:r>
              <a:rPr lang="en-GB" dirty="0" smtClean="0"/>
              <a:t>ental </a:t>
            </a:r>
            <a:r>
              <a:rPr lang="en-GB" dirty="0"/>
              <a:t>health</a:t>
            </a:r>
          </a:p>
        </p:txBody>
      </p:sp>
      <p:sp>
        <p:nvSpPr>
          <p:cNvPr id="3" name="Text Placeholder 2"/>
          <p:cNvSpPr>
            <a:spLocks noGrp="1"/>
          </p:cNvSpPr>
          <p:nvPr>
            <p:ph type="body" sz="quarter" idx="10"/>
          </p:nvPr>
        </p:nvSpPr>
        <p:spPr>
          <a:xfrm>
            <a:off x="609600" y="1854200"/>
            <a:ext cx="5239657" cy="4070350"/>
          </a:xfrm>
        </p:spPr>
        <p:txBody>
          <a:bodyPr/>
          <a:lstStyle/>
          <a:p>
            <a:r>
              <a:rPr lang="en-GB" dirty="0"/>
              <a:t>Tooth decay is largely preventable yet it remains a serious problem. </a:t>
            </a:r>
            <a:endParaRPr lang="en-GB" dirty="0" smtClean="0"/>
          </a:p>
          <a:p>
            <a:r>
              <a:rPr lang="en-GB" dirty="0" smtClean="0"/>
              <a:t>Findings </a:t>
            </a:r>
            <a:r>
              <a:rPr lang="en-GB" dirty="0"/>
              <a:t>from Public Health England’s (PHE) </a:t>
            </a:r>
            <a:r>
              <a:rPr lang="en-GB" u="sng" dirty="0">
                <a:hlinkClick r:id="rId2"/>
              </a:rPr>
              <a:t>2015 national dental epidemiology survey of 5 year old children</a:t>
            </a:r>
            <a:r>
              <a:rPr lang="en-GB" dirty="0"/>
              <a:t> showed that in 2015 in England, a quarter (25%) of 5 year olds had experienced tooth decay, having on average 3 or 4 teeth affected. </a:t>
            </a:r>
            <a:endParaRPr lang="en-GB" dirty="0" smtClean="0"/>
          </a:p>
          <a:p>
            <a:r>
              <a:rPr lang="en-GB" dirty="0" smtClean="0"/>
              <a:t>The </a:t>
            </a:r>
            <a:r>
              <a:rPr lang="en-GB" dirty="0"/>
              <a:t>vast majority of tooth decay was untreated.</a:t>
            </a:r>
          </a:p>
        </p:txBody>
      </p:sp>
      <p:sp>
        <p:nvSpPr>
          <p:cNvPr id="4" name="Rectangle 3"/>
          <p:cNvSpPr/>
          <p:nvPr/>
        </p:nvSpPr>
        <p:spPr>
          <a:xfrm>
            <a:off x="0" y="6211669"/>
            <a:ext cx="6096000" cy="461665"/>
          </a:xfrm>
          <a:prstGeom prst="rect">
            <a:avLst/>
          </a:prstGeom>
        </p:spPr>
        <p:txBody>
          <a:bodyPr>
            <a:spAutoFit/>
          </a:bodyPr>
          <a:lstStyle/>
          <a:p>
            <a:r>
              <a:rPr lang="en-GB" sz="1200" dirty="0">
                <a:hlinkClick r:id="rId3"/>
              </a:rPr>
              <a:t>https://</a:t>
            </a:r>
            <a:r>
              <a:rPr lang="en-GB" sz="1200" dirty="0" smtClean="0">
                <a:hlinkClick r:id="rId3"/>
              </a:rPr>
              <a:t>www.gov.uk/government/publications/health-matters-child-dental-health/health-matters-child-dental-health</a:t>
            </a:r>
            <a:r>
              <a:rPr lang="en-GB" sz="1200" dirty="0" smtClean="0"/>
              <a:t> </a:t>
            </a:r>
            <a:endParaRPr lang="en-GB" sz="1200" dirty="0"/>
          </a:p>
        </p:txBody>
      </p:sp>
      <p:pic>
        <p:nvPicPr>
          <p:cNvPr id="1026" name="Picture 2" descr="Infographic showing levels of tooth decay in Engl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2374" y="1854200"/>
            <a:ext cx="5791199" cy="386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68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Key policy development</a:t>
            </a:r>
            <a:endParaRPr lang="en-GB" dirty="0"/>
          </a:p>
        </p:txBody>
      </p:sp>
      <p:sp>
        <p:nvSpPr>
          <p:cNvPr id="3" name="Text Placeholder 2"/>
          <p:cNvSpPr>
            <a:spLocks noGrp="1"/>
          </p:cNvSpPr>
          <p:nvPr>
            <p:ph type="body" sz="quarter" idx="10"/>
          </p:nvPr>
        </p:nvSpPr>
        <p:spPr>
          <a:xfrm>
            <a:off x="609601" y="1854200"/>
            <a:ext cx="7126514" cy="4070350"/>
          </a:xfrm>
        </p:spPr>
        <p:txBody>
          <a:bodyPr>
            <a:normAutofit/>
          </a:bodyPr>
          <a:lstStyle/>
          <a:p>
            <a:r>
              <a:rPr lang="en-GB" b="1" dirty="0" smtClean="0"/>
              <a:t>Childhood obesity – a plan for action (chapters 1 and 2)</a:t>
            </a:r>
          </a:p>
          <a:p>
            <a:pPr marL="342900" indent="-342900">
              <a:buFont typeface="Arial" panose="020B0604020202020204" pitchFamily="34" charset="0"/>
              <a:buChar char="•"/>
            </a:pPr>
            <a:r>
              <a:rPr lang="en-GB" dirty="0" smtClean="0"/>
              <a:t>Sugar tax (drinks) – Soft Drinks Industry Levy (consult on ban on sale of energy drinks to children)</a:t>
            </a:r>
          </a:p>
          <a:p>
            <a:pPr marL="342900" indent="-342900">
              <a:buFont typeface="Arial" panose="020B0604020202020204" pitchFamily="34" charset="0"/>
              <a:buChar char="•"/>
            </a:pPr>
            <a:r>
              <a:rPr lang="en-GB" dirty="0" smtClean="0"/>
              <a:t>Sugar reformulation (20% reduction in the </a:t>
            </a:r>
            <a:r>
              <a:rPr lang="en-GB" dirty="0"/>
              <a:t>food most commonly eaten by children by </a:t>
            </a:r>
            <a:r>
              <a:rPr lang="en-GB" dirty="0" smtClean="0"/>
              <a:t>2020)</a:t>
            </a:r>
            <a:endParaRPr lang="en-GB" dirty="0"/>
          </a:p>
          <a:p>
            <a:pPr marL="342900" indent="-342900">
              <a:buFont typeface="Arial" panose="020B0604020202020204" pitchFamily="34" charset="0"/>
              <a:buChar char="•"/>
            </a:pPr>
            <a:r>
              <a:rPr lang="en-GB" dirty="0" smtClean="0"/>
              <a:t>Calorie reduction programme (</a:t>
            </a:r>
            <a:r>
              <a:rPr lang="en-GB" dirty="0"/>
              <a:t>Plans for a programme of work with the food industry to reduce calories by 20% by 2024, in 15 savoury food categories using reformulation and /or reductions in portion </a:t>
            </a:r>
            <a:r>
              <a:rPr lang="en-GB" dirty="0" smtClean="0"/>
              <a:t>sizes)</a:t>
            </a:r>
          </a:p>
          <a:p>
            <a:pPr marL="342900" indent="-342900">
              <a:buFont typeface="Arial" panose="020B0604020202020204" pitchFamily="34" charset="0"/>
              <a:buChar char="•"/>
            </a:pPr>
            <a:r>
              <a:rPr lang="en-GB" dirty="0" smtClean="0"/>
              <a:t>Advertising and promotions (</a:t>
            </a:r>
            <a:r>
              <a:rPr lang="en-GB" dirty="0"/>
              <a:t>updating current marketing restrictions to ensure they reflected the latest dietary </a:t>
            </a:r>
            <a:r>
              <a:rPr lang="en-GB" dirty="0" smtClean="0"/>
              <a:t>advice)</a:t>
            </a:r>
          </a:p>
          <a:p>
            <a:endParaRPr lang="en-GB" dirty="0"/>
          </a:p>
        </p:txBody>
      </p:sp>
      <p:sp>
        <p:nvSpPr>
          <p:cNvPr id="4" name="Rectangle 3"/>
          <p:cNvSpPr/>
          <p:nvPr/>
        </p:nvSpPr>
        <p:spPr>
          <a:xfrm>
            <a:off x="0" y="6407390"/>
            <a:ext cx="7199086" cy="461665"/>
          </a:xfrm>
          <a:prstGeom prst="rect">
            <a:avLst/>
          </a:prstGeom>
        </p:spPr>
        <p:txBody>
          <a:bodyPr wrap="square">
            <a:spAutoFit/>
          </a:bodyPr>
          <a:lstStyle/>
          <a:p>
            <a:r>
              <a:rPr lang="en-GB" sz="1200" dirty="0">
                <a:hlinkClick r:id="rId2"/>
              </a:rPr>
              <a:t>https://</a:t>
            </a:r>
            <a:r>
              <a:rPr lang="en-GB" sz="1200" dirty="0" smtClean="0">
                <a:hlinkClick r:id="rId2"/>
              </a:rPr>
              <a:t>www.gov.uk/government/publications/childhood-obesity-a-plan-for-action</a:t>
            </a:r>
            <a:r>
              <a:rPr lang="en-GB" sz="1200" dirty="0" smtClean="0"/>
              <a:t> (2016)</a:t>
            </a:r>
          </a:p>
          <a:p>
            <a:r>
              <a:rPr lang="en-GB" sz="1200" dirty="0">
                <a:hlinkClick r:id="rId3"/>
              </a:rPr>
              <a:t>https://</a:t>
            </a:r>
            <a:r>
              <a:rPr lang="en-GB" sz="1200" dirty="0" smtClean="0">
                <a:hlinkClick r:id="rId3"/>
              </a:rPr>
              <a:t>www.gov.uk/government/publications/childhood-obesity-a-plan-for-action-chapter-2</a:t>
            </a:r>
            <a:r>
              <a:rPr lang="en-GB" sz="1200" dirty="0" smtClean="0"/>
              <a:t> (2018)</a:t>
            </a:r>
            <a:endParaRPr lang="en-GB" sz="12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9651" y="2330777"/>
            <a:ext cx="3663938" cy="2444424"/>
          </a:xfrm>
          <a:prstGeom prst="rect">
            <a:avLst/>
          </a:prstGeom>
        </p:spPr>
      </p:pic>
    </p:spTree>
    <p:extLst>
      <p:ext uri="{BB962C8B-B14F-4D97-AF65-F5344CB8AC3E}">
        <p14:creationId xmlns:p14="http://schemas.microsoft.com/office/powerpoint/2010/main" val="48592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Key policy development</a:t>
            </a:r>
            <a:endParaRPr lang="en-GB" dirty="0"/>
          </a:p>
        </p:txBody>
      </p:sp>
      <p:sp>
        <p:nvSpPr>
          <p:cNvPr id="3" name="Text Placeholder 2"/>
          <p:cNvSpPr>
            <a:spLocks noGrp="1"/>
          </p:cNvSpPr>
          <p:nvPr>
            <p:ph type="body" sz="quarter" idx="10"/>
          </p:nvPr>
        </p:nvSpPr>
        <p:spPr>
          <a:xfrm>
            <a:off x="609600" y="1854200"/>
            <a:ext cx="7460343" cy="4430486"/>
          </a:xfrm>
        </p:spPr>
        <p:txBody>
          <a:bodyPr>
            <a:normAutofit/>
          </a:bodyPr>
          <a:lstStyle/>
          <a:p>
            <a:r>
              <a:rPr lang="en-GB" b="1" dirty="0" smtClean="0"/>
              <a:t>Childhood obesity – a plan for action (chapters 1 and 2)</a:t>
            </a:r>
          </a:p>
          <a:p>
            <a:pPr marL="342900" indent="-342900">
              <a:buFont typeface="Arial" panose="020B0604020202020204" pitchFamily="34" charset="0"/>
              <a:buChar char="•"/>
            </a:pPr>
            <a:r>
              <a:rPr lang="en-GB" dirty="0" smtClean="0"/>
              <a:t>Healthy </a:t>
            </a:r>
            <a:r>
              <a:rPr lang="en-GB" dirty="0"/>
              <a:t>rating scheme (a framework for self-evaluation for promoting healthy eating and physical activity during the school </a:t>
            </a:r>
            <a:r>
              <a:rPr lang="en-GB" dirty="0" smtClean="0"/>
              <a:t>day)</a:t>
            </a:r>
          </a:p>
          <a:p>
            <a:pPr marL="342900" indent="-342900">
              <a:buFont typeface="Arial" panose="020B0604020202020204" pitchFamily="34" charset="0"/>
              <a:buChar char="•"/>
            </a:pPr>
            <a:r>
              <a:rPr lang="en-GB" dirty="0" smtClean="0"/>
              <a:t>School food provision – update school food standards (bring in line with current advice)</a:t>
            </a:r>
            <a:endParaRPr lang="en-GB" dirty="0"/>
          </a:p>
          <a:p>
            <a:pPr marL="342900" indent="-342900">
              <a:buFont typeface="Arial" panose="020B0604020202020204" pitchFamily="34" charset="0"/>
              <a:buChar char="•"/>
            </a:pPr>
            <a:r>
              <a:rPr lang="en-GB" dirty="0" smtClean="0"/>
              <a:t>Physical activity – promote more activity; adopt an active mile</a:t>
            </a:r>
          </a:p>
          <a:p>
            <a:pPr marL="342900" indent="-342900">
              <a:buFont typeface="Arial" panose="020B0604020202020204" pitchFamily="34" charset="0"/>
              <a:buChar char="•"/>
            </a:pPr>
            <a:r>
              <a:rPr lang="en-GB" dirty="0" smtClean="0"/>
              <a:t>Curriculum – food education mentioned, but no specific actions</a:t>
            </a:r>
          </a:p>
          <a:p>
            <a:pPr marL="342900" indent="-342900">
              <a:buFont typeface="Arial" panose="020B0604020202020204" pitchFamily="34" charset="0"/>
              <a:buChar char="•"/>
            </a:pPr>
            <a:r>
              <a:rPr lang="en-GB" dirty="0" smtClean="0"/>
              <a:t>OFSTED (school inspection) – new inspection framework (consider health); research into a curriculum that supports good physical development</a:t>
            </a:r>
          </a:p>
          <a:p>
            <a:endParaRPr lang="en-GB" dirty="0"/>
          </a:p>
          <a:p>
            <a:endParaRPr lang="en-GB" dirty="0"/>
          </a:p>
        </p:txBody>
      </p:sp>
      <p:sp>
        <p:nvSpPr>
          <p:cNvPr id="4" name="Rectangle 3"/>
          <p:cNvSpPr/>
          <p:nvPr/>
        </p:nvSpPr>
        <p:spPr>
          <a:xfrm>
            <a:off x="0" y="6407390"/>
            <a:ext cx="7199086" cy="461665"/>
          </a:xfrm>
          <a:prstGeom prst="rect">
            <a:avLst/>
          </a:prstGeom>
        </p:spPr>
        <p:txBody>
          <a:bodyPr wrap="square">
            <a:spAutoFit/>
          </a:bodyPr>
          <a:lstStyle/>
          <a:p>
            <a:r>
              <a:rPr lang="en-GB" sz="1200" dirty="0">
                <a:hlinkClick r:id="rId2"/>
              </a:rPr>
              <a:t>https://</a:t>
            </a:r>
            <a:r>
              <a:rPr lang="en-GB" sz="1200" dirty="0" smtClean="0">
                <a:hlinkClick r:id="rId2"/>
              </a:rPr>
              <a:t>www.gov.uk/government/publications/childhood-obesity-a-plan-for-action</a:t>
            </a:r>
            <a:r>
              <a:rPr lang="en-GB" sz="1200" dirty="0" smtClean="0"/>
              <a:t> (2016)</a:t>
            </a:r>
          </a:p>
          <a:p>
            <a:r>
              <a:rPr lang="en-GB" sz="1200" dirty="0">
                <a:hlinkClick r:id="rId3"/>
              </a:rPr>
              <a:t>https://</a:t>
            </a:r>
            <a:r>
              <a:rPr lang="en-GB" sz="1200" dirty="0" smtClean="0">
                <a:hlinkClick r:id="rId3"/>
              </a:rPr>
              <a:t>www.gov.uk/government/publications/childhood-obesity-a-plan-for-action-chapter-2</a:t>
            </a:r>
            <a:r>
              <a:rPr lang="en-GB" sz="1200" dirty="0" smtClean="0"/>
              <a:t> (2018)</a:t>
            </a:r>
            <a:endParaRPr lang="en-GB" sz="1200" dirty="0"/>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05643" y="2318657"/>
            <a:ext cx="4004928" cy="2659743"/>
          </a:xfrm>
          <a:prstGeom prst="rect">
            <a:avLst/>
          </a:prstGeom>
        </p:spPr>
      </p:pic>
    </p:spTree>
    <p:extLst>
      <p:ext uri="{BB962C8B-B14F-4D97-AF65-F5344CB8AC3E}">
        <p14:creationId xmlns:p14="http://schemas.microsoft.com/office/powerpoint/2010/main" val="32040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Inspection research</a:t>
            </a:r>
            <a:endParaRPr lang="en-GB" dirty="0"/>
          </a:p>
        </p:txBody>
      </p:sp>
      <p:sp>
        <p:nvSpPr>
          <p:cNvPr id="3" name="Text Placeholder 2"/>
          <p:cNvSpPr>
            <a:spLocks noGrp="1"/>
          </p:cNvSpPr>
          <p:nvPr>
            <p:ph type="body" sz="quarter" idx="10"/>
          </p:nvPr>
        </p:nvSpPr>
        <p:spPr>
          <a:xfrm>
            <a:off x="609600" y="1854200"/>
            <a:ext cx="7924800" cy="4070350"/>
          </a:xfrm>
        </p:spPr>
        <p:txBody>
          <a:bodyPr/>
          <a:lstStyle/>
          <a:p>
            <a:r>
              <a:rPr lang="en-GB" b="1" dirty="0" smtClean="0"/>
              <a:t>OFSTED – school inspection (2018)</a:t>
            </a:r>
          </a:p>
          <a:p>
            <a:r>
              <a:rPr lang="en-GB" dirty="0"/>
              <a:t>As part of the Childhood obesity: a plan for </a:t>
            </a:r>
            <a:r>
              <a:rPr lang="en-GB" dirty="0" smtClean="0"/>
              <a:t>action</a:t>
            </a:r>
            <a:r>
              <a:rPr lang="en-GB" dirty="0"/>
              <a:t> </a:t>
            </a:r>
            <a:r>
              <a:rPr lang="en-GB" dirty="0" smtClean="0"/>
              <a:t>(2016) , Ofsted </a:t>
            </a:r>
            <a:r>
              <a:rPr lang="en-GB" dirty="0"/>
              <a:t>has reviewed obesity, healthy eating and physical activity in schools. </a:t>
            </a:r>
            <a:endParaRPr lang="en-GB" dirty="0" smtClean="0"/>
          </a:p>
          <a:p>
            <a:endParaRPr lang="en-GB" i="1" dirty="0"/>
          </a:p>
          <a:p>
            <a:pPr marL="342900" indent="-342900">
              <a:buFont typeface="Arial" panose="020B0604020202020204" pitchFamily="34" charset="0"/>
              <a:buChar char="•"/>
            </a:pPr>
            <a:r>
              <a:rPr lang="en-GB" i="1" dirty="0" smtClean="0"/>
              <a:t>The </a:t>
            </a:r>
            <a:r>
              <a:rPr lang="en-GB" i="1" dirty="0"/>
              <a:t>contribution of schools is extremely important. </a:t>
            </a:r>
            <a:endParaRPr lang="en-GB" i="1" dirty="0" smtClean="0"/>
          </a:p>
          <a:p>
            <a:pPr marL="342900" indent="-342900">
              <a:buFont typeface="Arial" panose="020B0604020202020204" pitchFamily="34" charset="0"/>
              <a:buChar char="•"/>
            </a:pPr>
            <a:r>
              <a:rPr lang="en-GB" i="1" dirty="0" smtClean="0"/>
              <a:t>But </a:t>
            </a:r>
            <a:r>
              <a:rPr lang="en-GB" i="1" dirty="0"/>
              <a:t>it must be about doing what schools do best: education. </a:t>
            </a:r>
            <a:endParaRPr lang="en-GB" i="1" dirty="0" smtClean="0"/>
          </a:p>
          <a:p>
            <a:pPr marL="342900" indent="-342900">
              <a:buFont typeface="Arial" panose="020B0604020202020204" pitchFamily="34" charset="0"/>
              <a:buChar char="•"/>
            </a:pPr>
            <a:r>
              <a:rPr lang="en-GB" i="1" dirty="0" smtClean="0"/>
              <a:t>We </a:t>
            </a:r>
            <a:r>
              <a:rPr lang="en-GB" i="1" dirty="0"/>
              <a:t>should not imagine that schools alone can have a direct and measurable impact on children’s weight. </a:t>
            </a:r>
            <a:endParaRPr lang="en-GB" i="1" dirty="0" smtClean="0"/>
          </a:p>
          <a:p>
            <a:pPr marL="342900" indent="-342900">
              <a:buFont typeface="Arial" panose="020B0604020202020204" pitchFamily="34" charset="0"/>
              <a:buChar char="•"/>
            </a:pPr>
            <a:r>
              <a:rPr lang="en-GB" i="1" dirty="0" smtClean="0"/>
              <a:t>There </a:t>
            </a:r>
            <a:r>
              <a:rPr lang="en-GB" i="1" dirty="0"/>
              <a:t>are too many factors beyond the school gate that make this impossible for them to control.</a:t>
            </a:r>
          </a:p>
          <a:p>
            <a:endParaRPr lang="en-GB" dirty="0"/>
          </a:p>
        </p:txBody>
      </p:sp>
      <p:sp>
        <p:nvSpPr>
          <p:cNvPr id="4" name="Rectangle 3"/>
          <p:cNvSpPr/>
          <p:nvPr/>
        </p:nvSpPr>
        <p:spPr>
          <a:xfrm>
            <a:off x="0" y="6396335"/>
            <a:ext cx="6096000" cy="461665"/>
          </a:xfrm>
          <a:prstGeom prst="rect">
            <a:avLst/>
          </a:prstGeom>
        </p:spPr>
        <p:txBody>
          <a:bodyPr>
            <a:spAutoFit/>
          </a:bodyPr>
          <a:lstStyle/>
          <a:p>
            <a:r>
              <a:rPr lang="en-GB" sz="1200" dirty="0">
                <a:latin typeface="Arial" panose="020B0604020202020204" pitchFamily="34" charset="0"/>
                <a:cs typeface="Arial" panose="020B0604020202020204" pitchFamily="34" charset="0"/>
                <a:hlinkClick r:id="rId2"/>
              </a:rPr>
              <a:t>https://</a:t>
            </a:r>
            <a:r>
              <a:rPr lang="en-GB" sz="1200" dirty="0" smtClean="0">
                <a:latin typeface="Arial" panose="020B0604020202020204" pitchFamily="34" charset="0"/>
                <a:cs typeface="Arial" panose="020B0604020202020204" pitchFamily="34" charset="0"/>
                <a:hlinkClick r:id="rId2"/>
              </a:rPr>
              <a:t>www.gov.uk/government/publications/obesity-healthy-eating-and-physical-activity-in-primary-schools</a:t>
            </a:r>
            <a:r>
              <a:rPr lang="en-GB" sz="1200" dirty="0" smtClean="0">
                <a:latin typeface="Arial" panose="020B0604020202020204" pitchFamily="34" charset="0"/>
                <a:cs typeface="Arial" panose="020B0604020202020204" pitchFamily="34" charset="0"/>
              </a:rPr>
              <a:t> </a:t>
            </a:r>
            <a:endParaRPr lang="en-GB" sz="12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1652" y="1636490"/>
            <a:ext cx="3121152" cy="207568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1652" y="3857103"/>
            <a:ext cx="3121152" cy="2075688"/>
          </a:xfrm>
          <a:prstGeom prst="rect">
            <a:avLst/>
          </a:prstGeom>
        </p:spPr>
      </p:pic>
    </p:spTree>
    <p:extLst>
      <p:ext uri="{BB962C8B-B14F-4D97-AF65-F5344CB8AC3E}">
        <p14:creationId xmlns:p14="http://schemas.microsoft.com/office/powerpoint/2010/main" val="294861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5134" y="2736810"/>
            <a:ext cx="3610123" cy="1107996"/>
          </a:xfrm>
          <a:prstGeom prst="rect">
            <a:avLst/>
          </a:prstGeom>
          <a:noFill/>
        </p:spPr>
        <p:txBody>
          <a:bodyPr wrap="square" lIns="0" tIns="0" rIns="0" bIns="0" rtlCol="0">
            <a:spAutoFit/>
          </a:bodyPr>
          <a:lstStyle/>
          <a:p>
            <a:r>
              <a:rPr lang="en-US" sz="3600" b="1" dirty="0" smtClean="0">
                <a:latin typeface="Arial"/>
                <a:ea typeface="Verdana" charset="0"/>
                <a:cs typeface="Arial"/>
              </a:rPr>
              <a:t>Food provision in schools</a:t>
            </a:r>
            <a:endParaRPr lang="en-US" sz="3600" b="1" dirty="0">
              <a:latin typeface="Arial"/>
              <a:ea typeface="Verdana" charset="0"/>
              <a:cs typeface="Arial"/>
            </a:endParaRPr>
          </a:p>
        </p:txBody>
      </p:sp>
      <p:pic>
        <p:nvPicPr>
          <p:cNvPr id="8194" name="Picture 2" descr="S:\Shared\EDUCATION TEAM FILES\Photographs Oct 2018 onwards\Large size photos\school lunch with teacher.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92005" y="2336800"/>
            <a:ext cx="5116285" cy="3410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5547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Food in schools</a:t>
            </a:r>
            <a:endParaRPr lang="en-GB" dirty="0"/>
          </a:p>
        </p:txBody>
      </p:sp>
      <p:sp>
        <p:nvSpPr>
          <p:cNvPr id="3" name="Text Placeholder 2"/>
          <p:cNvSpPr>
            <a:spLocks noGrp="1"/>
          </p:cNvSpPr>
          <p:nvPr>
            <p:ph type="body" sz="quarter" idx="10"/>
          </p:nvPr>
        </p:nvSpPr>
        <p:spPr>
          <a:xfrm>
            <a:off x="609600" y="1854199"/>
            <a:ext cx="7460343" cy="4299857"/>
          </a:xfrm>
        </p:spPr>
        <p:txBody>
          <a:bodyPr>
            <a:normAutofit/>
          </a:bodyPr>
          <a:lstStyle/>
          <a:p>
            <a:pPr marL="342900" indent="-342900">
              <a:buFont typeface="Arial" panose="020B0604020202020204" pitchFamily="34" charset="0"/>
              <a:buChar char="•"/>
            </a:pPr>
            <a:r>
              <a:rPr lang="en-GB" dirty="0" smtClean="0"/>
              <a:t>Breakfast: </a:t>
            </a:r>
            <a:r>
              <a:rPr lang="en-GB" dirty="0">
                <a:hlinkClick r:id="rId2"/>
              </a:rPr>
              <a:t>National School Breakfast </a:t>
            </a:r>
            <a:r>
              <a:rPr lang="en-GB" dirty="0" smtClean="0">
                <a:hlinkClick r:id="rId2"/>
              </a:rPr>
              <a:t>Programme </a:t>
            </a:r>
            <a:r>
              <a:rPr lang="en-GB" dirty="0" smtClean="0"/>
              <a:t>(</a:t>
            </a:r>
            <a:r>
              <a:rPr lang="en-GB" dirty="0" err="1" smtClean="0"/>
              <a:t>DfE</a:t>
            </a:r>
            <a:r>
              <a:rPr lang="en-GB" dirty="0" smtClean="0"/>
              <a:t>,  Magic Breakfast and Family Action) and companies </a:t>
            </a:r>
          </a:p>
          <a:p>
            <a:pPr marL="342900" indent="-342900">
              <a:buFont typeface="Arial" panose="020B0604020202020204" pitchFamily="34" charset="0"/>
              <a:buChar char="•"/>
            </a:pPr>
            <a:r>
              <a:rPr lang="en-GB" dirty="0" smtClean="0"/>
              <a:t>Lunch</a:t>
            </a:r>
          </a:p>
          <a:p>
            <a:pPr marL="1028700" lvl="1" indent="-342900">
              <a:buFont typeface="Arial" panose="020B0604020202020204" pitchFamily="34" charset="0"/>
              <a:buChar char="•"/>
            </a:pPr>
            <a:r>
              <a:rPr lang="en-GB" sz="2000" dirty="0" smtClean="0">
                <a:latin typeface="Arial" panose="020B0604020202020204" pitchFamily="34" charset="0"/>
                <a:cs typeface="Arial" panose="020B0604020202020204" pitchFamily="34" charset="0"/>
              </a:rPr>
              <a:t>School: work about to start on review and update</a:t>
            </a:r>
          </a:p>
          <a:p>
            <a:pPr marL="1028700" lvl="1" indent="-342900">
              <a:buFont typeface="Arial" panose="020B0604020202020204" pitchFamily="34" charset="0"/>
              <a:buChar char="•"/>
            </a:pPr>
            <a:r>
              <a:rPr lang="en-GB" sz="2000" dirty="0" smtClean="0">
                <a:latin typeface="Arial" panose="020B0604020202020204" pitchFamily="34" charset="0"/>
                <a:cs typeface="Arial" panose="020B0604020202020204" pitchFamily="34" charset="0"/>
              </a:rPr>
              <a:t>Lunchbox: advice from </a:t>
            </a:r>
            <a:r>
              <a:rPr lang="en-GB" sz="2000" dirty="0" smtClean="0">
                <a:latin typeface="Arial" panose="020B0604020202020204" pitchFamily="34" charset="0"/>
                <a:cs typeface="Arial" panose="020B0604020202020204" pitchFamily="34" charset="0"/>
                <a:hlinkClick r:id="rId3"/>
              </a:rPr>
              <a:t>Change4Life</a:t>
            </a:r>
            <a:r>
              <a:rPr lang="en-GB" sz="2000" dirty="0" smtClean="0">
                <a:latin typeface="Arial" panose="020B0604020202020204" pitchFamily="34" charset="0"/>
                <a:cs typeface="Arial" panose="020B0604020202020204" pitchFamily="34" charset="0"/>
              </a:rPr>
              <a:t> and </a:t>
            </a:r>
            <a:r>
              <a:rPr lang="en-GB" sz="2000" dirty="0" smtClean="0">
                <a:latin typeface="Arial" panose="020B0604020202020204" pitchFamily="34" charset="0"/>
                <a:cs typeface="Arial" panose="020B0604020202020204" pitchFamily="34" charset="0"/>
                <a:hlinkClick r:id="rId4"/>
              </a:rPr>
              <a:t>British Nutrition Foundation</a:t>
            </a:r>
            <a:endParaRPr lang="en-GB" sz="2000" dirty="0" smtClean="0">
              <a:latin typeface="Arial" panose="020B0604020202020204" pitchFamily="34" charset="0"/>
              <a:cs typeface="Arial" panose="020B0604020202020204" pitchFamily="34" charset="0"/>
            </a:endParaRPr>
          </a:p>
          <a:p>
            <a:pPr marL="1028700" lvl="1" indent="-342900">
              <a:buFont typeface="Arial" panose="020B0604020202020204" pitchFamily="34" charset="0"/>
              <a:buChar char="•"/>
            </a:pPr>
            <a:r>
              <a:rPr lang="en-GB" sz="2000" dirty="0" smtClean="0">
                <a:latin typeface="Arial" panose="020B0604020202020204" pitchFamily="34" charset="0"/>
                <a:cs typeface="Arial" panose="020B0604020202020204" pitchFamily="34" charset="0"/>
              </a:rPr>
              <a:t>School Food Plan: </a:t>
            </a:r>
            <a:r>
              <a:rPr lang="en-GB" sz="2000" dirty="0" smtClean="0">
                <a:latin typeface="Arial" panose="020B0604020202020204" pitchFamily="34" charset="0"/>
                <a:cs typeface="Arial" panose="020B0604020202020204" pitchFamily="34" charset="0"/>
                <a:hlinkClick r:id="rId5"/>
              </a:rPr>
              <a:t>website to close</a:t>
            </a:r>
            <a:r>
              <a:rPr lang="en-GB" sz="2000" dirty="0" smtClean="0">
                <a:latin typeface="Arial" panose="020B0604020202020204" pitchFamily="34" charset="0"/>
                <a:cs typeface="Arial" panose="020B0604020202020204" pitchFamily="34" charset="0"/>
              </a:rPr>
              <a:t>, so download what you need!</a:t>
            </a:r>
          </a:p>
          <a:p>
            <a:pPr marL="342900" indent="-342900">
              <a:buFont typeface="Arial" panose="020B0604020202020204" pitchFamily="34" charset="0"/>
              <a:buChar char="•"/>
            </a:pPr>
            <a:r>
              <a:rPr lang="en-GB" dirty="0" smtClean="0"/>
              <a:t>Update needed to food and drinks standards</a:t>
            </a:r>
          </a:p>
          <a:p>
            <a:pPr marL="342900" indent="-342900">
              <a:buFont typeface="Arial" panose="020B0604020202020204" pitchFamily="34" charset="0"/>
              <a:buChar char="•"/>
            </a:pPr>
            <a:r>
              <a:rPr lang="en-GB" dirty="0" smtClean="0"/>
              <a:t>Monitoring required </a:t>
            </a:r>
          </a:p>
          <a:p>
            <a:pPr marL="342900" indent="-342900">
              <a:buFont typeface="Arial" panose="020B0604020202020204" pitchFamily="34" charset="0"/>
              <a:buChar char="•"/>
            </a:pPr>
            <a:r>
              <a:rPr lang="en-GB" dirty="0" smtClean="0"/>
              <a:t>Link provision and education – both are contexts for learning</a:t>
            </a:r>
          </a:p>
        </p:txBody>
      </p:sp>
      <p:pic>
        <p:nvPicPr>
          <p:cNvPr id="2050" name="Picture 2" descr="S:\Shared\EDUCATION TEAM FILES\Photographs Oct 2018 onwards\shutterstock_15581070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77573" y="1680027"/>
            <a:ext cx="3048000" cy="203358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Shared\EDUCATION TEAM FILES\Photographs Oct 2018 onwards\RB to file\children school lunch canteen choosin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77573" y="3917496"/>
            <a:ext cx="3048001" cy="194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36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5134" y="2736810"/>
            <a:ext cx="6048523" cy="1107996"/>
          </a:xfrm>
          <a:prstGeom prst="rect">
            <a:avLst/>
          </a:prstGeom>
          <a:noFill/>
        </p:spPr>
        <p:txBody>
          <a:bodyPr wrap="square" lIns="0" tIns="0" rIns="0" bIns="0" rtlCol="0">
            <a:spAutoFit/>
          </a:bodyPr>
          <a:lstStyle/>
          <a:p>
            <a:r>
              <a:rPr lang="en-US" sz="3600" b="1" dirty="0" smtClean="0">
                <a:latin typeface="Arial"/>
                <a:ea typeface="Verdana" charset="0"/>
                <a:cs typeface="Arial"/>
              </a:rPr>
              <a:t>Food and nutrition education in schools</a:t>
            </a:r>
            <a:endParaRPr lang="en-US" sz="3600" b="1" dirty="0">
              <a:latin typeface="Arial"/>
              <a:ea typeface="Verdana" charset="0"/>
              <a:cs typeface="Arial"/>
            </a:endParaRPr>
          </a:p>
        </p:txBody>
      </p:sp>
      <p:pic>
        <p:nvPicPr>
          <p:cNvPr id="9218" name="Picture 2" descr="S:\Shared\BNF Online Training\2. BNF Courses\Primary and secondary school\Primary\Minerva - photos\Photos\low res and favourites\Favourites\BNF_year5cooking_0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9294" y="2313213"/>
            <a:ext cx="5511220" cy="3666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1210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Food education in schools</a:t>
            </a:r>
            <a:endParaRPr lang="en-GB" dirty="0"/>
          </a:p>
        </p:txBody>
      </p:sp>
      <p:sp>
        <p:nvSpPr>
          <p:cNvPr id="3" name="Text Placeholder 2"/>
          <p:cNvSpPr>
            <a:spLocks noGrp="1"/>
          </p:cNvSpPr>
          <p:nvPr>
            <p:ph type="body" sz="quarter" idx="10"/>
          </p:nvPr>
        </p:nvSpPr>
        <p:spPr>
          <a:xfrm>
            <a:off x="609601" y="1854200"/>
            <a:ext cx="7649028" cy="4070350"/>
          </a:xfrm>
        </p:spPr>
        <p:txBody>
          <a:bodyPr>
            <a:normAutofit/>
          </a:bodyPr>
          <a:lstStyle/>
          <a:p>
            <a:pPr marL="342900" indent="-342900">
              <a:buFont typeface="Arial" panose="020B0604020202020204" pitchFamily="34" charset="0"/>
              <a:buChar char="•"/>
            </a:pPr>
            <a:r>
              <a:rPr lang="en-GB" dirty="0" smtClean="0"/>
              <a:t>UK – four different curricula</a:t>
            </a:r>
          </a:p>
          <a:p>
            <a:pPr marL="342900" indent="-342900">
              <a:buFont typeface="Arial" panose="020B0604020202020204" pitchFamily="34" charset="0"/>
              <a:buChar char="•"/>
            </a:pPr>
            <a:r>
              <a:rPr lang="en-GB" dirty="0" smtClean="0"/>
              <a:t>Core competences for children and young people (UK wide)</a:t>
            </a:r>
            <a:endParaRPr lang="en-GB" dirty="0"/>
          </a:p>
          <a:p>
            <a:pPr marL="342900" indent="-342900">
              <a:buFont typeface="Arial" panose="020B0604020202020204" pitchFamily="34" charset="0"/>
              <a:buChar char="•"/>
            </a:pPr>
            <a:r>
              <a:rPr lang="en-GB" dirty="0" smtClean="0"/>
              <a:t>Core teaching …</a:t>
            </a:r>
          </a:p>
          <a:p>
            <a:pPr marL="1028700" lvl="1" indent="-342900">
              <a:buFont typeface="Arial" panose="020B0604020202020204" pitchFamily="34" charset="0"/>
              <a:buChar char="•"/>
            </a:pPr>
            <a:r>
              <a:rPr lang="en-GB" sz="2000" dirty="0" smtClean="0">
                <a:latin typeface="Arial" panose="020B0604020202020204" pitchFamily="34" charset="0"/>
                <a:cs typeface="Arial" panose="020B0604020202020204" pitchFamily="34" charset="0"/>
              </a:rPr>
              <a:t>Where food comes from, </a:t>
            </a:r>
            <a:r>
              <a:rPr lang="en-GB" sz="2000" dirty="0" err="1" smtClean="0">
                <a:latin typeface="Arial" panose="020B0604020202020204" pitchFamily="34" charset="0"/>
                <a:cs typeface="Arial" panose="020B0604020202020204" pitchFamily="34" charset="0"/>
              </a:rPr>
              <a:t>inc.</a:t>
            </a:r>
            <a:r>
              <a:rPr lang="en-GB" sz="2000" dirty="0" smtClean="0">
                <a:latin typeface="Arial" panose="020B0604020202020204" pitchFamily="34" charset="0"/>
                <a:cs typeface="Arial" panose="020B0604020202020204" pitchFamily="34" charset="0"/>
              </a:rPr>
              <a:t> growing food</a:t>
            </a:r>
          </a:p>
          <a:p>
            <a:pPr marL="1028700" lvl="1" indent="-342900">
              <a:buFont typeface="Arial" panose="020B0604020202020204" pitchFamily="34" charset="0"/>
              <a:buChar char="•"/>
            </a:pPr>
            <a:r>
              <a:rPr lang="en-GB" sz="2000" dirty="0" smtClean="0">
                <a:latin typeface="Arial" panose="020B0604020202020204" pitchFamily="34" charset="0"/>
                <a:cs typeface="Arial" panose="020B0604020202020204" pitchFamily="34" charset="0"/>
              </a:rPr>
              <a:t>Cooking</a:t>
            </a:r>
          </a:p>
          <a:p>
            <a:pPr marL="1028700" lvl="1" indent="-342900">
              <a:buFont typeface="Arial" panose="020B0604020202020204" pitchFamily="34" charset="0"/>
              <a:buChar char="•"/>
            </a:pPr>
            <a:r>
              <a:rPr lang="en-GB" sz="2000" dirty="0" smtClean="0">
                <a:latin typeface="Arial" panose="020B0604020202020204" pitchFamily="34" charset="0"/>
                <a:cs typeface="Arial" panose="020B0604020202020204" pitchFamily="34" charset="0"/>
              </a:rPr>
              <a:t>Healthy eating</a:t>
            </a:r>
          </a:p>
          <a:p>
            <a:pPr marL="342900" indent="-342900">
              <a:buFont typeface="Arial" panose="020B0604020202020204" pitchFamily="34" charset="0"/>
              <a:buChar char="•"/>
            </a:pPr>
            <a:r>
              <a:rPr lang="en-GB" dirty="0" smtClean="0"/>
              <a:t>England</a:t>
            </a:r>
          </a:p>
          <a:p>
            <a:pPr marL="1028700" lvl="1" indent="-342900">
              <a:buFont typeface="Arial" panose="020B0604020202020204" pitchFamily="34" charset="0"/>
              <a:buChar char="•"/>
            </a:pPr>
            <a:r>
              <a:rPr lang="en-GB" sz="2000" dirty="0" smtClean="0">
                <a:latin typeface="Arial" panose="020B0604020202020204" pitchFamily="34" charset="0"/>
                <a:cs typeface="Arial" panose="020B0604020202020204" pitchFamily="34" charset="0"/>
              </a:rPr>
              <a:t>What to teach?</a:t>
            </a:r>
          </a:p>
          <a:p>
            <a:pPr marL="1028700" lvl="1" indent="-342900">
              <a:buFont typeface="Arial" panose="020B0604020202020204" pitchFamily="34" charset="0"/>
              <a:buChar char="•"/>
            </a:pPr>
            <a:r>
              <a:rPr lang="en-GB" sz="2000" dirty="0" smtClean="0">
                <a:latin typeface="Arial" panose="020B0604020202020204" pitchFamily="34" charset="0"/>
                <a:cs typeface="Arial" panose="020B0604020202020204" pitchFamily="34" charset="0"/>
              </a:rPr>
              <a:t>Time allocation</a:t>
            </a:r>
          </a:p>
          <a:p>
            <a:pPr marL="1028700" lvl="1" indent="-342900">
              <a:buFont typeface="Arial" panose="020B0604020202020204" pitchFamily="34" charset="0"/>
              <a:buChar char="•"/>
            </a:pPr>
            <a:r>
              <a:rPr lang="en-GB" sz="2000" dirty="0" smtClean="0">
                <a:latin typeface="Arial" panose="020B0604020202020204" pitchFamily="34" charset="0"/>
                <a:cs typeface="Arial" panose="020B0604020202020204" pitchFamily="34" charset="0"/>
              </a:rPr>
              <a:t>Resources and training</a:t>
            </a:r>
          </a:p>
          <a:p>
            <a:pPr marL="1028700" lvl="1" indent="-342900">
              <a:buFont typeface="Arial" panose="020B0604020202020204" pitchFamily="34" charset="0"/>
              <a:buChar char="•"/>
            </a:pPr>
            <a:r>
              <a:rPr lang="en-GB" sz="2000" dirty="0" smtClean="0">
                <a:latin typeface="Arial" panose="020B0604020202020204" pitchFamily="34" charset="0"/>
                <a:cs typeface="Arial" panose="020B0604020202020204" pitchFamily="34" charset="0"/>
              </a:rPr>
              <a:t>Free schools and academies</a:t>
            </a:r>
          </a:p>
          <a:p>
            <a:pPr marL="1028700" lvl="1" indent="-342900">
              <a:buFont typeface="Arial" panose="020B0604020202020204" pitchFamily="34" charset="0"/>
              <a:buChar char="•"/>
            </a:pPr>
            <a:endParaRPr lang="en-GB" dirty="0" smtClean="0"/>
          </a:p>
        </p:txBody>
      </p:sp>
      <p:sp>
        <p:nvSpPr>
          <p:cNvPr id="4" name="Rectangle 3"/>
          <p:cNvSpPr/>
          <p:nvPr/>
        </p:nvSpPr>
        <p:spPr>
          <a:xfrm>
            <a:off x="-2" y="6396335"/>
            <a:ext cx="6981371" cy="461665"/>
          </a:xfrm>
          <a:prstGeom prst="rect">
            <a:avLst/>
          </a:prstGeom>
        </p:spPr>
        <p:txBody>
          <a:bodyPr wrap="square">
            <a:spAutoFit/>
          </a:bodyPr>
          <a:lstStyle/>
          <a:p>
            <a:r>
              <a:rPr lang="en-GB" sz="1200" dirty="0">
                <a:latin typeface="Arial" panose="020B0604020202020204" pitchFamily="34" charset="0"/>
                <a:cs typeface="Arial" panose="020B0604020202020204" pitchFamily="34" charset="0"/>
                <a:hlinkClick r:id="rId2"/>
              </a:rPr>
              <a:t>https://</a:t>
            </a:r>
            <a:r>
              <a:rPr lang="en-GB" sz="1200" dirty="0" smtClean="0">
                <a:latin typeface="Arial" panose="020B0604020202020204" pitchFamily="34" charset="0"/>
                <a:cs typeface="Arial" panose="020B0604020202020204" pitchFamily="34" charset="0"/>
                <a:hlinkClick r:id="rId2"/>
              </a:rPr>
              <a:t>www.gov.uk/government/collections/national-curriculum</a:t>
            </a:r>
            <a:endParaRPr lang="en-GB" sz="1200" dirty="0" smtClean="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hlinkClick r:id="rId3"/>
              </a:rPr>
              <a:t>https://</a:t>
            </a:r>
            <a:r>
              <a:rPr lang="en-GB" sz="1200" dirty="0" smtClean="0">
                <a:latin typeface="Arial" panose="020B0604020202020204" pitchFamily="34" charset="0"/>
                <a:cs typeface="Arial" panose="020B0604020202020204" pitchFamily="34" charset="0"/>
                <a:hlinkClick r:id="rId3"/>
              </a:rPr>
              <a:t>www.nutrition.org.uk/foodinschools/competences/competences.html</a:t>
            </a:r>
            <a:r>
              <a:rPr lang="en-GB" sz="1200" dirty="0" smtClean="0">
                <a:latin typeface="Arial" panose="020B0604020202020204" pitchFamily="34" charset="0"/>
                <a:cs typeface="Arial" panose="020B0604020202020204" pitchFamily="34" charset="0"/>
              </a:rPr>
              <a:t> </a:t>
            </a:r>
            <a:endParaRPr lang="en-GB" sz="12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7470" y="1712684"/>
            <a:ext cx="3128472" cy="208361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7470" y="3976914"/>
            <a:ext cx="3106056" cy="2065649"/>
          </a:xfrm>
          <a:prstGeom prst="rect">
            <a:avLst/>
          </a:prstGeom>
        </p:spPr>
      </p:pic>
    </p:spTree>
    <p:extLst>
      <p:ext uri="{BB962C8B-B14F-4D97-AF65-F5344CB8AC3E}">
        <p14:creationId xmlns:p14="http://schemas.microsoft.com/office/powerpoint/2010/main" val="385501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fade">
                                      <p:cBhvr>
                                        <p:cTn id="43"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804" y="903446"/>
            <a:ext cx="7094389" cy="565708"/>
          </a:xfrm>
        </p:spPr>
        <p:txBody>
          <a:bodyPr>
            <a:normAutofit fontScale="90000"/>
          </a:bodyPr>
          <a:lstStyle/>
          <a:p>
            <a:r>
              <a:rPr lang="en-GB" dirty="0"/>
              <a:t>Food Education Learning Landscape Review</a:t>
            </a:r>
          </a:p>
        </p:txBody>
      </p:sp>
      <p:sp>
        <p:nvSpPr>
          <p:cNvPr id="3" name="Text Placeholder 2"/>
          <p:cNvSpPr>
            <a:spLocks noGrp="1"/>
          </p:cNvSpPr>
          <p:nvPr>
            <p:ph type="body" sz="quarter" idx="10"/>
          </p:nvPr>
        </p:nvSpPr>
        <p:spPr>
          <a:xfrm>
            <a:off x="730250" y="2204864"/>
            <a:ext cx="7093943" cy="3758054"/>
          </a:xfrm>
        </p:spPr>
        <p:txBody>
          <a:bodyPr>
            <a:normAutofit fontScale="92500" lnSpcReduction="10000"/>
          </a:bodyPr>
          <a:lstStyle/>
          <a:p>
            <a:r>
              <a:rPr lang="en-GB" i="1" dirty="0"/>
              <a:t>Cooking and Nutrition </a:t>
            </a:r>
            <a:r>
              <a:rPr lang="en-GB" dirty="0"/>
              <a:t>was introduced into the English national curriculum for all 5-14 year olds in 2014, but no study or evaluation has taken place.</a:t>
            </a:r>
          </a:p>
          <a:p>
            <a:r>
              <a:rPr lang="en-GB" dirty="0" smtClean="0"/>
              <a:t>Conducted a review to better understand …</a:t>
            </a:r>
          </a:p>
          <a:p>
            <a:pPr marL="342900" indent="-342900">
              <a:buFont typeface="Arial" panose="020B0604020202020204" pitchFamily="34" charset="0"/>
              <a:buChar char="•"/>
            </a:pPr>
            <a:r>
              <a:rPr lang="en-GB" dirty="0" smtClean="0"/>
              <a:t>What </a:t>
            </a:r>
            <a:r>
              <a:rPr lang="en-GB" dirty="0"/>
              <a:t>are pupils learning in their food education?</a:t>
            </a:r>
          </a:p>
          <a:p>
            <a:pPr marL="342900" indent="-342900">
              <a:buFont typeface="Arial" panose="020B0604020202020204" pitchFamily="34" charset="0"/>
              <a:buChar char="•"/>
            </a:pPr>
            <a:r>
              <a:rPr lang="en-GB" dirty="0"/>
              <a:t>How are pupils learning? </a:t>
            </a:r>
          </a:p>
          <a:p>
            <a:pPr marL="342900" indent="-342900">
              <a:buFont typeface="Arial" panose="020B0604020202020204" pitchFamily="34" charset="0"/>
              <a:buChar char="•"/>
            </a:pPr>
            <a:r>
              <a:rPr lang="en-GB" dirty="0" smtClean="0"/>
              <a:t>How </a:t>
            </a:r>
            <a:r>
              <a:rPr lang="en-GB" dirty="0"/>
              <a:t>does the wider school food culture support or hinder pupils healthy eating behaviours?</a:t>
            </a:r>
          </a:p>
          <a:p>
            <a:pPr marL="342900" indent="-342900">
              <a:buFont typeface="Arial" panose="020B0604020202020204" pitchFamily="34" charset="0"/>
              <a:buChar char="•"/>
            </a:pPr>
            <a:r>
              <a:rPr lang="en-GB" dirty="0"/>
              <a:t>What do pupils, parents, senior leaders and food teachers think can raise the quality and effectiveness of food education and food culture in schools, to enable pupils to learn about, and put into action, healthy eating behaviour?</a:t>
            </a:r>
          </a:p>
          <a:p>
            <a:endParaRPr lang="en-GB" dirty="0"/>
          </a:p>
          <a:p>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3662" y="2204865"/>
            <a:ext cx="2764266" cy="3760093"/>
          </a:xfrm>
          <a:prstGeom prst="rect">
            <a:avLst/>
          </a:prstGeom>
          <a:noFill/>
          <a:ln w="9525">
            <a:solidFill>
              <a:schemeClr val="accent6"/>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2765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smtClean="0"/>
              <a:t>Findings</a:t>
            </a:r>
            <a:endParaRPr lang="en-GB" dirty="0"/>
          </a:p>
        </p:txBody>
      </p:sp>
      <p:sp>
        <p:nvSpPr>
          <p:cNvPr id="5" name="Text Placeholder 4"/>
          <p:cNvSpPr>
            <a:spLocks noGrp="1"/>
          </p:cNvSpPr>
          <p:nvPr>
            <p:ph type="body" sz="quarter" idx="10"/>
          </p:nvPr>
        </p:nvSpPr>
        <p:spPr>
          <a:xfrm>
            <a:off x="730250" y="1867438"/>
            <a:ext cx="6133836" cy="4095481"/>
          </a:xfrm>
        </p:spPr>
        <p:txBody>
          <a:bodyPr/>
          <a:lstStyle/>
          <a:p>
            <a:r>
              <a:rPr lang="en-GB" dirty="0"/>
              <a:t>In summary, the findings showed:</a:t>
            </a:r>
          </a:p>
          <a:p>
            <a:pPr marL="342900" lvl="0" indent="-342900">
              <a:buFont typeface="Arial" panose="020B0604020202020204" pitchFamily="34" charset="0"/>
              <a:buChar char="•"/>
            </a:pPr>
            <a:r>
              <a:rPr lang="en-GB" dirty="0"/>
              <a:t>a </a:t>
            </a:r>
            <a:r>
              <a:rPr lang="en-GB" b="1" dirty="0"/>
              <a:t>stark difference </a:t>
            </a:r>
            <a:r>
              <a:rPr lang="en-GB" dirty="0"/>
              <a:t>between schools doing a great job at delivering strong food education and others struggling with a lack of time, resource and support; </a:t>
            </a:r>
          </a:p>
          <a:p>
            <a:pPr marL="342900" lvl="0" indent="-342900">
              <a:buFont typeface="Arial" panose="020B0604020202020204" pitchFamily="34" charset="0"/>
              <a:buChar char="•"/>
            </a:pPr>
            <a:r>
              <a:rPr lang="en-GB" b="1" dirty="0"/>
              <a:t>concerns</a:t>
            </a:r>
            <a:r>
              <a:rPr lang="en-GB" dirty="0"/>
              <a:t> about the </a:t>
            </a:r>
            <a:r>
              <a:rPr lang="en-GB" b="1" dirty="0"/>
              <a:t>food environment </a:t>
            </a:r>
            <a:r>
              <a:rPr lang="en-GB" dirty="0"/>
              <a:t>at secondary schools, compromising pupils’ ability to make good food choices;</a:t>
            </a:r>
          </a:p>
          <a:p>
            <a:pPr marL="342900" lvl="0" indent="-342900">
              <a:buFont typeface="Arial" panose="020B0604020202020204" pitchFamily="34" charset="0"/>
              <a:buChar char="•"/>
            </a:pPr>
            <a:r>
              <a:rPr lang="en-GB" dirty="0"/>
              <a:t>a </a:t>
            </a:r>
            <a:r>
              <a:rPr lang="en-GB" b="1" dirty="0"/>
              <a:t>strong and clear </a:t>
            </a:r>
            <a:r>
              <a:rPr lang="en-GB" dirty="0"/>
              <a:t>teacher, pupil and parent voice asking for a healthier school environment.</a:t>
            </a:r>
          </a:p>
          <a:p>
            <a:endParaRPr lang="en-GB" dirty="0"/>
          </a:p>
        </p:txBody>
      </p:sp>
      <p:pic>
        <p:nvPicPr>
          <p:cNvPr id="6" name="Picture 2" descr="S:\Shared\BNF Online Training\2. BNF Courses\Primary and secondary school\Primary\Wem - photos\Photos at Newtown CE Primary\Favourites\P1000129.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288406" y="1727200"/>
            <a:ext cx="4448069" cy="4235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12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British Nutrition Foundation</a:t>
            </a:r>
            <a:endParaRPr lang="en-GB" dirty="0"/>
          </a:p>
        </p:txBody>
      </p:sp>
      <p:sp>
        <p:nvSpPr>
          <p:cNvPr id="3" name="Text Placeholder 2"/>
          <p:cNvSpPr>
            <a:spLocks noGrp="1"/>
          </p:cNvSpPr>
          <p:nvPr>
            <p:ph type="body" sz="quarter" idx="10"/>
          </p:nvPr>
        </p:nvSpPr>
        <p:spPr>
          <a:xfrm>
            <a:off x="609601" y="1854200"/>
            <a:ext cx="6111240" cy="4070350"/>
          </a:xfrm>
        </p:spPr>
        <p:txBody>
          <a:bodyPr/>
          <a:lstStyle/>
          <a:p>
            <a:pPr marL="342900" indent="-342900">
              <a:buFont typeface="Arial" panose="020B0604020202020204" pitchFamily="34" charset="0"/>
              <a:buChar char="•"/>
            </a:pPr>
            <a:r>
              <a:rPr lang="en-GB" dirty="0" smtClean="0"/>
              <a:t>Independent charity</a:t>
            </a:r>
          </a:p>
          <a:p>
            <a:pPr marL="342900" indent="-342900">
              <a:buFont typeface="Arial" panose="020B0604020202020204" pitchFamily="34" charset="0"/>
              <a:buChar char="•"/>
            </a:pPr>
            <a:r>
              <a:rPr lang="en-GB" dirty="0" smtClean="0"/>
              <a:t>Established in 1967</a:t>
            </a:r>
          </a:p>
          <a:p>
            <a:pPr marL="342900" indent="-342900">
              <a:buFont typeface="Arial" panose="020B0604020202020204" pitchFamily="34" charset="0"/>
              <a:buChar char="•"/>
            </a:pPr>
            <a:r>
              <a:rPr lang="en-GB" dirty="0" smtClean="0"/>
              <a:t>Aims to make nutrition science accessible to all</a:t>
            </a:r>
          </a:p>
          <a:p>
            <a:pPr marL="342900" indent="-342900">
              <a:buFont typeface="Arial" panose="020B0604020202020204" pitchFamily="34" charset="0"/>
              <a:buChar char="•"/>
            </a:pPr>
            <a:r>
              <a:rPr lang="en-GB" dirty="0" smtClean="0"/>
              <a:t>Work realised through websites; media engagement; </a:t>
            </a:r>
            <a:r>
              <a:rPr lang="en-GB" i="1" dirty="0" smtClean="0"/>
              <a:t>Nutrition Bulletin</a:t>
            </a:r>
            <a:r>
              <a:rPr lang="en-GB" dirty="0" smtClean="0"/>
              <a:t>; conferences and events; publications; training; work with schools; projects and collaborations; wider stakeholder engagement; awards</a:t>
            </a:r>
          </a:p>
          <a:p>
            <a:pPr marL="342900" indent="-342900">
              <a:buFont typeface="Arial" panose="020B0604020202020204" pitchFamily="34" charset="0"/>
              <a:buChar char="•"/>
            </a:pPr>
            <a:r>
              <a:rPr lang="en-GB" dirty="0" smtClean="0"/>
              <a:t>Patron HRH The Princess Royal</a:t>
            </a:r>
          </a:p>
          <a:p>
            <a:pPr marL="342900" indent="-342900">
              <a:buFont typeface="Arial" panose="020B0604020202020204" pitchFamily="34" charset="0"/>
              <a:buChar char="•"/>
            </a:pPr>
            <a:r>
              <a:rPr lang="en-GB" dirty="0" smtClean="0"/>
              <a:t>www.nutrition.org.uk</a:t>
            </a:r>
            <a:endParaRPr lang="en-GB"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1701382"/>
            <a:ext cx="4249108" cy="4264096"/>
          </a:xfrm>
          <a:prstGeom prst="rect">
            <a:avLst/>
          </a:prstGeom>
          <a:noFill/>
          <a:ln w="9525">
            <a:solidFill>
              <a:schemeClr val="accent6"/>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4010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Key recommendations</a:t>
            </a:r>
            <a:endParaRPr lang="en-GB" dirty="0"/>
          </a:p>
        </p:txBody>
      </p:sp>
      <p:sp>
        <p:nvSpPr>
          <p:cNvPr id="3" name="Text Placeholder 2"/>
          <p:cNvSpPr>
            <a:spLocks noGrp="1"/>
          </p:cNvSpPr>
          <p:nvPr>
            <p:ph type="body" sz="quarter" idx="10"/>
          </p:nvPr>
        </p:nvSpPr>
        <p:spPr>
          <a:xfrm>
            <a:off x="730250" y="1867438"/>
            <a:ext cx="9014156" cy="4095481"/>
          </a:xfrm>
        </p:spPr>
        <p:txBody>
          <a:bodyPr/>
          <a:lstStyle/>
          <a:p>
            <a:r>
              <a:rPr lang="en-GB" dirty="0"/>
              <a:t>To address the findings, the report makes four key recommendations to ensure young people are receiving the education and start in life that they deserve:</a:t>
            </a:r>
          </a:p>
          <a:p>
            <a:pPr marL="342900" lvl="0" indent="-342900">
              <a:buFont typeface="Arial" panose="020B0604020202020204" pitchFamily="34" charset="0"/>
              <a:buChar char="•"/>
            </a:pPr>
            <a:r>
              <a:rPr lang="en-GB" dirty="0"/>
              <a:t>schools should be healthy food zones;</a:t>
            </a:r>
          </a:p>
          <a:p>
            <a:pPr marL="342900" lvl="0" indent="-342900">
              <a:buFont typeface="Arial" panose="020B0604020202020204" pitchFamily="34" charset="0"/>
              <a:buChar char="•"/>
            </a:pPr>
            <a:r>
              <a:rPr lang="en-GB" dirty="0"/>
              <a:t>more support should be given to the school workforce;</a:t>
            </a:r>
          </a:p>
          <a:p>
            <a:pPr marL="342900" lvl="0" indent="-342900">
              <a:buFont typeface="Arial" panose="020B0604020202020204" pitchFamily="34" charset="0"/>
              <a:buChar char="•"/>
            </a:pPr>
            <a:r>
              <a:rPr lang="en-GB" dirty="0"/>
              <a:t>improvements in food education qualifications and resources are needed;</a:t>
            </a:r>
          </a:p>
          <a:p>
            <a:pPr marL="342900" lvl="0" indent="-342900">
              <a:buFont typeface="Arial" panose="020B0604020202020204" pitchFamily="34" charset="0"/>
              <a:buChar char="•"/>
            </a:pPr>
            <a:r>
              <a:rPr lang="en-GB" dirty="0"/>
              <a:t>stronger reporting and evaluation needs to be in place.</a:t>
            </a:r>
          </a:p>
          <a:p>
            <a:endParaRPr lang="en-GB" dirty="0" smtClean="0"/>
          </a:p>
          <a:p>
            <a:r>
              <a:rPr lang="en-GB" dirty="0" smtClean="0"/>
              <a:t>For </a:t>
            </a:r>
            <a:r>
              <a:rPr lang="en-GB" dirty="0"/>
              <a:t>more information on the findings, and to read the full review, the report and appendices can be accessed at: </a:t>
            </a:r>
            <a:r>
              <a:rPr lang="en-GB" dirty="0">
                <a:hlinkClick r:id="rId2"/>
              </a:rPr>
              <a:t>http://</a:t>
            </a:r>
            <a:r>
              <a:rPr lang="en-GB" dirty="0" smtClean="0">
                <a:hlinkClick r:id="rId2"/>
              </a:rPr>
              <a:t>bit.ly/2hRBhwC</a:t>
            </a:r>
            <a:r>
              <a:rPr lang="en-GB" dirty="0" smtClean="0"/>
              <a:t> </a:t>
            </a:r>
            <a:endParaRPr lang="en-GB" dirty="0"/>
          </a:p>
        </p:txBody>
      </p:sp>
    </p:spTree>
    <p:extLst>
      <p:ext uri="{BB962C8B-B14F-4D97-AF65-F5344CB8AC3E}">
        <p14:creationId xmlns:p14="http://schemas.microsoft.com/office/powerpoint/2010/main" val="226647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967541" y="2492896"/>
            <a:ext cx="8736971" cy="720080"/>
          </a:xfrm>
        </p:spPr>
        <p:txBody>
          <a:bodyPr>
            <a:noAutofit/>
          </a:bodyPr>
          <a:lstStyle/>
          <a:p>
            <a:pPr algn="ctr"/>
            <a:r>
              <a:rPr lang="en-GB" sz="4800" b="1" dirty="0"/>
              <a:t>Opportunities for learning about food </a:t>
            </a:r>
            <a:r>
              <a:rPr lang="en-GB" sz="4800" b="1" dirty="0" smtClean="0"/>
              <a:t>and nutrition </a:t>
            </a:r>
            <a:r>
              <a:rPr lang="en-GB" sz="4800" b="1" dirty="0"/>
              <a:t>are limited</a:t>
            </a:r>
          </a:p>
        </p:txBody>
      </p:sp>
    </p:spTree>
    <p:extLst>
      <p:ext uri="{BB962C8B-B14F-4D97-AF65-F5344CB8AC3E}">
        <p14:creationId xmlns:p14="http://schemas.microsoft.com/office/powerpoint/2010/main" val="35656959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803" y="903446"/>
            <a:ext cx="7670453" cy="565708"/>
          </a:xfrm>
        </p:spPr>
        <p:txBody>
          <a:bodyPr>
            <a:normAutofit fontScale="90000"/>
          </a:bodyPr>
          <a:lstStyle/>
          <a:p>
            <a:r>
              <a:rPr lang="en-GB" dirty="0"/>
              <a:t>The impact of </a:t>
            </a:r>
            <a:r>
              <a:rPr lang="en-GB" dirty="0" smtClean="0"/>
              <a:t>the NC</a:t>
            </a:r>
            <a:endParaRPr lang="en-GB" dirty="0"/>
          </a:p>
        </p:txBody>
      </p:sp>
      <p:sp>
        <p:nvSpPr>
          <p:cNvPr id="3" name="Text Placeholder 2"/>
          <p:cNvSpPr>
            <a:spLocks noGrp="1"/>
          </p:cNvSpPr>
          <p:nvPr>
            <p:ph type="body" sz="quarter" idx="10"/>
          </p:nvPr>
        </p:nvSpPr>
        <p:spPr>
          <a:xfrm>
            <a:off x="730250" y="1916832"/>
            <a:ext cx="6105980" cy="4046086"/>
          </a:xfrm>
        </p:spPr>
        <p:txBody>
          <a:bodyPr/>
          <a:lstStyle/>
          <a:p>
            <a:r>
              <a:rPr lang="en-GB" b="1" dirty="0"/>
              <a:t>The impact of the introduction of the national curriculum in </a:t>
            </a:r>
            <a:r>
              <a:rPr lang="en-GB" b="1" dirty="0" smtClean="0"/>
              <a:t>2014</a:t>
            </a:r>
          </a:p>
          <a:p>
            <a:pPr marL="342900" indent="-342900">
              <a:buFont typeface="Arial" panose="020B0604020202020204" pitchFamily="34" charset="0"/>
              <a:buChar char="•"/>
            </a:pPr>
            <a:r>
              <a:rPr lang="en-GB" dirty="0" smtClean="0"/>
              <a:t>Around </a:t>
            </a:r>
            <a:r>
              <a:rPr lang="en-GB" b="1" dirty="0"/>
              <a:t>two-thirds</a:t>
            </a:r>
            <a:r>
              <a:rPr lang="en-GB" dirty="0"/>
              <a:t> of primary and secondary school teachers reported that the </a:t>
            </a:r>
            <a:r>
              <a:rPr lang="en-GB" dirty="0" smtClean="0"/>
              <a:t>introduction of </a:t>
            </a:r>
            <a:r>
              <a:rPr lang="en-GB" i="1" dirty="0"/>
              <a:t>Cooking and nutrition </a:t>
            </a:r>
            <a:r>
              <a:rPr lang="en-GB" dirty="0"/>
              <a:t>in the National Curriculum led to </a:t>
            </a:r>
            <a:r>
              <a:rPr lang="en-GB" b="1" dirty="0"/>
              <a:t>no change or a decrease </a:t>
            </a:r>
            <a:r>
              <a:rPr lang="en-GB" dirty="0" smtClean="0"/>
              <a:t>in </a:t>
            </a:r>
            <a:r>
              <a:rPr lang="en-GB" b="1" dirty="0" smtClean="0"/>
              <a:t>lesson </a:t>
            </a:r>
            <a:r>
              <a:rPr lang="en-GB" b="1" dirty="0"/>
              <a:t>length</a:t>
            </a:r>
            <a:r>
              <a:rPr lang="en-GB" dirty="0"/>
              <a:t>, </a:t>
            </a:r>
            <a:r>
              <a:rPr lang="en-GB" b="1" dirty="0"/>
              <a:t>funding</a:t>
            </a:r>
            <a:r>
              <a:rPr lang="en-GB" dirty="0"/>
              <a:t> and </a:t>
            </a:r>
            <a:r>
              <a:rPr lang="en-GB" b="1" dirty="0"/>
              <a:t>teaching resource provision</a:t>
            </a:r>
            <a:r>
              <a:rPr lang="en-GB" dirty="0" smtClean="0"/>
              <a:t>.</a:t>
            </a:r>
          </a:p>
          <a:p>
            <a:pPr marL="342900" indent="-342900">
              <a:buFont typeface="Arial" panose="020B0604020202020204" pitchFamily="34" charset="0"/>
              <a:buChar char="•"/>
            </a:pPr>
            <a:r>
              <a:rPr lang="en-GB" dirty="0" smtClean="0"/>
              <a:t>Just over 50% primary schools have less than 10 hours of food education a year (14% secondary schools). </a:t>
            </a:r>
          </a:p>
          <a:p>
            <a:pPr marL="342900" indent="-342900">
              <a:buFont typeface="Arial" panose="020B0604020202020204" pitchFamily="34" charset="0"/>
              <a:buChar char="•"/>
            </a:pPr>
            <a:r>
              <a:rPr lang="en-GB" dirty="0" smtClean="0"/>
              <a:t>The teaching emphasis varies … less teaching around food choice and food origins.</a:t>
            </a:r>
            <a:endParaRPr lang="en-GB"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0085" y="2108657"/>
            <a:ext cx="4793229" cy="1720973"/>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0085" y="4107792"/>
            <a:ext cx="4701878" cy="1855125"/>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3235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730250" y="2492896"/>
            <a:ext cx="10963767" cy="2880320"/>
          </a:xfrm>
        </p:spPr>
        <p:txBody>
          <a:bodyPr>
            <a:noAutofit/>
          </a:bodyPr>
          <a:lstStyle/>
          <a:p>
            <a:pPr algn="ctr"/>
            <a:r>
              <a:rPr lang="en-GB" sz="4800" b="1" dirty="0"/>
              <a:t>Teachers are constrained in their delivery of food education </a:t>
            </a:r>
            <a:r>
              <a:rPr lang="en-GB" sz="4800" b="1" dirty="0" smtClean="0"/>
              <a:t>…</a:t>
            </a:r>
          </a:p>
          <a:p>
            <a:pPr algn="ctr"/>
            <a:endParaRPr lang="en-GB" sz="4800" b="1" dirty="0"/>
          </a:p>
          <a:p>
            <a:pPr algn="ctr"/>
            <a:r>
              <a:rPr lang="en-GB" sz="3200" dirty="0" smtClean="0"/>
              <a:t>… by </a:t>
            </a:r>
            <a:r>
              <a:rPr lang="en-GB" sz="3200" dirty="0"/>
              <a:t>a lack of time, budget </a:t>
            </a:r>
            <a:r>
              <a:rPr lang="en-GB" sz="3200" dirty="0" smtClean="0"/>
              <a:t>and resources </a:t>
            </a:r>
            <a:r>
              <a:rPr lang="en-GB" sz="3200" dirty="0"/>
              <a:t>and limited opportunities for </a:t>
            </a:r>
            <a:r>
              <a:rPr lang="en-GB" sz="3200" dirty="0" smtClean="0"/>
              <a:t>continuing professional </a:t>
            </a:r>
            <a:r>
              <a:rPr lang="en-GB" sz="3200" dirty="0"/>
              <a:t>development</a:t>
            </a:r>
          </a:p>
        </p:txBody>
      </p:sp>
    </p:spTree>
    <p:extLst>
      <p:ext uri="{BB962C8B-B14F-4D97-AF65-F5344CB8AC3E}">
        <p14:creationId xmlns:p14="http://schemas.microsoft.com/office/powerpoint/2010/main" val="33120611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803" y="903446"/>
            <a:ext cx="7670453" cy="565708"/>
          </a:xfrm>
        </p:spPr>
        <p:txBody>
          <a:bodyPr>
            <a:normAutofit fontScale="90000"/>
          </a:bodyPr>
          <a:lstStyle/>
          <a:p>
            <a:r>
              <a:rPr lang="en-GB" dirty="0" smtClean="0"/>
              <a:t>Delivery of food education</a:t>
            </a:r>
            <a:endParaRPr lang="en-GB" dirty="0"/>
          </a:p>
        </p:txBody>
      </p:sp>
      <p:sp>
        <p:nvSpPr>
          <p:cNvPr id="3" name="Text Placeholder 2"/>
          <p:cNvSpPr>
            <a:spLocks noGrp="1"/>
          </p:cNvSpPr>
          <p:nvPr>
            <p:ph type="body" sz="quarter" idx="10"/>
          </p:nvPr>
        </p:nvSpPr>
        <p:spPr>
          <a:xfrm>
            <a:off x="730249" y="1916832"/>
            <a:ext cx="6657521" cy="4046086"/>
          </a:xfrm>
        </p:spPr>
        <p:txBody>
          <a:bodyPr/>
          <a:lstStyle/>
          <a:p>
            <a:pPr marL="342900" indent="-342900">
              <a:buFont typeface="Arial" panose="020B0604020202020204" pitchFamily="34" charset="0"/>
              <a:buChar char="•"/>
            </a:pPr>
            <a:r>
              <a:rPr lang="en-GB" dirty="0" smtClean="0"/>
              <a:t>Lack of time, budget and facilities and resources are seen as barriers to teaching the content of the curriculum.</a:t>
            </a:r>
          </a:p>
          <a:p>
            <a:pPr marL="342900" indent="-342900">
              <a:buFont typeface="Arial" panose="020B0604020202020204" pitchFamily="34" charset="0"/>
              <a:buChar char="•"/>
            </a:pPr>
            <a:r>
              <a:rPr lang="en-GB" dirty="0" smtClean="0"/>
              <a:t>Staff training and experience is challenging, especially for secondary schools.</a:t>
            </a:r>
          </a:p>
          <a:p>
            <a:pPr marL="342900" indent="-342900">
              <a:buFont typeface="Arial" panose="020B0604020202020204" pitchFamily="34" charset="0"/>
              <a:buChar char="•"/>
            </a:pPr>
            <a:r>
              <a:rPr lang="en-GB" dirty="0" smtClean="0"/>
              <a:t>Recommendation: KPIs for food education (minimum standards)</a:t>
            </a:r>
          </a:p>
          <a:p>
            <a:endParaRPr lang="en-GB" dirty="0" smtClean="0"/>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6114" y="2036575"/>
            <a:ext cx="4158634" cy="2765654"/>
          </a:xfrm>
          <a:prstGeom prst="rect">
            <a:avLst/>
          </a:prstGeom>
        </p:spPr>
      </p:pic>
    </p:spTree>
    <p:extLst>
      <p:ext uri="{BB962C8B-B14F-4D97-AF65-F5344CB8AC3E}">
        <p14:creationId xmlns:p14="http://schemas.microsoft.com/office/powerpoint/2010/main" val="176506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KPIs</a:t>
            </a:r>
            <a:endParaRPr lang="en-GB" dirty="0"/>
          </a:p>
        </p:txBody>
      </p:sp>
      <p:sp>
        <p:nvSpPr>
          <p:cNvPr id="4" name="TextBox 3"/>
          <p:cNvSpPr txBox="1"/>
          <p:nvPr/>
        </p:nvSpPr>
        <p:spPr>
          <a:xfrm>
            <a:off x="815413" y="1712997"/>
            <a:ext cx="5280587" cy="3231654"/>
          </a:xfrm>
          <a:prstGeom prst="rect">
            <a:avLst/>
          </a:prstGeom>
          <a:noFill/>
        </p:spPr>
        <p:txBody>
          <a:bodyPr wrap="square" rtlCol="0">
            <a:spAutoFit/>
          </a:bodyPr>
          <a:lstStyle/>
          <a:p>
            <a:r>
              <a:rPr lang="en-GB" sz="1700" b="1" dirty="0">
                <a:latin typeface="Arial" panose="020B0604020202020204" pitchFamily="34" charset="0"/>
                <a:cs typeface="Arial" panose="020B0604020202020204" pitchFamily="34" charset="0"/>
              </a:rPr>
              <a:t>As a minimum, all primary school pupils should have:</a:t>
            </a:r>
          </a:p>
          <a:p>
            <a:r>
              <a:rPr lang="en-GB" sz="1700" dirty="0">
                <a:latin typeface="Arial" panose="020B0604020202020204" pitchFamily="34" charset="0"/>
                <a:cs typeface="Arial" panose="020B0604020202020204" pitchFamily="34" charset="0"/>
              </a:rPr>
              <a:t>• 18 hours per year on food education, of which 12 hours should be practical</a:t>
            </a:r>
          </a:p>
          <a:p>
            <a:r>
              <a:rPr lang="en-GB" sz="1700" dirty="0">
                <a:latin typeface="Arial" panose="020B0604020202020204" pitchFamily="34" charset="0"/>
                <a:cs typeface="Arial" panose="020B0604020202020204" pitchFamily="34" charset="0"/>
              </a:rPr>
              <a:t>• experiences in:</a:t>
            </a:r>
          </a:p>
          <a:p>
            <a:pPr lvl="1"/>
            <a:r>
              <a:rPr lang="en-GB" sz="1700" dirty="0">
                <a:latin typeface="Arial" panose="020B0604020202020204" pitchFamily="34" charset="0"/>
                <a:cs typeface="Arial" panose="020B0604020202020204" pitchFamily="34" charset="0"/>
              </a:rPr>
              <a:t>• growing food and learning about food origins</a:t>
            </a:r>
          </a:p>
          <a:p>
            <a:pPr lvl="1"/>
            <a:r>
              <a:rPr lang="en-GB" sz="1700" dirty="0">
                <a:latin typeface="Arial" panose="020B0604020202020204" pitchFamily="34" charset="0"/>
                <a:cs typeface="Arial" panose="020B0604020202020204" pitchFamily="34" charset="0"/>
              </a:rPr>
              <a:t>• preparing and cooking ingredients for (predominantly savoury) dishes</a:t>
            </a:r>
          </a:p>
          <a:p>
            <a:pPr lvl="1"/>
            <a:r>
              <a:rPr lang="en-GB" sz="1700" dirty="0">
                <a:latin typeface="Arial" panose="020B0604020202020204" pitchFamily="34" charset="0"/>
                <a:cs typeface="Arial" panose="020B0604020202020204" pitchFamily="34" charset="0"/>
              </a:rPr>
              <a:t>• applying healthy eating in context of their health and wellbeing</a:t>
            </a:r>
          </a:p>
          <a:p>
            <a:r>
              <a:rPr lang="en-GB" sz="1700" dirty="0">
                <a:latin typeface="Arial" panose="020B0604020202020204" pitchFamily="34" charset="0"/>
                <a:cs typeface="Arial" panose="020B0604020202020204" pitchFamily="34" charset="0"/>
              </a:rPr>
              <a:t>• their ingredients provided for lessons</a:t>
            </a:r>
          </a:p>
          <a:p>
            <a:r>
              <a:rPr lang="en-GB" sz="1700" dirty="0">
                <a:latin typeface="Arial" panose="020B0604020202020204" pitchFamily="34" charset="0"/>
                <a:cs typeface="Arial" panose="020B0604020202020204" pitchFamily="34" charset="0"/>
              </a:rPr>
              <a:t>• a safe and hygienic space to learn how to </a:t>
            </a:r>
            <a:r>
              <a:rPr lang="en-GB" sz="1700" dirty="0" smtClean="0">
                <a:latin typeface="Arial" panose="020B0604020202020204" pitchFamily="34" charset="0"/>
                <a:cs typeface="Arial" panose="020B0604020202020204" pitchFamily="34" charset="0"/>
              </a:rPr>
              <a:t>cook.</a:t>
            </a:r>
            <a:endParaRPr lang="en-GB" sz="1700" dirty="0">
              <a:latin typeface="Arial" panose="020B0604020202020204" pitchFamily="34" charset="0"/>
              <a:cs typeface="Arial" panose="020B0604020202020204" pitchFamily="34" charset="0"/>
            </a:endParaRPr>
          </a:p>
        </p:txBody>
      </p:sp>
      <p:sp>
        <p:nvSpPr>
          <p:cNvPr id="5" name="TextBox 4"/>
          <p:cNvSpPr txBox="1"/>
          <p:nvPr/>
        </p:nvSpPr>
        <p:spPr>
          <a:xfrm>
            <a:off x="6576053" y="1712997"/>
            <a:ext cx="5280587" cy="3231654"/>
          </a:xfrm>
          <a:prstGeom prst="rect">
            <a:avLst/>
          </a:prstGeom>
          <a:noFill/>
        </p:spPr>
        <p:txBody>
          <a:bodyPr wrap="square" rtlCol="0">
            <a:spAutoFit/>
          </a:bodyPr>
          <a:lstStyle/>
          <a:p>
            <a:r>
              <a:rPr lang="en-GB" sz="1700" b="1" dirty="0">
                <a:latin typeface="Arial" panose="020B0604020202020204" pitchFamily="34" charset="0"/>
                <a:cs typeface="Arial" panose="020B0604020202020204" pitchFamily="34" charset="0"/>
              </a:rPr>
              <a:t>As a minimum, all secondary school pupils should have:</a:t>
            </a:r>
          </a:p>
          <a:p>
            <a:r>
              <a:rPr lang="en-GB" sz="1700" dirty="0">
                <a:latin typeface="Arial" panose="020B0604020202020204" pitchFamily="34" charset="0"/>
                <a:cs typeface="Arial" panose="020B0604020202020204" pitchFamily="34" charset="0"/>
              </a:rPr>
              <a:t>• 24 hours per year on food education, of which 16 hours should be practical</a:t>
            </a:r>
          </a:p>
          <a:p>
            <a:r>
              <a:rPr lang="en-GB" sz="1700" dirty="0">
                <a:latin typeface="Arial" panose="020B0604020202020204" pitchFamily="34" charset="0"/>
                <a:cs typeface="Arial" panose="020B0604020202020204" pitchFamily="34" charset="0"/>
              </a:rPr>
              <a:t>• experiences in:</a:t>
            </a:r>
          </a:p>
          <a:p>
            <a:pPr lvl="1"/>
            <a:r>
              <a:rPr lang="en-GB" sz="1700" dirty="0">
                <a:latin typeface="Arial" panose="020B0604020202020204" pitchFamily="34" charset="0"/>
                <a:cs typeface="Arial" panose="020B0604020202020204" pitchFamily="34" charset="0"/>
              </a:rPr>
              <a:t>• growing food and learning about food origins</a:t>
            </a:r>
          </a:p>
          <a:p>
            <a:pPr lvl="1"/>
            <a:r>
              <a:rPr lang="en-GB" sz="1700" dirty="0">
                <a:latin typeface="Arial" panose="020B0604020202020204" pitchFamily="34" charset="0"/>
                <a:cs typeface="Arial" panose="020B0604020202020204" pitchFamily="34" charset="0"/>
              </a:rPr>
              <a:t>• preparing and cooking ingredients for dishes</a:t>
            </a:r>
          </a:p>
          <a:p>
            <a:pPr lvl="1"/>
            <a:r>
              <a:rPr lang="en-GB" sz="1700" dirty="0">
                <a:latin typeface="Arial" panose="020B0604020202020204" pitchFamily="34" charset="0"/>
                <a:cs typeface="Arial" panose="020B0604020202020204" pitchFamily="34" charset="0"/>
              </a:rPr>
              <a:t>• applying healthy eating in context of their health and wellbeing</a:t>
            </a:r>
          </a:p>
          <a:p>
            <a:r>
              <a:rPr lang="en-GB" sz="1700" dirty="0">
                <a:latin typeface="Arial" panose="020B0604020202020204" pitchFamily="34" charset="0"/>
                <a:cs typeface="Arial" panose="020B0604020202020204" pitchFamily="34" charset="0"/>
              </a:rPr>
              <a:t>• cooking lessons that are no shorter than 60 </a:t>
            </a:r>
            <a:r>
              <a:rPr lang="en-GB" sz="1700" dirty="0" smtClean="0">
                <a:latin typeface="Arial" panose="020B0604020202020204" pitchFamily="34" charset="0"/>
                <a:cs typeface="Arial" panose="020B0604020202020204" pitchFamily="34" charset="0"/>
              </a:rPr>
              <a:t>minutes</a:t>
            </a:r>
          </a:p>
          <a:p>
            <a:r>
              <a:rPr lang="en-GB" sz="1700" dirty="0">
                <a:latin typeface="Arial" panose="020B0604020202020204" pitchFamily="34" charset="0"/>
                <a:cs typeface="Arial" panose="020B0604020202020204" pitchFamily="34" charset="0"/>
              </a:rPr>
              <a:t>• </a:t>
            </a:r>
            <a:r>
              <a:rPr lang="en-GB" sz="1700" dirty="0" smtClean="0">
                <a:latin typeface="Arial" panose="020B0604020202020204" pitchFamily="34" charset="0"/>
                <a:cs typeface="Arial" panose="020B0604020202020204" pitchFamily="34" charset="0"/>
              </a:rPr>
              <a:t>their </a:t>
            </a:r>
            <a:r>
              <a:rPr lang="en-GB" sz="1700" dirty="0">
                <a:latin typeface="Arial" panose="020B0604020202020204" pitchFamily="34" charset="0"/>
                <a:cs typeface="Arial" panose="020B0604020202020204" pitchFamily="34" charset="0"/>
              </a:rPr>
              <a:t>ingredients provided for </a:t>
            </a:r>
            <a:r>
              <a:rPr lang="en-GB" sz="1700" dirty="0" smtClean="0">
                <a:latin typeface="Arial" panose="020B0604020202020204" pitchFamily="34" charset="0"/>
                <a:cs typeface="Arial" panose="020B0604020202020204" pitchFamily="34" charset="0"/>
              </a:rPr>
              <a:t>lessons.</a:t>
            </a:r>
            <a:endParaRPr lang="en-GB" sz="1700" dirty="0">
              <a:latin typeface="Arial" panose="020B0604020202020204" pitchFamily="34" charset="0"/>
              <a:cs typeface="Arial" panose="020B0604020202020204" pitchFamily="34" charset="0"/>
            </a:endParaRPr>
          </a:p>
        </p:txBody>
      </p:sp>
      <p:sp>
        <p:nvSpPr>
          <p:cNvPr id="3" name="TextBox 2"/>
          <p:cNvSpPr txBox="1"/>
          <p:nvPr/>
        </p:nvSpPr>
        <p:spPr>
          <a:xfrm>
            <a:off x="527381" y="5762509"/>
            <a:ext cx="10369152" cy="246221"/>
          </a:xfrm>
          <a:prstGeom prst="rect">
            <a:avLst/>
          </a:prstGeom>
          <a:noFill/>
        </p:spPr>
        <p:txBody>
          <a:bodyPr wrap="square" rtlCol="0">
            <a:spAutoFit/>
          </a:bodyPr>
          <a:lstStyle/>
          <a:p>
            <a:r>
              <a:rPr lang="en-GB" sz="1000" dirty="0" smtClean="0">
                <a:latin typeface="Arial" panose="020B0604020202020204" pitchFamily="34" charset="0"/>
                <a:cs typeface="Arial" panose="020B0604020202020204" pitchFamily="34" charset="0"/>
              </a:rPr>
              <a:t>Draft KPIs, provided by the BNF to the Jamie Oliver Food Foundation 2017</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961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500"/>
                                        <p:tgtEl>
                                          <p:spTgt spid="4">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fade">
                                      <p:cBhvr>
                                        <p:cTn id="33" dur="500"/>
                                        <p:tgtEl>
                                          <p:spTgt spid="5">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fade">
                                      <p:cBhvr>
                                        <p:cTn id="36" dur="500"/>
                                        <p:tgtEl>
                                          <p:spTgt spid="5">
                                            <p:txEl>
                                              <p:pRg st="1" end="1"/>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Effect transition="in" filter="fade">
                                      <p:cBhvr>
                                        <p:cTn id="39" dur="500"/>
                                        <p:tgtEl>
                                          <p:spTgt spid="5">
                                            <p:txEl>
                                              <p:pRg st="2" end="2"/>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fade">
                                      <p:cBhvr>
                                        <p:cTn id="42" dur="500"/>
                                        <p:tgtEl>
                                          <p:spTgt spid="5">
                                            <p:txEl>
                                              <p:pRg st="3" end="3"/>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
                                            <p:txEl>
                                              <p:pRg st="4" end="4"/>
                                            </p:txEl>
                                          </p:spTgt>
                                        </p:tgtEl>
                                        <p:attrNameLst>
                                          <p:attrName>style.visibility</p:attrName>
                                        </p:attrNameLst>
                                      </p:cBhvr>
                                      <p:to>
                                        <p:strVal val="visible"/>
                                      </p:to>
                                    </p:set>
                                    <p:animEffect transition="in" filter="fade">
                                      <p:cBhvr>
                                        <p:cTn id="45" dur="500"/>
                                        <p:tgtEl>
                                          <p:spTgt spid="5">
                                            <p:txEl>
                                              <p:pRg st="4" end="4"/>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
                                            <p:txEl>
                                              <p:pRg st="5" end="5"/>
                                            </p:txEl>
                                          </p:spTgt>
                                        </p:tgtEl>
                                        <p:attrNameLst>
                                          <p:attrName>style.visibility</p:attrName>
                                        </p:attrNameLst>
                                      </p:cBhvr>
                                      <p:to>
                                        <p:strVal val="visible"/>
                                      </p:to>
                                    </p:set>
                                    <p:animEffect transition="in" filter="fade">
                                      <p:cBhvr>
                                        <p:cTn id="48" dur="500"/>
                                        <p:tgtEl>
                                          <p:spTgt spid="5">
                                            <p:txEl>
                                              <p:pRg st="5" end="5"/>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
                                            <p:txEl>
                                              <p:pRg st="6" end="6"/>
                                            </p:txEl>
                                          </p:spTgt>
                                        </p:tgtEl>
                                        <p:attrNameLst>
                                          <p:attrName>style.visibility</p:attrName>
                                        </p:attrNameLst>
                                      </p:cBhvr>
                                      <p:to>
                                        <p:strVal val="visible"/>
                                      </p:to>
                                    </p:set>
                                    <p:animEffect transition="in" filter="fade">
                                      <p:cBhvr>
                                        <p:cTn id="51" dur="500"/>
                                        <p:tgtEl>
                                          <p:spTgt spid="5">
                                            <p:txEl>
                                              <p:pRg st="6" end="6"/>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
                                            <p:txEl>
                                              <p:pRg st="7" end="7"/>
                                            </p:txEl>
                                          </p:spTgt>
                                        </p:tgtEl>
                                        <p:attrNameLst>
                                          <p:attrName>style.visibility</p:attrName>
                                        </p:attrNameLst>
                                      </p:cBhvr>
                                      <p:to>
                                        <p:strVal val="visible"/>
                                      </p:to>
                                    </p:set>
                                    <p:animEffect transition="in" filter="fade">
                                      <p:cBhvr>
                                        <p:cTn id="54"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5134" y="2736810"/>
            <a:ext cx="5822107" cy="553998"/>
          </a:xfrm>
          <a:prstGeom prst="rect">
            <a:avLst/>
          </a:prstGeom>
          <a:noFill/>
        </p:spPr>
        <p:txBody>
          <a:bodyPr wrap="none" lIns="0" tIns="0" rIns="0" bIns="0" rtlCol="0">
            <a:spAutoFit/>
          </a:bodyPr>
          <a:lstStyle/>
          <a:p>
            <a:r>
              <a:rPr lang="en-US" sz="3600" b="1" dirty="0" smtClean="0">
                <a:latin typeface="Arial"/>
                <a:ea typeface="Verdana" charset="0"/>
                <a:cs typeface="Arial"/>
              </a:rPr>
              <a:t>The importance of training</a:t>
            </a:r>
            <a:endParaRPr lang="en-US" sz="3600" b="1" dirty="0">
              <a:latin typeface="Arial"/>
              <a:ea typeface="Verdana" charset="0"/>
              <a:cs typeface="Arial"/>
            </a:endParaRPr>
          </a:p>
        </p:txBody>
      </p:sp>
      <p:pic>
        <p:nvPicPr>
          <p:cNvPr id="3" name="Picture 2" descr="S:\Shared\BNF Online Training\2. BNF Courses\Primary and secondary school\Primary\Wem - photos\Photos at Newtown CE Primary\Favourites\P1000129.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752864" y="2274739"/>
            <a:ext cx="3873080" cy="3688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0796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Teacher training</a:t>
            </a:r>
            <a:endParaRPr lang="en-GB" dirty="0"/>
          </a:p>
        </p:txBody>
      </p:sp>
      <p:sp>
        <p:nvSpPr>
          <p:cNvPr id="3" name="Text Placeholder 2"/>
          <p:cNvSpPr>
            <a:spLocks noGrp="1"/>
          </p:cNvSpPr>
          <p:nvPr>
            <p:ph type="body" sz="quarter" idx="10"/>
          </p:nvPr>
        </p:nvSpPr>
        <p:spPr>
          <a:xfrm>
            <a:off x="609599" y="1854200"/>
            <a:ext cx="7431315" cy="4070350"/>
          </a:xfrm>
        </p:spPr>
        <p:txBody>
          <a:bodyPr>
            <a:normAutofit lnSpcReduction="10000"/>
          </a:bodyPr>
          <a:lstStyle/>
          <a:p>
            <a:pPr marL="342900" indent="-342900">
              <a:buFont typeface="Arial" panose="020B0604020202020204" pitchFamily="34" charset="0"/>
              <a:buChar char="•"/>
            </a:pPr>
            <a:r>
              <a:rPr lang="en-GB" dirty="0" smtClean="0"/>
              <a:t>Food and nutrition compulsory in curriculum – yet, what support is available for the workforce?</a:t>
            </a:r>
          </a:p>
          <a:p>
            <a:pPr marL="342900" indent="-342900">
              <a:buFont typeface="Arial" panose="020B0604020202020204" pitchFamily="34" charset="0"/>
              <a:buChar char="•"/>
            </a:pPr>
            <a:r>
              <a:rPr lang="en-GB" dirty="0" smtClean="0"/>
              <a:t>Teachers of children aged 5 to 11 years</a:t>
            </a:r>
          </a:p>
          <a:p>
            <a:pPr marL="1028700" lvl="1" indent="-342900">
              <a:buFont typeface="Arial" panose="020B0604020202020204" pitchFamily="34" charset="0"/>
              <a:buChar char="•"/>
            </a:pPr>
            <a:r>
              <a:rPr lang="en-GB" sz="2000" dirty="0" smtClean="0">
                <a:latin typeface="Arial" panose="020B0604020202020204" pitchFamily="34" charset="0"/>
                <a:cs typeface="Arial" panose="020B0604020202020204" pitchFamily="34" charset="0"/>
              </a:rPr>
              <a:t>Teacher </a:t>
            </a:r>
            <a:r>
              <a:rPr lang="en-GB" sz="2000" dirty="0">
                <a:latin typeface="Arial" panose="020B0604020202020204" pitchFamily="34" charset="0"/>
                <a:cs typeface="Arial" panose="020B0604020202020204" pitchFamily="34" charset="0"/>
              </a:rPr>
              <a:t>feedback indicated low level of food and nutrition training and support</a:t>
            </a:r>
          </a:p>
          <a:p>
            <a:pPr marL="1028700" lvl="1"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1 in 3 have had food training (in food safety only</a:t>
            </a:r>
            <a:r>
              <a:rPr lang="en-GB" sz="2000" dirty="0" smtClean="0">
                <a:latin typeface="Arial" panose="020B0604020202020204" pitchFamily="34" charset="0"/>
                <a:cs typeface="Arial" panose="020B0604020202020204" pitchFamily="34" charset="0"/>
              </a:rPr>
              <a:t>)</a:t>
            </a:r>
          </a:p>
          <a:p>
            <a:pPr marL="1028700" lvl="1"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Design &amp; Technology Association reports that during the training year, a trainee might receive around three hours of D&amp;T study (with food just being one part) </a:t>
            </a:r>
          </a:p>
          <a:p>
            <a:pPr marL="342900" indent="-342900">
              <a:buFont typeface="Arial" panose="020B0604020202020204" pitchFamily="34" charset="0"/>
              <a:buChar char="•"/>
            </a:pPr>
            <a:r>
              <a:rPr lang="en-GB" dirty="0" smtClean="0"/>
              <a:t>Teachers of children aged 11 to 16 years</a:t>
            </a:r>
            <a:endParaRPr lang="en-GB" dirty="0"/>
          </a:p>
          <a:p>
            <a:pPr marL="1028700" lvl="1" indent="-342900">
              <a:buFont typeface="Arial" panose="020B0604020202020204" pitchFamily="34" charset="0"/>
              <a:buChar char="•"/>
            </a:pPr>
            <a:r>
              <a:rPr lang="en-GB" sz="2000" dirty="0" smtClean="0">
                <a:latin typeface="Arial" panose="020B0604020202020204" pitchFamily="34" charset="0"/>
                <a:cs typeface="Arial" panose="020B0604020202020204" pitchFamily="34" charset="0"/>
              </a:rPr>
              <a:t>Increasing number of non-specialist teachers </a:t>
            </a:r>
          </a:p>
          <a:p>
            <a:pPr marL="1028700" lvl="1" indent="-342900">
              <a:buFont typeface="Arial" panose="020B0604020202020204" pitchFamily="34" charset="0"/>
              <a:buChar char="•"/>
            </a:pPr>
            <a:r>
              <a:rPr lang="en-GB" sz="2000" dirty="0" smtClean="0">
                <a:latin typeface="Arial" panose="020B0604020202020204" pitchFamily="34" charset="0"/>
                <a:cs typeface="Arial" panose="020B0604020202020204" pitchFamily="34" charset="0"/>
              </a:rPr>
              <a:t>Low level entering the profession (35 ‘food’ specific places in 2017/18 in England)</a:t>
            </a:r>
            <a:endParaRPr lang="en-GB" sz="2000" dirty="0">
              <a:latin typeface="Arial" panose="020B0604020202020204" pitchFamily="34" charset="0"/>
              <a:cs typeface="Arial" panose="020B0604020202020204" pitchFamily="34" charset="0"/>
            </a:endParaRPr>
          </a:p>
        </p:txBody>
      </p:sp>
      <p:sp>
        <p:nvSpPr>
          <p:cNvPr id="4" name="Rectangle 3"/>
          <p:cNvSpPr/>
          <p:nvPr/>
        </p:nvSpPr>
        <p:spPr>
          <a:xfrm>
            <a:off x="0" y="6192696"/>
            <a:ext cx="3004457" cy="646331"/>
          </a:xfrm>
          <a:prstGeom prst="rect">
            <a:avLst/>
          </a:prstGeom>
        </p:spPr>
        <p:txBody>
          <a:bodyPr wrap="square">
            <a:spAutoFit/>
          </a:bodyPr>
          <a:lstStyle/>
          <a:p>
            <a:pPr fontAlgn="base"/>
            <a:r>
              <a:rPr lang="en-GB" sz="900" dirty="0" smtClean="0">
                <a:solidFill>
                  <a:prstClr val="black"/>
                </a:solidFill>
                <a:latin typeface="Arial" panose="020B0604020202020204" pitchFamily="34" charset="0"/>
                <a:cs typeface="Arial" panose="020B0604020202020204" pitchFamily="34" charset="0"/>
              </a:rPr>
              <a:t>Schneider, E Theobald, C (2016) Development </a:t>
            </a:r>
            <a:r>
              <a:rPr lang="en-GB" sz="900" dirty="0">
                <a:solidFill>
                  <a:prstClr val="black"/>
                </a:solidFill>
                <a:latin typeface="Arial" panose="020B0604020202020204" pitchFamily="34" charset="0"/>
                <a:cs typeface="Arial" panose="020B0604020202020204" pitchFamily="34" charset="0"/>
              </a:rPr>
              <a:t>and evaluation of food and nutrition teaching kits for teachers of primary </a:t>
            </a:r>
            <a:r>
              <a:rPr lang="en-GB" sz="900" dirty="0" smtClean="0">
                <a:solidFill>
                  <a:prstClr val="black"/>
                </a:solidFill>
                <a:latin typeface="Arial" panose="020B0604020202020204" pitchFamily="34" charset="0"/>
                <a:cs typeface="Arial" panose="020B0604020202020204" pitchFamily="34" charset="0"/>
              </a:rPr>
              <a:t>schoolchildren, </a:t>
            </a:r>
            <a:r>
              <a:rPr lang="en-GB" sz="900" i="1" dirty="0" smtClean="0">
                <a:solidFill>
                  <a:prstClr val="black"/>
                </a:solidFill>
                <a:latin typeface="Arial" panose="020B0604020202020204" pitchFamily="34" charset="0"/>
                <a:cs typeface="Arial" panose="020B0604020202020204" pitchFamily="34" charset="0"/>
              </a:rPr>
              <a:t>Nutrition Bulletin </a:t>
            </a:r>
            <a:r>
              <a:rPr lang="en-GB" sz="900" dirty="0" smtClean="0">
                <a:solidFill>
                  <a:prstClr val="black"/>
                </a:solidFill>
                <a:latin typeface="Arial" panose="020B0604020202020204" pitchFamily="34" charset="0"/>
                <a:cs typeface="Arial" panose="020B0604020202020204" pitchFamily="34" charset="0"/>
              </a:rPr>
              <a:t>41(1): 55-66</a:t>
            </a:r>
            <a:endParaRPr lang="en-GB" sz="900" dirty="0">
              <a:solidFill>
                <a:prstClr val="black"/>
              </a:solidFill>
              <a:latin typeface="Arial" panose="020B0604020202020204" pitchFamily="34" charset="0"/>
              <a:cs typeface="Arial" panose="020B0604020202020204" pitchFamily="34" charset="0"/>
            </a:endParaRPr>
          </a:p>
        </p:txBody>
      </p:sp>
      <p:sp>
        <p:nvSpPr>
          <p:cNvPr id="5" name="Rectangle 4"/>
          <p:cNvSpPr/>
          <p:nvPr/>
        </p:nvSpPr>
        <p:spPr>
          <a:xfrm>
            <a:off x="2815770" y="6192696"/>
            <a:ext cx="3294743" cy="507831"/>
          </a:xfrm>
          <a:prstGeom prst="rect">
            <a:avLst/>
          </a:prstGeom>
        </p:spPr>
        <p:txBody>
          <a:bodyPr wrap="square">
            <a:spAutoFit/>
          </a:bodyPr>
          <a:lstStyle/>
          <a:p>
            <a:pPr fontAlgn="base"/>
            <a:r>
              <a:rPr lang="en-GB" sz="900" dirty="0" smtClean="0">
                <a:solidFill>
                  <a:prstClr val="black"/>
                </a:solidFill>
                <a:latin typeface="Arial" panose="020B0604020202020204" pitchFamily="34" charset="0"/>
                <a:cs typeface="Arial" panose="020B0604020202020204" pitchFamily="34" charset="0"/>
              </a:rPr>
              <a:t>Meek F (2016) The </a:t>
            </a:r>
            <a:r>
              <a:rPr lang="en-GB" sz="900" dirty="0">
                <a:solidFill>
                  <a:prstClr val="black"/>
                </a:solidFill>
                <a:latin typeface="Arial" panose="020B0604020202020204" pitchFamily="34" charset="0"/>
                <a:cs typeface="Arial" panose="020B0604020202020204" pitchFamily="34" charset="0"/>
              </a:rPr>
              <a:t>Food Teacher Professional Portfolio – a personal and professional development </a:t>
            </a:r>
            <a:r>
              <a:rPr lang="en-GB" sz="900" dirty="0" smtClean="0">
                <a:solidFill>
                  <a:prstClr val="black"/>
                </a:solidFill>
                <a:latin typeface="Arial" panose="020B0604020202020204" pitchFamily="34" charset="0"/>
                <a:cs typeface="Arial" panose="020B0604020202020204" pitchFamily="34" charset="0"/>
              </a:rPr>
              <a:t>programme for </a:t>
            </a:r>
            <a:r>
              <a:rPr lang="en-GB" sz="900" dirty="0">
                <a:solidFill>
                  <a:prstClr val="black"/>
                </a:solidFill>
                <a:latin typeface="Arial" panose="020B0604020202020204" pitchFamily="34" charset="0"/>
                <a:cs typeface="Arial" panose="020B0604020202020204" pitchFamily="34" charset="0"/>
              </a:rPr>
              <a:t>secondary food </a:t>
            </a:r>
            <a:r>
              <a:rPr lang="en-GB" sz="900" dirty="0" smtClean="0">
                <a:solidFill>
                  <a:prstClr val="black"/>
                </a:solidFill>
                <a:latin typeface="Arial" panose="020B0604020202020204" pitchFamily="34" charset="0"/>
                <a:cs typeface="Arial" panose="020B0604020202020204" pitchFamily="34" charset="0"/>
              </a:rPr>
              <a:t>teachers, </a:t>
            </a:r>
            <a:r>
              <a:rPr lang="en-GB" sz="900" i="1" dirty="0" smtClean="0">
                <a:solidFill>
                  <a:prstClr val="black"/>
                </a:solidFill>
                <a:latin typeface="Arial" panose="020B0604020202020204" pitchFamily="34" charset="0"/>
                <a:cs typeface="Arial" panose="020B0604020202020204" pitchFamily="34" charset="0"/>
              </a:rPr>
              <a:t>Nutrition Bulletin </a:t>
            </a:r>
            <a:r>
              <a:rPr lang="en-GB" sz="900" dirty="0" smtClean="0">
                <a:solidFill>
                  <a:prstClr val="black"/>
                </a:solidFill>
                <a:latin typeface="Arial" panose="020B0604020202020204" pitchFamily="34" charset="0"/>
                <a:cs typeface="Arial" panose="020B0604020202020204" pitchFamily="34" charset="0"/>
              </a:rPr>
              <a:t>41(4): 365-371 </a:t>
            </a:r>
            <a:endParaRPr lang="en-GB" sz="900" dirty="0">
              <a:solidFill>
                <a:prstClr val="black"/>
              </a:solidFill>
              <a:latin typeface="Arial" panose="020B0604020202020204" pitchFamily="34" charset="0"/>
              <a:cs typeface="Arial" panose="020B0604020202020204" pitchFamily="34" charset="0"/>
            </a:endParaRPr>
          </a:p>
        </p:txBody>
      </p:sp>
      <p:sp>
        <p:nvSpPr>
          <p:cNvPr id="6" name="Rectangle 5"/>
          <p:cNvSpPr/>
          <p:nvPr/>
        </p:nvSpPr>
        <p:spPr>
          <a:xfrm>
            <a:off x="5994399" y="6192695"/>
            <a:ext cx="3207658" cy="507831"/>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Initial teacher training number census 2017 to 18, </a:t>
            </a:r>
            <a:r>
              <a:rPr lang="en-GB" sz="900" dirty="0" err="1">
                <a:latin typeface="Arial" panose="020B0604020202020204" pitchFamily="34" charset="0"/>
                <a:cs typeface="Arial" panose="020B0604020202020204" pitchFamily="34" charset="0"/>
              </a:rPr>
              <a:t>DfE</a:t>
            </a:r>
            <a:r>
              <a:rPr lang="en-GB" sz="900" dirty="0">
                <a:latin typeface="Arial" panose="020B0604020202020204" pitchFamily="34" charset="0"/>
                <a:cs typeface="Arial" panose="020B0604020202020204" pitchFamily="34" charset="0"/>
              </a:rPr>
              <a:t> 2017 </a:t>
            </a:r>
            <a:r>
              <a:rPr lang="en-GB" sz="900" u="sng" dirty="0">
                <a:latin typeface="Arial" panose="020B0604020202020204" pitchFamily="34" charset="0"/>
                <a:cs typeface="Arial" panose="020B0604020202020204" pitchFamily="34" charset="0"/>
                <a:hlinkClick r:id="rId2"/>
              </a:rPr>
              <a:t>https://www.gov.uk/government/statistics/initial-teacher-training-trainee-number-census-2017-to-2018</a:t>
            </a:r>
            <a:r>
              <a:rPr lang="en-GB" sz="900" dirty="0">
                <a:latin typeface="Arial" panose="020B0604020202020204" pitchFamily="34" charset="0"/>
                <a:cs typeface="Arial" panose="020B0604020202020204" pitchFamily="34" charset="0"/>
              </a:rPr>
              <a:t> </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8770" r="7451"/>
          <a:stretch/>
        </p:blipFill>
        <p:spPr>
          <a:xfrm>
            <a:off x="8519886" y="1970314"/>
            <a:ext cx="3483429" cy="3632273"/>
          </a:xfrm>
          <a:prstGeom prst="rect">
            <a:avLst/>
          </a:prstGeom>
        </p:spPr>
      </p:pic>
    </p:spTree>
    <p:extLst>
      <p:ext uri="{BB962C8B-B14F-4D97-AF65-F5344CB8AC3E}">
        <p14:creationId xmlns:p14="http://schemas.microsoft.com/office/powerpoint/2010/main" val="293357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Providing support</a:t>
            </a:r>
            <a:endParaRPr lang="en-GB" dirty="0"/>
          </a:p>
        </p:txBody>
      </p:sp>
      <p:sp>
        <p:nvSpPr>
          <p:cNvPr id="3" name="Text Placeholder 2"/>
          <p:cNvSpPr>
            <a:spLocks noGrp="1"/>
          </p:cNvSpPr>
          <p:nvPr>
            <p:ph type="body" sz="quarter" idx="10"/>
          </p:nvPr>
        </p:nvSpPr>
        <p:spPr>
          <a:xfrm>
            <a:off x="609600" y="1854200"/>
            <a:ext cx="6749143" cy="4070350"/>
          </a:xfrm>
        </p:spPr>
        <p:txBody>
          <a:bodyPr/>
          <a:lstStyle/>
          <a:p>
            <a:r>
              <a:rPr lang="en-GB" b="1" dirty="0" smtClean="0"/>
              <a:t>Guidelines </a:t>
            </a:r>
          </a:p>
          <a:p>
            <a:pPr marL="342900" indent="-342900">
              <a:buFont typeface="Arial" panose="020B0604020202020204" pitchFamily="34" charset="0"/>
              <a:buChar char="•"/>
            </a:pPr>
            <a:r>
              <a:rPr lang="en-GB" dirty="0" smtClean="0"/>
              <a:t>BNF worked with government to develop a framework of knowledge and skills</a:t>
            </a:r>
          </a:p>
          <a:p>
            <a:pPr marL="342900" indent="-342900">
              <a:buFont typeface="Arial" panose="020B0604020202020204" pitchFamily="34" charset="0"/>
              <a:buChar char="•"/>
            </a:pPr>
            <a:r>
              <a:rPr lang="en-GB" dirty="0" smtClean="0"/>
              <a:t>Aimed at ‘primary’ and ‘secondary’ teachers</a:t>
            </a:r>
          </a:p>
          <a:p>
            <a:pPr marL="342900" indent="-342900">
              <a:buFont typeface="Arial" panose="020B0604020202020204" pitchFamily="34" charset="0"/>
              <a:buChar char="•"/>
            </a:pPr>
            <a:r>
              <a:rPr lang="en-GB" dirty="0" smtClean="0"/>
              <a:t>Indicates ‘accomplished’ practice </a:t>
            </a:r>
          </a:p>
          <a:p>
            <a:pPr marL="342900" indent="-342900">
              <a:buFont typeface="Arial" panose="020B0604020202020204" pitchFamily="34" charset="0"/>
              <a:buChar char="•"/>
            </a:pPr>
            <a:r>
              <a:rPr lang="en-GB" dirty="0"/>
              <a:t>U</a:t>
            </a:r>
            <a:r>
              <a:rPr lang="en-GB" dirty="0" smtClean="0"/>
              <a:t>sed in teacher training institutes, plan courses</a:t>
            </a:r>
          </a:p>
          <a:p>
            <a:pPr marL="342900" indent="-342900">
              <a:buFont typeface="Arial" panose="020B0604020202020204" pitchFamily="34" charset="0"/>
              <a:buChar char="•"/>
            </a:pPr>
            <a:r>
              <a:rPr lang="en-GB" dirty="0" smtClean="0"/>
              <a:t>Used by teachers, audit professional development</a:t>
            </a:r>
            <a:endParaRPr lang="en-GB" dirty="0"/>
          </a:p>
        </p:txBody>
      </p:sp>
      <p:pic>
        <p:nvPicPr>
          <p:cNvPr id="2050" name="Picture 2" descr="C:\Users\rballam.BNF\Downloads\screencapture-assets-publishing-service-gov-uk-government-uploads-system-uploads-attachment_data-file-477936-Foodteaching_Secondaryguidelines_FINAL-pdf-2018-08-20-14_12_19.png"/>
          <p:cNvPicPr>
            <a:picLocks noChangeAspect="1" noChangeArrowheads="1"/>
          </p:cNvPicPr>
          <p:nvPr/>
        </p:nvPicPr>
        <p:blipFill rotWithShape="1">
          <a:blip r:embed="rId2">
            <a:extLst>
              <a:ext uri="{28A0092B-C50C-407E-A947-70E740481C1C}">
                <a14:useLocalDpi xmlns:a14="http://schemas.microsoft.com/office/drawing/2010/main" val="0"/>
              </a:ext>
            </a:extLst>
          </a:blip>
          <a:srcRect l="30834" t="6357" r="32143" b="1751"/>
          <a:stretch/>
        </p:blipFill>
        <p:spPr bwMode="auto">
          <a:xfrm>
            <a:off x="8577943" y="1625601"/>
            <a:ext cx="3155270" cy="437813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457890"/>
            <a:ext cx="6415314" cy="400110"/>
          </a:xfrm>
          <a:prstGeom prst="rect">
            <a:avLst/>
          </a:prstGeom>
        </p:spPr>
        <p:txBody>
          <a:bodyPr wrap="square">
            <a:spAutoFit/>
          </a:bodyPr>
          <a:lstStyle/>
          <a:p>
            <a:r>
              <a:rPr lang="en-GB" sz="1000" dirty="0">
                <a:latin typeface="Arial" panose="020B0604020202020204" pitchFamily="34" charset="0"/>
                <a:cs typeface="Arial" panose="020B0604020202020204" pitchFamily="34" charset="0"/>
              </a:rPr>
              <a:t>https://assets.publishing.service.gov.uk/government/uploads/system/uploads/attachment_data/file/477936/Foodteaching_Secondaryguidelines_FINAL.pdf</a:t>
            </a:r>
          </a:p>
        </p:txBody>
      </p:sp>
      <p:sp>
        <p:nvSpPr>
          <p:cNvPr id="5" name="Rectangle 4"/>
          <p:cNvSpPr/>
          <p:nvPr/>
        </p:nvSpPr>
        <p:spPr>
          <a:xfrm>
            <a:off x="0" y="6211669"/>
            <a:ext cx="6908800" cy="246221"/>
          </a:xfrm>
          <a:prstGeom prst="rect">
            <a:avLst/>
          </a:prstGeom>
        </p:spPr>
        <p:txBody>
          <a:bodyPr wrap="square">
            <a:spAutoFit/>
          </a:bodyPr>
          <a:lstStyle/>
          <a:p>
            <a:r>
              <a:rPr lang="en-GB" sz="1000" dirty="0">
                <a:latin typeface="Arial" panose="020B0604020202020204" pitchFamily="34" charset="0"/>
                <a:cs typeface="Arial" panose="020B0604020202020204" pitchFamily="34" charset="0"/>
              </a:rPr>
              <a:t>https://www.gov.uk/government/publications/food-teaching-in-primary-schools-knowledge-and-skills-framework</a:t>
            </a:r>
          </a:p>
        </p:txBody>
      </p:sp>
    </p:spTree>
    <p:extLst>
      <p:ext uri="{BB962C8B-B14F-4D97-AF65-F5344CB8AC3E}">
        <p14:creationId xmlns:p14="http://schemas.microsoft.com/office/powerpoint/2010/main" val="363901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Training (primary)</a:t>
            </a:r>
            <a:endParaRPr lang="en-GB" dirty="0"/>
          </a:p>
        </p:txBody>
      </p:sp>
      <p:sp>
        <p:nvSpPr>
          <p:cNvPr id="3" name="Text Placeholder 2"/>
          <p:cNvSpPr>
            <a:spLocks noGrp="1"/>
          </p:cNvSpPr>
          <p:nvPr>
            <p:ph type="body" sz="quarter" idx="10"/>
          </p:nvPr>
        </p:nvSpPr>
        <p:spPr>
          <a:xfrm>
            <a:off x="730248" y="1867438"/>
            <a:ext cx="5685066" cy="4095481"/>
          </a:xfrm>
        </p:spPr>
        <p:txBody>
          <a:bodyPr/>
          <a:lstStyle/>
          <a:p>
            <a:pPr marL="342900" indent="-342900">
              <a:buFont typeface="Arial" panose="020B0604020202020204" pitchFamily="34" charset="0"/>
              <a:buChar char="•"/>
            </a:pPr>
            <a:r>
              <a:rPr lang="en-GB" dirty="0" smtClean="0"/>
              <a:t>Online training for all primary school teachers (from BNF) </a:t>
            </a:r>
          </a:p>
          <a:p>
            <a:pPr marL="342900" indent="-342900">
              <a:buFont typeface="Arial" panose="020B0604020202020204" pitchFamily="34" charset="0"/>
              <a:buChar char="•"/>
            </a:pPr>
            <a:r>
              <a:rPr lang="en-GB" dirty="0" smtClean="0"/>
              <a:t>Support the curriculum (around the UK), competences for children and </a:t>
            </a:r>
            <a:r>
              <a:rPr lang="en-GB" dirty="0"/>
              <a:t>t</a:t>
            </a:r>
            <a:r>
              <a:rPr lang="en-GB" dirty="0" smtClean="0"/>
              <a:t>eacher guidelines (knowledge and skills)</a:t>
            </a:r>
          </a:p>
          <a:p>
            <a:pPr marL="342900" indent="-342900">
              <a:buFont typeface="Arial" panose="020B0604020202020204" pitchFamily="34" charset="0"/>
              <a:buChar char="•"/>
            </a:pPr>
            <a:r>
              <a:rPr lang="en-GB" dirty="0" smtClean="0"/>
              <a:t>Bespoke course in England, Northern Ireland, Scotland and Wales (also in Welsh and in Gaelic) </a:t>
            </a:r>
          </a:p>
          <a:p>
            <a:pPr marL="342900" indent="-342900">
              <a:buFont typeface="Arial" panose="020B0604020202020204" pitchFamily="34" charset="0"/>
              <a:buChar char="•"/>
            </a:pPr>
            <a:r>
              <a:rPr lang="en-GB" dirty="0" smtClean="0"/>
              <a:t>Free for primary school teachers – register at www.foodafactoflife.org.uk</a:t>
            </a:r>
          </a:p>
        </p:txBody>
      </p:sp>
      <p:pic>
        <p:nvPicPr>
          <p:cNvPr id="5123"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643269" y="1469154"/>
            <a:ext cx="3933370" cy="2253209"/>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723106" y="2970517"/>
            <a:ext cx="4542972" cy="2779244"/>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rot="20795624">
            <a:off x="7846244" y="4628989"/>
            <a:ext cx="4090605" cy="9289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prstClr val="white"/>
                </a:solidFill>
                <a:latin typeface="Arial" panose="020B0604020202020204" pitchFamily="34" charset="0"/>
                <a:cs typeface="Arial" panose="020B0604020202020204" pitchFamily="34" charset="0"/>
              </a:rPr>
              <a:t>562 schools registered, with 3500 teachers wanting to undertake the training (163,000 children)</a:t>
            </a:r>
            <a:endParaRPr lang="en-GB"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549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5134" y="2736810"/>
            <a:ext cx="1325106" cy="553998"/>
          </a:xfrm>
          <a:prstGeom prst="rect">
            <a:avLst/>
          </a:prstGeom>
          <a:noFill/>
        </p:spPr>
        <p:txBody>
          <a:bodyPr wrap="none" lIns="0" tIns="0" rIns="0" bIns="0" rtlCol="0">
            <a:spAutoFit/>
          </a:bodyPr>
          <a:lstStyle/>
          <a:p>
            <a:r>
              <a:rPr lang="en-US" sz="3600" b="1" dirty="0" smtClean="0">
                <a:latin typeface="Arial"/>
                <a:ea typeface="Verdana" charset="0"/>
                <a:cs typeface="Arial"/>
              </a:rPr>
              <a:t>Today</a:t>
            </a:r>
            <a:endParaRPr lang="en-US" sz="3600" b="1" dirty="0">
              <a:latin typeface="Arial"/>
              <a:ea typeface="Verdana" charset="0"/>
              <a:cs typeface="Arial"/>
            </a:endParaRPr>
          </a:p>
        </p:txBody>
      </p:sp>
      <p:sp>
        <p:nvSpPr>
          <p:cNvPr id="3" name="TextBox 2"/>
          <p:cNvSpPr txBox="1"/>
          <p:nvPr/>
        </p:nvSpPr>
        <p:spPr>
          <a:xfrm>
            <a:off x="715135" y="3524576"/>
            <a:ext cx="5467952" cy="1846659"/>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sz="2000" dirty="0" smtClean="0">
                <a:latin typeface="Arial"/>
                <a:ea typeface="Verdana" charset="0"/>
                <a:cs typeface="Arial"/>
              </a:rPr>
              <a:t>Child health and policy context</a:t>
            </a:r>
            <a:endParaRPr lang="en-US" sz="2000" dirty="0">
              <a:latin typeface="Arial"/>
              <a:ea typeface="Verdana" charset="0"/>
              <a:cs typeface="Arial"/>
            </a:endParaRPr>
          </a:p>
          <a:p>
            <a:pPr marL="342900" indent="-342900">
              <a:buFont typeface="Arial" panose="020B0604020202020204" pitchFamily="34" charset="0"/>
              <a:buChar char="•"/>
            </a:pPr>
            <a:r>
              <a:rPr lang="en-US" sz="2000" dirty="0" smtClean="0">
                <a:latin typeface="Arial"/>
                <a:ea typeface="Verdana" charset="0"/>
                <a:cs typeface="Arial"/>
              </a:rPr>
              <a:t>Food and nutrition education in UK schools</a:t>
            </a:r>
          </a:p>
          <a:p>
            <a:pPr marL="342900" indent="-342900">
              <a:buFont typeface="Arial" panose="020B0604020202020204" pitchFamily="34" charset="0"/>
              <a:buChar char="•"/>
            </a:pPr>
            <a:r>
              <a:rPr lang="en-US" sz="2000" dirty="0" smtClean="0">
                <a:latin typeface="Arial"/>
                <a:ea typeface="Verdana" charset="0"/>
                <a:cs typeface="Arial"/>
              </a:rPr>
              <a:t>Food provision </a:t>
            </a:r>
            <a:endParaRPr lang="en-US" sz="2000" dirty="0">
              <a:latin typeface="Arial"/>
              <a:ea typeface="Verdana" charset="0"/>
              <a:cs typeface="Arial"/>
            </a:endParaRPr>
          </a:p>
          <a:p>
            <a:pPr marL="342900" indent="-342900">
              <a:buFont typeface="Arial" panose="020B0604020202020204" pitchFamily="34" charset="0"/>
              <a:buChar char="•"/>
            </a:pPr>
            <a:r>
              <a:rPr lang="en-US" sz="2000" dirty="0" smtClean="0">
                <a:latin typeface="Arial"/>
                <a:ea typeface="Verdana" charset="0"/>
                <a:cs typeface="Arial"/>
              </a:rPr>
              <a:t>The importance of training</a:t>
            </a:r>
          </a:p>
          <a:p>
            <a:pPr marL="342900" indent="-342900">
              <a:buFont typeface="Arial" panose="020B0604020202020204" pitchFamily="34" charset="0"/>
              <a:buChar char="•"/>
            </a:pPr>
            <a:r>
              <a:rPr lang="en-US" sz="2000" dirty="0" smtClean="0">
                <a:latin typeface="Arial"/>
                <a:ea typeface="Verdana" charset="0"/>
                <a:cs typeface="Arial"/>
              </a:rPr>
              <a:t>Healthy Schools</a:t>
            </a:r>
          </a:p>
          <a:p>
            <a:endParaRPr lang="en-US" sz="2000" dirty="0">
              <a:latin typeface="Arial"/>
              <a:ea typeface="Verdana" charset="0"/>
              <a:cs typeface="Arial"/>
            </a:endParaRPr>
          </a:p>
        </p:txBody>
      </p:sp>
      <p:graphicFrame>
        <p:nvGraphicFramePr>
          <p:cNvPr id="4" name="Diagram 3"/>
          <p:cNvGraphicFramePr/>
          <p:nvPr>
            <p:extLst>
              <p:ext uri="{D42A27DB-BD31-4B8C-83A1-F6EECF244321}">
                <p14:modId xmlns:p14="http://schemas.microsoft.com/office/powerpoint/2010/main" val="3648877652"/>
              </p:ext>
            </p:extLst>
          </p:nvPr>
        </p:nvGraphicFramePr>
        <p:xfrm>
          <a:off x="6879772" y="2467429"/>
          <a:ext cx="4760686" cy="33839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descr="Image result for child icon .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84735" y="3524576"/>
            <a:ext cx="1600653" cy="1600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5817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Training (Secondary)</a:t>
            </a:r>
            <a:endParaRPr lang="en-GB" dirty="0"/>
          </a:p>
        </p:txBody>
      </p:sp>
      <p:sp>
        <p:nvSpPr>
          <p:cNvPr id="3" name="Text Placeholder 2"/>
          <p:cNvSpPr>
            <a:spLocks noGrp="1"/>
          </p:cNvSpPr>
          <p:nvPr>
            <p:ph type="body" sz="quarter" idx="10"/>
          </p:nvPr>
        </p:nvSpPr>
        <p:spPr>
          <a:xfrm>
            <a:off x="730250" y="1867437"/>
            <a:ext cx="7092950" cy="3357705"/>
          </a:xfrm>
        </p:spPr>
        <p:txBody>
          <a:bodyPr>
            <a:noAutofit/>
          </a:bodyPr>
          <a:lstStyle/>
          <a:p>
            <a:pPr marL="342900" indent="-342900">
              <a:buFont typeface="Arial" panose="020B0604020202020204" pitchFamily="34" charset="0"/>
              <a:buChar char="•"/>
            </a:pPr>
            <a:r>
              <a:rPr lang="en-GB" dirty="0"/>
              <a:t>S</a:t>
            </a:r>
            <a:r>
              <a:rPr lang="en-GB" dirty="0" smtClean="0"/>
              <a:t>et up a professional development programme for secondary ‘food’ teachers, with the Food Teachers Centre</a:t>
            </a:r>
          </a:p>
          <a:p>
            <a:pPr marL="342900" indent="-342900">
              <a:buFont typeface="Arial" panose="020B0604020202020204" pitchFamily="34" charset="0"/>
              <a:buChar char="•"/>
            </a:pPr>
            <a:r>
              <a:rPr lang="en-GB" dirty="0" smtClean="0"/>
              <a:t>Over 2,255 ‘food’ teachers registered</a:t>
            </a:r>
            <a:endParaRPr lang="en-GB" dirty="0"/>
          </a:p>
          <a:p>
            <a:pPr marL="342900" indent="-342900">
              <a:buFont typeface="Arial" panose="020B0604020202020204" pitchFamily="34" charset="0"/>
              <a:buChar char="•"/>
            </a:pPr>
            <a:r>
              <a:rPr lang="en-GB" dirty="0" smtClean="0"/>
              <a:t>Webinars, workshops, conferences and support materials were made available </a:t>
            </a:r>
          </a:p>
          <a:p>
            <a:pPr marL="342900" indent="-342900">
              <a:buFont typeface="Arial" panose="020B0604020202020204" pitchFamily="34" charset="0"/>
              <a:buChar char="•"/>
            </a:pPr>
            <a:r>
              <a:rPr lang="en-GB" dirty="0" smtClean="0"/>
              <a:t>9 in 10 of </a:t>
            </a:r>
            <a:r>
              <a:rPr lang="en-GB" dirty="0"/>
              <a:t>respondents </a:t>
            </a:r>
            <a:r>
              <a:rPr lang="en-GB" dirty="0" smtClean="0"/>
              <a:t>indicate that </a:t>
            </a:r>
            <a:r>
              <a:rPr lang="en-GB" dirty="0"/>
              <a:t>the programme </a:t>
            </a:r>
            <a:r>
              <a:rPr lang="en-GB" dirty="0" smtClean="0"/>
              <a:t>ensures </a:t>
            </a:r>
            <a:r>
              <a:rPr lang="en-GB" dirty="0"/>
              <a:t>that their practice is </a:t>
            </a:r>
            <a:r>
              <a:rPr lang="en-GB" dirty="0" smtClean="0"/>
              <a:t>informed and up-to-date</a:t>
            </a:r>
          </a:p>
          <a:p>
            <a:pPr marL="342900" indent="-342900">
              <a:buFont typeface="Arial" panose="020B0604020202020204" pitchFamily="34" charset="0"/>
              <a:buChar char="•"/>
            </a:pPr>
            <a:r>
              <a:rPr lang="en-GB" dirty="0" smtClean="0"/>
              <a:t>Training now available from </a:t>
            </a:r>
            <a:r>
              <a:rPr lang="en-GB" i="1" dirty="0" smtClean="0"/>
              <a:t>Food – a fact of life </a:t>
            </a:r>
            <a:r>
              <a:rPr lang="en-GB" dirty="0" smtClean="0"/>
              <a:t>and Food Teachers Centre</a:t>
            </a:r>
          </a:p>
        </p:txBody>
      </p:sp>
      <p:sp>
        <p:nvSpPr>
          <p:cNvPr id="5" name="Rectangle 4"/>
          <p:cNvSpPr/>
          <p:nvPr/>
        </p:nvSpPr>
        <p:spPr>
          <a:xfrm>
            <a:off x="-1" y="6257836"/>
            <a:ext cx="4949371" cy="600164"/>
          </a:xfrm>
          <a:prstGeom prst="rect">
            <a:avLst/>
          </a:prstGeom>
        </p:spPr>
        <p:txBody>
          <a:bodyPr wrap="square">
            <a:spAutoFit/>
          </a:bodyPr>
          <a:lstStyle/>
          <a:p>
            <a:pPr fontAlgn="base"/>
            <a:r>
              <a:rPr lang="en-GB" sz="1100" dirty="0" smtClean="0">
                <a:solidFill>
                  <a:prstClr val="black"/>
                </a:solidFill>
                <a:latin typeface="Arial" panose="020B0604020202020204" pitchFamily="34" charset="0"/>
                <a:cs typeface="Arial" panose="020B0604020202020204" pitchFamily="34" charset="0"/>
              </a:rPr>
              <a:t>Meek F (2016) The </a:t>
            </a:r>
            <a:r>
              <a:rPr lang="en-GB" sz="1100" dirty="0">
                <a:solidFill>
                  <a:prstClr val="black"/>
                </a:solidFill>
                <a:latin typeface="Arial" panose="020B0604020202020204" pitchFamily="34" charset="0"/>
                <a:cs typeface="Arial" panose="020B0604020202020204" pitchFamily="34" charset="0"/>
              </a:rPr>
              <a:t>Food Teacher Professional Portfolio – a personal and professional development </a:t>
            </a:r>
            <a:r>
              <a:rPr lang="en-GB" sz="1100" dirty="0" smtClean="0">
                <a:solidFill>
                  <a:prstClr val="black"/>
                </a:solidFill>
                <a:latin typeface="Arial" panose="020B0604020202020204" pitchFamily="34" charset="0"/>
                <a:cs typeface="Arial" panose="020B0604020202020204" pitchFamily="34" charset="0"/>
              </a:rPr>
              <a:t>programme for </a:t>
            </a:r>
            <a:r>
              <a:rPr lang="en-GB" sz="1100" dirty="0">
                <a:solidFill>
                  <a:prstClr val="black"/>
                </a:solidFill>
                <a:latin typeface="Arial" panose="020B0604020202020204" pitchFamily="34" charset="0"/>
                <a:cs typeface="Arial" panose="020B0604020202020204" pitchFamily="34" charset="0"/>
              </a:rPr>
              <a:t>secondary food </a:t>
            </a:r>
            <a:r>
              <a:rPr lang="en-GB" sz="1100" dirty="0" smtClean="0">
                <a:solidFill>
                  <a:prstClr val="black"/>
                </a:solidFill>
                <a:latin typeface="Arial" panose="020B0604020202020204" pitchFamily="34" charset="0"/>
                <a:cs typeface="Arial" panose="020B0604020202020204" pitchFamily="34" charset="0"/>
              </a:rPr>
              <a:t>teachers, </a:t>
            </a:r>
            <a:r>
              <a:rPr lang="en-GB" sz="1100" i="1" dirty="0" smtClean="0">
                <a:solidFill>
                  <a:prstClr val="black"/>
                </a:solidFill>
                <a:latin typeface="Arial" panose="020B0604020202020204" pitchFamily="34" charset="0"/>
                <a:cs typeface="Arial" panose="020B0604020202020204" pitchFamily="34" charset="0"/>
              </a:rPr>
              <a:t>Nutrition Bulletin </a:t>
            </a:r>
            <a:r>
              <a:rPr lang="en-GB" sz="1100" dirty="0" smtClean="0">
                <a:solidFill>
                  <a:prstClr val="black"/>
                </a:solidFill>
                <a:latin typeface="Arial" panose="020B0604020202020204" pitchFamily="34" charset="0"/>
                <a:cs typeface="Arial" panose="020B0604020202020204" pitchFamily="34" charset="0"/>
              </a:rPr>
              <a:t>41(4): 365-371 </a:t>
            </a:r>
            <a:endParaRPr lang="en-GB" sz="1100" dirty="0">
              <a:solidFill>
                <a:prstClr val="black"/>
              </a:solidFill>
              <a:latin typeface="Arial" panose="020B0604020202020204" pitchFamily="34" charset="0"/>
              <a:cs typeface="Arial" panose="020B0604020202020204" pitchFamily="34" charset="0"/>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87093" y="1666365"/>
            <a:ext cx="2992049" cy="4237718"/>
          </a:xfrm>
          <a:prstGeom prst="rect">
            <a:avLst/>
          </a:prstGeom>
          <a:ln>
            <a:headEnd/>
            <a:tailEnd/>
          </a:ln>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422884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Training from </a:t>
            </a:r>
            <a:r>
              <a:rPr lang="en-GB" i="1" dirty="0" smtClean="0"/>
              <a:t>Food – a fact of life</a:t>
            </a:r>
            <a:endParaRPr lang="en-GB" i="1" dirty="0"/>
          </a:p>
        </p:txBody>
      </p:sp>
      <p:sp>
        <p:nvSpPr>
          <p:cNvPr id="3" name="Text Placeholder 2"/>
          <p:cNvSpPr>
            <a:spLocks noGrp="1"/>
          </p:cNvSpPr>
          <p:nvPr>
            <p:ph type="body" sz="quarter" idx="10"/>
          </p:nvPr>
        </p:nvSpPr>
        <p:spPr>
          <a:xfrm>
            <a:off x="730250" y="1867437"/>
            <a:ext cx="6773636" cy="3357705"/>
          </a:xfrm>
        </p:spPr>
        <p:txBody>
          <a:bodyPr>
            <a:noAutofit/>
          </a:bodyPr>
          <a:lstStyle/>
          <a:p>
            <a:pPr marL="342900" indent="-342900">
              <a:buFont typeface="Arial" panose="020B0604020202020204" pitchFamily="34" charset="0"/>
              <a:buChar char="•"/>
            </a:pPr>
            <a:r>
              <a:rPr lang="en-GB" dirty="0" smtClean="0"/>
              <a:t>Today!</a:t>
            </a:r>
          </a:p>
          <a:p>
            <a:pPr marL="342900" indent="-342900">
              <a:buFont typeface="Arial" panose="020B0604020202020204" pitchFamily="34" charset="0"/>
              <a:buChar char="•"/>
            </a:pPr>
            <a:r>
              <a:rPr lang="en-GB" dirty="0" smtClean="0"/>
              <a:t>Webinars</a:t>
            </a:r>
          </a:p>
          <a:p>
            <a:pPr marL="536575" lvl="1" indent="-173038">
              <a:buFont typeface="Arial" panose="020B0604020202020204" pitchFamily="34" charset="0"/>
              <a:buChar char="•"/>
            </a:pPr>
            <a:r>
              <a:rPr lang="en-GB" sz="2000" dirty="0" smtClean="0">
                <a:latin typeface="Arial" panose="020B0604020202020204" pitchFamily="34" charset="0"/>
                <a:cs typeface="Arial" panose="020B0604020202020204" pitchFamily="34" charset="0"/>
              </a:rPr>
              <a:t>Planning </a:t>
            </a:r>
            <a:r>
              <a:rPr lang="en-GB" sz="2000" dirty="0">
                <a:latin typeface="Arial" panose="020B0604020202020204" pitchFamily="34" charset="0"/>
                <a:cs typeface="Arial" panose="020B0604020202020204" pitchFamily="34" charset="0"/>
              </a:rPr>
              <a:t>Schemes of Work and </a:t>
            </a:r>
            <a:r>
              <a:rPr lang="en-GB" sz="2000" dirty="0" smtClean="0">
                <a:latin typeface="Arial" panose="020B0604020202020204" pitchFamily="34" charset="0"/>
                <a:cs typeface="Arial" panose="020B0604020202020204" pitchFamily="34" charset="0"/>
              </a:rPr>
              <a:t>lessons, 5 Feb (8pm)</a:t>
            </a:r>
          </a:p>
          <a:p>
            <a:pPr marL="536575" lvl="1" indent="-173038">
              <a:buFont typeface="Arial" panose="020B0604020202020204" pitchFamily="34" charset="0"/>
              <a:buChar char="•"/>
            </a:pPr>
            <a:r>
              <a:rPr lang="en-GB" sz="2000" dirty="0" smtClean="0">
                <a:latin typeface="Arial" panose="020B0604020202020204" pitchFamily="34" charset="0"/>
                <a:cs typeface="Arial" panose="020B0604020202020204" pitchFamily="34" charset="0"/>
              </a:rPr>
              <a:t>Growing </a:t>
            </a:r>
            <a:r>
              <a:rPr lang="en-GB" sz="2000" dirty="0">
                <a:latin typeface="Arial" panose="020B0604020202020204" pitchFamily="34" charset="0"/>
                <a:cs typeface="Arial" panose="020B0604020202020204" pitchFamily="34" charset="0"/>
              </a:rPr>
              <a:t>potatoes on a small and large </a:t>
            </a:r>
            <a:r>
              <a:rPr lang="en-GB" sz="2000" dirty="0" smtClean="0">
                <a:latin typeface="Arial" panose="020B0604020202020204" pitchFamily="34" charset="0"/>
                <a:cs typeface="Arial" panose="020B0604020202020204" pitchFamily="34" charset="0"/>
              </a:rPr>
              <a:t>scale,  7 Feb (4pm) </a:t>
            </a:r>
          </a:p>
          <a:p>
            <a:pPr marL="536575" lvl="1" indent="-173038">
              <a:buFont typeface="Arial" panose="020B0604020202020204" pitchFamily="34" charset="0"/>
              <a:buChar char="•"/>
            </a:pPr>
            <a:r>
              <a:rPr lang="en-GB" sz="2000" dirty="0" smtClean="0">
                <a:latin typeface="Arial" panose="020B0604020202020204" pitchFamily="34" charset="0"/>
                <a:cs typeface="Arial" panose="020B0604020202020204" pitchFamily="34" charset="0"/>
              </a:rPr>
              <a:t>Get </a:t>
            </a:r>
            <a:r>
              <a:rPr lang="en-GB" sz="2000" dirty="0">
                <a:latin typeface="Arial" panose="020B0604020202020204" pitchFamily="34" charset="0"/>
                <a:cs typeface="Arial" panose="020B0604020202020204" pitchFamily="34" charset="0"/>
              </a:rPr>
              <a:t>portion wise! </a:t>
            </a:r>
            <a:r>
              <a:rPr lang="en-GB" sz="2000" dirty="0" smtClean="0">
                <a:latin typeface="Arial" panose="020B0604020202020204" pitchFamily="34" charset="0"/>
                <a:cs typeface="Arial" panose="020B0604020202020204" pitchFamily="34" charset="0"/>
              </a:rPr>
              <a:t>6 </a:t>
            </a:r>
            <a:r>
              <a:rPr lang="en-GB" sz="2000" dirty="0">
                <a:latin typeface="Arial" panose="020B0604020202020204" pitchFamily="34" charset="0"/>
                <a:cs typeface="Arial" panose="020B0604020202020204" pitchFamily="34" charset="0"/>
              </a:rPr>
              <a:t>March </a:t>
            </a:r>
            <a:r>
              <a:rPr lang="en-GB" sz="2000" dirty="0" smtClean="0">
                <a:latin typeface="Arial" panose="020B0604020202020204" pitchFamily="34" charset="0"/>
                <a:cs typeface="Arial" panose="020B0604020202020204" pitchFamily="34" charset="0"/>
              </a:rPr>
              <a:t>(4pm) </a:t>
            </a:r>
          </a:p>
          <a:p>
            <a:pPr marL="536575" lvl="1" indent="-173038">
              <a:buFont typeface="Arial" panose="020B0604020202020204" pitchFamily="34" charset="0"/>
              <a:buChar char="•"/>
            </a:pPr>
            <a:r>
              <a:rPr lang="en-GB" sz="2000" dirty="0" smtClean="0">
                <a:latin typeface="Arial" panose="020B0604020202020204" pitchFamily="34" charset="0"/>
                <a:cs typeface="Arial" panose="020B0604020202020204" pitchFamily="34" charset="0"/>
              </a:rPr>
              <a:t>Food </a:t>
            </a:r>
            <a:r>
              <a:rPr lang="en-GB" sz="2000" dirty="0">
                <a:latin typeface="Arial" panose="020B0604020202020204" pitchFamily="34" charset="0"/>
                <a:cs typeface="Arial" panose="020B0604020202020204" pitchFamily="34" charset="0"/>
              </a:rPr>
              <a:t>science in </a:t>
            </a:r>
            <a:r>
              <a:rPr lang="en-GB" sz="2000" dirty="0" smtClean="0">
                <a:latin typeface="Arial" panose="020B0604020202020204" pitchFamily="34" charset="0"/>
                <a:cs typeface="Arial" panose="020B0604020202020204" pitchFamily="34" charset="0"/>
              </a:rPr>
              <a:t>action, 28 </a:t>
            </a:r>
            <a:r>
              <a:rPr lang="en-GB" sz="2000" dirty="0">
                <a:latin typeface="Arial" panose="020B0604020202020204" pitchFamily="34" charset="0"/>
                <a:cs typeface="Arial" panose="020B0604020202020204" pitchFamily="34" charset="0"/>
              </a:rPr>
              <a:t>March </a:t>
            </a:r>
            <a:r>
              <a:rPr lang="en-GB" sz="2000" dirty="0" smtClean="0">
                <a:latin typeface="Arial" panose="020B0604020202020204" pitchFamily="34" charset="0"/>
                <a:cs typeface="Arial" panose="020B0604020202020204" pitchFamily="34" charset="0"/>
              </a:rPr>
              <a:t>(8pm)</a:t>
            </a:r>
          </a:p>
          <a:p>
            <a:pPr marL="342900" indent="-342900">
              <a:buFont typeface="Arial" panose="020B0604020202020204" pitchFamily="34" charset="0"/>
              <a:buChar char="•"/>
            </a:pPr>
            <a:r>
              <a:rPr lang="en-GB" dirty="0" smtClean="0"/>
              <a:t>Regional training (coming soon)</a:t>
            </a:r>
          </a:p>
          <a:p>
            <a:pPr marL="342900" indent="-342900">
              <a:buFont typeface="Arial" panose="020B0604020202020204" pitchFamily="34" charset="0"/>
              <a:buChar char="•"/>
            </a:pPr>
            <a:r>
              <a:rPr lang="en-GB" dirty="0" smtClean="0"/>
              <a:t>Online courses (nutrition and food science in development)</a:t>
            </a:r>
          </a:p>
          <a:p>
            <a:pPr marL="342900" indent="-342900">
              <a:buFont typeface="Arial" panose="020B0604020202020204" pitchFamily="34" charset="0"/>
              <a:buChar char="•"/>
            </a:pPr>
            <a:r>
              <a:rPr lang="en-GB" dirty="0" smtClean="0"/>
              <a:t>New ‘Training’ area on </a:t>
            </a:r>
            <a:r>
              <a:rPr lang="en-GB" dirty="0" smtClean="0"/>
              <a:t>website</a:t>
            </a:r>
            <a:endParaRPr lang="en-GB" dirty="0" smtClean="0"/>
          </a:p>
        </p:txBody>
      </p:sp>
      <p:pic>
        <p:nvPicPr>
          <p:cNvPr id="3074" name="Picture 2" descr="C:\Users\rballam.BNF\Downloads\screencapture-foodafactoflife-mosquito-digital-training-2019-01-29-07_59_00.png"/>
          <p:cNvPicPr>
            <a:picLocks noChangeAspect="1" noChangeArrowheads="1"/>
          </p:cNvPicPr>
          <p:nvPr/>
        </p:nvPicPr>
        <p:blipFill rotWithShape="1">
          <a:blip r:embed="rId2">
            <a:extLst>
              <a:ext uri="{28A0092B-C50C-407E-A947-70E740481C1C}">
                <a14:useLocalDpi xmlns:a14="http://schemas.microsoft.com/office/drawing/2010/main" val="0"/>
              </a:ext>
            </a:extLst>
          </a:blip>
          <a:srcRect b="16190"/>
          <a:stretch/>
        </p:blipFill>
        <p:spPr bwMode="auto">
          <a:xfrm>
            <a:off x="8045660" y="319314"/>
            <a:ext cx="3899320" cy="574765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3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5134" y="2736810"/>
            <a:ext cx="4385816" cy="553998"/>
          </a:xfrm>
          <a:prstGeom prst="rect">
            <a:avLst/>
          </a:prstGeom>
          <a:noFill/>
        </p:spPr>
        <p:txBody>
          <a:bodyPr wrap="none" lIns="0" tIns="0" rIns="0" bIns="0" rtlCol="0">
            <a:spAutoFit/>
          </a:bodyPr>
          <a:lstStyle/>
          <a:p>
            <a:r>
              <a:rPr lang="en-US" sz="3600" b="1" dirty="0" smtClean="0">
                <a:latin typeface="Arial"/>
                <a:ea typeface="Verdana" charset="0"/>
                <a:cs typeface="Arial"/>
              </a:rPr>
              <a:t>Support for schools</a:t>
            </a:r>
            <a:endParaRPr lang="en-US" sz="3600" b="1" dirty="0">
              <a:latin typeface="Arial"/>
              <a:ea typeface="Verdana" charset="0"/>
              <a:cs typeface="Arial"/>
            </a:endParaRPr>
          </a:p>
        </p:txBody>
      </p:sp>
      <p:pic>
        <p:nvPicPr>
          <p:cNvPr id="7171" name="Picture 3" descr="S:\Shared\EDUCATION TEAM FILES\Photographs Oct 2018 onwards\RB to file\kids eat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5405" y="2736809"/>
            <a:ext cx="5128942" cy="3141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361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Healthier Schools</a:t>
            </a:r>
            <a:endParaRPr lang="en-GB" dirty="0"/>
          </a:p>
        </p:txBody>
      </p:sp>
      <p:sp>
        <p:nvSpPr>
          <p:cNvPr id="3" name="Text Placeholder 2"/>
          <p:cNvSpPr>
            <a:spLocks noGrp="1"/>
          </p:cNvSpPr>
          <p:nvPr>
            <p:ph type="body" sz="quarter" idx="10"/>
          </p:nvPr>
        </p:nvSpPr>
        <p:spPr>
          <a:xfrm>
            <a:off x="609602" y="1854200"/>
            <a:ext cx="8447312" cy="4070350"/>
          </a:xfrm>
        </p:spPr>
        <p:txBody>
          <a:bodyPr>
            <a:noAutofit/>
          </a:bodyPr>
          <a:lstStyle/>
          <a:p>
            <a:pPr marL="342900" indent="-342900">
              <a:buFont typeface="Arial" panose="020B0604020202020204" pitchFamily="34" charset="0"/>
              <a:buChar char="•"/>
            </a:pPr>
            <a:r>
              <a:rPr lang="en-GB" dirty="0" smtClean="0">
                <a:latin typeface="Arial" panose="020B0604020202020204" pitchFamily="34" charset="0"/>
                <a:cs typeface="Arial" panose="020B0604020202020204" pitchFamily="34" charset="0"/>
              </a:rPr>
              <a:t>Healthy Schools – a government funded initiative from 1997 to 2011. Now funded by local authorities across England (for example, in London it is sponsored by the Mayor of London).</a:t>
            </a:r>
          </a:p>
          <a:p>
            <a:pPr marL="342900" indent="-342900">
              <a:buFont typeface="Arial" panose="020B0604020202020204" pitchFamily="34" charset="0"/>
              <a:buChar char="•"/>
            </a:pPr>
            <a:r>
              <a:rPr lang="en-GB" dirty="0" smtClean="0">
                <a:latin typeface="Arial" panose="020B0604020202020204" pitchFamily="34" charset="0"/>
                <a:cs typeface="Arial" panose="020B0604020202020204" pitchFamily="34" charset="0"/>
              </a:rPr>
              <a:t>The Soil Association (NGO) runs the </a:t>
            </a:r>
            <a:r>
              <a:rPr lang="en-GB" i="1" dirty="0" smtClean="0">
                <a:latin typeface="Arial" panose="020B0604020202020204" pitchFamily="34" charset="0"/>
                <a:cs typeface="Arial" panose="020B0604020202020204" pitchFamily="34" charset="0"/>
              </a:rPr>
              <a:t>Food for Life </a:t>
            </a:r>
            <a:r>
              <a:rPr lang="en-GB" dirty="0" smtClean="0">
                <a:latin typeface="Arial" panose="020B0604020202020204" pitchFamily="34" charset="0"/>
                <a:cs typeface="Arial" panose="020B0604020202020204" pitchFamily="34" charset="0"/>
              </a:rPr>
              <a:t>programme, which is similar to the ‘healthy schools’ programme. </a:t>
            </a:r>
          </a:p>
          <a:p>
            <a:pPr marL="342900" indent="-342900">
              <a:buFont typeface="Arial" panose="020B0604020202020204" pitchFamily="34" charset="0"/>
              <a:buChar char="•"/>
            </a:pPr>
            <a:r>
              <a:rPr lang="en-GB" dirty="0" smtClean="0">
                <a:latin typeface="Arial" panose="020B0604020202020204" pitchFamily="34" charset="0"/>
                <a:cs typeface="Arial" panose="020B0604020202020204" pitchFamily="34" charset="0"/>
              </a:rPr>
              <a:t>Change 4 Life – government campaign aimed at parents to get families eating better and moving more (also have a school resource website).</a:t>
            </a:r>
          </a:p>
          <a:p>
            <a:pPr marL="342900" indent="-342900">
              <a:buFont typeface="Arial" panose="020B0604020202020204" pitchFamily="34" charset="0"/>
              <a:buChar char="•"/>
            </a:pPr>
            <a:r>
              <a:rPr lang="en-GB" dirty="0" smtClean="0">
                <a:latin typeface="Arial" panose="020B0604020202020204" pitchFamily="34" charset="0"/>
                <a:cs typeface="Arial" panose="020B0604020202020204" pitchFamily="34" charset="0"/>
              </a:rPr>
              <a:t>Magic breakfast – a charity which aims to end hunger as a barrier to education. </a:t>
            </a:r>
          </a:p>
          <a:p>
            <a:pPr marL="342900" indent="-342900">
              <a:buFont typeface="Arial" panose="020B0604020202020204" pitchFamily="34" charset="0"/>
              <a:buChar char="•"/>
            </a:pPr>
            <a:r>
              <a:rPr lang="en-GB" dirty="0" smtClean="0">
                <a:latin typeface="Arial" panose="020B0604020202020204" pitchFamily="34" charset="0"/>
                <a:cs typeface="Arial" panose="020B0604020202020204" pitchFamily="34" charset="0"/>
              </a:rPr>
              <a:t>Number of organisations that are also involved, such as School Food Matters (London), most focused on food provision and curriculum.</a:t>
            </a:r>
          </a:p>
          <a:p>
            <a:endParaRPr lang="en-GB" dirty="0">
              <a:latin typeface="Arial" panose="020B0604020202020204" pitchFamily="34" charset="0"/>
              <a:cs typeface="Arial" panose="020B0604020202020204" pitchFamily="34" charset="0"/>
            </a:endParaRPr>
          </a:p>
        </p:txBody>
      </p:sp>
      <p:sp>
        <p:nvSpPr>
          <p:cNvPr id="4" name="Rectangle 3"/>
          <p:cNvSpPr/>
          <p:nvPr/>
        </p:nvSpPr>
        <p:spPr>
          <a:xfrm>
            <a:off x="0" y="6591227"/>
            <a:ext cx="3937296" cy="261610"/>
          </a:xfrm>
          <a:prstGeom prst="rect">
            <a:avLst/>
          </a:prstGeom>
        </p:spPr>
        <p:txBody>
          <a:bodyPr wrap="none">
            <a:spAutoFit/>
          </a:bodyPr>
          <a:lstStyle/>
          <a:p>
            <a:r>
              <a:rPr lang="en-GB" sz="1100" dirty="0">
                <a:latin typeface="Arial" panose="020B0604020202020204" pitchFamily="34" charset="0"/>
                <a:cs typeface="Arial" panose="020B0604020202020204" pitchFamily="34" charset="0"/>
                <a:hlinkClick r:id="rId2"/>
              </a:rPr>
              <a:t>http://</a:t>
            </a:r>
            <a:r>
              <a:rPr lang="en-GB" sz="1100" dirty="0" smtClean="0">
                <a:latin typeface="Arial" panose="020B0604020202020204" pitchFamily="34" charset="0"/>
                <a:cs typeface="Arial" panose="020B0604020202020204" pitchFamily="34" charset="0"/>
                <a:hlinkClick r:id="rId2"/>
              </a:rPr>
              <a:t>www.healthyschools.london.gov.uk/about/background</a:t>
            </a:r>
            <a:r>
              <a:rPr lang="en-GB" sz="1100" dirty="0" smtClean="0">
                <a:latin typeface="Arial" panose="020B0604020202020204" pitchFamily="34" charset="0"/>
                <a:cs typeface="Arial" panose="020B0604020202020204" pitchFamily="34" charset="0"/>
              </a:rPr>
              <a:t> </a:t>
            </a:r>
            <a:endParaRPr lang="en-GB" sz="1100" dirty="0">
              <a:latin typeface="Arial" panose="020B0604020202020204" pitchFamily="34" charset="0"/>
              <a:cs typeface="Arial" panose="020B0604020202020204" pitchFamily="34" charset="0"/>
            </a:endParaRPr>
          </a:p>
        </p:txBody>
      </p:sp>
      <p:pic>
        <p:nvPicPr>
          <p:cNvPr id="6146" name="Picture 2" descr="S:\Shared\EDUCATION TEAM FILES\Photographs Oct 2018 onwards\RB to file\children eating lun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8920" y="1626191"/>
            <a:ext cx="2937442" cy="196134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S:\Shared\EDUCATION TEAM FILES\Photographs Oct 2018 onwards\RB to file\shutterstock_77964541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80926" y="3721101"/>
            <a:ext cx="2913430" cy="1942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58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837127"/>
            <a:ext cx="9695543" cy="624819"/>
          </a:xfrm>
        </p:spPr>
        <p:txBody>
          <a:bodyPr>
            <a:normAutofit/>
          </a:bodyPr>
          <a:lstStyle/>
          <a:p>
            <a:r>
              <a:rPr lang="en-GB" dirty="0" smtClean="0"/>
              <a:t>BNF Healthy Eating Week </a:t>
            </a:r>
            <a:endParaRPr lang="en-GB" dirty="0"/>
          </a:p>
        </p:txBody>
      </p:sp>
      <p:sp>
        <p:nvSpPr>
          <p:cNvPr id="3" name="Text Placeholder 2"/>
          <p:cNvSpPr>
            <a:spLocks noGrp="1"/>
          </p:cNvSpPr>
          <p:nvPr>
            <p:ph type="body" sz="quarter" idx="10"/>
          </p:nvPr>
        </p:nvSpPr>
        <p:spPr>
          <a:xfrm>
            <a:off x="360218" y="1842655"/>
            <a:ext cx="5950857" cy="3077688"/>
          </a:xfrm>
        </p:spPr>
        <p:txBody>
          <a:bodyPr>
            <a:normAutofit/>
          </a:bodyPr>
          <a:lstStyle/>
          <a:p>
            <a:pPr marL="342900" indent="-342900">
              <a:buFont typeface="Arial" panose="020B0604020202020204" pitchFamily="34" charset="0"/>
              <a:buChar char="•"/>
            </a:pPr>
            <a:r>
              <a:rPr lang="en-GB" dirty="0" smtClean="0"/>
              <a:t>In 2018, 4,632 schools registered, representing 2,012,261 </a:t>
            </a:r>
            <a:r>
              <a:rPr lang="en-GB" dirty="0"/>
              <a:t>young </a:t>
            </a:r>
            <a:r>
              <a:rPr lang="en-GB" dirty="0" smtClean="0"/>
              <a:t>people, and 1,420 workplaces (representing 1,203,231 employees)</a:t>
            </a:r>
          </a:p>
          <a:p>
            <a:pPr marL="342900" indent="-342900">
              <a:buFont typeface="Arial" panose="020B0604020202020204" pitchFamily="34" charset="0"/>
              <a:buChar char="•"/>
            </a:pPr>
            <a:r>
              <a:rPr lang="en-GB" dirty="0" smtClean="0"/>
              <a:t>Free resources provided and online cooking</a:t>
            </a:r>
          </a:p>
          <a:p>
            <a:pPr marL="342900" indent="-342900">
              <a:buFont typeface="Arial" panose="020B0604020202020204" pitchFamily="34" charset="0"/>
              <a:buChar char="•"/>
            </a:pPr>
            <a:r>
              <a:rPr lang="en-GB" dirty="0" smtClean="0"/>
              <a:t>9 in 10 schools will continue ‘health’ activities started in the Week</a:t>
            </a:r>
          </a:p>
          <a:p>
            <a:pPr marL="342900" indent="-342900">
              <a:buFont typeface="Arial" panose="020B0604020202020204" pitchFamily="34" charset="0"/>
              <a:buChar char="•"/>
            </a:pPr>
            <a:r>
              <a:rPr lang="en-GB" dirty="0" smtClean="0"/>
              <a:t>Schools reported an increased awareness of healthy eating and drinking, and being active, through their engagement</a:t>
            </a:r>
          </a:p>
          <a:p>
            <a:pPr marL="342900" indent="-342900">
              <a:buFont typeface="Arial" panose="020B0604020202020204" pitchFamily="34" charset="0"/>
              <a:buChar char="•"/>
            </a:pPr>
            <a:endParaRPr lang="en-GB" dirty="0" smtClean="0"/>
          </a:p>
          <a:p>
            <a:pPr marL="342900" indent="-342900">
              <a:buFont typeface="Arial" panose="020B0604020202020204" pitchFamily="34" charset="0"/>
              <a:buChar char="•"/>
            </a:pPr>
            <a:endParaRPr lang="en-GB" dirty="0" smtClean="0"/>
          </a:p>
          <a:p>
            <a:pPr marL="342900" indent="-342900">
              <a:buFont typeface="Arial" panose="020B0604020202020204" pitchFamily="34" charset="0"/>
              <a:buChar char="•"/>
            </a:pPr>
            <a:endParaRPr lang="en-GB" dirty="0" smtClean="0"/>
          </a:p>
          <a:p>
            <a:pPr marL="342900" indent="-342900">
              <a:buFont typeface="Arial" panose="020B0604020202020204" pitchFamily="34" charset="0"/>
              <a:buChar char="•"/>
            </a:pPr>
            <a:endParaRPr lang="en-GB" dirty="0" smtClean="0"/>
          </a:p>
          <a:p>
            <a:pPr marL="342900" indent="-342900">
              <a:buFont typeface="Arial" panose="020B0604020202020204" pitchFamily="34" charset="0"/>
              <a:buChar char="•"/>
            </a:pPr>
            <a:endParaRPr lang="en-GB" dirty="0"/>
          </a:p>
        </p:txBody>
      </p:sp>
      <p:pic>
        <p:nvPicPr>
          <p:cNvPr id="1026" name="Picture 2" descr="C:\Users\rballam.BNF\Downloads\AS2_536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41088" y="1854200"/>
            <a:ext cx="4310084" cy="28678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81363" y="4527205"/>
            <a:ext cx="983704" cy="1371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17875" y="4527205"/>
            <a:ext cx="970860" cy="1372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008329" y="4528873"/>
            <a:ext cx="975602" cy="1371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027473" y="4540051"/>
            <a:ext cx="971114" cy="1372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066460" y="4540050"/>
            <a:ext cx="969022" cy="1372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6581001"/>
            <a:ext cx="3540777" cy="276999"/>
          </a:xfrm>
          <a:prstGeom prst="rect">
            <a:avLst/>
          </a:prstGeom>
        </p:spPr>
        <p:txBody>
          <a:bodyPr wrap="none">
            <a:spAutoFit/>
          </a:bodyPr>
          <a:lstStyle/>
          <a:p>
            <a:r>
              <a:rPr lang="en-GB" sz="1200" dirty="0">
                <a:hlinkClick r:id="rId9"/>
              </a:rPr>
              <a:t>https://</a:t>
            </a:r>
            <a:r>
              <a:rPr lang="en-GB" sz="1200" dirty="0" smtClean="0">
                <a:hlinkClick r:id="rId9"/>
              </a:rPr>
              <a:t>www.nutrition.org.uk/healthyliving/hew.html</a:t>
            </a:r>
            <a:r>
              <a:rPr lang="en-GB" sz="1200" dirty="0" smtClean="0"/>
              <a:t> </a:t>
            </a:r>
            <a:endParaRPr lang="en-GB" sz="1200" dirty="0"/>
          </a:p>
        </p:txBody>
      </p:sp>
      <p:sp>
        <p:nvSpPr>
          <p:cNvPr id="5" name="TextBox 4"/>
          <p:cNvSpPr txBox="1"/>
          <p:nvPr/>
        </p:nvSpPr>
        <p:spPr>
          <a:xfrm>
            <a:off x="609599" y="5212848"/>
            <a:ext cx="6156696" cy="6463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b="1" dirty="0" smtClean="0">
                <a:latin typeface="Arial" panose="020B0604020202020204" pitchFamily="34" charset="0"/>
                <a:cs typeface="Arial" panose="020B0604020202020204" pitchFamily="34" charset="0"/>
              </a:rPr>
              <a:t>Register to take part in 2019 – 10-14 June </a:t>
            </a:r>
          </a:p>
          <a:p>
            <a:pPr algn="ctr"/>
            <a:r>
              <a:rPr lang="en-GB" b="1" dirty="0" smtClean="0">
                <a:latin typeface="Arial" panose="020B0604020202020204" pitchFamily="34" charset="0"/>
                <a:cs typeface="Arial" panose="020B0604020202020204" pitchFamily="34" charset="0"/>
              </a:rPr>
              <a:t>www.foodafactoflife.org.uk</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302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mtClean="0"/>
              <a:t>Food – a fact of life programme</a:t>
            </a:r>
            <a:endParaRPr lang="en-GB" dirty="0"/>
          </a:p>
        </p:txBody>
      </p:sp>
      <p:graphicFrame>
        <p:nvGraphicFramePr>
          <p:cNvPr id="6" name="Diagram 5"/>
          <p:cNvGraphicFramePr/>
          <p:nvPr>
            <p:extLst/>
          </p:nvPr>
        </p:nvGraphicFramePr>
        <p:xfrm>
          <a:off x="-180906" y="1508742"/>
          <a:ext cx="7839001" cy="4599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75034" y="3404929"/>
            <a:ext cx="1369965" cy="962541"/>
          </a:xfrm>
          <a:prstGeom prst="rect">
            <a:avLst/>
          </a:prstGeom>
        </p:spPr>
      </p:pic>
      <p:pic>
        <p:nvPicPr>
          <p:cNvPr id="1026" name="Picture 2" descr="C:\Users\rballam.BNF\Downloads\screencapture-foodafactoflife-mosquito-digital-whole-school-2019-01-29-07_30_37.png"/>
          <p:cNvPicPr>
            <a:picLocks noChangeAspect="1" noChangeArrowheads="1"/>
          </p:cNvPicPr>
          <p:nvPr/>
        </p:nvPicPr>
        <p:blipFill rotWithShape="1">
          <a:blip r:embed="rId9">
            <a:extLst>
              <a:ext uri="{28A0092B-C50C-407E-A947-70E740481C1C}">
                <a14:useLocalDpi xmlns:a14="http://schemas.microsoft.com/office/drawing/2010/main" val="0"/>
              </a:ext>
            </a:extLst>
          </a:blip>
          <a:srcRect b="15299"/>
          <a:stretch/>
        </p:blipFill>
        <p:spPr bwMode="auto">
          <a:xfrm>
            <a:off x="7445829" y="366068"/>
            <a:ext cx="4319842" cy="570332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 name="Rounded Rectangle 2"/>
          <p:cNvSpPr/>
          <p:nvPr/>
        </p:nvSpPr>
        <p:spPr>
          <a:xfrm rot="20795624">
            <a:off x="9292591" y="5055694"/>
            <a:ext cx="2830286" cy="9289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prstClr val="white"/>
                </a:solidFill>
                <a:latin typeface="Arial" panose="020B0604020202020204" pitchFamily="34" charset="0"/>
                <a:cs typeface="Arial" panose="020B0604020202020204" pitchFamily="34" charset="0"/>
              </a:rPr>
              <a:t>500,000 resources downloaded last year</a:t>
            </a:r>
            <a:endParaRPr lang="en-GB"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9800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A8D2120E-B7EF-497A-8300-9D14E2E27368}"/>
                                            </p:graphicEl>
                                          </p:spTgt>
                                        </p:tgtEl>
                                        <p:attrNameLst>
                                          <p:attrName>style.visibility</p:attrName>
                                        </p:attrNameLst>
                                      </p:cBhvr>
                                      <p:to>
                                        <p:strVal val="visible"/>
                                      </p:to>
                                    </p:set>
                                    <p:animEffect transition="in" filter="fade">
                                      <p:cBhvr>
                                        <p:cTn id="12" dur="500"/>
                                        <p:tgtEl>
                                          <p:spTgt spid="6">
                                            <p:graphicEl>
                                              <a:dgm id="{A8D2120E-B7EF-497A-8300-9D14E2E27368}"/>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dgm id="{4B4B8DF7-E21F-4736-A896-2D008A4E3C43}"/>
                                            </p:graphicEl>
                                          </p:spTgt>
                                        </p:tgtEl>
                                        <p:attrNameLst>
                                          <p:attrName>style.visibility</p:attrName>
                                        </p:attrNameLst>
                                      </p:cBhvr>
                                      <p:to>
                                        <p:strVal val="visible"/>
                                      </p:to>
                                    </p:set>
                                    <p:animEffect transition="in" filter="fade">
                                      <p:cBhvr>
                                        <p:cTn id="17" dur="500"/>
                                        <p:tgtEl>
                                          <p:spTgt spid="6">
                                            <p:graphicEl>
                                              <a:dgm id="{4B4B8DF7-E21F-4736-A896-2D008A4E3C4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graphicEl>
                                              <a:dgm id="{8F26F134-A9F3-4704-868D-F488FC82D9FE}"/>
                                            </p:graphicEl>
                                          </p:spTgt>
                                        </p:tgtEl>
                                        <p:attrNameLst>
                                          <p:attrName>style.visibility</p:attrName>
                                        </p:attrNameLst>
                                      </p:cBhvr>
                                      <p:to>
                                        <p:strVal val="visible"/>
                                      </p:to>
                                    </p:set>
                                    <p:animEffect transition="in" filter="fade">
                                      <p:cBhvr>
                                        <p:cTn id="22" dur="500"/>
                                        <p:tgtEl>
                                          <p:spTgt spid="6">
                                            <p:graphicEl>
                                              <a:dgm id="{8F26F134-A9F3-4704-868D-F488FC82D9FE}"/>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graphicEl>
                                              <a:dgm id="{3DB00AD7-AD2B-4AD4-9BCF-7E26EE8F0816}"/>
                                            </p:graphicEl>
                                          </p:spTgt>
                                        </p:tgtEl>
                                        <p:attrNameLst>
                                          <p:attrName>style.visibility</p:attrName>
                                        </p:attrNameLst>
                                      </p:cBhvr>
                                      <p:to>
                                        <p:strVal val="visible"/>
                                      </p:to>
                                    </p:set>
                                    <p:animEffect transition="in" filter="fade">
                                      <p:cBhvr>
                                        <p:cTn id="27" dur="500"/>
                                        <p:tgtEl>
                                          <p:spTgt spid="6">
                                            <p:graphicEl>
                                              <a:dgm id="{3DB00AD7-AD2B-4AD4-9BCF-7E26EE8F0816}"/>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graphicEl>
                                              <a:dgm id="{2883BB76-C577-43D1-AF5E-F9E68F7144F8}"/>
                                            </p:graphicEl>
                                          </p:spTgt>
                                        </p:tgtEl>
                                        <p:attrNameLst>
                                          <p:attrName>style.visibility</p:attrName>
                                        </p:attrNameLst>
                                      </p:cBhvr>
                                      <p:to>
                                        <p:strVal val="visible"/>
                                      </p:to>
                                    </p:set>
                                    <p:animEffect transition="in" filter="fade">
                                      <p:cBhvr>
                                        <p:cTn id="32" dur="500"/>
                                        <p:tgtEl>
                                          <p:spTgt spid="6">
                                            <p:graphicEl>
                                              <a:dgm id="{2883BB76-C577-43D1-AF5E-F9E68F7144F8}"/>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graphicEl>
                                              <a:dgm id="{A318040E-257B-49DF-B63A-8A620A740EDC}"/>
                                            </p:graphicEl>
                                          </p:spTgt>
                                        </p:tgtEl>
                                        <p:attrNameLst>
                                          <p:attrName>style.visibility</p:attrName>
                                        </p:attrNameLst>
                                      </p:cBhvr>
                                      <p:to>
                                        <p:strVal val="visible"/>
                                      </p:to>
                                    </p:set>
                                    <p:animEffect transition="in" filter="fade">
                                      <p:cBhvr>
                                        <p:cTn id="37" dur="500"/>
                                        <p:tgtEl>
                                          <p:spTgt spid="6">
                                            <p:graphicEl>
                                              <a:dgm id="{A318040E-257B-49DF-B63A-8A620A740EDC}"/>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5134" y="2736810"/>
            <a:ext cx="4368696" cy="553998"/>
          </a:xfrm>
          <a:prstGeom prst="rect">
            <a:avLst/>
          </a:prstGeom>
          <a:noFill/>
        </p:spPr>
        <p:txBody>
          <a:bodyPr wrap="none" lIns="0" tIns="0" rIns="0" bIns="0" rtlCol="0">
            <a:spAutoFit/>
          </a:bodyPr>
          <a:lstStyle/>
          <a:p>
            <a:r>
              <a:rPr lang="en-US" sz="3600" b="1" dirty="0" smtClean="0">
                <a:latin typeface="Arial"/>
                <a:ea typeface="Verdana" charset="0"/>
                <a:cs typeface="Arial"/>
              </a:rPr>
              <a:t>A few final words …</a:t>
            </a:r>
            <a:endParaRPr lang="en-US" sz="3600" b="1" dirty="0">
              <a:latin typeface="Arial"/>
              <a:ea typeface="Verdana" charset="0"/>
              <a:cs typeface="Arial"/>
            </a:endParaRPr>
          </a:p>
        </p:txBody>
      </p:sp>
      <p:pic>
        <p:nvPicPr>
          <p:cNvPr id="5122" name="Picture 2" descr="S:\Shared\EDUCATION TEAM FILES\Photographs Oct 2018 onwards\RB to file\children eating sandwi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2053" y="2627086"/>
            <a:ext cx="6500287" cy="3053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5152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Food and nutrition education</a:t>
            </a:r>
            <a:endParaRPr lang="en-GB" dirty="0"/>
          </a:p>
        </p:txBody>
      </p:sp>
      <p:sp>
        <p:nvSpPr>
          <p:cNvPr id="3" name="Text Placeholder 2"/>
          <p:cNvSpPr>
            <a:spLocks noGrp="1"/>
          </p:cNvSpPr>
          <p:nvPr>
            <p:ph type="body" sz="quarter" idx="10"/>
          </p:nvPr>
        </p:nvSpPr>
        <p:spPr>
          <a:xfrm>
            <a:off x="609601" y="1854200"/>
            <a:ext cx="7547428" cy="4070350"/>
          </a:xfrm>
        </p:spPr>
        <p:txBody>
          <a:bodyPr>
            <a:normAutofit fontScale="92500" lnSpcReduction="20000"/>
          </a:bodyPr>
          <a:lstStyle/>
          <a:p>
            <a:pPr marL="342900" indent="-342900">
              <a:buFont typeface="Arial" panose="020B0604020202020204" pitchFamily="34" charset="0"/>
              <a:buChar char="•"/>
            </a:pPr>
            <a:r>
              <a:rPr lang="en-GB" dirty="0" smtClean="0"/>
              <a:t>Join it up – a whole school food approach;</a:t>
            </a:r>
          </a:p>
          <a:p>
            <a:pPr marL="342900" indent="-342900">
              <a:buFont typeface="Arial" panose="020B0604020202020204" pitchFamily="34" charset="0"/>
              <a:buChar char="•"/>
            </a:pPr>
            <a:r>
              <a:rPr lang="en-GB" dirty="0" smtClean="0"/>
              <a:t>Advocate </a:t>
            </a:r>
            <a:r>
              <a:rPr lang="en-GB" dirty="0"/>
              <a:t>for compulsory food and nutrition education – equality of access, learning and skill </a:t>
            </a:r>
            <a:r>
              <a:rPr lang="en-GB" dirty="0" smtClean="0"/>
              <a:t>development (minimum standards);</a:t>
            </a:r>
          </a:p>
          <a:p>
            <a:pPr marL="342900" indent="-342900">
              <a:buFont typeface="Arial" panose="020B0604020202020204" pitchFamily="34" charset="0"/>
              <a:buChar char="•"/>
            </a:pPr>
            <a:r>
              <a:rPr lang="en-GB" dirty="0"/>
              <a:t>R</a:t>
            </a:r>
            <a:r>
              <a:rPr lang="en-GB" dirty="0" smtClean="0"/>
              <a:t>emove </a:t>
            </a:r>
            <a:r>
              <a:rPr lang="en-GB" dirty="0"/>
              <a:t>the barriers to effective food and nutrition teaching and learning, such as insufficient time in the curriculum</a:t>
            </a:r>
            <a:r>
              <a:rPr lang="en-GB" dirty="0" smtClean="0"/>
              <a:t>;</a:t>
            </a:r>
            <a:endParaRPr lang="en-GB" dirty="0"/>
          </a:p>
          <a:p>
            <a:pPr marL="342900" indent="-342900">
              <a:buFont typeface="Arial" panose="020B0604020202020204" pitchFamily="34" charset="0"/>
              <a:buChar char="•"/>
            </a:pPr>
            <a:r>
              <a:rPr lang="en-GB" dirty="0"/>
              <a:t>Ensure resources are relevant to the curriculum and qualifications, using appropriate media to engage young </a:t>
            </a:r>
            <a:r>
              <a:rPr lang="en-GB" dirty="0" smtClean="0"/>
              <a:t>people;</a:t>
            </a:r>
          </a:p>
          <a:p>
            <a:pPr marL="342900" indent="-342900">
              <a:buFont typeface="Arial" panose="020B0604020202020204" pitchFamily="34" charset="0"/>
              <a:buChar char="•"/>
            </a:pPr>
            <a:r>
              <a:rPr lang="en-GB" dirty="0"/>
              <a:t>Support teachers professionally through their teaching </a:t>
            </a:r>
            <a:r>
              <a:rPr lang="en-GB" dirty="0" smtClean="0"/>
              <a:t>career; </a:t>
            </a:r>
            <a:endParaRPr lang="en-GB" dirty="0"/>
          </a:p>
          <a:p>
            <a:pPr marL="342900" indent="-342900">
              <a:buFont typeface="Arial" panose="020B0604020202020204" pitchFamily="34" charset="0"/>
              <a:buChar char="•"/>
            </a:pPr>
            <a:r>
              <a:rPr lang="en-GB" dirty="0" smtClean="0"/>
              <a:t>Ensure </a:t>
            </a:r>
            <a:r>
              <a:rPr lang="en-GB" dirty="0"/>
              <a:t>pupils receive and are able to apply, relevant food skills and knowledge for them to lead healthy </a:t>
            </a:r>
            <a:r>
              <a:rPr lang="en-GB" dirty="0" smtClean="0"/>
              <a:t>lives;</a:t>
            </a:r>
          </a:p>
          <a:p>
            <a:pPr marL="342900" indent="-342900">
              <a:buFont typeface="Arial" panose="020B0604020202020204" pitchFamily="34" charset="0"/>
              <a:buChar char="•"/>
            </a:pPr>
            <a:r>
              <a:rPr lang="en-GB" dirty="0" smtClean="0"/>
              <a:t>Champion </a:t>
            </a:r>
            <a:r>
              <a:rPr lang="en-GB" dirty="0"/>
              <a:t>good practice and reward </a:t>
            </a:r>
            <a:r>
              <a:rPr lang="en-GB" dirty="0" smtClean="0"/>
              <a:t>excellence;</a:t>
            </a:r>
          </a:p>
          <a:p>
            <a:pPr marL="342900" indent="-342900">
              <a:buFont typeface="Arial" panose="020B0604020202020204" pitchFamily="34" charset="0"/>
              <a:buChar char="•"/>
            </a:pPr>
            <a:r>
              <a:rPr lang="en-GB" dirty="0" smtClean="0"/>
              <a:t>Explore parent/carer engagement opportunities;</a:t>
            </a:r>
            <a:endParaRPr lang="en-GB" dirty="0"/>
          </a:p>
          <a:p>
            <a:pPr marL="342900" lvl="0" indent="-342900">
              <a:buFont typeface="Arial" panose="020B0604020202020204" pitchFamily="34" charset="0"/>
              <a:buChar char="•"/>
            </a:pPr>
            <a:r>
              <a:rPr lang="en-GB" dirty="0" smtClean="0"/>
              <a:t>And for all involved … be </a:t>
            </a:r>
            <a:r>
              <a:rPr lang="en-GB" dirty="0"/>
              <a:t>clear, consistent and evidence-based – and be there for the long </a:t>
            </a:r>
            <a:r>
              <a:rPr lang="en-GB" dirty="0" smtClean="0"/>
              <a:t>term.</a:t>
            </a:r>
          </a:p>
        </p:txBody>
      </p:sp>
      <p:pic>
        <p:nvPicPr>
          <p:cNvPr id="4098" name="Picture 2" descr="S:\Shared\EDUCATION TEAM FILES\Photographs Oct 2018 onwards\RB to file\shutterstock_1381484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0233" y="1739332"/>
            <a:ext cx="3054804" cy="203971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S:\Shared\EDUCATION TEAM FILES\Photographs Oct 2018 onwards\RB to file\shutterstock_11603926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60233" y="3892549"/>
            <a:ext cx="3048285" cy="203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84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9145" y="2762210"/>
            <a:ext cx="5078313" cy="553998"/>
          </a:xfrm>
          <a:prstGeom prst="rect">
            <a:avLst/>
          </a:prstGeom>
          <a:noFill/>
        </p:spPr>
        <p:txBody>
          <a:bodyPr wrap="none" lIns="0" tIns="0" rIns="0" bIns="0" rtlCol="0">
            <a:spAutoFit/>
          </a:bodyPr>
          <a:lstStyle/>
          <a:p>
            <a:r>
              <a:rPr lang="en-US" sz="3600" b="1" i="0" dirty="0" smtClean="0">
                <a:solidFill>
                  <a:schemeClr val="bg1"/>
                </a:solidFill>
                <a:latin typeface="Arial"/>
                <a:ea typeface="Verdana" charset="0"/>
                <a:cs typeface="Arial"/>
              </a:rPr>
              <a:t>Thank you for listening</a:t>
            </a:r>
            <a:endParaRPr lang="en-US" sz="3600" b="1" i="0" dirty="0">
              <a:solidFill>
                <a:schemeClr val="bg1"/>
              </a:solidFill>
              <a:latin typeface="Arial"/>
              <a:ea typeface="Verdana" charset="0"/>
              <a:cs typeface="Arial"/>
            </a:endParaRPr>
          </a:p>
        </p:txBody>
      </p:sp>
      <p:sp>
        <p:nvSpPr>
          <p:cNvPr id="6" name="TextBox 5"/>
          <p:cNvSpPr txBox="1"/>
          <p:nvPr/>
        </p:nvSpPr>
        <p:spPr>
          <a:xfrm>
            <a:off x="729692" y="3695468"/>
            <a:ext cx="2851999" cy="307777"/>
          </a:xfrm>
          <a:prstGeom prst="rect">
            <a:avLst/>
          </a:prstGeom>
          <a:noFill/>
        </p:spPr>
        <p:txBody>
          <a:bodyPr wrap="none" lIns="0" tIns="0" rIns="0" bIns="0" rtlCol="0">
            <a:spAutoFit/>
          </a:bodyPr>
          <a:lstStyle/>
          <a:p>
            <a:r>
              <a:rPr lang="en-US" sz="2000" dirty="0" smtClean="0">
                <a:solidFill>
                  <a:schemeClr val="bg1"/>
                </a:solidFill>
                <a:latin typeface="Arial"/>
                <a:ea typeface="Verdana" charset="0"/>
                <a:cs typeface="Arial"/>
              </a:rPr>
              <a:t>r.ballam@nutrition.org.uk</a:t>
            </a:r>
            <a:endParaRPr lang="en-US" sz="2000" b="0" i="0" dirty="0">
              <a:solidFill>
                <a:schemeClr val="bg1"/>
              </a:solidFill>
              <a:latin typeface="Arial"/>
              <a:ea typeface="Verdana" charset="0"/>
              <a:cs typeface="Arial"/>
            </a:endParaRPr>
          </a:p>
        </p:txBody>
      </p:sp>
      <p:sp>
        <p:nvSpPr>
          <p:cNvPr id="7" name="TextBox 6"/>
          <p:cNvSpPr txBox="1"/>
          <p:nvPr/>
        </p:nvSpPr>
        <p:spPr>
          <a:xfrm>
            <a:off x="719145" y="5073183"/>
            <a:ext cx="6375400" cy="307777"/>
          </a:xfrm>
          <a:prstGeom prst="rect">
            <a:avLst/>
          </a:prstGeom>
          <a:noFill/>
        </p:spPr>
        <p:txBody>
          <a:bodyPr wrap="none" lIns="0" tIns="0" rIns="0" bIns="0" rtlCol="0">
            <a:spAutoFit/>
          </a:bodyPr>
          <a:lstStyle/>
          <a:p>
            <a:r>
              <a:rPr lang="en-US" sz="2000" b="0" i="0" dirty="0" smtClean="0">
                <a:solidFill>
                  <a:schemeClr val="bg1"/>
                </a:solidFill>
                <a:latin typeface="Arial"/>
                <a:ea typeface="Verdana" charset="0"/>
                <a:cs typeface="Arial"/>
              </a:rPr>
              <a:t>For further information, go to: www.foodafactoflife.org.uk</a:t>
            </a:r>
          </a:p>
        </p:txBody>
      </p:sp>
      <p:pic>
        <p:nvPicPr>
          <p:cNvPr id="8" name="Picture 2" descr="C:\Users\rballam.BNF\Downloads\screencapture-foodafactoflife-mosquito-digital-whole-school-2019-01-29-07_30_37.png"/>
          <p:cNvPicPr>
            <a:picLocks noChangeAspect="1" noChangeArrowheads="1"/>
          </p:cNvPicPr>
          <p:nvPr/>
        </p:nvPicPr>
        <p:blipFill rotWithShape="1">
          <a:blip r:embed="rId2">
            <a:extLst>
              <a:ext uri="{28A0092B-C50C-407E-A947-70E740481C1C}">
                <a14:useLocalDpi xmlns:a14="http://schemas.microsoft.com/office/drawing/2010/main" val="0"/>
              </a:ext>
            </a:extLst>
          </a:blip>
          <a:srcRect b="15299"/>
          <a:stretch/>
        </p:blipFill>
        <p:spPr bwMode="auto">
          <a:xfrm>
            <a:off x="8534401" y="2182879"/>
            <a:ext cx="3193144" cy="421578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5061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Overweight and obesity</a:t>
            </a:r>
            <a:endParaRPr lang="en-GB" dirty="0"/>
          </a:p>
        </p:txBody>
      </p:sp>
      <p:sp>
        <p:nvSpPr>
          <p:cNvPr id="7" name="Down Arrow 6"/>
          <p:cNvSpPr/>
          <p:nvPr/>
        </p:nvSpPr>
        <p:spPr>
          <a:xfrm>
            <a:off x="2322285" y="1872343"/>
            <a:ext cx="1132115" cy="3904343"/>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8" name="TextBox 7"/>
          <p:cNvSpPr txBox="1"/>
          <p:nvPr/>
        </p:nvSpPr>
        <p:spPr>
          <a:xfrm>
            <a:off x="812800" y="1872343"/>
            <a:ext cx="1480457" cy="338554"/>
          </a:xfrm>
          <a:prstGeom prst="rect">
            <a:avLst/>
          </a:prstGeom>
          <a:noFill/>
        </p:spPr>
        <p:txBody>
          <a:bodyPr wrap="square" rtlCol="0">
            <a:spAutoFit/>
          </a:bodyPr>
          <a:lstStyle/>
          <a:p>
            <a:r>
              <a:rPr lang="en-GB" sz="1600" dirty="0" smtClean="0">
                <a:latin typeface="Arial" panose="020B0604020202020204" pitchFamily="34" charset="0"/>
                <a:cs typeface="Arial" panose="020B0604020202020204" pitchFamily="34" charset="0"/>
              </a:rPr>
              <a:t>4-5 years old</a:t>
            </a:r>
            <a:endParaRPr lang="en-GB" sz="1600" dirty="0">
              <a:latin typeface="Arial" panose="020B0604020202020204" pitchFamily="34" charset="0"/>
              <a:cs typeface="Arial" panose="020B0604020202020204" pitchFamily="34" charset="0"/>
            </a:endParaRPr>
          </a:p>
        </p:txBody>
      </p:sp>
      <p:sp>
        <p:nvSpPr>
          <p:cNvPr id="10" name="TextBox 9"/>
          <p:cNvSpPr txBox="1"/>
          <p:nvPr/>
        </p:nvSpPr>
        <p:spPr>
          <a:xfrm>
            <a:off x="812799" y="5421086"/>
            <a:ext cx="1712687" cy="338554"/>
          </a:xfrm>
          <a:prstGeom prst="rect">
            <a:avLst/>
          </a:prstGeom>
          <a:noFill/>
        </p:spPr>
        <p:txBody>
          <a:bodyPr wrap="square" rtlCol="0">
            <a:spAutoFit/>
          </a:bodyPr>
          <a:lstStyle/>
          <a:p>
            <a:r>
              <a:rPr lang="en-GB" sz="1600" dirty="0" smtClean="0">
                <a:latin typeface="Arial" panose="020B0604020202020204" pitchFamily="34" charset="0"/>
                <a:cs typeface="Arial" panose="020B0604020202020204" pitchFamily="34" charset="0"/>
              </a:rPr>
              <a:t>10-11 years old</a:t>
            </a:r>
            <a:endParaRPr lang="en-GB" sz="1600" dirty="0">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320" y="1686149"/>
            <a:ext cx="6315075" cy="427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0" y="6204635"/>
            <a:ext cx="6096000" cy="276999"/>
          </a:xfrm>
          <a:prstGeom prst="rect">
            <a:avLst/>
          </a:prstGeom>
        </p:spPr>
        <p:txBody>
          <a:bodyPr>
            <a:spAutoFit/>
          </a:bodyPr>
          <a:lstStyle/>
          <a:p>
            <a:r>
              <a:rPr lang="en-GB" sz="1200" u="sng" dirty="0">
                <a:hlinkClick r:id="rId3"/>
              </a:rPr>
              <a:t>https://app.box.com/s/og3q86aqejc99okxe9xyvpfvo21xai21/folder/45752848530</a:t>
            </a:r>
            <a:endParaRPr lang="en-GB" sz="1200" dirty="0"/>
          </a:p>
        </p:txBody>
      </p:sp>
    </p:spTree>
    <p:extLst>
      <p:ext uri="{BB962C8B-B14F-4D97-AF65-F5344CB8AC3E}">
        <p14:creationId xmlns:p14="http://schemas.microsoft.com/office/powerpoint/2010/main" val="20284168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026" y="660290"/>
            <a:ext cx="7687345" cy="1325563"/>
          </a:xfrm>
        </p:spPr>
        <p:txBody>
          <a:bodyPr>
            <a:noAutofit/>
          </a:bodyPr>
          <a:lstStyle/>
          <a:p>
            <a:r>
              <a:rPr lang="en-US" sz="3200" b="1" dirty="0" smtClean="0"/>
              <a:t>Child Measurement </a:t>
            </a:r>
            <a:r>
              <a:rPr lang="en-US" sz="3200" b="1" dirty="0" err="1" smtClean="0"/>
              <a:t>Programme</a:t>
            </a:r>
            <a:r>
              <a:rPr lang="en-US" sz="3200" b="1" dirty="0" smtClean="0"/>
              <a:t>, England </a:t>
            </a:r>
            <a:r>
              <a:rPr lang="en-GB" sz="3200" dirty="0" smtClean="0"/>
              <a:t>2016/17</a:t>
            </a:r>
            <a:endParaRPr lang="en-GB" sz="3200"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3438" y="2344814"/>
            <a:ext cx="6528905" cy="3574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10026" y="2377560"/>
            <a:ext cx="4711917" cy="2862322"/>
          </a:xfrm>
          <a:prstGeom prst="rect">
            <a:avLst/>
          </a:prstGeom>
        </p:spPr>
        <p:txBody>
          <a:bodyPr wrap="square">
            <a:spAutoFit/>
          </a:bodyPr>
          <a:lstStyle/>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Child obesity prevalence is closely associated with socioeconomic status. </a:t>
            </a:r>
            <a:endParaRPr lang="en-GB" sz="20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smtClean="0">
                <a:latin typeface="Arial" panose="020B0604020202020204" pitchFamily="34" charset="0"/>
                <a:cs typeface="Arial" panose="020B0604020202020204" pitchFamily="34" charset="0"/>
              </a:rPr>
              <a:t>More </a:t>
            </a:r>
            <a:r>
              <a:rPr lang="en-GB" sz="2000" dirty="0">
                <a:latin typeface="Arial" panose="020B0604020202020204" pitchFamily="34" charset="0"/>
                <a:cs typeface="Arial" panose="020B0604020202020204" pitchFamily="34" charset="0"/>
              </a:rPr>
              <a:t>deprived populations tend to have higher obesity prevalence.</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Obesity prevalence in the most deprived 10% of areas in England is more than twice the prevalence in the least deprived 10%. </a:t>
            </a:r>
          </a:p>
        </p:txBody>
      </p:sp>
      <p:sp>
        <p:nvSpPr>
          <p:cNvPr id="9" name="Rectangle 8"/>
          <p:cNvSpPr/>
          <p:nvPr/>
        </p:nvSpPr>
        <p:spPr>
          <a:xfrm>
            <a:off x="0" y="6558070"/>
            <a:ext cx="6096000" cy="299184"/>
          </a:xfrm>
          <a:prstGeom prst="rect">
            <a:avLst/>
          </a:prstGeom>
        </p:spPr>
        <p:txBody>
          <a:bodyPr>
            <a:spAutoFit/>
          </a:bodyPr>
          <a:lstStyle/>
          <a:p>
            <a:pPr>
              <a:lnSpc>
                <a:spcPct val="120000"/>
              </a:lnSpc>
              <a:spcBef>
                <a:spcPts val="0"/>
              </a:spcBef>
            </a:pPr>
            <a:r>
              <a:rPr lang="en-GB" sz="1200" u="sng" dirty="0">
                <a:hlinkClick r:id="rId3"/>
              </a:rPr>
              <a:t>https://digital.nhs.uk/services/national-child-measurement-programme/</a:t>
            </a:r>
            <a:r>
              <a:rPr lang="en-GB" sz="1200" u="sng" dirty="0"/>
              <a:t> </a:t>
            </a:r>
          </a:p>
        </p:txBody>
      </p:sp>
    </p:spTree>
    <p:extLst>
      <p:ext uri="{BB962C8B-B14F-4D97-AF65-F5344CB8AC3E}">
        <p14:creationId xmlns:p14="http://schemas.microsoft.com/office/powerpoint/2010/main" val="36159935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Obesity</a:t>
            </a:r>
            <a:endParaRPr lang="en-GB" dirty="0"/>
          </a:p>
        </p:txBody>
      </p:sp>
      <p:sp>
        <p:nvSpPr>
          <p:cNvPr id="4" name="Rectangle 3"/>
          <p:cNvSpPr/>
          <p:nvPr/>
        </p:nvSpPr>
        <p:spPr>
          <a:xfrm>
            <a:off x="0" y="6396335"/>
            <a:ext cx="5864224" cy="461665"/>
          </a:xfrm>
          <a:prstGeom prst="rect">
            <a:avLst/>
          </a:prstGeom>
        </p:spPr>
        <p:txBody>
          <a:bodyPr wrap="square">
            <a:spAutoFit/>
          </a:bodyPr>
          <a:lstStyle/>
          <a:p>
            <a:r>
              <a:rPr lang="en-GB" sz="1200" dirty="0" smtClean="0">
                <a:latin typeface="Arial" panose="020B0604020202020204" pitchFamily="34" charset="0"/>
                <a:cs typeface="Arial" panose="020B0604020202020204" pitchFamily="34" charset="0"/>
                <a:hlinkClick r:id="rId3"/>
              </a:rPr>
              <a:t>https://www.gov.uk/government/publications/childhood-obesity-applying-all-our-health/childhood-obesity-applying-all-our-health</a:t>
            </a:r>
            <a:endParaRPr lang="en-GB" sz="1200" dirty="0" smtClean="0">
              <a:latin typeface="Arial" panose="020B0604020202020204" pitchFamily="34" charset="0"/>
              <a:cs typeface="Arial" panose="020B0604020202020204" pitchFamily="34" charset="0"/>
            </a:endParaRPr>
          </a:p>
        </p:txBody>
      </p:sp>
      <p:pic>
        <p:nvPicPr>
          <p:cNvPr id="6" name="Picture 2" descr="Why obesity in young children is an issue infographic"/>
          <p:cNvPicPr>
            <a:picLocks noGrp="1" noChangeAspect="1" noChangeArrowheads="1"/>
          </p:cNvPicPr>
          <p:nvPr>
            <p:ph idx="1"/>
          </p:nvPr>
        </p:nvPicPr>
        <p:blipFill rotWithShape="1">
          <a:blip r:embed="rId4" cstate="screen">
            <a:extLst>
              <a:ext uri="{28A0092B-C50C-407E-A947-70E740481C1C}">
                <a14:useLocalDpi xmlns:a14="http://schemas.microsoft.com/office/drawing/2010/main"/>
              </a:ext>
            </a:extLst>
          </a:blip>
          <a:srcRect/>
          <a:stretch/>
        </p:blipFill>
        <p:spPr bwMode="auto">
          <a:xfrm>
            <a:off x="1" y="1925140"/>
            <a:ext cx="6043792" cy="39743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Obesity harms young people and children infographic"/>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43792" y="1897741"/>
            <a:ext cx="6046608" cy="4031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8397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Micronutrients and fibre</a:t>
            </a:r>
            <a:endParaRPr lang="en-GB" dirty="0"/>
          </a:p>
        </p:txBody>
      </p:sp>
      <p:sp>
        <p:nvSpPr>
          <p:cNvPr id="3" name="Text Placeholder 2"/>
          <p:cNvSpPr>
            <a:spLocks noGrp="1"/>
          </p:cNvSpPr>
          <p:nvPr>
            <p:ph type="body" sz="quarter" idx="10"/>
          </p:nvPr>
        </p:nvSpPr>
        <p:spPr>
          <a:xfrm>
            <a:off x="609601" y="1854199"/>
            <a:ext cx="4122056" cy="2877457"/>
          </a:xfrm>
        </p:spPr>
        <p:txBody>
          <a:bodyPr>
            <a:noAutofit/>
          </a:bodyPr>
          <a:lstStyle/>
          <a:p>
            <a:pPr marL="342900" indent="-342900">
              <a:buFont typeface="Arial" panose="020B0604020202020204" pitchFamily="34" charset="0"/>
              <a:buChar char="•"/>
            </a:pPr>
            <a:r>
              <a:rPr lang="en-GB" sz="1800" dirty="0" smtClean="0"/>
              <a:t>Concerns over micro-nutrient deficiency in older children. </a:t>
            </a:r>
          </a:p>
          <a:p>
            <a:pPr marL="342900" indent="-342900">
              <a:buFont typeface="Arial" panose="020B0604020202020204" pitchFamily="34" charset="0"/>
              <a:buChar char="•"/>
            </a:pPr>
            <a:r>
              <a:rPr lang="en-GB" sz="1800" dirty="0"/>
              <a:t>The percentage of children meeting the AOAC fibre recommendation was 10% of those aged 1.5 to 3 years and 4 to 10 </a:t>
            </a:r>
            <a:r>
              <a:rPr lang="en-GB" sz="1800" dirty="0" smtClean="0"/>
              <a:t>years, </a:t>
            </a:r>
            <a:r>
              <a:rPr lang="en-GB" sz="1800" dirty="0"/>
              <a:t>and 4% of those 11 to 18 </a:t>
            </a:r>
            <a:r>
              <a:rPr lang="en-GB" sz="1800" dirty="0" smtClean="0"/>
              <a:t>years.</a:t>
            </a:r>
            <a:endParaRPr lang="en-GB" sz="1800" dirty="0"/>
          </a:p>
        </p:txBody>
      </p:sp>
      <p:graphicFrame>
        <p:nvGraphicFramePr>
          <p:cNvPr id="4" name="Content Placeholder 3"/>
          <p:cNvGraphicFramePr>
            <a:graphicFrameLocks/>
          </p:cNvGraphicFramePr>
          <p:nvPr>
            <p:extLst>
              <p:ext uri="{D42A27DB-BD31-4B8C-83A1-F6EECF244321}">
                <p14:modId xmlns:p14="http://schemas.microsoft.com/office/powerpoint/2010/main" val="2936843076"/>
              </p:ext>
            </p:extLst>
          </p:nvPr>
        </p:nvGraphicFramePr>
        <p:xfrm>
          <a:off x="5065485" y="1759058"/>
          <a:ext cx="6981372" cy="4541516"/>
        </p:xfrm>
        <a:graphic>
          <a:graphicData uri="http://schemas.openxmlformats.org/drawingml/2006/table">
            <a:tbl>
              <a:tblPr firstRow="1" bandRow="1">
                <a:tableStyleId>{93296810-A885-4BE3-A3E7-6D5BEEA58F35}</a:tableStyleId>
              </a:tblPr>
              <a:tblGrid>
                <a:gridCol w="1602200">
                  <a:extLst>
                    <a:ext uri="{9D8B030D-6E8A-4147-A177-3AD203B41FA5}">
                      <a16:colId xmlns:a16="http://schemas.microsoft.com/office/drawing/2014/main" xmlns="" val="20000"/>
                    </a:ext>
                  </a:extLst>
                </a:gridCol>
                <a:gridCol w="2848568">
                  <a:extLst>
                    <a:ext uri="{9D8B030D-6E8A-4147-A177-3AD203B41FA5}">
                      <a16:colId xmlns:a16="http://schemas.microsoft.com/office/drawing/2014/main" xmlns="" val="20001"/>
                    </a:ext>
                  </a:extLst>
                </a:gridCol>
                <a:gridCol w="2530604">
                  <a:extLst>
                    <a:ext uri="{9D8B030D-6E8A-4147-A177-3AD203B41FA5}">
                      <a16:colId xmlns:a16="http://schemas.microsoft.com/office/drawing/2014/main" xmlns="" val="20002"/>
                    </a:ext>
                  </a:extLst>
                </a:gridCol>
              </a:tblGrid>
              <a:tr h="723538">
                <a:tc>
                  <a:txBody>
                    <a:bodyPr/>
                    <a:lstStyle/>
                    <a:p>
                      <a:endParaRPr lang="en-GB" sz="1600" dirty="0">
                        <a:latin typeface="Arial" panose="020B0604020202020204" pitchFamily="34" charset="0"/>
                        <a:cs typeface="Arial" panose="020B0604020202020204" pitchFamily="34" charset="0"/>
                      </a:endParaRPr>
                    </a:p>
                  </a:txBody>
                  <a:tcPr marL="91452" marR="91452" marT="45718" marB="45718"/>
                </a:tc>
                <a:tc>
                  <a:txBody>
                    <a:bodyPr/>
                    <a:lstStyle/>
                    <a:p>
                      <a:r>
                        <a:rPr lang="en-GB" sz="1600" dirty="0" smtClean="0">
                          <a:latin typeface="Arial" panose="020B0604020202020204" pitchFamily="34" charset="0"/>
                          <a:cs typeface="Arial" panose="020B0604020202020204" pitchFamily="34" charset="0"/>
                        </a:rPr>
                        <a:t>% with intakes below LRNI</a:t>
                      </a:r>
                    </a:p>
                    <a:p>
                      <a:r>
                        <a:rPr lang="en-GB" sz="1600" dirty="0" smtClean="0">
                          <a:latin typeface="Arial" panose="020B0604020202020204" pitchFamily="34" charset="0"/>
                          <a:cs typeface="Arial" panose="020B0604020202020204" pitchFamily="34" charset="0"/>
                        </a:rPr>
                        <a:t>GIRLS 11-18 years</a:t>
                      </a:r>
                      <a:endParaRPr lang="en-GB" sz="1600" dirty="0">
                        <a:latin typeface="Arial" panose="020B0604020202020204" pitchFamily="34" charset="0"/>
                        <a:cs typeface="Arial" panose="020B0604020202020204" pitchFamily="34" charset="0"/>
                      </a:endParaRPr>
                    </a:p>
                  </a:txBody>
                  <a:tcPr marL="91452" marR="91452" marT="45718" marB="4571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latin typeface="Arial" panose="020B0604020202020204" pitchFamily="34" charset="0"/>
                          <a:cs typeface="Arial" panose="020B0604020202020204" pitchFamily="34" charset="0"/>
                        </a:rPr>
                        <a:t>% with intakes below LRNI</a:t>
                      </a:r>
                    </a:p>
                    <a:p>
                      <a:r>
                        <a:rPr lang="en-GB" sz="1600" dirty="0" smtClean="0">
                          <a:latin typeface="Arial" panose="020B0604020202020204" pitchFamily="34" charset="0"/>
                          <a:cs typeface="Arial" panose="020B0604020202020204" pitchFamily="34" charset="0"/>
                        </a:rPr>
                        <a:t>BOYS 11-18 years</a:t>
                      </a:r>
                      <a:endParaRPr lang="en-GB" sz="1600" dirty="0">
                        <a:latin typeface="Arial" panose="020B0604020202020204" pitchFamily="34" charset="0"/>
                        <a:cs typeface="Arial" panose="020B0604020202020204" pitchFamily="34" charset="0"/>
                      </a:endParaRPr>
                    </a:p>
                  </a:txBody>
                  <a:tcPr marL="91452" marR="91452" marT="45718" marB="45718"/>
                </a:tc>
                <a:extLst>
                  <a:ext uri="{0D108BD9-81ED-4DB2-BD59-A6C34878D82A}">
                    <a16:rowId xmlns:a16="http://schemas.microsoft.com/office/drawing/2014/main" xmlns="" val="10000"/>
                  </a:ext>
                </a:extLst>
              </a:tr>
              <a:tr h="326934">
                <a:tc>
                  <a:txBody>
                    <a:bodyPr/>
                    <a:lstStyle/>
                    <a:p>
                      <a:pPr fontAlgn="base" hangingPunct="0">
                        <a:lnSpc>
                          <a:spcPct val="115000"/>
                        </a:lnSpc>
                        <a:spcAft>
                          <a:spcPts val="0"/>
                        </a:spcAft>
                      </a:pPr>
                      <a:r>
                        <a:rPr lang="en-US" sz="1600" b="1" kern="1200" dirty="0">
                          <a:effectLst/>
                          <a:latin typeface="Arial" panose="020B0604020202020204" pitchFamily="34" charset="0"/>
                          <a:cs typeface="Arial" panose="020B0604020202020204" pitchFamily="34" charset="0"/>
                        </a:rPr>
                        <a:t>Vitamin A</a:t>
                      </a:r>
                      <a:endParaRPr lang="en-GB" sz="1600" b="1" dirty="0">
                        <a:effectLst/>
                        <a:latin typeface="Arial" panose="020B0604020202020204" pitchFamily="34" charset="0"/>
                        <a:ea typeface="Calibri"/>
                        <a:cs typeface="Arial" panose="020B0604020202020204" pitchFamily="34" charset="0"/>
                      </a:endParaRPr>
                    </a:p>
                  </a:txBody>
                  <a:tcPr marL="45720" marR="45720"/>
                </a:tc>
                <a:tc>
                  <a:txBody>
                    <a:bodyPr/>
                    <a:lstStyle/>
                    <a:p>
                      <a:pPr algn="ctr" fontAlgn="base" hangingPunct="0">
                        <a:lnSpc>
                          <a:spcPct val="115000"/>
                        </a:lnSpc>
                        <a:spcAft>
                          <a:spcPts val="0"/>
                        </a:spcAft>
                      </a:pPr>
                      <a:r>
                        <a:rPr lang="en-GB" sz="1600" b="1" dirty="0">
                          <a:effectLst/>
                          <a:latin typeface="Arial" panose="020B0604020202020204" pitchFamily="34" charset="0"/>
                          <a:cs typeface="Arial" panose="020B0604020202020204" pitchFamily="34" charset="0"/>
                        </a:rPr>
                        <a:t>24</a:t>
                      </a:r>
                      <a:endParaRPr lang="en-GB" sz="1600" b="1" dirty="0">
                        <a:effectLst/>
                        <a:latin typeface="Arial" panose="020B0604020202020204" pitchFamily="34" charset="0"/>
                        <a:ea typeface="Calibri"/>
                        <a:cs typeface="Arial" panose="020B0604020202020204" pitchFamily="34" charset="0"/>
                      </a:endParaRPr>
                    </a:p>
                  </a:txBody>
                  <a:tcPr marL="45720" marR="45720"/>
                </a:tc>
                <a:tc>
                  <a:txBody>
                    <a:bodyPr/>
                    <a:lstStyle/>
                    <a:p>
                      <a:pPr algn="ctr" fontAlgn="base" hangingPunct="0">
                        <a:lnSpc>
                          <a:spcPct val="115000"/>
                        </a:lnSpc>
                        <a:spcAft>
                          <a:spcPts val="0"/>
                        </a:spcAft>
                      </a:pPr>
                      <a:r>
                        <a:rPr lang="en-GB" sz="1600" b="1" dirty="0">
                          <a:effectLst/>
                          <a:latin typeface="Arial" panose="020B0604020202020204" pitchFamily="34" charset="0"/>
                          <a:cs typeface="Arial" panose="020B0604020202020204" pitchFamily="34" charset="0"/>
                        </a:rPr>
                        <a:t>19</a:t>
                      </a:r>
                      <a:endParaRPr lang="en-GB" sz="1600" b="1" dirty="0">
                        <a:effectLst/>
                        <a:latin typeface="Arial" panose="020B0604020202020204" pitchFamily="34" charset="0"/>
                        <a:ea typeface="Calibri"/>
                        <a:cs typeface="Arial" panose="020B0604020202020204" pitchFamily="34" charset="0"/>
                      </a:endParaRPr>
                    </a:p>
                  </a:txBody>
                  <a:tcPr marL="45720" marR="45720"/>
                </a:tc>
                <a:extLst>
                  <a:ext uri="{0D108BD9-81ED-4DB2-BD59-A6C34878D82A}">
                    <a16:rowId xmlns:a16="http://schemas.microsoft.com/office/drawing/2014/main" xmlns="" val="10001"/>
                  </a:ext>
                </a:extLst>
              </a:tr>
              <a:tr h="326934">
                <a:tc>
                  <a:txBody>
                    <a:bodyPr/>
                    <a:lstStyle/>
                    <a:p>
                      <a:pPr fontAlgn="base" hangingPunct="0">
                        <a:lnSpc>
                          <a:spcPct val="115000"/>
                        </a:lnSpc>
                        <a:spcAft>
                          <a:spcPts val="0"/>
                        </a:spcAft>
                      </a:pPr>
                      <a:r>
                        <a:rPr lang="en-US" sz="1600" kern="1200">
                          <a:effectLst/>
                          <a:latin typeface="Arial" panose="020B0604020202020204" pitchFamily="34" charset="0"/>
                          <a:cs typeface="Arial" panose="020B0604020202020204" pitchFamily="34" charset="0"/>
                        </a:rPr>
                        <a:t>Riboflavin</a:t>
                      </a:r>
                      <a:endParaRPr lang="en-GB" sz="1600">
                        <a:effectLst/>
                        <a:latin typeface="Arial" panose="020B0604020202020204" pitchFamily="34" charset="0"/>
                        <a:ea typeface="Calibri"/>
                        <a:cs typeface="Arial" panose="020B0604020202020204" pitchFamily="34" charset="0"/>
                      </a:endParaRPr>
                    </a:p>
                  </a:txBody>
                  <a:tcPr marL="45720" marR="45720"/>
                </a:tc>
                <a:tc>
                  <a:txBody>
                    <a:bodyPr/>
                    <a:lstStyle/>
                    <a:p>
                      <a:pPr algn="ctr" fontAlgn="base" hangingPunct="0">
                        <a:lnSpc>
                          <a:spcPct val="115000"/>
                        </a:lnSpc>
                        <a:spcAft>
                          <a:spcPts val="0"/>
                        </a:spcAft>
                      </a:pPr>
                      <a:r>
                        <a:rPr lang="en-GB" sz="1600" dirty="0">
                          <a:effectLst/>
                          <a:latin typeface="Arial" panose="020B0604020202020204" pitchFamily="34" charset="0"/>
                          <a:cs typeface="Arial" panose="020B0604020202020204" pitchFamily="34" charset="0"/>
                        </a:rPr>
                        <a:t>26</a:t>
                      </a:r>
                      <a:endParaRPr lang="en-GB" sz="1600" dirty="0">
                        <a:effectLst/>
                        <a:latin typeface="Arial" panose="020B0604020202020204" pitchFamily="34" charset="0"/>
                        <a:ea typeface="Calibri"/>
                        <a:cs typeface="Arial" panose="020B0604020202020204" pitchFamily="34" charset="0"/>
                      </a:endParaRPr>
                    </a:p>
                  </a:txBody>
                  <a:tcPr marL="45720" marR="45720"/>
                </a:tc>
                <a:tc>
                  <a:txBody>
                    <a:bodyPr/>
                    <a:lstStyle/>
                    <a:p>
                      <a:pPr algn="ctr" fontAlgn="base" hangingPunct="0">
                        <a:lnSpc>
                          <a:spcPct val="115000"/>
                        </a:lnSpc>
                        <a:spcAft>
                          <a:spcPts val="0"/>
                        </a:spcAft>
                      </a:pPr>
                      <a:r>
                        <a:rPr lang="en-GB" sz="1600" dirty="0">
                          <a:effectLst/>
                          <a:latin typeface="Arial" panose="020B0604020202020204" pitchFamily="34" charset="0"/>
                          <a:cs typeface="Arial" panose="020B0604020202020204" pitchFamily="34" charset="0"/>
                        </a:rPr>
                        <a:t>13</a:t>
                      </a:r>
                      <a:endParaRPr lang="en-GB" sz="1600" dirty="0">
                        <a:effectLst/>
                        <a:latin typeface="Arial" panose="020B0604020202020204" pitchFamily="34" charset="0"/>
                        <a:ea typeface="Calibri"/>
                        <a:cs typeface="Arial" panose="020B0604020202020204" pitchFamily="34" charset="0"/>
                      </a:endParaRPr>
                    </a:p>
                  </a:txBody>
                  <a:tcPr marL="45720" marR="45720"/>
                </a:tc>
                <a:extLst>
                  <a:ext uri="{0D108BD9-81ED-4DB2-BD59-A6C34878D82A}">
                    <a16:rowId xmlns:a16="http://schemas.microsoft.com/office/drawing/2014/main" xmlns="" val="10002"/>
                  </a:ext>
                </a:extLst>
              </a:tr>
              <a:tr h="326934">
                <a:tc>
                  <a:txBody>
                    <a:bodyPr/>
                    <a:lstStyle/>
                    <a:p>
                      <a:pPr fontAlgn="base" hangingPunct="0">
                        <a:lnSpc>
                          <a:spcPct val="115000"/>
                        </a:lnSpc>
                        <a:spcAft>
                          <a:spcPts val="0"/>
                        </a:spcAft>
                      </a:pPr>
                      <a:r>
                        <a:rPr lang="en-US" sz="1600" kern="1200">
                          <a:effectLst/>
                          <a:latin typeface="Arial" panose="020B0604020202020204" pitchFamily="34" charset="0"/>
                          <a:cs typeface="Arial" panose="020B0604020202020204" pitchFamily="34" charset="0"/>
                        </a:rPr>
                        <a:t>Folate</a:t>
                      </a:r>
                      <a:endParaRPr lang="en-GB" sz="1600">
                        <a:effectLst/>
                        <a:latin typeface="Arial" panose="020B0604020202020204" pitchFamily="34" charset="0"/>
                        <a:ea typeface="Calibri"/>
                        <a:cs typeface="Arial" panose="020B0604020202020204" pitchFamily="34" charset="0"/>
                      </a:endParaRPr>
                    </a:p>
                  </a:txBody>
                  <a:tcPr marL="45720" marR="45720"/>
                </a:tc>
                <a:tc>
                  <a:txBody>
                    <a:bodyPr/>
                    <a:lstStyle/>
                    <a:p>
                      <a:pPr algn="ctr" fontAlgn="base" hangingPunct="0">
                        <a:lnSpc>
                          <a:spcPct val="115000"/>
                        </a:lnSpc>
                        <a:spcAft>
                          <a:spcPts val="0"/>
                        </a:spcAft>
                      </a:pPr>
                      <a:r>
                        <a:rPr lang="en-GB" sz="1600" dirty="0">
                          <a:effectLst/>
                          <a:latin typeface="Arial" panose="020B0604020202020204" pitchFamily="34" charset="0"/>
                          <a:cs typeface="Arial" panose="020B0604020202020204" pitchFamily="34" charset="0"/>
                        </a:rPr>
                        <a:t>15</a:t>
                      </a:r>
                      <a:endParaRPr lang="en-GB" sz="1600" dirty="0">
                        <a:effectLst/>
                        <a:latin typeface="Arial" panose="020B0604020202020204" pitchFamily="34" charset="0"/>
                        <a:ea typeface="Calibri"/>
                        <a:cs typeface="Arial" panose="020B0604020202020204" pitchFamily="34" charset="0"/>
                      </a:endParaRPr>
                    </a:p>
                  </a:txBody>
                  <a:tcPr marL="45720" marR="45720"/>
                </a:tc>
                <a:tc>
                  <a:txBody>
                    <a:bodyPr/>
                    <a:lstStyle/>
                    <a:p>
                      <a:pPr algn="ctr" fontAlgn="base" hangingPunct="0">
                        <a:lnSpc>
                          <a:spcPct val="115000"/>
                        </a:lnSpc>
                        <a:spcAft>
                          <a:spcPts val="0"/>
                        </a:spcAft>
                      </a:pPr>
                      <a:r>
                        <a:rPr lang="en-GB" sz="1600" dirty="0">
                          <a:effectLst/>
                          <a:latin typeface="Arial" panose="020B0604020202020204" pitchFamily="34" charset="0"/>
                          <a:cs typeface="Arial" panose="020B0604020202020204" pitchFamily="34" charset="0"/>
                        </a:rPr>
                        <a:t>3</a:t>
                      </a:r>
                      <a:endParaRPr lang="en-GB" sz="1600" b="1" dirty="0">
                        <a:effectLst/>
                        <a:latin typeface="Arial" panose="020B0604020202020204" pitchFamily="34" charset="0"/>
                        <a:ea typeface="Calibri"/>
                        <a:cs typeface="Arial" panose="020B0604020202020204" pitchFamily="34" charset="0"/>
                      </a:endParaRPr>
                    </a:p>
                  </a:txBody>
                  <a:tcPr marL="45720" marR="45720"/>
                </a:tc>
                <a:extLst>
                  <a:ext uri="{0D108BD9-81ED-4DB2-BD59-A6C34878D82A}">
                    <a16:rowId xmlns:a16="http://schemas.microsoft.com/office/drawing/2014/main" xmlns="" val="10003"/>
                  </a:ext>
                </a:extLst>
              </a:tr>
              <a:tr h="326934">
                <a:tc>
                  <a:txBody>
                    <a:bodyPr/>
                    <a:lstStyle/>
                    <a:p>
                      <a:pPr fontAlgn="base" hangingPunct="0">
                        <a:lnSpc>
                          <a:spcPct val="115000"/>
                        </a:lnSpc>
                        <a:spcAft>
                          <a:spcPts val="0"/>
                        </a:spcAft>
                      </a:pPr>
                      <a:r>
                        <a:rPr lang="en-US" sz="1600" b="1" kern="1200">
                          <a:effectLst/>
                          <a:latin typeface="Arial" panose="020B0604020202020204" pitchFamily="34" charset="0"/>
                          <a:cs typeface="Arial" panose="020B0604020202020204" pitchFamily="34" charset="0"/>
                        </a:rPr>
                        <a:t>Iron</a:t>
                      </a:r>
                      <a:endParaRPr lang="en-GB" sz="1600" b="1">
                        <a:effectLst/>
                        <a:latin typeface="Arial" panose="020B0604020202020204" pitchFamily="34" charset="0"/>
                        <a:ea typeface="Calibri"/>
                        <a:cs typeface="Arial" panose="020B0604020202020204" pitchFamily="34" charset="0"/>
                      </a:endParaRPr>
                    </a:p>
                  </a:txBody>
                  <a:tcPr marL="45720" marR="45720"/>
                </a:tc>
                <a:tc>
                  <a:txBody>
                    <a:bodyPr/>
                    <a:lstStyle/>
                    <a:p>
                      <a:pPr algn="ctr" fontAlgn="base" hangingPunct="0">
                        <a:lnSpc>
                          <a:spcPct val="115000"/>
                        </a:lnSpc>
                        <a:spcAft>
                          <a:spcPts val="0"/>
                        </a:spcAft>
                      </a:pPr>
                      <a:r>
                        <a:rPr lang="en-GB" sz="1600" b="1" dirty="0">
                          <a:effectLst/>
                          <a:latin typeface="Arial" panose="020B0604020202020204" pitchFamily="34" charset="0"/>
                          <a:cs typeface="Arial" panose="020B0604020202020204" pitchFamily="34" charset="0"/>
                        </a:rPr>
                        <a:t>54</a:t>
                      </a:r>
                      <a:endParaRPr lang="en-GB" sz="1600" b="1" dirty="0">
                        <a:effectLst/>
                        <a:latin typeface="Arial" panose="020B0604020202020204" pitchFamily="34" charset="0"/>
                        <a:ea typeface="Calibri"/>
                        <a:cs typeface="Arial" panose="020B0604020202020204" pitchFamily="34" charset="0"/>
                      </a:endParaRPr>
                    </a:p>
                  </a:txBody>
                  <a:tcPr marL="45720" marR="45720"/>
                </a:tc>
                <a:tc>
                  <a:txBody>
                    <a:bodyPr/>
                    <a:lstStyle/>
                    <a:p>
                      <a:pPr algn="ctr" fontAlgn="base" hangingPunct="0">
                        <a:lnSpc>
                          <a:spcPct val="115000"/>
                        </a:lnSpc>
                        <a:spcAft>
                          <a:spcPts val="0"/>
                        </a:spcAft>
                      </a:pPr>
                      <a:r>
                        <a:rPr lang="en-GB" sz="1600" b="1" dirty="0">
                          <a:effectLst/>
                          <a:latin typeface="Arial" panose="020B0604020202020204" pitchFamily="34" charset="0"/>
                          <a:cs typeface="Arial" panose="020B0604020202020204" pitchFamily="34" charset="0"/>
                        </a:rPr>
                        <a:t>12</a:t>
                      </a:r>
                      <a:endParaRPr lang="en-GB" sz="1600" b="1" dirty="0">
                        <a:effectLst/>
                        <a:latin typeface="Arial" panose="020B0604020202020204" pitchFamily="34" charset="0"/>
                        <a:ea typeface="Calibri"/>
                        <a:cs typeface="Arial" panose="020B0604020202020204" pitchFamily="34" charset="0"/>
                      </a:endParaRPr>
                    </a:p>
                  </a:txBody>
                  <a:tcPr marL="45720" marR="45720"/>
                </a:tc>
                <a:extLst>
                  <a:ext uri="{0D108BD9-81ED-4DB2-BD59-A6C34878D82A}">
                    <a16:rowId xmlns:a16="http://schemas.microsoft.com/office/drawing/2014/main" xmlns="" val="10004"/>
                  </a:ext>
                </a:extLst>
              </a:tr>
              <a:tr h="326934">
                <a:tc>
                  <a:txBody>
                    <a:bodyPr/>
                    <a:lstStyle/>
                    <a:p>
                      <a:pPr fontAlgn="base" hangingPunct="0">
                        <a:lnSpc>
                          <a:spcPct val="115000"/>
                        </a:lnSpc>
                        <a:spcAft>
                          <a:spcPts val="0"/>
                        </a:spcAft>
                      </a:pPr>
                      <a:r>
                        <a:rPr lang="en-US" sz="1600" kern="1200">
                          <a:effectLst/>
                          <a:latin typeface="Arial" panose="020B0604020202020204" pitchFamily="34" charset="0"/>
                          <a:cs typeface="Arial" panose="020B0604020202020204" pitchFamily="34" charset="0"/>
                        </a:rPr>
                        <a:t>Calcium</a:t>
                      </a:r>
                      <a:endParaRPr lang="en-GB" sz="1600">
                        <a:effectLst/>
                        <a:latin typeface="Arial" panose="020B0604020202020204" pitchFamily="34" charset="0"/>
                        <a:ea typeface="Calibri"/>
                        <a:cs typeface="Arial" panose="020B0604020202020204" pitchFamily="34" charset="0"/>
                      </a:endParaRPr>
                    </a:p>
                  </a:txBody>
                  <a:tcPr marL="45720" marR="45720"/>
                </a:tc>
                <a:tc>
                  <a:txBody>
                    <a:bodyPr/>
                    <a:lstStyle/>
                    <a:p>
                      <a:pPr algn="ctr" fontAlgn="base" hangingPunct="0">
                        <a:lnSpc>
                          <a:spcPct val="115000"/>
                        </a:lnSpc>
                        <a:spcAft>
                          <a:spcPts val="0"/>
                        </a:spcAft>
                      </a:pPr>
                      <a:r>
                        <a:rPr lang="en-GB" sz="1600" dirty="0">
                          <a:effectLst/>
                          <a:latin typeface="Arial" panose="020B0604020202020204" pitchFamily="34" charset="0"/>
                          <a:cs typeface="Arial" panose="020B0604020202020204" pitchFamily="34" charset="0"/>
                        </a:rPr>
                        <a:t>22</a:t>
                      </a:r>
                      <a:endParaRPr lang="en-GB" sz="1600" dirty="0">
                        <a:effectLst/>
                        <a:latin typeface="Arial" panose="020B0604020202020204" pitchFamily="34" charset="0"/>
                        <a:ea typeface="Calibri"/>
                        <a:cs typeface="Arial" panose="020B0604020202020204" pitchFamily="34" charset="0"/>
                      </a:endParaRPr>
                    </a:p>
                  </a:txBody>
                  <a:tcPr marL="45720" marR="45720"/>
                </a:tc>
                <a:tc>
                  <a:txBody>
                    <a:bodyPr/>
                    <a:lstStyle/>
                    <a:p>
                      <a:pPr algn="ctr" fontAlgn="base" hangingPunct="0">
                        <a:lnSpc>
                          <a:spcPct val="115000"/>
                        </a:lnSpc>
                        <a:spcAft>
                          <a:spcPts val="0"/>
                        </a:spcAft>
                      </a:pPr>
                      <a:r>
                        <a:rPr lang="en-GB" sz="1600">
                          <a:effectLst/>
                          <a:latin typeface="Arial" panose="020B0604020202020204" pitchFamily="34" charset="0"/>
                          <a:cs typeface="Arial" panose="020B0604020202020204" pitchFamily="34" charset="0"/>
                        </a:rPr>
                        <a:t>11</a:t>
                      </a:r>
                      <a:endParaRPr lang="en-GB" sz="1600">
                        <a:effectLst/>
                        <a:latin typeface="Arial" panose="020B0604020202020204" pitchFamily="34" charset="0"/>
                        <a:ea typeface="Calibri"/>
                        <a:cs typeface="Arial" panose="020B0604020202020204" pitchFamily="34" charset="0"/>
                      </a:endParaRPr>
                    </a:p>
                  </a:txBody>
                  <a:tcPr marL="45720" marR="45720"/>
                </a:tc>
                <a:extLst>
                  <a:ext uri="{0D108BD9-81ED-4DB2-BD59-A6C34878D82A}">
                    <a16:rowId xmlns:a16="http://schemas.microsoft.com/office/drawing/2014/main" xmlns="" val="10005"/>
                  </a:ext>
                </a:extLst>
              </a:tr>
              <a:tr h="326934">
                <a:tc>
                  <a:txBody>
                    <a:bodyPr/>
                    <a:lstStyle/>
                    <a:p>
                      <a:pPr fontAlgn="base" hangingPunct="0">
                        <a:lnSpc>
                          <a:spcPct val="115000"/>
                        </a:lnSpc>
                        <a:spcAft>
                          <a:spcPts val="0"/>
                        </a:spcAft>
                      </a:pPr>
                      <a:r>
                        <a:rPr lang="en-US" sz="1600" b="1" kern="1200">
                          <a:effectLst/>
                          <a:latin typeface="Arial" panose="020B0604020202020204" pitchFamily="34" charset="0"/>
                          <a:cs typeface="Arial" panose="020B0604020202020204" pitchFamily="34" charset="0"/>
                        </a:rPr>
                        <a:t>Magnesium</a:t>
                      </a:r>
                      <a:endParaRPr lang="en-GB" sz="1600" b="1">
                        <a:effectLst/>
                        <a:latin typeface="Arial" panose="020B0604020202020204" pitchFamily="34" charset="0"/>
                        <a:ea typeface="Calibri"/>
                        <a:cs typeface="Arial" panose="020B0604020202020204" pitchFamily="34" charset="0"/>
                      </a:endParaRPr>
                    </a:p>
                  </a:txBody>
                  <a:tcPr marL="45720" marR="45720"/>
                </a:tc>
                <a:tc>
                  <a:txBody>
                    <a:bodyPr/>
                    <a:lstStyle/>
                    <a:p>
                      <a:pPr algn="ctr" fontAlgn="base" hangingPunct="0">
                        <a:lnSpc>
                          <a:spcPct val="115000"/>
                        </a:lnSpc>
                        <a:spcAft>
                          <a:spcPts val="0"/>
                        </a:spcAft>
                      </a:pPr>
                      <a:r>
                        <a:rPr lang="en-GB" sz="1600" b="1" dirty="0" smtClean="0">
                          <a:effectLst/>
                          <a:latin typeface="Arial" panose="020B0604020202020204" pitchFamily="34" charset="0"/>
                          <a:cs typeface="Arial" panose="020B0604020202020204" pitchFamily="34" charset="0"/>
                        </a:rPr>
                        <a:t>50</a:t>
                      </a:r>
                      <a:endParaRPr lang="en-GB" sz="1600" b="1" dirty="0">
                        <a:effectLst/>
                        <a:latin typeface="Arial" panose="020B0604020202020204" pitchFamily="34" charset="0"/>
                        <a:ea typeface="Calibri"/>
                        <a:cs typeface="Arial" panose="020B0604020202020204" pitchFamily="34" charset="0"/>
                      </a:endParaRPr>
                    </a:p>
                  </a:txBody>
                  <a:tcPr marL="45720" marR="45720"/>
                </a:tc>
                <a:tc>
                  <a:txBody>
                    <a:bodyPr/>
                    <a:lstStyle/>
                    <a:p>
                      <a:pPr algn="ctr" fontAlgn="base" hangingPunct="0">
                        <a:lnSpc>
                          <a:spcPct val="115000"/>
                        </a:lnSpc>
                        <a:spcAft>
                          <a:spcPts val="0"/>
                        </a:spcAft>
                      </a:pPr>
                      <a:r>
                        <a:rPr lang="en-GB" sz="1600" b="1" dirty="0">
                          <a:effectLst/>
                          <a:latin typeface="Arial" panose="020B0604020202020204" pitchFamily="34" charset="0"/>
                          <a:cs typeface="Arial" panose="020B0604020202020204" pitchFamily="34" charset="0"/>
                        </a:rPr>
                        <a:t>27</a:t>
                      </a:r>
                      <a:endParaRPr lang="en-GB" sz="1600" b="1" dirty="0">
                        <a:effectLst/>
                        <a:latin typeface="Arial" panose="020B0604020202020204" pitchFamily="34" charset="0"/>
                        <a:ea typeface="Calibri"/>
                        <a:cs typeface="Arial" panose="020B0604020202020204" pitchFamily="34" charset="0"/>
                      </a:endParaRPr>
                    </a:p>
                  </a:txBody>
                  <a:tcPr marL="45720" marR="45720"/>
                </a:tc>
                <a:extLst>
                  <a:ext uri="{0D108BD9-81ED-4DB2-BD59-A6C34878D82A}">
                    <a16:rowId xmlns:a16="http://schemas.microsoft.com/office/drawing/2014/main" xmlns="" val="10006"/>
                  </a:ext>
                </a:extLst>
              </a:tr>
              <a:tr h="326934">
                <a:tc>
                  <a:txBody>
                    <a:bodyPr/>
                    <a:lstStyle/>
                    <a:p>
                      <a:pPr fontAlgn="base" hangingPunct="0">
                        <a:lnSpc>
                          <a:spcPct val="115000"/>
                        </a:lnSpc>
                        <a:spcAft>
                          <a:spcPts val="0"/>
                        </a:spcAft>
                      </a:pPr>
                      <a:r>
                        <a:rPr lang="en-US" sz="1600" kern="1200">
                          <a:effectLst/>
                          <a:latin typeface="Arial" panose="020B0604020202020204" pitchFamily="34" charset="0"/>
                          <a:cs typeface="Arial" panose="020B0604020202020204" pitchFamily="34" charset="0"/>
                        </a:rPr>
                        <a:t>Potassium</a:t>
                      </a:r>
                      <a:endParaRPr lang="en-GB" sz="1600">
                        <a:effectLst/>
                        <a:latin typeface="Arial" panose="020B0604020202020204" pitchFamily="34" charset="0"/>
                        <a:ea typeface="Calibri"/>
                        <a:cs typeface="Arial" panose="020B0604020202020204" pitchFamily="34" charset="0"/>
                      </a:endParaRPr>
                    </a:p>
                  </a:txBody>
                  <a:tcPr marL="45720" marR="45720"/>
                </a:tc>
                <a:tc>
                  <a:txBody>
                    <a:bodyPr/>
                    <a:lstStyle/>
                    <a:p>
                      <a:pPr algn="ctr" fontAlgn="base" hangingPunct="0">
                        <a:lnSpc>
                          <a:spcPct val="115000"/>
                        </a:lnSpc>
                        <a:spcAft>
                          <a:spcPts val="0"/>
                        </a:spcAft>
                      </a:pPr>
                      <a:r>
                        <a:rPr lang="en-GB" sz="1600" dirty="0">
                          <a:effectLst/>
                          <a:latin typeface="Arial" panose="020B0604020202020204" pitchFamily="34" charset="0"/>
                          <a:cs typeface="Arial" panose="020B0604020202020204" pitchFamily="34" charset="0"/>
                        </a:rPr>
                        <a:t>38</a:t>
                      </a:r>
                      <a:endParaRPr lang="en-GB" sz="1600" dirty="0">
                        <a:effectLst/>
                        <a:latin typeface="Arial" panose="020B0604020202020204" pitchFamily="34" charset="0"/>
                        <a:ea typeface="Calibri"/>
                        <a:cs typeface="Arial" panose="020B0604020202020204" pitchFamily="34" charset="0"/>
                      </a:endParaRPr>
                    </a:p>
                  </a:txBody>
                  <a:tcPr marL="45720" marR="45720"/>
                </a:tc>
                <a:tc>
                  <a:txBody>
                    <a:bodyPr/>
                    <a:lstStyle/>
                    <a:p>
                      <a:pPr algn="ctr" fontAlgn="base" hangingPunct="0">
                        <a:lnSpc>
                          <a:spcPct val="115000"/>
                        </a:lnSpc>
                        <a:spcAft>
                          <a:spcPts val="0"/>
                        </a:spcAft>
                      </a:pPr>
                      <a:r>
                        <a:rPr lang="en-GB" sz="1600">
                          <a:effectLst/>
                          <a:latin typeface="Arial" panose="020B0604020202020204" pitchFamily="34" charset="0"/>
                          <a:cs typeface="Arial" panose="020B0604020202020204" pitchFamily="34" charset="0"/>
                        </a:rPr>
                        <a:t>18</a:t>
                      </a:r>
                      <a:endParaRPr lang="en-GB" sz="1600">
                        <a:effectLst/>
                        <a:latin typeface="Arial" panose="020B0604020202020204" pitchFamily="34" charset="0"/>
                        <a:ea typeface="Calibri"/>
                        <a:cs typeface="Arial" panose="020B0604020202020204" pitchFamily="34" charset="0"/>
                      </a:endParaRPr>
                    </a:p>
                  </a:txBody>
                  <a:tcPr marL="45720" marR="45720"/>
                </a:tc>
                <a:extLst>
                  <a:ext uri="{0D108BD9-81ED-4DB2-BD59-A6C34878D82A}">
                    <a16:rowId xmlns:a16="http://schemas.microsoft.com/office/drawing/2014/main" xmlns="" val="10007"/>
                  </a:ext>
                </a:extLst>
              </a:tr>
              <a:tr h="326934">
                <a:tc>
                  <a:txBody>
                    <a:bodyPr/>
                    <a:lstStyle/>
                    <a:p>
                      <a:pPr fontAlgn="base" hangingPunct="0">
                        <a:lnSpc>
                          <a:spcPct val="115000"/>
                        </a:lnSpc>
                        <a:spcAft>
                          <a:spcPts val="0"/>
                        </a:spcAft>
                      </a:pPr>
                      <a:r>
                        <a:rPr lang="en-US" sz="1600" kern="1200">
                          <a:effectLst/>
                          <a:latin typeface="Arial" panose="020B0604020202020204" pitchFamily="34" charset="0"/>
                          <a:cs typeface="Arial" panose="020B0604020202020204" pitchFamily="34" charset="0"/>
                        </a:rPr>
                        <a:t>Iodine</a:t>
                      </a:r>
                      <a:endParaRPr lang="en-GB" sz="1600">
                        <a:effectLst/>
                        <a:latin typeface="Arial" panose="020B0604020202020204" pitchFamily="34" charset="0"/>
                        <a:ea typeface="Calibri"/>
                        <a:cs typeface="Arial" panose="020B0604020202020204" pitchFamily="34" charset="0"/>
                      </a:endParaRPr>
                    </a:p>
                  </a:txBody>
                  <a:tcPr marL="45720" marR="45720"/>
                </a:tc>
                <a:tc>
                  <a:txBody>
                    <a:bodyPr/>
                    <a:lstStyle/>
                    <a:p>
                      <a:pPr algn="ctr" fontAlgn="base" hangingPunct="0">
                        <a:lnSpc>
                          <a:spcPct val="115000"/>
                        </a:lnSpc>
                        <a:spcAft>
                          <a:spcPts val="0"/>
                        </a:spcAft>
                      </a:pPr>
                      <a:r>
                        <a:rPr lang="en-GB" sz="1600" dirty="0">
                          <a:effectLst/>
                          <a:latin typeface="Arial" panose="020B0604020202020204" pitchFamily="34" charset="0"/>
                          <a:cs typeface="Arial" panose="020B0604020202020204" pitchFamily="34" charset="0"/>
                        </a:rPr>
                        <a:t>27</a:t>
                      </a:r>
                      <a:endParaRPr lang="en-GB" sz="1600" dirty="0">
                        <a:effectLst/>
                        <a:latin typeface="Arial" panose="020B0604020202020204" pitchFamily="34" charset="0"/>
                        <a:ea typeface="Calibri"/>
                        <a:cs typeface="Arial" panose="020B0604020202020204" pitchFamily="34" charset="0"/>
                      </a:endParaRPr>
                    </a:p>
                  </a:txBody>
                  <a:tcPr marL="45720" marR="45720"/>
                </a:tc>
                <a:tc>
                  <a:txBody>
                    <a:bodyPr/>
                    <a:lstStyle/>
                    <a:p>
                      <a:pPr algn="ctr" fontAlgn="base" hangingPunct="0">
                        <a:lnSpc>
                          <a:spcPct val="115000"/>
                        </a:lnSpc>
                        <a:spcAft>
                          <a:spcPts val="0"/>
                        </a:spcAft>
                      </a:pPr>
                      <a:r>
                        <a:rPr lang="en-GB" sz="1600" dirty="0">
                          <a:effectLst/>
                          <a:latin typeface="Arial" panose="020B0604020202020204" pitchFamily="34" charset="0"/>
                          <a:cs typeface="Arial" panose="020B0604020202020204" pitchFamily="34" charset="0"/>
                        </a:rPr>
                        <a:t>14</a:t>
                      </a:r>
                      <a:endParaRPr lang="en-GB" sz="1600" dirty="0">
                        <a:effectLst/>
                        <a:latin typeface="Arial" panose="020B0604020202020204" pitchFamily="34" charset="0"/>
                        <a:ea typeface="Calibri"/>
                        <a:cs typeface="Arial" panose="020B0604020202020204" pitchFamily="34" charset="0"/>
                      </a:endParaRPr>
                    </a:p>
                  </a:txBody>
                  <a:tcPr marL="45720" marR="45720"/>
                </a:tc>
                <a:extLst>
                  <a:ext uri="{0D108BD9-81ED-4DB2-BD59-A6C34878D82A}">
                    <a16:rowId xmlns:a16="http://schemas.microsoft.com/office/drawing/2014/main" xmlns="" val="10008"/>
                  </a:ext>
                </a:extLst>
              </a:tr>
              <a:tr h="326934">
                <a:tc>
                  <a:txBody>
                    <a:bodyPr/>
                    <a:lstStyle/>
                    <a:p>
                      <a:pPr fontAlgn="base" hangingPunct="0">
                        <a:lnSpc>
                          <a:spcPct val="115000"/>
                        </a:lnSpc>
                        <a:spcAft>
                          <a:spcPts val="0"/>
                        </a:spcAft>
                      </a:pPr>
                      <a:r>
                        <a:rPr lang="en-US" sz="1600" b="1" kern="1200">
                          <a:effectLst/>
                          <a:latin typeface="Arial" panose="020B0604020202020204" pitchFamily="34" charset="0"/>
                          <a:cs typeface="Arial" panose="020B0604020202020204" pitchFamily="34" charset="0"/>
                        </a:rPr>
                        <a:t>Selenium</a:t>
                      </a:r>
                      <a:endParaRPr lang="en-GB" sz="1600" b="1">
                        <a:effectLst/>
                        <a:latin typeface="Arial" panose="020B0604020202020204" pitchFamily="34" charset="0"/>
                        <a:ea typeface="Calibri"/>
                        <a:cs typeface="Arial" panose="020B0604020202020204" pitchFamily="34" charset="0"/>
                      </a:endParaRPr>
                    </a:p>
                  </a:txBody>
                  <a:tcPr marL="45720" marR="45720"/>
                </a:tc>
                <a:tc>
                  <a:txBody>
                    <a:bodyPr/>
                    <a:lstStyle/>
                    <a:p>
                      <a:pPr algn="ctr" fontAlgn="base" hangingPunct="0">
                        <a:lnSpc>
                          <a:spcPct val="115000"/>
                        </a:lnSpc>
                        <a:spcAft>
                          <a:spcPts val="0"/>
                        </a:spcAft>
                      </a:pPr>
                      <a:r>
                        <a:rPr lang="en-GB" sz="1600" b="1" dirty="0">
                          <a:effectLst/>
                          <a:latin typeface="Arial" panose="020B0604020202020204" pitchFamily="34" charset="0"/>
                          <a:cs typeface="Arial" panose="020B0604020202020204" pitchFamily="34" charset="0"/>
                        </a:rPr>
                        <a:t>45</a:t>
                      </a:r>
                      <a:endParaRPr lang="en-GB" sz="1600" b="1" dirty="0">
                        <a:effectLst/>
                        <a:latin typeface="Arial" panose="020B0604020202020204" pitchFamily="34" charset="0"/>
                        <a:ea typeface="Calibri"/>
                        <a:cs typeface="Arial" panose="020B0604020202020204" pitchFamily="34" charset="0"/>
                      </a:endParaRPr>
                    </a:p>
                  </a:txBody>
                  <a:tcPr marL="45720" marR="45720"/>
                </a:tc>
                <a:tc>
                  <a:txBody>
                    <a:bodyPr/>
                    <a:lstStyle/>
                    <a:p>
                      <a:pPr algn="ctr" fontAlgn="base" hangingPunct="0">
                        <a:lnSpc>
                          <a:spcPct val="115000"/>
                        </a:lnSpc>
                        <a:spcAft>
                          <a:spcPts val="0"/>
                        </a:spcAft>
                      </a:pPr>
                      <a:r>
                        <a:rPr lang="en-GB" sz="1600" b="1" dirty="0">
                          <a:effectLst/>
                          <a:latin typeface="Arial" panose="020B0604020202020204" pitchFamily="34" charset="0"/>
                          <a:cs typeface="Arial" panose="020B0604020202020204" pitchFamily="34" charset="0"/>
                        </a:rPr>
                        <a:t>26</a:t>
                      </a:r>
                      <a:endParaRPr lang="en-GB" sz="1600" b="1" dirty="0">
                        <a:effectLst/>
                        <a:latin typeface="Arial" panose="020B0604020202020204" pitchFamily="34" charset="0"/>
                        <a:ea typeface="Calibri"/>
                        <a:cs typeface="Arial" panose="020B0604020202020204" pitchFamily="34" charset="0"/>
                      </a:endParaRPr>
                    </a:p>
                  </a:txBody>
                  <a:tcPr marL="45720" marR="45720"/>
                </a:tc>
                <a:extLst>
                  <a:ext uri="{0D108BD9-81ED-4DB2-BD59-A6C34878D82A}">
                    <a16:rowId xmlns:a16="http://schemas.microsoft.com/office/drawing/2014/main" xmlns="" val="10009"/>
                  </a:ext>
                </a:extLst>
              </a:tr>
              <a:tr h="326934">
                <a:tc>
                  <a:txBody>
                    <a:bodyPr/>
                    <a:lstStyle/>
                    <a:p>
                      <a:pPr fontAlgn="base" hangingPunct="0">
                        <a:lnSpc>
                          <a:spcPct val="115000"/>
                        </a:lnSpc>
                        <a:spcAft>
                          <a:spcPts val="0"/>
                        </a:spcAft>
                      </a:pPr>
                      <a:r>
                        <a:rPr lang="en-US" sz="1600" kern="1200" dirty="0">
                          <a:effectLst/>
                          <a:latin typeface="Arial" panose="020B0604020202020204" pitchFamily="34" charset="0"/>
                          <a:cs typeface="Arial" panose="020B0604020202020204" pitchFamily="34" charset="0"/>
                        </a:rPr>
                        <a:t>Zinc</a:t>
                      </a:r>
                      <a:endParaRPr lang="en-GB" sz="1600" dirty="0">
                        <a:effectLst/>
                        <a:latin typeface="Arial" panose="020B0604020202020204" pitchFamily="34" charset="0"/>
                        <a:ea typeface="Calibri"/>
                        <a:cs typeface="Arial" panose="020B0604020202020204" pitchFamily="34" charset="0"/>
                      </a:endParaRPr>
                    </a:p>
                  </a:txBody>
                  <a:tcPr marL="45720" marR="45720"/>
                </a:tc>
                <a:tc>
                  <a:txBody>
                    <a:bodyPr/>
                    <a:lstStyle/>
                    <a:p>
                      <a:pPr algn="ctr" fontAlgn="base" hangingPunct="0">
                        <a:lnSpc>
                          <a:spcPct val="115000"/>
                        </a:lnSpc>
                        <a:spcAft>
                          <a:spcPts val="0"/>
                        </a:spcAft>
                      </a:pPr>
                      <a:r>
                        <a:rPr lang="en-GB" sz="1600" dirty="0">
                          <a:effectLst/>
                          <a:latin typeface="Arial" panose="020B0604020202020204" pitchFamily="34" charset="0"/>
                          <a:cs typeface="Arial" panose="020B0604020202020204" pitchFamily="34" charset="0"/>
                        </a:rPr>
                        <a:t>27</a:t>
                      </a:r>
                      <a:endParaRPr lang="en-GB" sz="1600" dirty="0">
                        <a:effectLst/>
                        <a:latin typeface="Arial" panose="020B0604020202020204" pitchFamily="34" charset="0"/>
                        <a:ea typeface="Calibri"/>
                        <a:cs typeface="Arial" panose="020B0604020202020204" pitchFamily="34" charset="0"/>
                      </a:endParaRPr>
                    </a:p>
                  </a:txBody>
                  <a:tcPr marL="45720" marR="45720"/>
                </a:tc>
                <a:tc>
                  <a:txBody>
                    <a:bodyPr/>
                    <a:lstStyle/>
                    <a:p>
                      <a:pPr algn="ctr" fontAlgn="base" hangingPunct="0">
                        <a:lnSpc>
                          <a:spcPct val="115000"/>
                        </a:lnSpc>
                        <a:spcAft>
                          <a:spcPts val="0"/>
                        </a:spcAft>
                      </a:pPr>
                      <a:r>
                        <a:rPr lang="en-GB" sz="1600" dirty="0">
                          <a:effectLst/>
                          <a:latin typeface="Arial" panose="020B0604020202020204" pitchFamily="34" charset="0"/>
                          <a:cs typeface="Arial" panose="020B0604020202020204" pitchFamily="34" charset="0"/>
                        </a:rPr>
                        <a:t>18</a:t>
                      </a:r>
                      <a:endParaRPr lang="en-GB" sz="1600" dirty="0">
                        <a:effectLst/>
                        <a:latin typeface="Arial" panose="020B0604020202020204" pitchFamily="34" charset="0"/>
                        <a:ea typeface="Calibri"/>
                        <a:cs typeface="Arial" panose="020B0604020202020204" pitchFamily="34" charset="0"/>
                      </a:endParaRPr>
                    </a:p>
                  </a:txBody>
                  <a:tcPr marL="45720" marR="45720"/>
                </a:tc>
                <a:extLst>
                  <a:ext uri="{0D108BD9-81ED-4DB2-BD59-A6C34878D82A}">
                    <a16:rowId xmlns:a16="http://schemas.microsoft.com/office/drawing/2014/main" xmlns="" val="10010"/>
                  </a:ext>
                </a:extLst>
              </a:tr>
            </a:tbl>
          </a:graphicData>
        </a:graphic>
      </p:graphicFrame>
      <p:sp>
        <p:nvSpPr>
          <p:cNvPr id="6" name="TextBox 5"/>
          <p:cNvSpPr txBox="1"/>
          <p:nvPr/>
        </p:nvSpPr>
        <p:spPr>
          <a:xfrm>
            <a:off x="59219" y="5336436"/>
            <a:ext cx="3701143" cy="830997"/>
          </a:xfrm>
          <a:prstGeom prst="rect">
            <a:avLst/>
          </a:prstGeom>
          <a:noFill/>
        </p:spPr>
        <p:txBody>
          <a:bodyPr wrap="square" rtlCol="0">
            <a:spAutoFit/>
          </a:bodyPr>
          <a:lstStyle/>
          <a:p>
            <a:r>
              <a:rPr lang="en-GB" sz="1200" dirty="0" smtClean="0">
                <a:solidFill>
                  <a:schemeClr val="bg1">
                    <a:lumMod val="50000"/>
                  </a:schemeClr>
                </a:solidFill>
                <a:latin typeface="Arial" panose="020B0604020202020204" pitchFamily="34" charset="0"/>
                <a:cs typeface="Arial" panose="020B0604020202020204" pitchFamily="34" charset="0"/>
              </a:rPr>
              <a:t>Lower Reference Nutrient Intake (LRNI): </a:t>
            </a:r>
            <a:r>
              <a:rPr lang="en-US" sz="1200" dirty="0">
                <a:solidFill>
                  <a:schemeClr val="bg1">
                    <a:lumMod val="50000"/>
                  </a:schemeClr>
                </a:solidFill>
                <a:latin typeface="Arial" panose="020B0604020202020204" pitchFamily="34" charset="0"/>
                <a:ea typeface="Verdana" charset="0"/>
                <a:cs typeface="Arial" panose="020B0604020202020204" pitchFamily="34" charset="0"/>
              </a:rPr>
              <a:t>The LRNI is the amount of a nutrient that is enough for only a small number of people in a group who have low requirements (2.5</a:t>
            </a:r>
            <a:r>
              <a:rPr lang="en-US" sz="1200" dirty="0" smtClean="0">
                <a:solidFill>
                  <a:schemeClr val="bg1">
                    <a:lumMod val="50000"/>
                  </a:schemeClr>
                </a:solidFill>
                <a:latin typeface="Arial" panose="020B0604020202020204" pitchFamily="34" charset="0"/>
                <a:ea typeface="Verdana" charset="0"/>
                <a:cs typeface="Arial" panose="020B0604020202020204" pitchFamily="34" charset="0"/>
              </a:rPr>
              <a:t>%).</a:t>
            </a:r>
            <a:endParaRPr lang="en-US" sz="1200" dirty="0">
              <a:solidFill>
                <a:schemeClr val="bg1">
                  <a:lumMod val="50000"/>
                </a:schemeClr>
              </a:solidFill>
              <a:latin typeface="Arial" panose="020B0604020202020204" pitchFamily="34" charset="0"/>
              <a:ea typeface="Verdana" charset="0"/>
              <a:cs typeface="Arial" panose="020B0604020202020204" pitchFamily="34" charset="0"/>
            </a:endParaRPr>
          </a:p>
        </p:txBody>
      </p:sp>
      <p:sp>
        <p:nvSpPr>
          <p:cNvPr id="8" name="Rectangle 7"/>
          <p:cNvSpPr/>
          <p:nvPr/>
        </p:nvSpPr>
        <p:spPr>
          <a:xfrm>
            <a:off x="0" y="6396335"/>
            <a:ext cx="4209143" cy="461665"/>
          </a:xfrm>
          <a:prstGeom prst="rect">
            <a:avLst/>
          </a:prstGeom>
        </p:spPr>
        <p:txBody>
          <a:bodyPr wrap="square">
            <a:spAutoFit/>
          </a:bodyPr>
          <a:lstStyle/>
          <a:p>
            <a:r>
              <a:rPr lang="en-GB" sz="1200" dirty="0"/>
              <a:t>https://www.gov.uk/government/statistics/ndns-results-from-years-7-and-8-combined</a:t>
            </a:r>
          </a:p>
        </p:txBody>
      </p:sp>
    </p:spTree>
    <p:extLst>
      <p:ext uri="{BB962C8B-B14F-4D97-AF65-F5344CB8AC3E}">
        <p14:creationId xmlns:p14="http://schemas.microsoft.com/office/powerpoint/2010/main" val="24401143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837127"/>
            <a:ext cx="9695543" cy="624819"/>
          </a:xfrm>
        </p:spPr>
        <p:txBody>
          <a:bodyPr>
            <a:noAutofit/>
          </a:bodyPr>
          <a:lstStyle/>
          <a:p>
            <a:r>
              <a:rPr lang="en-GB" dirty="0"/>
              <a:t>Health Survey for England </a:t>
            </a:r>
            <a:r>
              <a:rPr lang="en-GB" dirty="0" smtClean="0"/>
              <a:t>2017 (2018)</a:t>
            </a:r>
            <a:endParaRPr lang="en-GB" dirty="0"/>
          </a:p>
        </p:txBody>
      </p:sp>
      <p:sp>
        <p:nvSpPr>
          <p:cNvPr id="3" name="Text Placeholder 2"/>
          <p:cNvSpPr>
            <a:spLocks noGrp="1"/>
          </p:cNvSpPr>
          <p:nvPr>
            <p:ph type="body" sz="quarter" idx="10"/>
          </p:nvPr>
        </p:nvSpPr>
        <p:spPr>
          <a:xfrm>
            <a:off x="609601" y="1854200"/>
            <a:ext cx="8398373" cy="4070350"/>
          </a:xfrm>
        </p:spPr>
        <p:txBody>
          <a:bodyPr/>
          <a:lstStyle/>
          <a:p>
            <a:pPr marL="342900" indent="-342900">
              <a:buFont typeface="Arial" panose="020B0604020202020204" pitchFamily="34" charset="0"/>
              <a:buChar char="•"/>
            </a:pPr>
            <a:r>
              <a:rPr lang="en-GB" dirty="0"/>
              <a:t>Parents perception of child’s weight: Parents of overweight and obese children often thought that their child was the right weight</a:t>
            </a:r>
            <a:r>
              <a:rPr lang="en-GB" dirty="0" smtClean="0"/>
              <a:t>.</a:t>
            </a:r>
          </a:p>
          <a:p>
            <a:pPr marL="342900" indent="-342900">
              <a:buFont typeface="Arial" panose="020B0604020202020204" pitchFamily="34" charset="0"/>
              <a:buChar char="•"/>
            </a:pPr>
            <a:r>
              <a:rPr lang="en-GB" dirty="0"/>
              <a:t>Children’s overweight and obesity was associated with that of their </a:t>
            </a:r>
            <a:r>
              <a:rPr lang="en-GB" dirty="0" smtClean="0"/>
              <a:t>parents</a:t>
            </a:r>
            <a:r>
              <a:rPr lang="en-GB" dirty="0"/>
              <a:t> (28% of children of obese mothers were also </a:t>
            </a:r>
            <a:r>
              <a:rPr lang="en-GB" dirty="0" smtClean="0"/>
              <a:t>obese).</a:t>
            </a:r>
            <a:endParaRPr lang="en-GB" dirty="0"/>
          </a:p>
          <a:p>
            <a:pPr marL="342900" indent="-342900">
              <a:buFont typeface="Arial" panose="020B0604020202020204" pitchFamily="34" charset="0"/>
              <a:buChar char="•"/>
            </a:pPr>
            <a:r>
              <a:rPr lang="en-GB" dirty="0" smtClean="0"/>
              <a:t>18% </a:t>
            </a:r>
            <a:r>
              <a:rPr lang="en-GB" dirty="0"/>
              <a:t>of children aged between 5 and 15 ate the recommended five or more portions of fruit and vegetables a </a:t>
            </a:r>
            <a:r>
              <a:rPr lang="en-GB" dirty="0" smtClean="0"/>
              <a:t>day (average 3.2 portions/day). [Adults – 29%.]</a:t>
            </a:r>
          </a:p>
          <a:p>
            <a:pPr marL="342900" indent="-342900">
              <a:buFont typeface="Arial" panose="020B0604020202020204" pitchFamily="34" charset="0"/>
              <a:buChar char="•"/>
            </a:pPr>
            <a:r>
              <a:rPr lang="en-GB" dirty="0"/>
              <a:t>The proportion of children aged 8 to 15 who had ever smoked has decreased from 19% in 1997 to 5% in 2017</a:t>
            </a:r>
            <a:r>
              <a:rPr lang="en-GB" dirty="0" smtClean="0"/>
              <a:t>.</a:t>
            </a:r>
          </a:p>
          <a:p>
            <a:pPr marL="342900" indent="-342900">
              <a:buFont typeface="Arial" panose="020B0604020202020204" pitchFamily="34" charset="0"/>
              <a:buChar char="•"/>
            </a:pPr>
            <a:r>
              <a:rPr lang="en-GB" dirty="0"/>
              <a:t>The proportion of children aged 8 to 15 reporting ever having had a proper alcoholic drink – a whole drink, not just a sip - fell from 45% in 2003 to 14% in 2017</a:t>
            </a:r>
            <a:r>
              <a:rPr lang="en-GB" dirty="0" smtClean="0"/>
              <a:t>.</a:t>
            </a:r>
          </a:p>
        </p:txBody>
      </p:sp>
      <p:sp>
        <p:nvSpPr>
          <p:cNvPr id="4" name="Rectangle 3"/>
          <p:cNvSpPr/>
          <p:nvPr/>
        </p:nvSpPr>
        <p:spPr>
          <a:xfrm>
            <a:off x="0" y="6425293"/>
            <a:ext cx="6096000" cy="461665"/>
          </a:xfrm>
          <a:prstGeom prst="rect">
            <a:avLst/>
          </a:prstGeom>
        </p:spPr>
        <p:txBody>
          <a:bodyPr>
            <a:spAutoFit/>
          </a:bodyPr>
          <a:lstStyle/>
          <a:p>
            <a:r>
              <a:rPr lang="en-GB" sz="1200" dirty="0">
                <a:hlinkClick r:id="rId2"/>
              </a:rPr>
              <a:t>https://</a:t>
            </a:r>
            <a:r>
              <a:rPr lang="en-GB" sz="1200" dirty="0" smtClean="0">
                <a:hlinkClick r:id="rId2"/>
              </a:rPr>
              <a:t>digital.nhs.uk/data-and-information/publications/statistical/health-survey-for-england/2017#summary</a:t>
            </a:r>
            <a:r>
              <a:rPr lang="en-GB" sz="1200" dirty="0" smtClean="0"/>
              <a:t> </a:t>
            </a:r>
            <a:endParaRPr lang="en-GB" sz="1200" dirty="0"/>
          </a:p>
        </p:txBody>
      </p:sp>
      <p:pic>
        <p:nvPicPr>
          <p:cNvPr id="11266" name="Picture 2" descr="S:\Shared\EDUCATION TEAM FILES\Photographs Oct 2018 onwards\RB to file\shutterstock_138148454.jpg"/>
          <p:cNvPicPr>
            <a:picLocks noChangeAspect="1" noChangeArrowheads="1"/>
          </p:cNvPicPr>
          <p:nvPr/>
        </p:nvPicPr>
        <p:blipFill rotWithShape="1">
          <a:blip r:embed="rId3">
            <a:extLst>
              <a:ext uri="{28A0092B-C50C-407E-A947-70E740481C1C}">
                <a14:useLocalDpi xmlns:a14="http://schemas.microsoft.com/office/drawing/2010/main" val="0"/>
              </a:ext>
            </a:extLst>
          </a:blip>
          <a:srcRect l="42558" r="11128"/>
          <a:stretch/>
        </p:blipFill>
        <p:spPr bwMode="auto">
          <a:xfrm>
            <a:off x="9289143" y="1854200"/>
            <a:ext cx="2685143" cy="3871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7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dirty="0"/>
              <a:t>NDNS: time trend and income analyses for Years 1 to </a:t>
            </a:r>
            <a:r>
              <a:rPr lang="en-GB" dirty="0" smtClean="0"/>
              <a:t>9 (2019)</a:t>
            </a:r>
            <a:endParaRPr lang="en-GB" dirty="0"/>
          </a:p>
        </p:txBody>
      </p:sp>
      <p:sp>
        <p:nvSpPr>
          <p:cNvPr id="3" name="Text Placeholder 2"/>
          <p:cNvSpPr>
            <a:spLocks noGrp="1"/>
          </p:cNvSpPr>
          <p:nvPr>
            <p:ph type="body" sz="quarter" idx="10"/>
          </p:nvPr>
        </p:nvSpPr>
        <p:spPr>
          <a:xfrm>
            <a:off x="609601" y="1854200"/>
            <a:ext cx="8839200" cy="4070350"/>
          </a:xfrm>
        </p:spPr>
        <p:txBody>
          <a:bodyPr>
            <a:normAutofit lnSpcReduction="10000"/>
          </a:bodyPr>
          <a:lstStyle/>
          <a:p>
            <a:r>
              <a:rPr lang="en-GB" dirty="0" smtClean="0"/>
              <a:t>Report from Public </a:t>
            </a:r>
            <a:r>
              <a:rPr lang="en-GB" dirty="0"/>
              <a:t>Health England and the Food Standards Agency looks at trends over the course of the 9 years of the rolling programme in terms of food consumption, nutrient intakes and nutritional status in the </a:t>
            </a:r>
            <a:r>
              <a:rPr lang="en-GB" dirty="0" smtClean="0"/>
              <a:t>UK.</a:t>
            </a:r>
          </a:p>
          <a:p>
            <a:pPr marL="342900" indent="-342900">
              <a:buFont typeface="Arial" panose="020B0604020202020204" pitchFamily="34" charset="0"/>
              <a:buChar char="•"/>
            </a:pPr>
            <a:r>
              <a:rPr lang="en-GB" dirty="0" smtClean="0"/>
              <a:t>Intakes </a:t>
            </a:r>
            <a:r>
              <a:rPr lang="en-GB" dirty="0"/>
              <a:t>of free sugars and sugary drinks down, but intakes remain well above maximum </a:t>
            </a:r>
            <a:r>
              <a:rPr lang="en-GB" dirty="0" smtClean="0"/>
              <a:t>recommendation. The </a:t>
            </a:r>
            <a:r>
              <a:rPr lang="en-GB" dirty="0"/>
              <a:t>biggest changes to both free sugars and sugary drinks were seen in children</a:t>
            </a:r>
            <a:r>
              <a:rPr lang="en-GB" dirty="0" smtClean="0"/>
              <a:t>.</a:t>
            </a:r>
          </a:p>
          <a:p>
            <a:pPr marL="342900" indent="-342900">
              <a:buFont typeface="Arial" panose="020B0604020202020204" pitchFamily="34" charset="0"/>
              <a:buChar char="•"/>
            </a:pPr>
            <a:r>
              <a:rPr lang="en-GB" dirty="0"/>
              <a:t>No significant change to total fruit and veg </a:t>
            </a:r>
            <a:r>
              <a:rPr lang="en-GB" dirty="0" smtClean="0"/>
              <a:t>intakes.</a:t>
            </a:r>
            <a:endParaRPr lang="en-GB" dirty="0"/>
          </a:p>
          <a:p>
            <a:pPr marL="342900" indent="-342900">
              <a:buFont typeface="Arial" panose="020B0604020202020204" pitchFamily="34" charset="0"/>
              <a:buChar char="•"/>
            </a:pPr>
            <a:r>
              <a:rPr lang="en-GB" dirty="0"/>
              <a:t>Generally little change in oily fish consumption to fish </a:t>
            </a:r>
            <a:r>
              <a:rPr lang="en-GB" dirty="0" smtClean="0"/>
              <a:t>intakes.</a:t>
            </a:r>
            <a:endParaRPr lang="en-GB" dirty="0"/>
          </a:p>
          <a:p>
            <a:pPr marL="342900" indent="-342900">
              <a:buFont typeface="Arial" panose="020B0604020202020204" pitchFamily="34" charset="0"/>
              <a:buChar char="•"/>
            </a:pPr>
            <a:r>
              <a:rPr lang="en-GB" dirty="0"/>
              <a:t>Little change to energy and fat </a:t>
            </a:r>
            <a:r>
              <a:rPr lang="en-GB" dirty="0" smtClean="0"/>
              <a:t>intakes.</a:t>
            </a:r>
            <a:endParaRPr lang="en-GB" dirty="0"/>
          </a:p>
          <a:p>
            <a:pPr marL="342900" indent="-342900">
              <a:buFont typeface="Arial" panose="020B0604020202020204" pitchFamily="34" charset="0"/>
              <a:buChar char="•"/>
            </a:pPr>
            <a:r>
              <a:rPr lang="en-GB" dirty="0" smtClean="0"/>
              <a:t>Small </a:t>
            </a:r>
            <a:r>
              <a:rPr lang="en-GB" dirty="0"/>
              <a:t>changes to dietary fibre </a:t>
            </a:r>
            <a:r>
              <a:rPr lang="en-GB" dirty="0" smtClean="0"/>
              <a:t>intakes. There </a:t>
            </a:r>
            <a:r>
              <a:rPr lang="en-GB" dirty="0"/>
              <a:t>were small reductions in children’s fibre intakes, which were only significant for girls aged 4-10 (0.2g/day per year</a:t>
            </a:r>
            <a:r>
              <a:rPr lang="en-GB" dirty="0" smtClean="0"/>
              <a:t>).</a:t>
            </a:r>
            <a:r>
              <a:rPr lang="en-GB" dirty="0"/>
              <a:t> </a:t>
            </a:r>
          </a:p>
          <a:p>
            <a:pPr marL="342900" indent="-342900">
              <a:buFont typeface="Arial" panose="020B0604020202020204" pitchFamily="34" charset="0"/>
              <a:buChar char="•"/>
            </a:pPr>
            <a:r>
              <a:rPr lang="en-GB" dirty="0"/>
              <a:t>Concerns with vitamin D </a:t>
            </a:r>
            <a:r>
              <a:rPr lang="en-GB" dirty="0" smtClean="0"/>
              <a:t>status.</a:t>
            </a:r>
            <a:endParaRPr lang="en-GB" dirty="0"/>
          </a:p>
          <a:p>
            <a:pPr marL="342900" indent="-342900">
              <a:buFont typeface="Arial" panose="020B0604020202020204" pitchFamily="34" charset="0"/>
              <a:buChar char="•"/>
            </a:pPr>
            <a:endParaRPr lang="en-GB" dirty="0" smtClean="0"/>
          </a:p>
          <a:p>
            <a:pPr marL="342900" indent="-342900">
              <a:buFont typeface="Arial" panose="020B0604020202020204" pitchFamily="34" charset="0"/>
              <a:buChar char="•"/>
            </a:pPr>
            <a:endParaRPr lang="en-GB" dirty="0" smtClean="0"/>
          </a:p>
          <a:p>
            <a:pPr marL="342900" indent="-342900">
              <a:buFont typeface="Arial" panose="020B0604020202020204" pitchFamily="34" charset="0"/>
              <a:buChar char="•"/>
            </a:pPr>
            <a:endParaRPr lang="en-GB" dirty="0" smtClean="0"/>
          </a:p>
          <a:p>
            <a:pPr marL="342900" indent="-342900">
              <a:buFont typeface="Arial" panose="020B0604020202020204" pitchFamily="34" charset="0"/>
              <a:buChar char="•"/>
            </a:pPr>
            <a:endParaRPr lang="en-GB" dirty="0" smtClean="0"/>
          </a:p>
        </p:txBody>
      </p:sp>
      <p:sp>
        <p:nvSpPr>
          <p:cNvPr id="4" name="Rectangle 3"/>
          <p:cNvSpPr/>
          <p:nvPr/>
        </p:nvSpPr>
        <p:spPr>
          <a:xfrm>
            <a:off x="0" y="6425293"/>
            <a:ext cx="6096000" cy="276999"/>
          </a:xfrm>
          <a:prstGeom prst="rect">
            <a:avLst/>
          </a:prstGeom>
        </p:spPr>
        <p:txBody>
          <a:bodyPr>
            <a:spAutoFit/>
          </a:bodyPr>
          <a:lstStyle/>
          <a:p>
            <a:r>
              <a:rPr lang="en-GB" sz="1200" dirty="0">
                <a:hlinkClick r:id="rId2"/>
              </a:rPr>
              <a:t>https://</a:t>
            </a:r>
            <a:r>
              <a:rPr lang="en-GB" sz="1200" dirty="0" smtClean="0">
                <a:hlinkClick r:id="rId2"/>
              </a:rPr>
              <a:t>www.nutrition.org.uk/nutritioninthenews/new-reports/ndnstrends.html</a:t>
            </a:r>
            <a:r>
              <a:rPr lang="en-GB" sz="1200" dirty="0" smtClean="0"/>
              <a:t> </a:t>
            </a:r>
            <a:endParaRPr lang="en-GB" sz="1200"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3944" y="1854200"/>
            <a:ext cx="2340498" cy="3377974"/>
          </a:xfrm>
          <a:prstGeom prst="rect">
            <a:avLst/>
          </a:prstGeom>
          <a:noFill/>
          <a:ln w="9525">
            <a:solidFill>
              <a:schemeClr val="accent3"/>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5045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4_Custom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7_Custom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BNF Powerpoint Template - Widescreen</Template>
  <TotalTime>1064</TotalTime>
  <Words>2502</Words>
  <Application>Microsoft Office PowerPoint</Application>
  <PresentationFormat>Custom</PresentationFormat>
  <Paragraphs>290</Paragraphs>
  <Slides>38</Slides>
  <Notes>5</Notes>
  <HiddenSlides>0</HiddenSlides>
  <MMClips>0</MMClips>
  <ScaleCrop>false</ScaleCrop>
  <HeadingPairs>
    <vt:vector size="4" baseType="variant">
      <vt:variant>
        <vt:lpstr>Theme</vt:lpstr>
      </vt:variant>
      <vt:variant>
        <vt:i4>7</vt:i4>
      </vt:variant>
      <vt:variant>
        <vt:lpstr>Slide Titles</vt:lpstr>
      </vt:variant>
      <vt:variant>
        <vt:i4>38</vt:i4>
      </vt:variant>
    </vt:vector>
  </HeadingPairs>
  <TitlesOfParts>
    <vt:vector size="45" baseType="lpstr">
      <vt:lpstr>Custom Design</vt:lpstr>
      <vt:lpstr>1_Custom Design</vt:lpstr>
      <vt:lpstr>2_Custom Design</vt:lpstr>
      <vt:lpstr>4_Custom Design</vt:lpstr>
      <vt:lpstr>7_Custom Design</vt:lpstr>
      <vt:lpstr>3_Custom Design</vt:lpstr>
      <vt:lpstr>5_Custom Design</vt:lpstr>
      <vt:lpstr>PowerPoint Presentation</vt:lpstr>
      <vt:lpstr>The British Nutrition Foundation</vt:lpstr>
      <vt:lpstr>PowerPoint Presentation</vt:lpstr>
      <vt:lpstr>Overweight and obesity</vt:lpstr>
      <vt:lpstr>Child Measurement Programme, England 2016/17</vt:lpstr>
      <vt:lpstr>Obesity</vt:lpstr>
      <vt:lpstr>Micronutrients and fibre</vt:lpstr>
      <vt:lpstr>Health Survey for England 2017 (2018)</vt:lpstr>
      <vt:lpstr>NDNS: time trend and income analyses for Years 1 to 9 (2019)</vt:lpstr>
      <vt:lpstr>Dental health</vt:lpstr>
      <vt:lpstr>Key policy development</vt:lpstr>
      <vt:lpstr>Key policy development</vt:lpstr>
      <vt:lpstr>Inspection research</vt:lpstr>
      <vt:lpstr>PowerPoint Presentation</vt:lpstr>
      <vt:lpstr>Food in schools</vt:lpstr>
      <vt:lpstr>PowerPoint Presentation</vt:lpstr>
      <vt:lpstr>Food education in schools</vt:lpstr>
      <vt:lpstr>Food Education Learning Landscape Review</vt:lpstr>
      <vt:lpstr>Findings</vt:lpstr>
      <vt:lpstr>Key recommendations</vt:lpstr>
      <vt:lpstr>PowerPoint Presentation</vt:lpstr>
      <vt:lpstr>The impact of the NC</vt:lpstr>
      <vt:lpstr>PowerPoint Presentation</vt:lpstr>
      <vt:lpstr>Delivery of food education</vt:lpstr>
      <vt:lpstr>KPIs</vt:lpstr>
      <vt:lpstr>PowerPoint Presentation</vt:lpstr>
      <vt:lpstr>Teacher training</vt:lpstr>
      <vt:lpstr>Providing support</vt:lpstr>
      <vt:lpstr>Training (primary)</vt:lpstr>
      <vt:lpstr>Training (Secondary)</vt:lpstr>
      <vt:lpstr>Training from Food – a fact of life</vt:lpstr>
      <vt:lpstr>PowerPoint Presentation</vt:lpstr>
      <vt:lpstr>Healthier Schools</vt:lpstr>
      <vt:lpstr>BNF Healthy Eating Week </vt:lpstr>
      <vt:lpstr>Food – a fact of life programme</vt:lpstr>
      <vt:lpstr>PowerPoint Presentation</vt:lpstr>
      <vt:lpstr>Food and nutrition education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Roy Ballam</cp:lastModifiedBy>
  <cp:revision>89</cp:revision>
  <cp:lastPrinted>2019-01-29T08:19:34Z</cp:lastPrinted>
  <dcterms:created xsi:type="dcterms:W3CDTF">2017-10-26T16:07:58Z</dcterms:created>
  <dcterms:modified xsi:type="dcterms:W3CDTF">2019-01-29T10:29:44Z</dcterms:modified>
</cp:coreProperties>
</file>