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9"/>
  </p:notesMasterIdLst>
  <p:handoutMasterIdLst>
    <p:handoutMasterId r:id="rId20"/>
  </p:handoutMasterIdLst>
  <p:sldIdLst>
    <p:sldId id="313" r:id="rId5"/>
    <p:sldId id="317" r:id="rId6"/>
    <p:sldId id="296" r:id="rId7"/>
    <p:sldId id="297" r:id="rId8"/>
    <p:sldId id="307" r:id="rId9"/>
    <p:sldId id="311" r:id="rId10"/>
    <p:sldId id="315" r:id="rId11"/>
    <p:sldId id="308" r:id="rId12"/>
    <p:sldId id="309" r:id="rId13"/>
    <p:sldId id="312" r:id="rId14"/>
    <p:sldId id="300" r:id="rId15"/>
    <p:sldId id="299" r:id="rId16"/>
    <p:sldId id="316" r:id="rId17"/>
    <p:sldId id="261" r:id="rId1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C33D86"/>
    <a:srgbClr val="F2E2E9"/>
    <a:srgbClr val="EEAAE4"/>
    <a:srgbClr val="FF6699"/>
    <a:srgbClr val="C283E9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486" autoAdjust="0"/>
  </p:normalViewPr>
  <p:slideViewPr>
    <p:cSldViewPr snapToGrid="0" snapToObjects="1">
      <p:cViewPr varScale="1">
        <p:scale>
          <a:sx n="78" d="100"/>
          <a:sy n="78" d="100"/>
        </p:scale>
        <p:origin x="6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2494-9506-4F89-ACA7-B4BA887456C8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169-9998-479F-B6E4-262D68240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bnf@adminuser.com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7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trai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factoflife.org.uk/training/training-courses/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85" y="3220191"/>
            <a:ext cx="11156553" cy="733096"/>
          </a:xfrm>
        </p:spPr>
        <p:txBody>
          <a:bodyPr/>
          <a:lstStyle/>
          <a:p>
            <a:r>
              <a:rPr lang="en-GB" dirty="0" smtClean="0"/>
              <a:t>Resources and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Claire </a:t>
            </a:r>
            <a:r>
              <a:rPr lang="en-US" sz="1600" dirty="0" smtClean="0"/>
              <a:t>Theobald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British Nutrition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65" y="1150689"/>
            <a:ext cx="9720000" cy="720000"/>
          </a:xfrm>
        </p:spPr>
        <p:txBody>
          <a:bodyPr/>
          <a:lstStyle/>
          <a:p>
            <a:r>
              <a:rPr lang="en-GB" dirty="0"/>
              <a:t>Learn with stories...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18" y="2250305"/>
            <a:ext cx="3176308" cy="1786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ubtitle 57"/>
          <p:cNvSpPr txBox="1">
            <a:spLocks/>
          </p:cNvSpPr>
          <p:nvPr/>
        </p:nvSpPr>
        <p:spPr>
          <a:xfrm>
            <a:off x="498065" y="1859958"/>
            <a:ext cx="7468888" cy="2954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The bread stories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45" y="2818134"/>
            <a:ext cx="3446563" cy="1938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504" y="3589974"/>
            <a:ext cx="3608298" cy="2029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697" y="4541844"/>
            <a:ext cx="3649088" cy="2052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40" y="931422"/>
            <a:ext cx="2765675" cy="3942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53" y="1859958"/>
            <a:ext cx="2992024" cy="4242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2111" y="2528832"/>
            <a:ext cx="315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https://www.nutrition.training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/>
              <a:t>bnf@adminuser.com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75" y="1286887"/>
            <a:ext cx="9720000" cy="720000"/>
          </a:xfrm>
        </p:spPr>
        <p:txBody>
          <a:bodyPr/>
          <a:lstStyle/>
          <a:p>
            <a:r>
              <a:rPr lang="en-GB" dirty="0"/>
              <a:t>FREE primary online food teaching course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745143" y="2089953"/>
            <a:ext cx="4697362" cy="45009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online food training course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the knowledge and skills needed to support high quality food education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the curriculum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x modules and accompanying booklets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module and final assessment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Certificate on successful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 at: </a:t>
            </a: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www.foodafactoflife.org.uk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120" y="1929243"/>
            <a:ext cx="3740209" cy="181605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694176" y="1286887"/>
            <a:ext cx="4751899" cy="4652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754" y="3985659"/>
            <a:ext cx="3262089" cy="2170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000" y="2438373"/>
            <a:ext cx="2018751" cy="1342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2344" y="3985659"/>
            <a:ext cx="2355648" cy="2585323"/>
          </a:xfrm>
          <a:prstGeom prst="rect">
            <a:avLst/>
          </a:prstGeom>
          <a:noFill/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origin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</a:p>
        </p:txBody>
      </p:sp>
    </p:spTree>
    <p:extLst>
      <p:ext uri="{BB962C8B-B14F-4D97-AF65-F5344CB8AC3E}">
        <p14:creationId xmlns:p14="http://schemas.microsoft.com/office/powerpoint/2010/main" val="3923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42" y="1371781"/>
            <a:ext cx="9720000" cy="720000"/>
          </a:xfrm>
        </p:spPr>
        <p:txBody>
          <a:bodyPr/>
          <a:lstStyle/>
          <a:p>
            <a:r>
              <a:rPr lang="en-GB" dirty="0" smtClean="0"/>
              <a:t>BNF </a:t>
            </a:r>
            <a:r>
              <a:rPr lang="en-GB" dirty="0"/>
              <a:t>Healthy Eating Week 2019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555322" y="1996108"/>
            <a:ext cx="5553648" cy="3600000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10 </a:t>
            </a:r>
            <a:r>
              <a:rPr lang="en-US" sz="2000" b="1" dirty="0"/>
              <a:t>– 14 June </a:t>
            </a:r>
            <a:r>
              <a:rPr lang="en-US" sz="2000" b="1" dirty="0" smtClean="0"/>
              <a:t>2019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Free downloadable </a:t>
            </a:r>
            <a:r>
              <a:rPr lang="en-US" sz="2000" dirty="0" smtClean="0"/>
              <a:t>resources and printed posters to support your week!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Register </a:t>
            </a:r>
            <a:r>
              <a:rPr lang="en-US" sz="2000" dirty="0"/>
              <a:t>at: </a:t>
            </a:r>
            <a:r>
              <a:rPr lang="en-US" sz="2000" b="1" dirty="0">
                <a:solidFill>
                  <a:srgbClr val="C33D86"/>
                </a:solidFill>
              </a:rPr>
              <a:t>www.foodafactoflife.org.uk</a:t>
            </a:r>
            <a:endParaRPr lang="en-GB" sz="2000" b="1" dirty="0">
              <a:solidFill>
                <a:srgbClr val="C33D8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668" y="839387"/>
            <a:ext cx="2309798" cy="3280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189" y="3197810"/>
            <a:ext cx="2618563" cy="184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362" y="4819653"/>
            <a:ext cx="1807318" cy="1748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1818">
            <a:off x="2449281" y="4903251"/>
            <a:ext cx="1486982" cy="1774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2" descr="C:\Users\cflorea\HEW\idea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1392" y="1869063"/>
            <a:ext cx="2147304" cy="30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567" y="4289889"/>
            <a:ext cx="2659821" cy="187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984" y="4727868"/>
            <a:ext cx="2425664" cy="17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321" y="947331"/>
            <a:ext cx="9720000" cy="720000"/>
          </a:xfrm>
        </p:spPr>
        <p:txBody>
          <a:bodyPr/>
          <a:lstStyle/>
          <a:p>
            <a:r>
              <a:rPr lang="en-US" dirty="0" smtClean="0"/>
              <a:t>Webinars</a:t>
            </a:r>
            <a:endParaRPr lang="en-GB" dirty="0"/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555322" y="1570027"/>
            <a:ext cx="7241792" cy="408367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Tuesday </a:t>
            </a:r>
            <a:r>
              <a:rPr lang="en-GB" sz="2000" b="1" dirty="0"/>
              <a:t>5 February at 8pm - Planning Schemes of Work and </a:t>
            </a:r>
            <a:r>
              <a:rPr lang="en-GB" sz="2000" b="1" dirty="0" smtClean="0"/>
              <a:t>lessons</a:t>
            </a:r>
            <a:br>
              <a:rPr lang="en-GB" sz="2000" b="1" dirty="0" smtClean="0"/>
            </a:br>
            <a:r>
              <a:rPr lang="en-GB" sz="2000" dirty="0" smtClean="0"/>
              <a:t>Roy </a:t>
            </a:r>
            <a:r>
              <a:rPr lang="en-GB" sz="2000" dirty="0"/>
              <a:t>Ballam, </a:t>
            </a:r>
            <a:r>
              <a:rPr lang="en-GB" sz="2000" dirty="0" smtClean="0"/>
              <a:t>BNF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Thursday </a:t>
            </a:r>
            <a:r>
              <a:rPr lang="en-GB" sz="2000" b="1" dirty="0"/>
              <a:t>7 February at 4pm - Growing potatoes on a small and large </a:t>
            </a:r>
            <a:r>
              <a:rPr lang="en-GB" sz="2000" b="1" dirty="0" smtClean="0"/>
              <a:t>scale</a:t>
            </a:r>
            <a:br>
              <a:rPr lang="en-GB" sz="2000" b="1" dirty="0" smtClean="0"/>
            </a:br>
            <a:r>
              <a:rPr lang="en-GB" sz="2000" dirty="0" smtClean="0"/>
              <a:t>Sue </a:t>
            </a:r>
            <a:r>
              <a:rPr lang="en-GB" sz="2000" dirty="0"/>
              <a:t>Lawton, </a:t>
            </a:r>
            <a:r>
              <a:rPr lang="en-GB" sz="2000" dirty="0" smtClean="0"/>
              <a:t>AHDB and </a:t>
            </a:r>
            <a:r>
              <a:rPr lang="en-GB" sz="2000" dirty="0"/>
              <a:t>Claire </a:t>
            </a:r>
            <a:r>
              <a:rPr lang="en-GB" sz="2000" dirty="0" smtClean="0"/>
              <a:t>Theobald, BNF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Wednesday </a:t>
            </a:r>
            <a:r>
              <a:rPr lang="en-GB" sz="2000" b="1" dirty="0"/>
              <a:t>6 March at 4pm - Get portion </a:t>
            </a:r>
            <a:r>
              <a:rPr lang="en-GB" sz="2000" b="1" dirty="0" smtClean="0"/>
              <a:t>wise!</a:t>
            </a:r>
            <a:br>
              <a:rPr lang="en-GB" sz="2000" b="1" dirty="0" smtClean="0"/>
            </a:br>
            <a:r>
              <a:rPr lang="en-GB" sz="2000" dirty="0" smtClean="0"/>
              <a:t>Bridget </a:t>
            </a:r>
            <a:r>
              <a:rPr lang="en-GB" sz="2000" dirty="0"/>
              <a:t>Benelam, </a:t>
            </a:r>
            <a:r>
              <a:rPr lang="en-GB" sz="2000" dirty="0" smtClean="0"/>
              <a:t>BNF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Thursday </a:t>
            </a:r>
            <a:r>
              <a:rPr lang="en-GB" sz="2000" b="1" dirty="0"/>
              <a:t>28 March at 8pm - Food science in </a:t>
            </a:r>
            <a:r>
              <a:rPr lang="en-GB" sz="2000" b="1" dirty="0" smtClean="0"/>
              <a:t>action</a:t>
            </a:r>
            <a:br>
              <a:rPr lang="en-GB" sz="2000" b="1" dirty="0" smtClean="0"/>
            </a:br>
            <a:r>
              <a:rPr lang="en-GB" sz="2000" dirty="0" smtClean="0"/>
              <a:t>Barbara </a:t>
            </a:r>
            <a:r>
              <a:rPr lang="en-GB" sz="2000" dirty="0"/>
              <a:t>Monks, </a:t>
            </a:r>
            <a:r>
              <a:rPr lang="en-GB" sz="2000" dirty="0" smtClean="0"/>
              <a:t>thecookeryteacher.com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5"/>
          <a:stretch/>
        </p:blipFill>
        <p:spPr>
          <a:xfrm>
            <a:off x="8882804" y="1570027"/>
            <a:ext cx="2785032" cy="1722072"/>
          </a:xfrm>
          <a:prstGeom prst="rect">
            <a:avLst/>
          </a:prstGeom>
        </p:spPr>
      </p:pic>
      <p:sp>
        <p:nvSpPr>
          <p:cNvPr id="12" name="Subtitle 57"/>
          <p:cNvSpPr txBox="1">
            <a:spLocks/>
          </p:cNvSpPr>
          <p:nvPr/>
        </p:nvSpPr>
        <p:spPr>
          <a:xfrm>
            <a:off x="1177158" y="5955051"/>
            <a:ext cx="6918187" cy="82713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 algn="ctr">
              <a:buFont typeface="Arial" charset="0"/>
              <a:buNone/>
            </a:pPr>
            <a:r>
              <a:rPr lang="en-GB" dirty="0" smtClean="0"/>
              <a:t>For more details and to book, go to: </a:t>
            </a:r>
            <a:r>
              <a:rPr lang="en-GB" b="1" dirty="0" smtClean="0">
                <a:solidFill>
                  <a:srgbClr val="C33D86"/>
                </a:solidFill>
                <a:hlinkClick r:id="rId3"/>
              </a:rPr>
              <a:t>www.foodafactoflife.org.uk </a:t>
            </a:r>
            <a:r>
              <a:rPr lang="en-GB" b="1" dirty="0" smtClean="0">
                <a:solidFill>
                  <a:srgbClr val="C33D86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87892" y="3506297"/>
            <a:ext cx="3374855" cy="3139321"/>
          </a:xfrm>
          <a:prstGeom prst="rect">
            <a:avLst/>
          </a:prstGeom>
          <a:noFill/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recordings available soon:</a:t>
            </a:r>
            <a:endParaRPr lang="en-GB" sz="2000" b="1" dirty="0" smtClean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Eatwell Guide – overview and use in the classroom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labelling - understanding front of pack nutrition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labelling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19" y="513332"/>
            <a:ext cx="9144000" cy="635491"/>
          </a:xfrm>
        </p:spPr>
        <p:txBody>
          <a:bodyPr/>
          <a:lstStyle/>
          <a:p>
            <a:r>
              <a:rPr lang="en-US" sz="1800" dirty="0" smtClean="0"/>
              <a:t>Resources and training - primary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241" y="1060008"/>
            <a:ext cx="9720000" cy="720000"/>
          </a:xfrm>
        </p:spPr>
        <p:txBody>
          <a:bodyPr/>
          <a:lstStyle/>
          <a:p>
            <a:r>
              <a:rPr lang="en-GB" sz="3200" dirty="0"/>
              <a:t>What should I be teaching </a:t>
            </a:r>
            <a:r>
              <a:rPr lang="en-GB" sz="3200" dirty="0" smtClean="0"/>
              <a:t>about food in </a:t>
            </a:r>
            <a:r>
              <a:rPr lang="en-GB" sz="3200" dirty="0"/>
              <a:t>school?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0241" y="1680237"/>
          <a:ext cx="11466959" cy="468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09">
                  <a:extLst>
                    <a:ext uri="{9D8B030D-6E8A-4147-A177-3AD203B41FA5}">
                      <a16:colId xmlns:a16="http://schemas.microsoft.com/office/drawing/2014/main" val="2901372112"/>
                    </a:ext>
                  </a:extLst>
                </a:gridCol>
                <a:gridCol w="2818871">
                  <a:extLst>
                    <a:ext uri="{9D8B030D-6E8A-4147-A177-3AD203B41FA5}">
                      <a16:colId xmlns:a16="http://schemas.microsoft.com/office/drawing/2014/main" val="118455394"/>
                    </a:ext>
                  </a:extLst>
                </a:gridCol>
                <a:gridCol w="3618690">
                  <a:extLst>
                    <a:ext uri="{9D8B030D-6E8A-4147-A177-3AD203B41FA5}">
                      <a16:colId xmlns:a16="http://schemas.microsoft.com/office/drawing/2014/main" val="2017727806"/>
                    </a:ext>
                  </a:extLst>
                </a:gridCol>
                <a:gridCol w="4533089">
                  <a:extLst>
                    <a:ext uri="{9D8B030D-6E8A-4147-A177-3AD203B41FA5}">
                      <a16:colId xmlns:a16="http://schemas.microsoft.com/office/drawing/2014/main" val="1727308372"/>
                    </a:ext>
                  </a:extLst>
                </a:gridCol>
              </a:tblGrid>
              <a:tr h="361903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D&amp;T Cooking and nutrition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PSHE - 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Core theme 1. Health and wellbeing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82008"/>
                  </a:ext>
                </a:extLst>
              </a:tr>
              <a:tr h="160573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KS1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the basic principles of a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and varied diet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prepare dishes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food comes from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 2: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the importance for humans of exercise,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eating the right amounts of different types of food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hygiene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constitutes a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lifestyle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including the benefits of physical activity, rest,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eating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dental health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recognise what they like and dislike, how to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real, informed choices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that improve their physical and emotional health, to recognise that choices can have good and not so good consequences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1112"/>
                  </a:ext>
                </a:extLst>
              </a:tr>
              <a:tr h="27198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KS2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and apply the principles of a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and varied diet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and cook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variety of predominantly savoury dishes using a range of cooking techniques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seasonality, and know where and how a variety of ingredients are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grown, reared, caught and processed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 3: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that animals, including humans, need the right types and amount of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nutrition</a:t>
                      </a: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 that they cannot make their own food; they get nutrition from what they eat</a:t>
                      </a:r>
                    </a:p>
                    <a:p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 6: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Recognise the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of diet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exercise, drugs and lifestyle on the way their bodies function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the ways in which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nutrients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water are transported within animals, including humans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recognise opportunities and develop the skills to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their own choices about food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understanding what might influence their choices and the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 of eating a balanced diet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0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22" y="1572161"/>
            <a:ext cx="9720000" cy="720000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can </a:t>
            </a:r>
            <a:r>
              <a:rPr lang="en-GB" dirty="0" smtClean="0"/>
              <a:t>we </a:t>
            </a:r>
            <a:r>
              <a:rPr lang="en-GB" dirty="0"/>
              <a:t>help?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740135" y="2302523"/>
            <a:ext cx="4511677" cy="3600000"/>
          </a:xfrm>
        </p:spPr>
        <p:txBody>
          <a:bodyPr/>
          <a:lstStyle/>
          <a:p>
            <a:r>
              <a:rPr lang="en-US" sz="2000" dirty="0"/>
              <a:t>Food – fact of life website</a:t>
            </a:r>
          </a:p>
          <a:p>
            <a:r>
              <a:rPr lang="en-US" sz="2000" dirty="0"/>
              <a:t>Resources for 3 – 16 years</a:t>
            </a:r>
          </a:p>
          <a:p>
            <a:r>
              <a:rPr lang="en-US" sz="2000" dirty="0"/>
              <a:t>Progressive approach </a:t>
            </a:r>
          </a:p>
          <a:p>
            <a:r>
              <a:rPr lang="en-US" sz="2000" dirty="0"/>
              <a:t>Supporting teaching about healthy eating, cooking, where food comes </a:t>
            </a:r>
            <a:r>
              <a:rPr lang="en-US" sz="2000" dirty="0" smtClean="0"/>
              <a:t>from</a:t>
            </a:r>
          </a:p>
          <a:p>
            <a:r>
              <a:rPr lang="en-US" sz="2000" dirty="0" smtClean="0"/>
              <a:t>Supporting Personal </a:t>
            </a:r>
            <a:r>
              <a:rPr lang="en-US" sz="2000" dirty="0"/>
              <a:t>P</a:t>
            </a:r>
            <a:r>
              <a:rPr lang="en-US" sz="2000" dirty="0" smtClean="0"/>
              <a:t>rofessional </a:t>
            </a:r>
            <a:r>
              <a:rPr lang="en-US" sz="2000" dirty="0"/>
              <a:t>D</a:t>
            </a:r>
            <a:r>
              <a:rPr lang="en-US" sz="2000" dirty="0" smtClean="0"/>
              <a:t>evelopment (PPD) for teachers</a:t>
            </a:r>
            <a:endParaRPr lang="en-US" sz="2000" dirty="0"/>
          </a:p>
          <a:p>
            <a:r>
              <a:rPr lang="en-US" sz="2000" dirty="0"/>
              <a:t>Curriculum compliant </a:t>
            </a:r>
          </a:p>
          <a:p>
            <a:r>
              <a:rPr lang="en-US" sz="2000" dirty="0" smtClean="0"/>
              <a:t>FREE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33D86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33D86"/>
                </a:solidFill>
              </a:rPr>
              <a:t>www.foodafactoflife.org.uk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622" y="1932161"/>
            <a:ext cx="5556438" cy="373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4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66" y="1203798"/>
            <a:ext cx="9720000" cy="720000"/>
          </a:xfrm>
        </p:spPr>
        <p:txBody>
          <a:bodyPr/>
          <a:lstStyle/>
          <a:p>
            <a:r>
              <a:rPr lang="en-US" dirty="0"/>
              <a:t>Resources to support healthy eating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34" y="1781815"/>
            <a:ext cx="2436363" cy="3469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01" y="2446085"/>
            <a:ext cx="2407898" cy="342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317" y="2942352"/>
            <a:ext cx="2516293" cy="3622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434" y="1766512"/>
            <a:ext cx="4639476" cy="3249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78" y="2984809"/>
            <a:ext cx="4754712" cy="3353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248" y="1802679"/>
            <a:ext cx="3120011" cy="44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70" y="4053382"/>
            <a:ext cx="3390280" cy="2295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40" y="2304468"/>
            <a:ext cx="2818994" cy="4260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E0043-39FB-4071-BB64-EFDD0432E2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06" t="19815" r="23645" b="6979"/>
          <a:stretch/>
        </p:blipFill>
        <p:spPr>
          <a:xfrm>
            <a:off x="4670812" y="1823809"/>
            <a:ext cx="4144087" cy="4260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978C3-1675-4929-9C69-EEDC76BE59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80" t="23423" r="23645" b="6979"/>
          <a:stretch/>
        </p:blipFill>
        <p:spPr>
          <a:xfrm>
            <a:off x="4777661" y="2709388"/>
            <a:ext cx="3859043" cy="375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582" y="1788585"/>
            <a:ext cx="3240605" cy="4566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875" y="1865379"/>
            <a:ext cx="3094834" cy="4410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131" y="1781815"/>
            <a:ext cx="3103267" cy="4435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9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67" y="1203798"/>
            <a:ext cx="6826863" cy="720000"/>
          </a:xfrm>
        </p:spPr>
        <p:txBody>
          <a:bodyPr/>
          <a:lstStyle/>
          <a:p>
            <a:r>
              <a:rPr lang="en-GB" dirty="0"/>
              <a:t>Resources to support cooking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09" y="2002763"/>
            <a:ext cx="2242071" cy="158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449"/>
          <a:stretch/>
        </p:blipFill>
        <p:spPr>
          <a:xfrm>
            <a:off x="1983496" y="3215166"/>
            <a:ext cx="2542485" cy="1788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646" y="4455163"/>
            <a:ext cx="2576416" cy="1807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30" y="1920247"/>
            <a:ext cx="2986598" cy="437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62" y="1850411"/>
            <a:ext cx="3079144" cy="437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844" y="2049568"/>
            <a:ext cx="3120001" cy="437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364" y="1913148"/>
            <a:ext cx="3083798" cy="438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1" t="75549"/>
          <a:stretch/>
        </p:blipFill>
        <p:spPr>
          <a:xfrm rot="21134955">
            <a:off x="469855" y="2856288"/>
            <a:ext cx="1196636" cy="825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5189" r="51416" b="50918"/>
          <a:stretch/>
        </p:blipFill>
        <p:spPr>
          <a:xfrm>
            <a:off x="322967" y="2002763"/>
            <a:ext cx="1217282" cy="846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30" b="75657"/>
          <a:stretch/>
        </p:blipFill>
        <p:spPr>
          <a:xfrm rot="378843">
            <a:off x="458944" y="3774094"/>
            <a:ext cx="1192322" cy="824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07" b="75188"/>
          <a:stretch/>
        </p:blipFill>
        <p:spPr>
          <a:xfrm rot="273117">
            <a:off x="398340" y="5546180"/>
            <a:ext cx="1220231" cy="864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252" r="51915" b="744"/>
          <a:stretch/>
        </p:blipFill>
        <p:spPr>
          <a:xfrm rot="21371927">
            <a:off x="442475" y="4549698"/>
            <a:ext cx="1187781" cy="812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5098">
            <a:off x="8059499" y="797895"/>
            <a:ext cx="1075534" cy="757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2107">
            <a:off x="9099887" y="993025"/>
            <a:ext cx="1039224" cy="732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3"/>
          <a:stretch/>
        </p:blipFill>
        <p:spPr>
          <a:xfrm>
            <a:off x="6900207" y="904816"/>
            <a:ext cx="1111843" cy="780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68" t="49699" r="33487"/>
          <a:stretch/>
        </p:blipFill>
        <p:spPr>
          <a:xfrm>
            <a:off x="2184189" y="5878977"/>
            <a:ext cx="1061545" cy="759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45" r="66751"/>
          <a:stretch/>
        </p:blipFill>
        <p:spPr>
          <a:xfrm rot="587830">
            <a:off x="4086844" y="5965865"/>
            <a:ext cx="1071324" cy="761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68" r="33208" b="50963"/>
          <a:stretch/>
        </p:blipFill>
        <p:spPr>
          <a:xfrm rot="20533496">
            <a:off x="3039668" y="5845665"/>
            <a:ext cx="1093076" cy="739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4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67" y="1203798"/>
            <a:ext cx="9103135" cy="720000"/>
          </a:xfrm>
        </p:spPr>
        <p:txBody>
          <a:bodyPr/>
          <a:lstStyle/>
          <a:p>
            <a:r>
              <a:rPr lang="en-US" dirty="0"/>
              <a:t>Cooking continued…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4751">
            <a:off x="846324" y="3155267"/>
            <a:ext cx="2207469" cy="3140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400" y="1644038"/>
            <a:ext cx="2263321" cy="3189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47" y="1923798"/>
            <a:ext cx="1945365" cy="2763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746" y="2612997"/>
            <a:ext cx="2157119" cy="3090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45" y="1277370"/>
            <a:ext cx="2259927" cy="32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116" y="2555207"/>
            <a:ext cx="2211373" cy="3134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524" y="3492928"/>
            <a:ext cx="1972687" cy="2815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39" y="1933247"/>
            <a:ext cx="2508760" cy="3574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8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66" y="1203798"/>
            <a:ext cx="10834659" cy="605547"/>
          </a:xfrm>
        </p:spPr>
        <p:txBody>
          <a:bodyPr/>
          <a:lstStyle/>
          <a:p>
            <a:r>
              <a:rPr lang="en-GB" dirty="0"/>
              <a:t>Resources to support </a:t>
            </a:r>
            <a:r>
              <a:rPr lang="en-GB" dirty="0" smtClean="0"/>
              <a:t>hygiene and safety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22" y="1809988"/>
            <a:ext cx="2867635" cy="4107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5" y="2078000"/>
            <a:ext cx="2839666" cy="4091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31" y="1809344"/>
            <a:ext cx="2991647" cy="1672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143" y="3026282"/>
            <a:ext cx="2991647" cy="1684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22" y="4406829"/>
            <a:ext cx="3118945" cy="1733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532" y="2261762"/>
            <a:ext cx="2960493" cy="2110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52" y="3851200"/>
            <a:ext cx="2967205" cy="2105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831">
            <a:off x="10635930" y="4497742"/>
            <a:ext cx="1354304" cy="974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867">
            <a:off x="10537737" y="3380265"/>
            <a:ext cx="1393265" cy="996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8549">
            <a:off x="10479073" y="2228507"/>
            <a:ext cx="1496268" cy="1043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7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061" y="1203798"/>
            <a:ext cx="9720000" cy="720000"/>
          </a:xfrm>
        </p:spPr>
        <p:txBody>
          <a:bodyPr/>
          <a:lstStyle/>
          <a:p>
            <a:r>
              <a:rPr lang="en-GB" dirty="0"/>
              <a:t>Resources to support where food comes from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96" y="4001619"/>
            <a:ext cx="4029269" cy="2271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2" y="4071663"/>
            <a:ext cx="3927948" cy="2222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302" y="4137096"/>
            <a:ext cx="3761505" cy="2120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837" y="4251231"/>
            <a:ext cx="3831225" cy="2166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9" y="1748542"/>
            <a:ext cx="3453132" cy="1937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22" y="1837131"/>
            <a:ext cx="3429031" cy="191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859" y="1952633"/>
            <a:ext cx="3594414" cy="2024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39" y="1773153"/>
            <a:ext cx="3089887" cy="4419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678" y="2162572"/>
            <a:ext cx="3032050" cy="4367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81" y="2342659"/>
            <a:ext cx="3073279" cy="4371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780" y="1739440"/>
            <a:ext cx="3398767" cy="191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734" y="2618096"/>
            <a:ext cx="3398767" cy="1910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249" y="3739256"/>
            <a:ext cx="3406795" cy="1914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261" y="2943475"/>
            <a:ext cx="4176989" cy="2944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816" y="3644491"/>
            <a:ext cx="4150643" cy="2844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94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65" y="1088361"/>
            <a:ext cx="9720000" cy="720000"/>
          </a:xfrm>
        </p:spPr>
        <p:txBody>
          <a:bodyPr/>
          <a:lstStyle/>
          <a:p>
            <a:r>
              <a:rPr lang="en-GB" dirty="0"/>
              <a:t>Learn with stories... 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498065" y="169859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Food themed, cross curricular stories that support literacy and numeracy.</a:t>
            </a:r>
            <a:endParaRPr lang="en-GB" dirty="0"/>
          </a:p>
        </p:txBody>
      </p:sp>
      <p:sp>
        <p:nvSpPr>
          <p:cNvPr id="10" name="Subtitle 57"/>
          <p:cNvSpPr txBox="1">
            <a:spLocks/>
          </p:cNvSpPr>
          <p:nvPr/>
        </p:nvSpPr>
        <p:spPr>
          <a:xfrm>
            <a:off x="498064" y="2146089"/>
            <a:ext cx="7468888" cy="2954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The bucket garden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4" y="2486836"/>
            <a:ext cx="2631330" cy="1480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980" y="3119003"/>
            <a:ext cx="3328171" cy="1872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02" y="4137216"/>
            <a:ext cx="3052401" cy="171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866" y="4856139"/>
            <a:ext cx="3052400" cy="171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020" y="2255859"/>
            <a:ext cx="2797145" cy="4011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746" y="2710808"/>
            <a:ext cx="4976473" cy="3499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6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415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Resources and training  Claire Theobald British Nutrition Foundation</vt:lpstr>
      <vt:lpstr>What should I be teaching about food in school? </vt:lpstr>
      <vt:lpstr>How can we help?</vt:lpstr>
      <vt:lpstr>Resources to support healthy eating</vt:lpstr>
      <vt:lpstr>Resources to support cooking</vt:lpstr>
      <vt:lpstr>Cooking continued…</vt:lpstr>
      <vt:lpstr>Resources to support hygiene and safety</vt:lpstr>
      <vt:lpstr>Resources to support where food comes from</vt:lpstr>
      <vt:lpstr>Learn with stories... </vt:lpstr>
      <vt:lpstr>Learn with stories... </vt:lpstr>
      <vt:lpstr>FREE primary online food teaching course</vt:lpstr>
      <vt:lpstr>BNF Healthy Eating Week 2019</vt:lpstr>
      <vt:lpstr>Webinars</vt:lpstr>
      <vt:lpstr>Resources and training - primary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218</cp:revision>
  <cp:lastPrinted>2019-01-31T10:08:22Z</cp:lastPrinted>
  <dcterms:created xsi:type="dcterms:W3CDTF">2018-10-10T09:22:08Z</dcterms:created>
  <dcterms:modified xsi:type="dcterms:W3CDTF">2019-01-31T11:40:48Z</dcterms:modified>
</cp:coreProperties>
</file>