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10"/>
  </p:notesMasterIdLst>
  <p:handoutMasterIdLst>
    <p:handoutMasterId r:id="rId11"/>
  </p:handoutMasterIdLst>
  <p:sldIdLst>
    <p:sldId id="303" r:id="rId5"/>
    <p:sldId id="314" r:id="rId6"/>
    <p:sldId id="318" r:id="rId7"/>
    <p:sldId id="317" r:id="rId8"/>
    <p:sldId id="261" r:id="rId9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D86"/>
    <a:srgbClr val="F2E2E9"/>
    <a:srgbClr val="EEAAE4"/>
    <a:srgbClr val="FF6699"/>
    <a:srgbClr val="C283E9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9486" autoAdjust="0"/>
  </p:normalViewPr>
  <p:slideViewPr>
    <p:cSldViewPr snapToGrid="0" snapToObjects="1">
      <p:cViewPr varScale="1">
        <p:scale>
          <a:sx n="63" d="100"/>
          <a:sy n="63" d="100"/>
        </p:scale>
        <p:origin x="72" y="7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E2494-9506-4F89-ACA7-B4BA887456C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A169-9998-479F-B6E4-262D68240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1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414-0080-4612-A931-82BD4729FDA9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F957-BDFF-47E8-9214-FEEF451B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85" y="3220191"/>
            <a:ext cx="11156553" cy="733096"/>
          </a:xfrm>
        </p:spPr>
        <p:txBody>
          <a:bodyPr/>
          <a:lstStyle/>
          <a:p>
            <a:r>
              <a:rPr lang="en-GB" dirty="0"/>
              <a:t>Focus on cooking – a practical session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Claire </a:t>
            </a:r>
            <a:r>
              <a:rPr lang="en-US" sz="1600" dirty="0" smtClean="0"/>
              <a:t>Theobald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British Nutrition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09" y="1420180"/>
            <a:ext cx="9720000" cy="720000"/>
          </a:xfrm>
        </p:spPr>
        <p:txBody>
          <a:bodyPr/>
          <a:lstStyle/>
          <a:p>
            <a:r>
              <a:rPr lang="en-US" dirty="0" smtClean="0"/>
              <a:t>Food skills</a:t>
            </a:r>
            <a:endParaRPr lang="en-GB" dirty="0"/>
          </a:p>
        </p:txBody>
      </p:sp>
      <p:sp>
        <p:nvSpPr>
          <p:cNvPr id="10" name="Subtitle 57"/>
          <p:cNvSpPr>
            <a:spLocks noGrp="1"/>
          </p:cNvSpPr>
          <p:nvPr>
            <p:ph type="subTitle" idx="1"/>
          </p:nvPr>
        </p:nvSpPr>
        <p:spPr>
          <a:xfrm>
            <a:off x="2939120" y="4355948"/>
            <a:ext cx="916344" cy="5267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Subtitle 57"/>
          <p:cNvSpPr txBox="1">
            <a:spLocks/>
          </p:cNvSpPr>
          <p:nvPr/>
        </p:nvSpPr>
        <p:spPr>
          <a:xfrm>
            <a:off x="1081659" y="4365188"/>
            <a:ext cx="916344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57"/>
          <p:cNvSpPr txBox="1">
            <a:spLocks/>
          </p:cNvSpPr>
          <p:nvPr/>
        </p:nvSpPr>
        <p:spPr>
          <a:xfrm>
            <a:off x="4622599" y="4396140"/>
            <a:ext cx="1832687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Fork secure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57"/>
          <p:cNvSpPr txBox="1">
            <a:spLocks/>
          </p:cNvSpPr>
          <p:nvPr/>
        </p:nvSpPr>
        <p:spPr>
          <a:xfrm>
            <a:off x="6947589" y="4403123"/>
            <a:ext cx="1083988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Peel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Cut - fork sec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9614"/>
          <a:stretch/>
        </p:blipFill>
        <p:spPr bwMode="auto">
          <a:xfrm>
            <a:off x="4332686" y="2578391"/>
            <a:ext cx="1761541" cy="1627333"/>
          </a:xfrm>
          <a:prstGeom prst="rect">
            <a:avLst/>
          </a:prstGeom>
          <a:noFill/>
          <a:ln w="57150">
            <a:solidFill>
              <a:srgbClr val="C33D86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10452"/>
          <a:stretch/>
        </p:blipFill>
        <p:spPr>
          <a:xfrm>
            <a:off x="2415382" y="2578391"/>
            <a:ext cx="1687875" cy="1598008"/>
          </a:xfrm>
          <a:prstGeom prst="rect">
            <a:avLst/>
          </a:prstGeom>
          <a:ln w="57150">
            <a:solidFill>
              <a:srgbClr val="C33D8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19938"/>
          <a:stretch/>
        </p:blipFill>
        <p:spPr>
          <a:xfrm>
            <a:off x="624319" y="2578240"/>
            <a:ext cx="1599936" cy="1531271"/>
          </a:xfrm>
          <a:prstGeom prst="rect">
            <a:avLst/>
          </a:prstGeom>
          <a:ln w="57150">
            <a:solidFill>
              <a:srgbClr val="C33D86"/>
            </a:solidFill>
          </a:ln>
        </p:spPr>
      </p:pic>
      <p:sp>
        <p:nvSpPr>
          <p:cNvPr id="15" name="Subtitle 57"/>
          <p:cNvSpPr txBox="1">
            <a:spLocks/>
          </p:cNvSpPr>
          <p:nvPr/>
        </p:nvSpPr>
        <p:spPr>
          <a:xfrm>
            <a:off x="8709323" y="4406844"/>
            <a:ext cx="775146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Grate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/>
          <a:stretch/>
        </p:blipFill>
        <p:spPr bwMode="auto">
          <a:xfrm>
            <a:off x="6285354" y="2578240"/>
            <a:ext cx="1652827" cy="1615592"/>
          </a:xfrm>
          <a:prstGeom prst="rect">
            <a:avLst/>
          </a:prstGeom>
          <a:noFill/>
          <a:ln w="57150">
            <a:solidFill>
              <a:srgbClr val="C33D86"/>
            </a:solidFill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b="13268"/>
          <a:stretch>
            <a:fillRect/>
          </a:stretch>
        </p:blipFill>
        <p:spPr bwMode="auto">
          <a:xfrm>
            <a:off x="8149038" y="2589954"/>
            <a:ext cx="1726177" cy="1603878"/>
          </a:xfrm>
          <a:prstGeom prst="rect">
            <a:avLst/>
          </a:prstGeom>
          <a:noFill/>
          <a:ln w="57150">
            <a:solidFill>
              <a:srgbClr val="C33D86"/>
            </a:solidFill>
            <a:miter lim="800000"/>
            <a:headEnd/>
            <a:tailEnd/>
          </a:ln>
        </p:spPr>
      </p:pic>
      <p:sp>
        <p:nvSpPr>
          <p:cNvPr id="18" name="Subtitle 57"/>
          <p:cNvSpPr txBox="1">
            <a:spLocks/>
          </p:cNvSpPr>
          <p:nvPr/>
        </p:nvSpPr>
        <p:spPr>
          <a:xfrm>
            <a:off x="10706965" y="4365188"/>
            <a:ext cx="775146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Snip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5714"/>
          <a:stretch>
            <a:fillRect/>
          </a:stretch>
        </p:blipFill>
        <p:spPr bwMode="auto">
          <a:xfrm>
            <a:off x="10086072" y="2592074"/>
            <a:ext cx="1660754" cy="1587923"/>
          </a:xfrm>
          <a:prstGeom prst="rect">
            <a:avLst/>
          </a:prstGeom>
          <a:noFill/>
          <a:ln w="57150">
            <a:solidFill>
              <a:srgbClr val="C33D8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3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371" y="1084787"/>
            <a:ext cx="9720000" cy="533675"/>
          </a:xfrm>
        </p:spPr>
        <p:txBody>
          <a:bodyPr/>
          <a:lstStyle/>
          <a:p>
            <a:r>
              <a:rPr lang="en-US" dirty="0" smtClean="0"/>
              <a:t>Your task!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19784"/>
              </p:ext>
            </p:extLst>
          </p:nvPr>
        </p:nvGraphicFramePr>
        <p:xfrm>
          <a:off x="538371" y="1589279"/>
          <a:ext cx="10731485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531">
                  <a:extLst>
                    <a:ext uri="{9D8B030D-6E8A-4147-A177-3AD203B41FA5}">
                      <a16:colId xmlns:a16="http://schemas.microsoft.com/office/drawing/2014/main" val="3622017442"/>
                    </a:ext>
                  </a:extLst>
                </a:gridCol>
                <a:gridCol w="2138165">
                  <a:extLst>
                    <a:ext uri="{9D8B030D-6E8A-4147-A177-3AD203B41FA5}">
                      <a16:colId xmlns:a16="http://schemas.microsoft.com/office/drawing/2014/main" val="2537769577"/>
                    </a:ext>
                  </a:extLst>
                </a:gridCol>
                <a:gridCol w="1759780">
                  <a:extLst>
                    <a:ext uri="{9D8B030D-6E8A-4147-A177-3AD203B41FA5}">
                      <a16:colId xmlns:a16="http://schemas.microsoft.com/office/drawing/2014/main" val="1200508370"/>
                    </a:ext>
                  </a:extLst>
                </a:gridCol>
                <a:gridCol w="2003165">
                  <a:extLst>
                    <a:ext uri="{9D8B030D-6E8A-4147-A177-3AD203B41FA5}">
                      <a16:colId xmlns:a16="http://schemas.microsoft.com/office/drawing/2014/main" val="2772643098"/>
                    </a:ext>
                  </a:extLst>
                </a:gridCol>
                <a:gridCol w="1737180">
                  <a:extLst>
                    <a:ext uri="{9D8B030D-6E8A-4147-A177-3AD203B41FA5}">
                      <a16:colId xmlns:a16="http://schemas.microsoft.com/office/drawing/2014/main" val="4146714042"/>
                    </a:ext>
                  </a:extLst>
                </a:gridCol>
                <a:gridCol w="1080664">
                  <a:extLst>
                    <a:ext uri="{9D8B030D-6E8A-4147-A177-3AD203B41FA5}">
                      <a16:colId xmlns:a16="http://schemas.microsoft.com/office/drawing/2014/main" val="3792025754"/>
                    </a:ext>
                  </a:extLst>
                </a:gridCol>
              </a:tblGrid>
              <a:tr h="3455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Dish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Bridge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Claw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Fork secure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Scissors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Peel and Grate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12163"/>
                  </a:ext>
                </a:extLst>
              </a:tr>
              <a:tr h="10078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33D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Stripy salad pot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 ingredients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pots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x red grapes 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(halves)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Celery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(small pieces)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yellow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pepper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(small pieces)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lettuce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</a:p>
                    <a:p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(strips)</a:t>
                      </a: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 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81570"/>
                  </a:ext>
                </a:extLst>
              </a:tr>
              <a:tr h="723642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33D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 on a stick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hread ingredients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2-4 sticks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herry tomatoes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(halves)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(cubes) 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pineapple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ring</a:t>
                      </a:r>
                    </a:p>
                    <a:p>
                      <a:endPara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(sixths)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orange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epper 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 size pieces)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831686"/>
                  </a:ext>
                </a:extLst>
              </a:tr>
              <a:tr h="746843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Cucumber </a:t>
                      </a:r>
                    </a:p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(cubes)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552156"/>
                  </a:ext>
                </a:extLst>
              </a:tr>
              <a:tr h="1100858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rgbClr val="C33D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Crunchy potato salad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-combine ingredients </a:t>
                      </a:r>
                    </a:p>
                    <a:p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 1 pot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x small 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otatoes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stick celery</a:t>
                      </a:r>
                    </a:p>
                    <a:p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spring onion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¼ red pepper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(small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pieces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endParaRPr lang="en-GB" sz="1600" dirty="0">
                        <a:solidFill>
                          <a:srgbClr val="C33D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Herbs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C33D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0099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58371" y="4896121"/>
            <a:ext cx="1245494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10ml x reduced fat mayonnaise 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10ml x low fat natural yogurt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524" y="1227031"/>
            <a:ext cx="9720000" cy="720000"/>
          </a:xfrm>
        </p:spPr>
        <p:txBody>
          <a:bodyPr/>
          <a:lstStyle/>
          <a:p>
            <a:r>
              <a:rPr lang="en-US" dirty="0" smtClean="0"/>
              <a:t>Reflections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12523" y="2230624"/>
            <a:ext cx="9639007" cy="36935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Would you do this with your class?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Would you/how could you adapt it?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Could it be used in a broader curriculum context?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What have you learnt anything new?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36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19" y="513332"/>
            <a:ext cx="9144000" cy="635491"/>
          </a:xfrm>
        </p:spPr>
        <p:txBody>
          <a:bodyPr/>
          <a:lstStyle/>
          <a:p>
            <a:r>
              <a:rPr lang="en-US" sz="1800" dirty="0" smtClean="0"/>
              <a:t>National nutrition education conference - primary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197</Words>
  <Application>Microsoft Office PowerPoint</Application>
  <PresentationFormat>Widescreen</PresentationFormat>
  <Paragraphs>89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Office Theme</vt:lpstr>
      <vt:lpstr>Custom Design</vt:lpstr>
      <vt:lpstr>1_Custom Design</vt:lpstr>
      <vt:lpstr>3_Custom Design</vt:lpstr>
      <vt:lpstr>Focus on cooking – a practical session   Claire Theobald British Nutrition Foundation</vt:lpstr>
      <vt:lpstr>Food skills</vt:lpstr>
      <vt:lpstr>Your task!</vt:lpstr>
      <vt:lpstr>Reflections</vt:lpstr>
      <vt:lpstr>National nutrition education conference - primary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219</cp:revision>
  <cp:lastPrinted>2019-02-01T09:10:29Z</cp:lastPrinted>
  <dcterms:created xsi:type="dcterms:W3CDTF">2018-10-10T09:22:08Z</dcterms:created>
  <dcterms:modified xsi:type="dcterms:W3CDTF">2019-02-01T09:34:12Z</dcterms:modified>
</cp:coreProperties>
</file>