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282" r:id="rId7"/>
    <p:sldId id="283" r:id="rId8"/>
    <p:sldId id="262" r:id="rId9"/>
    <p:sldId id="289" r:id="rId10"/>
    <p:sldId id="263" r:id="rId11"/>
    <p:sldId id="264" r:id="rId12"/>
    <p:sldId id="266" r:id="rId13"/>
    <p:sldId id="290" r:id="rId14"/>
    <p:sldId id="291" r:id="rId15"/>
    <p:sldId id="292" r:id="rId16"/>
    <p:sldId id="287" r:id="rId17"/>
    <p:sldId id="273" r:id="rId18"/>
    <p:sldId id="293" r:id="rId19"/>
    <p:sldId id="274" r:id="rId20"/>
    <p:sldId id="275" r:id="rId21"/>
    <p:sldId id="276" r:id="rId22"/>
    <p:sldId id="277" r:id="rId23"/>
    <p:sldId id="278" r:id="rId24"/>
    <p:sldId id="288" r:id="rId25"/>
    <p:sldId id="260" r:id="rId26"/>
    <p:sldId id="261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83E9"/>
    <a:srgbClr val="EEAAE4"/>
    <a:srgbClr val="C33D86"/>
    <a:srgbClr val="F2E2E9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0171" autoAdjust="0"/>
  </p:normalViewPr>
  <p:slideViewPr>
    <p:cSldViewPr snapToGrid="0" snapToObjects="1">
      <p:cViewPr varScale="1">
        <p:scale>
          <a:sx n="78" d="100"/>
          <a:sy n="78" d="100"/>
        </p:scale>
        <p:origin x="5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D182D-958E-44FF-9872-C7F35F06988F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4CCA9-D9FC-4D2E-8470-2EC35D2E28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973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B414-0080-4612-A931-82BD4729FDA9}" type="datetimeFigureOut">
              <a:rPr lang="en-GB" smtClean="0"/>
              <a:t>31/01/2019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CF957-BDFF-47E8-9214-FEEF451BFF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0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The UK’s healthy eating model.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Shows the proportions in which different food groups are needed in order to have a well-balanced and healthy diet. 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We should choose a variety of different foods from each group.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The proportions shown represent food intake over a day or a week, not necessary each meal time.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293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33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The Eatwell Guide is suitable for most of the general population in the UK, regardless of weight, dietary preferences, ethnic origin, religious or cultural beliefs.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The Eatwell Guide does </a:t>
            </a:r>
            <a:r>
              <a:rPr lang="en-GB" altLang="en-US" sz="1200" b="1" dirty="0" smtClean="0">
                <a:latin typeface="Arial" panose="020B0604020202020204" pitchFamily="34" charset="0"/>
              </a:rPr>
              <a:t>not apply to children under the age of 2</a:t>
            </a:r>
            <a:r>
              <a:rPr lang="en-GB" altLang="en-US" sz="1200" dirty="0" smtClean="0">
                <a:latin typeface="Arial" panose="020B0604020202020204" pitchFamily="34" charset="0"/>
              </a:rPr>
              <a:t>, as their nutritional needs are different.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Children aged between 2 and 5 should gradually begin to follow the proportions illustrated in the Eatwell Guide.</a:t>
            </a:r>
          </a:p>
          <a:p>
            <a:pPr>
              <a:buFont typeface="Arial" pitchFamily="34" charset="0"/>
              <a:buChar char="•"/>
            </a:pPr>
            <a:r>
              <a:rPr lang="en-GB" altLang="en-US" sz="1200" dirty="0" smtClean="0">
                <a:latin typeface="Arial" panose="020B0604020202020204" pitchFamily="34" charset="0"/>
              </a:rPr>
              <a:t>People with medical conditions may need to seek advice from their GP or health professional about their diet.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67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03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88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Aim to drink 6-8 glasses of fluid every day. </a:t>
            </a:r>
          </a:p>
          <a:p>
            <a:r>
              <a:rPr lang="en-GB" dirty="0" smtClean="0"/>
              <a:t>Water, lower fat milk and sugar-free drinks including tea and coffee all count. </a:t>
            </a:r>
          </a:p>
          <a:p>
            <a:r>
              <a:rPr lang="en-GB" dirty="0" smtClean="0"/>
              <a:t>Fruit juice and smoothies also count towards your fluid consumption, although they are a source of free sugars and so you should limit consumption to no more than a combined total of 150ml per day.</a:t>
            </a:r>
          </a:p>
          <a:p>
            <a:r>
              <a:rPr lang="en-GB" dirty="0" smtClean="0"/>
              <a:t>Sugary drinks are one of the main contributors to </a:t>
            </a:r>
            <a:r>
              <a:rPr lang="en-GB" baseline="0" dirty="0" smtClean="0"/>
              <a:t> </a:t>
            </a:r>
            <a:r>
              <a:rPr lang="en-GB" dirty="0" smtClean="0"/>
              <a:t>excess sugar consumption amongst children and adults in the UK. </a:t>
            </a:r>
          </a:p>
          <a:p>
            <a:r>
              <a:rPr lang="en-GB" dirty="0" smtClean="0"/>
              <a:t>Swap sugary soft drinks for diet, sugar-free or no </a:t>
            </a:r>
            <a:r>
              <a:rPr lang="en-GB" baseline="0" dirty="0" smtClean="0"/>
              <a:t> </a:t>
            </a:r>
            <a:r>
              <a:rPr lang="en-GB" dirty="0" smtClean="0"/>
              <a:t>added sugar varieties to reduce your sugar intake in a simple step.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706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CF957-BDFF-47E8-9214-FEEF451BFF3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50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4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nutrition.org.uk/healthyliving/find-your-balance/portionwise.html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pn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utrition.org.uk/healthyliving/resources/healthyeatingtoddler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digital.nhs.uk/data-and-information/publications/statistical/health-survey-for-england/2017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v.uk/government/statistics/ndns-results-from-years-7-and-8-combined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foodafactoflife.org.uk/7-11-years/healthy-eating/nutrients/" TargetMode="External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oodafactoflife.org.uk/5-7-years/healthy-eating/" TargetMode="External"/><Relationship Id="rId3" Type="http://schemas.openxmlformats.org/officeDocument/2006/relationships/hyperlink" Target="https://www.foodstandards.gov.scot/" TargetMode="External"/><Relationship Id="rId7" Type="http://schemas.openxmlformats.org/officeDocument/2006/relationships/hyperlink" Target="https://www.gov.uk/government/groups/scientific-advisory-committee-on-nutrition" TargetMode="External"/><Relationship Id="rId2" Type="http://schemas.openxmlformats.org/officeDocument/2006/relationships/hyperlink" Target="https://www.gov.uk/government/organisations/public-health-england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nutrition.org.uk/" TargetMode="External"/><Relationship Id="rId5" Type="http://schemas.openxmlformats.org/officeDocument/2006/relationships/hyperlink" Target="http://www.publichealthwales.wales.nhs.uk/" TargetMode="External"/><Relationship Id="rId4" Type="http://schemas.openxmlformats.org/officeDocument/2006/relationships/hyperlink" Target="https://www.food.gov.uk/" TargetMode="External"/><Relationship Id="rId9" Type="http://schemas.openxmlformats.org/officeDocument/2006/relationships/hyperlink" Target="http://www.foodafactoflife.org.uk/7-11-years/healthy-eating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data-and-information/publications/statistical/national-child-measurement-programme/2017-18-school-yea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igital.nhs.uk/data-and-information/publications/statistical/national-child-measurement-programme/2017-18-school-yea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dafactoflife.org.uk/7-11-years/healthy-eating/eat-well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10682964" cy="733096"/>
          </a:xfrm>
        </p:spPr>
        <p:txBody>
          <a:bodyPr/>
          <a:lstStyle/>
          <a:p>
            <a:r>
              <a:rPr lang="en-GB" dirty="0"/>
              <a:t>Healthy Eating: bringing the Eatwell Guide to life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452" y="472177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White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British Nutrition Foundation</a:t>
            </a:r>
            <a:endParaRPr lang="en-GB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 – main groups</a:t>
            </a: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169276" y="2476699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smtClean="0"/>
              <a:t>Fruit and vegetables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398461" y="2476699"/>
            <a:ext cx="4320000" cy="324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169276" y="5782252"/>
            <a:ext cx="41729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Eat at least 5 portions of a variety of fruit and vegetables every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Eatwell pie-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6788" y="2806289"/>
            <a:ext cx="2402055" cy="29138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55047" y="5474475"/>
            <a:ext cx="511774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Base meals on potatoes, bread, rice, pasta or other starchy carbohydrates; choosing wholegrain versions where possible</a:t>
            </a:r>
          </a:p>
        </p:txBody>
      </p:sp>
      <p:pic>
        <p:nvPicPr>
          <p:cNvPr id="10" name="Picture 9" descr="Eatwell pie-1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108" y="3057524"/>
            <a:ext cx="1962819" cy="24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57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 – main groups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169274" y="2473660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2000" b="1" dirty="0" smtClean="0"/>
              <a:t>Beans, pulses, fish, eggs, meat and other proteins</a:t>
            </a:r>
            <a:endParaRPr lang="en-US" sz="2000" b="1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6513323" y="2448669"/>
            <a:ext cx="4320000" cy="324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82386" y="5395017"/>
            <a:ext cx="5404513" cy="1015663"/>
          </a:xfrm>
          <a:prstGeom prst="rect">
            <a:avLst/>
          </a:prstGeom>
          <a:solidFill>
            <a:srgbClr val="EEAAE4"/>
          </a:solidFill>
          <a:ln>
            <a:solidFill>
              <a:srgbClr val="C33D86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Eat some beans, pulses, fish, eggs, meat and other proteins (including 2 portions of fish every week, one of which should be oily)</a:t>
            </a:r>
          </a:p>
        </p:txBody>
      </p:sp>
      <p:pic>
        <p:nvPicPr>
          <p:cNvPr id="14" name="Picture 13" descr="Eatwell pie-3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2724" y="2828394"/>
            <a:ext cx="2647302" cy="25666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513323" y="5404897"/>
            <a:ext cx="467954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Have some dairy or dairy alternatives (such as soya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drinks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); choosing lower fat and lower sugar options.</a:t>
            </a:r>
          </a:p>
        </p:txBody>
      </p:sp>
      <p:pic>
        <p:nvPicPr>
          <p:cNvPr id="16" name="Picture 15" descr="Eatwell pie-5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264" y="2759673"/>
            <a:ext cx="2180469" cy="283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 – main groups</a:t>
            </a:r>
          </a:p>
        </p:txBody>
      </p:sp>
      <p:pic>
        <p:nvPicPr>
          <p:cNvPr id="9" name="Picture 8" descr="Eatwell pie-4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86" y="2379172"/>
            <a:ext cx="5457849" cy="3342283"/>
          </a:xfrm>
          <a:prstGeom prst="rect">
            <a:avLst/>
          </a:prstGeom>
        </p:spPr>
      </p:pic>
      <p:sp>
        <p:nvSpPr>
          <p:cNvPr id="10" name="Text Placeholder 1"/>
          <p:cNvSpPr txBox="1">
            <a:spLocks/>
          </p:cNvSpPr>
          <p:nvPr/>
        </p:nvSpPr>
        <p:spPr>
          <a:xfrm>
            <a:off x="1223867" y="2571092"/>
            <a:ext cx="4680000" cy="3600000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2000" b="1" dirty="0" smtClean="0"/>
              <a:t>Oils and spreads</a:t>
            </a:r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1223867" y="5817149"/>
            <a:ext cx="4494544" cy="707886"/>
          </a:xfrm>
          <a:prstGeom prst="rect">
            <a:avLst/>
          </a:prstGeom>
          <a:solidFill>
            <a:srgbClr val="C283E9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Choose unsaturated oils and spreads and eat in small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amounts.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61" t="29630" r="58627" b="35163"/>
          <a:stretch/>
        </p:blipFill>
        <p:spPr bwMode="auto">
          <a:xfrm>
            <a:off x="7458815" y="2126512"/>
            <a:ext cx="4016534" cy="409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170854" y="6206726"/>
            <a:ext cx="26581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Find your balance - get portion wise!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3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Foods high in fat, salt and </a:t>
            </a:r>
            <a:r>
              <a:rPr lang="en-GB" dirty="0" smtClean="0"/>
              <a:t>sugars</a:t>
            </a:r>
            <a:endParaRPr lang="en-GB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525823" y="2238548"/>
            <a:ext cx="4156285" cy="2877330"/>
            <a:chOff x="6347460" y="4529436"/>
            <a:chExt cx="2515809" cy="1783199"/>
          </a:xfrm>
        </p:grpSpPr>
        <p:pic>
          <p:nvPicPr>
            <p:cNvPr id="5" name="Picture 4" descr="Eatwell guide 2016 sugary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8616" y="4529436"/>
              <a:ext cx="796626" cy="1078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Eatwell guide 2016 sugary items-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9780" y="4710991"/>
              <a:ext cx="844906" cy="980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 descr="Eatwell guide 2016 sugary items-4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9790" y="5479230"/>
              <a:ext cx="714895" cy="739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Eatwell guide 2016 sugary items-5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2175" y="5157026"/>
              <a:ext cx="865022" cy="809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Eatwell guide 2016 sugary items-6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7460" y="5633693"/>
              <a:ext cx="865022" cy="678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Eatwell guide 2016 sugary items-7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7153" y="5568875"/>
              <a:ext cx="865022" cy="67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Eatwell guide 2016 sugary items-3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745" y="5527836"/>
              <a:ext cx="951524" cy="66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7525823" y="5348332"/>
            <a:ext cx="4271374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If consuming foods and drinks high in fat, salt or sugar have these less often and in small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amounts.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5" descr="C:\Users\AWhite\Downloads\shutterstock_1022508910.jp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029" t="20622" r="16222" b="21004"/>
          <a:stretch/>
        </p:blipFill>
        <p:spPr bwMode="auto">
          <a:xfrm>
            <a:off x="541477" y="4429819"/>
            <a:ext cx="1887824" cy="167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White\Downloads\shutterstock_1078348925.jp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53" t="11020" r="8234" b="9920"/>
          <a:stretch/>
        </p:blipFill>
        <p:spPr bwMode="auto">
          <a:xfrm>
            <a:off x="5047075" y="4429819"/>
            <a:ext cx="1746912" cy="16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169274" y="2524420"/>
            <a:ext cx="427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 UK we consume excess amounts of: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aturated fat;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Sugars.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C:\Users\AWhite\Downloads\shutterstock_1030325215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3274" y="4334694"/>
            <a:ext cx="2066271" cy="223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96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White\Downloads\shutterstock_15485945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71888" y="3271519"/>
            <a:ext cx="3423873" cy="300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Drink 6-8 cups/glasses of fluid a day</a:t>
            </a:r>
          </a:p>
        </p:txBody>
      </p:sp>
      <p:pic>
        <p:nvPicPr>
          <p:cNvPr id="4" name="Picture 8" descr="water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4829" y="1588108"/>
            <a:ext cx="1664258" cy="374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424" y="2080455"/>
            <a:ext cx="3098465" cy="4642223"/>
          </a:xfrm>
          <a:prstGeom prst="rect">
            <a:avLst/>
          </a:prstGeom>
        </p:spPr>
      </p:pic>
      <p:pic>
        <p:nvPicPr>
          <p:cNvPr id="4098" name="Picture 2" descr="C:\Users\AWhite\Downloads\shutterstock_31358840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89" y="2413589"/>
            <a:ext cx="2926518" cy="42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0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Eatwell race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95" y="2057695"/>
            <a:ext cx="6381750" cy="4514850"/>
          </a:xfrm>
          <a:prstGeom prst="rect">
            <a:avLst/>
          </a:prstGeom>
        </p:spPr>
      </p:pic>
      <p:pic>
        <p:nvPicPr>
          <p:cNvPr id="3074" name="Picture 2" descr="S:\Shared\EDUCATION TEAM FILES\AHDB Education\Website\3-16 Years (MULTI RESOURCE FOLDER) updates for 2018\Cards\eatwell 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1573" b="7070"/>
          <a:stretch/>
        </p:blipFill>
        <p:spPr bwMode="auto">
          <a:xfrm>
            <a:off x="7263945" y="1653658"/>
            <a:ext cx="2624335" cy="284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:\Shared\EDUCATION TEAM FILES\AHDB Education\Website\3-16 Years (MULTI RESOURCE FOLDER) updates for 2018\Cards\eatwell 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501" b="6786"/>
          <a:stretch/>
        </p:blipFill>
        <p:spPr bwMode="auto">
          <a:xfrm>
            <a:off x="9309340" y="3557328"/>
            <a:ext cx="2628242" cy="285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60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Energy</a:t>
            </a:r>
            <a:endParaRPr lang="en-GB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5" y="2071942"/>
            <a:ext cx="6783263" cy="4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S:\Shared\BNF Photographs\Eatwell Guide 2016\UPDATED Eatwell guide 2016 FINAL MAR23-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0416" y="4181856"/>
            <a:ext cx="4084624" cy="341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07808" y="4523232"/>
            <a:ext cx="1584960" cy="181660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01184" y="6171092"/>
            <a:ext cx="2894014" cy="4247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8502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White\Downloads\shutterstock_118407504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8486" y="4327450"/>
            <a:ext cx="1345583" cy="198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Labelling</a:t>
            </a:r>
            <a:endParaRPr lang="en-GB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74" y="2065485"/>
            <a:ext cx="6783263" cy="4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41247" y="2302507"/>
            <a:ext cx="1328928" cy="11230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n w="38100">
                <a:solidFill>
                  <a:schemeClr val="tx1"/>
                </a:solidFill>
              </a:ln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437" y="1948526"/>
            <a:ext cx="3198976" cy="270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780031" y="2923517"/>
            <a:ext cx="6315456" cy="1363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about for </a:t>
            </a:r>
            <a:r>
              <a:rPr lang="en-GB" dirty="0" smtClean="0"/>
              <a:t>children 1-3 years?</a:t>
            </a:r>
            <a:endParaRPr lang="en-GB" dirty="0"/>
          </a:p>
        </p:txBody>
      </p:sp>
      <p:pic>
        <p:nvPicPr>
          <p:cNvPr id="10242" name="Picture 2" descr="https://www.nutrition.org.uk/images/cache/42e3634a86ec02d1573482dc880ac2a1_w2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1942" y="1563798"/>
            <a:ext cx="23145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916" y="3760858"/>
            <a:ext cx="3802644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Starchy foods x 5-a-day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Fruit &amp; vegetables x 5-a-day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Dairy foods x 3-a-day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Protein foods x 2-a-day*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5532-a-day!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*3 portions if child is vegetarian.</a:t>
            </a:r>
          </a:p>
          <a:p>
            <a:endParaRPr lang="en-GB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274" y="2115947"/>
            <a:ext cx="6501007" cy="45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307998" y="6146126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5532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about </a:t>
            </a:r>
            <a:r>
              <a:rPr lang="en-GB" dirty="0" smtClean="0"/>
              <a:t>people </a:t>
            </a:r>
            <a:r>
              <a:rPr lang="en-GB" dirty="0"/>
              <a:t>who are vegetarian or vegan?</a:t>
            </a:r>
          </a:p>
        </p:txBody>
      </p:sp>
      <p:pic>
        <p:nvPicPr>
          <p:cNvPr id="9218" name="Picture 2" descr="C:\Users\AWhite\Downloads\shutterstock_40270422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69274" y="2682238"/>
            <a:ext cx="5008728" cy="35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913" y="2189191"/>
            <a:ext cx="2048164" cy="3068627"/>
          </a:xfrm>
          <a:prstGeom prst="rect">
            <a:avLst/>
          </a:prstGeom>
        </p:spPr>
      </p:pic>
      <p:pic>
        <p:nvPicPr>
          <p:cNvPr id="3074" name="Picture 2" descr="C:\Users\AWhite\Downloads\shutterstock_12085731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6258" y="3916907"/>
            <a:ext cx="3539459" cy="236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6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AWhite\Downloads\shutterstock_53195848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3532" y="2360809"/>
            <a:ext cx="1322345" cy="215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59026" y="2305221"/>
            <a:ext cx="6122494" cy="2319156"/>
            <a:chOff x="4741954" y="3454155"/>
            <a:chExt cx="6122494" cy="231915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270" y="3579627"/>
              <a:ext cx="2369422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741954" y="4942314"/>
              <a:ext cx="28803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 in 5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children starts school overweight or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obese.</a:t>
              </a:r>
              <a:endParaRPr lang="en-GB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86370" y="3454155"/>
              <a:ext cx="1697486" cy="154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7858419" y="4942314"/>
              <a:ext cx="300602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By the time children leave primary school,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in 3 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overweight or obese</a:t>
              </a:r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7462375" y="4227699"/>
              <a:ext cx="792088" cy="216024"/>
            </a:xfrm>
            <a:prstGeom prst="rightArrow">
              <a:avLst/>
            </a:prstGeom>
            <a:solidFill>
              <a:srgbClr val="CDD06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528723" y="2009079"/>
            <a:ext cx="5450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intakes of some vitamins and minerals.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45454" y="3094734"/>
            <a:ext cx="23342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Low intake of fibre.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3565" y="5231586"/>
            <a:ext cx="2768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Excess consumption of Free sugars, salt, saturated fat and energy.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C:\Users\AWhite\Downloads\shutterstock_102250891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98807" y="4932113"/>
            <a:ext cx="1697486" cy="15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1"/>
          <p:cNvSpPr txBox="1">
            <a:spLocks/>
          </p:cNvSpPr>
          <p:nvPr/>
        </p:nvSpPr>
        <p:spPr>
          <a:xfrm>
            <a:off x="8683240" y="6223750"/>
            <a:ext cx="3093504" cy="319431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200" dirty="0" smtClean="0">
                <a:hlinkClick r:id="rId6"/>
              </a:rPr>
              <a:t>NDNS 2018</a:t>
            </a:r>
            <a:r>
              <a:rPr lang="en-GB" sz="1200" dirty="0" smtClean="0"/>
              <a:t>, </a:t>
            </a:r>
            <a:r>
              <a:rPr lang="en-GB" sz="1200" dirty="0" smtClean="0">
                <a:hlinkClick r:id="rId7"/>
              </a:rPr>
              <a:t>Health Survey England 2017 </a:t>
            </a:r>
            <a:endParaRPr lang="en-US" sz="1200" dirty="0" smtClean="0"/>
          </a:p>
          <a:p>
            <a:pPr marL="0" indent="0">
              <a:buFont typeface="Arial" charset="0"/>
              <a:buNone/>
            </a:pPr>
            <a:endParaRPr lang="en-US" sz="2000" dirty="0" smtClean="0"/>
          </a:p>
          <a:p>
            <a:pPr marL="0" indent="0">
              <a:buFont typeface="Arial" charset="0"/>
              <a:buNone/>
            </a:pPr>
            <a:endParaRPr lang="en-US" sz="20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612" y="5183130"/>
            <a:ext cx="3676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9597" y="4331356"/>
            <a:ext cx="3674317" cy="170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about people with different dietary needs?</a:t>
            </a:r>
            <a:endParaRPr lang="en-GB" dirty="0"/>
          </a:p>
        </p:txBody>
      </p:sp>
      <p:pic>
        <p:nvPicPr>
          <p:cNvPr id="2050" name="Picture 2" descr="C:\Users\AWhite\Downloads\shutterstock_221341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9037" y="3034836"/>
            <a:ext cx="5046614" cy="335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19" y="2672917"/>
            <a:ext cx="2425617" cy="37538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336" y="2931107"/>
            <a:ext cx="3561689" cy="3401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5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Nutrient line up!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68" t="18989" r="55113" b="33333"/>
          <a:stretch/>
        </p:blipFill>
        <p:spPr bwMode="auto">
          <a:xfrm>
            <a:off x="1018309" y="2283798"/>
            <a:ext cx="4281056" cy="29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7" t="31868" r="55151" b="20505"/>
          <a:stretch/>
        </p:blipFill>
        <p:spPr bwMode="auto">
          <a:xfrm>
            <a:off x="4509654" y="2782594"/>
            <a:ext cx="4270894" cy="292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8" t="31868" r="54356" b="20101"/>
          <a:stretch/>
        </p:blipFill>
        <p:spPr bwMode="auto">
          <a:xfrm>
            <a:off x="8077200" y="3745889"/>
            <a:ext cx="3810000" cy="258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30" y="6267756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Nutrient cards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79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Reading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fr-FR" sz="2000" dirty="0" smtClean="0">
                <a:hlinkClick r:id="rId2"/>
              </a:rPr>
              <a:t>Public </a:t>
            </a:r>
            <a:r>
              <a:rPr lang="fr-FR" sz="2000" dirty="0" err="1" smtClean="0">
                <a:hlinkClick r:id="rId2"/>
              </a:rPr>
              <a:t>Health</a:t>
            </a:r>
            <a:r>
              <a:rPr lang="fr-FR" sz="2000" dirty="0" smtClean="0">
                <a:hlinkClick r:id="rId2"/>
              </a:rPr>
              <a:t> </a:t>
            </a:r>
            <a:r>
              <a:rPr lang="fr-FR" sz="2000" dirty="0" err="1" smtClean="0">
                <a:hlinkClick r:id="rId2"/>
              </a:rPr>
              <a:t>England</a:t>
            </a:r>
            <a:r>
              <a:rPr lang="fr-FR" sz="2000" dirty="0" smtClean="0">
                <a:hlinkClick r:id="rId2"/>
              </a:rPr>
              <a:t> (PHE)</a:t>
            </a:r>
            <a:endParaRPr lang="fr-FR" sz="2000" dirty="0"/>
          </a:p>
          <a:p>
            <a:r>
              <a:rPr lang="fr-FR" sz="2000" dirty="0" smtClean="0">
                <a:hlinkClick r:id="rId3"/>
              </a:rPr>
              <a:t>Food Standards Scotland (FSS)</a:t>
            </a:r>
            <a:endParaRPr lang="fr-FR" sz="2000" dirty="0"/>
          </a:p>
          <a:p>
            <a:r>
              <a:rPr lang="fr-FR" sz="2000" dirty="0" smtClean="0">
                <a:hlinkClick r:id="rId4"/>
              </a:rPr>
              <a:t>Food Standards Agency (FSA) </a:t>
            </a:r>
            <a:r>
              <a:rPr lang="fr-FR" sz="2000" dirty="0">
                <a:hlinkClick r:id="rId4"/>
              </a:rPr>
              <a:t>NI</a:t>
            </a:r>
            <a:endParaRPr lang="fr-FR" sz="2000" dirty="0"/>
          </a:p>
          <a:p>
            <a:r>
              <a:rPr lang="fr-FR" sz="2000" dirty="0" smtClean="0">
                <a:hlinkClick r:id="rId5"/>
              </a:rPr>
              <a:t>Public </a:t>
            </a:r>
            <a:r>
              <a:rPr lang="fr-FR" sz="2000" dirty="0" err="1" smtClean="0">
                <a:hlinkClick r:id="rId5"/>
              </a:rPr>
              <a:t>Health</a:t>
            </a:r>
            <a:r>
              <a:rPr lang="fr-FR" sz="2000" dirty="0" smtClean="0">
                <a:hlinkClick r:id="rId5"/>
              </a:rPr>
              <a:t> Wales </a:t>
            </a:r>
            <a:endParaRPr lang="fr-FR" sz="2000" dirty="0"/>
          </a:p>
          <a:p>
            <a:r>
              <a:rPr lang="fr-FR" sz="2000" dirty="0" smtClean="0">
                <a:hlinkClick r:id="rId6"/>
              </a:rPr>
              <a:t>British Nutrition </a:t>
            </a:r>
            <a:r>
              <a:rPr lang="fr-FR" sz="2000" dirty="0" err="1" smtClean="0">
                <a:hlinkClick r:id="rId6"/>
              </a:rPr>
              <a:t>Foundation</a:t>
            </a:r>
            <a:r>
              <a:rPr lang="fr-FR" sz="2000" dirty="0" smtClean="0">
                <a:hlinkClick r:id="rId6"/>
              </a:rPr>
              <a:t> (BNF)</a:t>
            </a:r>
            <a:endParaRPr lang="fr-FR" sz="2000" dirty="0" smtClean="0"/>
          </a:p>
          <a:p>
            <a:r>
              <a:rPr lang="en-GB" sz="2000" dirty="0">
                <a:hlinkClick r:id="rId7"/>
              </a:rPr>
              <a:t>Scientific Advisory Committee on Nutrition (SACN</a:t>
            </a:r>
            <a:r>
              <a:rPr lang="en-GB" sz="2000" dirty="0" smtClean="0">
                <a:hlinkClick r:id="rId7"/>
              </a:rPr>
              <a:t>)</a:t>
            </a:r>
            <a:endParaRPr lang="fr-FR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Resources</a:t>
            </a:r>
          </a:p>
          <a:p>
            <a:endParaRPr lang="en-US" sz="2000" dirty="0"/>
          </a:p>
          <a:p>
            <a:r>
              <a:rPr lang="en-US" sz="2000" dirty="0" smtClean="0"/>
              <a:t>The Eatwell Challenge</a:t>
            </a:r>
          </a:p>
          <a:p>
            <a:r>
              <a:rPr lang="en-US" sz="2000" dirty="0" smtClean="0"/>
              <a:t>Eatwell Guide videos</a:t>
            </a:r>
          </a:p>
          <a:p>
            <a:r>
              <a:rPr lang="en-US" sz="2000" dirty="0" smtClean="0"/>
              <a:t>Eatwell Guide Kahoot quizzes</a:t>
            </a:r>
          </a:p>
          <a:p>
            <a:r>
              <a:rPr lang="en-US" sz="2000" dirty="0" smtClean="0"/>
              <a:t>Eatwell Guide posters</a:t>
            </a:r>
          </a:p>
          <a:p>
            <a:r>
              <a:rPr lang="en-GB" sz="2000" dirty="0" smtClean="0">
                <a:hlinkClick r:id="rId8"/>
              </a:rPr>
              <a:t>Healthy eating resources 5-7 years</a:t>
            </a:r>
            <a:endParaRPr lang="en-US" sz="2000" dirty="0" smtClean="0"/>
          </a:p>
          <a:p>
            <a:r>
              <a:rPr lang="en-GB" sz="2000" dirty="0" smtClean="0">
                <a:hlinkClick r:id="rId9"/>
              </a:rPr>
              <a:t>Healthy eating resources 7-11 years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0619" y="513332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GB" sz="2000" dirty="0"/>
              <a:t>Healthy Eating: bringing the Eatwell Guide to life 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Changes in </a:t>
            </a:r>
            <a:r>
              <a:rPr lang="en-GB" dirty="0" smtClean="0"/>
              <a:t>primary obesity </a:t>
            </a:r>
            <a:r>
              <a:rPr lang="en-GB" dirty="0"/>
              <a:t>over time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44" t="32491" r="36983" b="35938"/>
          <a:stretch/>
        </p:blipFill>
        <p:spPr bwMode="auto">
          <a:xfrm>
            <a:off x="136634" y="2283798"/>
            <a:ext cx="11868855" cy="400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61030" y="6239241"/>
            <a:ext cx="4344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National Child Measurement Programme, England - 2017/18 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Obesity doubles in the most </a:t>
            </a:r>
            <a:r>
              <a:rPr lang="en-GB" dirty="0" smtClean="0"/>
              <a:t>deprived areas </a:t>
            </a:r>
            <a:r>
              <a:rPr lang="en-GB" dirty="0"/>
              <a:t>compared with least deprived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454"/>
          <a:stretch/>
        </p:blipFill>
        <p:spPr bwMode="auto">
          <a:xfrm>
            <a:off x="714489" y="2552199"/>
            <a:ext cx="5389308" cy="400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0"/>
          <a:stretch/>
        </p:blipFill>
        <p:spPr bwMode="auto">
          <a:xfrm>
            <a:off x="6717411" y="2409305"/>
            <a:ext cx="5128845" cy="4007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20207" y="2526049"/>
            <a:ext cx="1262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RECEPTION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199359" y="2547805"/>
            <a:ext cx="85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YEAR 6</a:t>
            </a:r>
            <a:endParaRPr lang="en-GB" b="1" dirty="0"/>
          </a:p>
        </p:txBody>
      </p:sp>
      <p:sp>
        <p:nvSpPr>
          <p:cNvPr id="7" name="Rectangle 6"/>
          <p:cNvSpPr/>
          <p:nvPr/>
        </p:nvSpPr>
        <p:spPr>
          <a:xfrm>
            <a:off x="7661030" y="6278014"/>
            <a:ext cx="4344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National Child Measurement Programme, England - 2017/18 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0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progression </a:t>
            </a:r>
            <a:r>
              <a:rPr lang="en-GB" smtClean="0"/>
              <a:t>of UK food </a:t>
            </a:r>
            <a:r>
              <a:rPr lang="en-GB" dirty="0" smtClean="0"/>
              <a:t>based models</a:t>
            </a:r>
            <a:endParaRPr lang="en-GB" dirty="0"/>
          </a:p>
        </p:txBody>
      </p:sp>
      <p:pic>
        <p:nvPicPr>
          <p:cNvPr id="1026" name="Picture 2" descr="Image result for the balance of good health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14" y="2682214"/>
            <a:ext cx="3805174" cy="29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balance of good health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1836" y="2682214"/>
            <a:ext cx="4089451" cy="287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104" y="2705057"/>
            <a:ext cx="4106713" cy="2903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9166" y="5643566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1267" y="565024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2007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5207" y="568565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1994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2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blank Eatwell Guide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057695"/>
            <a:ext cx="6381750" cy="45148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181254" y="6008132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Blank Eatwell Guide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9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935" y="2071942"/>
            <a:ext cx="6783263" cy="452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5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Who does the Eatwell Guide apply to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9274" y="2198454"/>
            <a:ext cx="8192395" cy="423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9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</a:t>
            </a:r>
            <a:r>
              <a:rPr lang="en-GB" dirty="0" smtClean="0"/>
              <a:t>Guide – main groups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18584" y="2433607"/>
            <a:ext cx="11034183" cy="3605213"/>
          </a:xfrm>
          <a:prstGeom prst="roundRect">
            <a:avLst/>
          </a:prstGeom>
          <a:noFill/>
          <a:ln w="381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endParaRPr lang="en-GB" sz="2000" b="1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B05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Fruit and vegetables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C9C3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Potatoes, bread, rice, pasta and other starchy carbohydrates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FF6699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Beans, pulses, fish, eggs, meat and other proteins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Dairy and alternatives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Oil </a:t>
            </a:r>
            <a:r>
              <a:rPr lang="en-GB" sz="2400" b="1" dirty="0">
                <a:solidFill>
                  <a:srgbClr val="7030A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and spreads</a:t>
            </a:r>
            <a:endParaRPr lang="en-GB" sz="2400" b="1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  <a:defRPr/>
            </a:pPr>
            <a:r>
              <a:rPr lang="en-GB" sz="20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5" name="Picture 3" descr="Eatwell pie-2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4719" y="2066162"/>
            <a:ext cx="1102372" cy="11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Eatwell pie-1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1498" y="2755723"/>
            <a:ext cx="1001269" cy="115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Eatwell pie-3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381" y="3777454"/>
            <a:ext cx="1263947" cy="115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atwell pie-5.ps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81464">
            <a:off x="7690375" y="4481451"/>
            <a:ext cx="1296429" cy="142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Eatwell pie-4.ps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044" y="5334421"/>
            <a:ext cx="2364316" cy="114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6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774</Words>
  <Application>Microsoft Office PowerPoint</Application>
  <PresentationFormat>Widescreen</PresentationFormat>
  <Paragraphs>115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Custom Design</vt:lpstr>
      <vt:lpstr>1_Custom Design</vt:lpstr>
      <vt:lpstr>3_Custom Design</vt:lpstr>
      <vt:lpstr>Healthy Eating: bringing the Eatwell Guide to life </vt:lpstr>
      <vt:lpstr>Context</vt:lpstr>
      <vt:lpstr>Changes in primary obesity over time</vt:lpstr>
      <vt:lpstr>Obesity doubles in the most deprived areas compared with least deprived</vt:lpstr>
      <vt:lpstr>The progression of UK food based models</vt:lpstr>
      <vt:lpstr>The blank Eatwell Guide</vt:lpstr>
      <vt:lpstr>The Eatwell Guide </vt:lpstr>
      <vt:lpstr>Who does the Eatwell Guide apply to?</vt:lpstr>
      <vt:lpstr>The Eatwell Guide – main groups</vt:lpstr>
      <vt:lpstr>The Eatwell Guide – main groups</vt:lpstr>
      <vt:lpstr>The Eatwell Guide – main groups</vt:lpstr>
      <vt:lpstr>The Eatwell Guide – main groups</vt:lpstr>
      <vt:lpstr>Foods high in fat, salt and sugars</vt:lpstr>
      <vt:lpstr>Drink 6-8 cups/glasses of fluid a day</vt:lpstr>
      <vt:lpstr>The Eatwell race</vt:lpstr>
      <vt:lpstr>Energy</vt:lpstr>
      <vt:lpstr>Labelling</vt:lpstr>
      <vt:lpstr>What about for children 1-3 years?</vt:lpstr>
      <vt:lpstr>What about people who are vegetarian or vegan?</vt:lpstr>
      <vt:lpstr>What about people with different dietary needs?</vt:lpstr>
      <vt:lpstr>Nutrient line up!</vt:lpstr>
      <vt:lpstr>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91</cp:revision>
  <cp:lastPrinted>2019-01-30T09:25:11Z</cp:lastPrinted>
  <dcterms:created xsi:type="dcterms:W3CDTF">2018-10-10T09:22:08Z</dcterms:created>
  <dcterms:modified xsi:type="dcterms:W3CDTF">2019-01-31T11:41:11Z</dcterms:modified>
</cp:coreProperties>
</file>