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notesMasterIdLst>
    <p:notesMasterId r:id="rId16"/>
  </p:notesMasterIdLst>
  <p:handoutMasterIdLst>
    <p:handoutMasterId r:id="rId17"/>
  </p:handoutMasterIdLst>
  <p:sldIdLst>
    <p:sldId id="313" r:id="rId5"/>
    <p:sldId id="296" r:id="rId6"/>
    <p:sldId id="318" r:id="rId7"/>
    <p:sldId id="319" r:id="rId8"/>
    <p:sldId id="320" r:id="rId9"/>
    <p:sldId id="321" r:id="rId10"/>
    <p:sldId id="322" r:id="rId11"/>
    <p:sldId id="299" r:id="rId12"/>
    <p:sldId id="314" r:id="rId13"/>
    <p:sldId id="317" r:id="rId14"/>
    <p:sldId id="261" r:id="rId15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C921277-8216-4F63-8DA5-27A3305F1574}">
          <p14:sldIdLst>
            <p14:sldId id="313"/>
            <p14:sldId id="296"/>
            <p14:sldId id="318"/>
            <p14:sldId id="319"/>
            <p14:sldId id="320"/>
            <p14:sldId id="321"/>
            <p14:sldId id="322"/>
            <p14:sldId id="299"/>
            <p14:sldId id="314"/>
            <p14:sldId id="317"/>
          </p14:sldIdLst>
        </p14:section>
        <p14:section name="Untitled Section" id="{F0C0AB8A-F50C-4B6A-9B70-49B73A8D7AE4}">
          <p14:sldIdLst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3D86"/>
    <a:srgbClr val="ED6B17"/>
    <a:srgbClr val="F2E2E9"/>
    <a:srgbClr val="EEAAE4"/>
    <a:srgbClr val="FF6699"/>
    <a:srgbClr val="C283E9"/>
    <a:srgbClr val="F9D4B6"/>
    <a:srgbClr val="EDAD80"/>
    <a:srgbClr val="E46B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8" autoAdjust="0"/>
    <p:restoredTop sz="89486" autoAdjust="0"/>
  </p:normalViewPr>
  <p:slideViewPr>
    <p:cSldViewPr snapToGrid="0" snapToObjects="1">
      <p:cViewPr varScale="1">
        <p:scale>
          <a:sx n="78" d="100"/>
          <a:sy n="78" d="100"/>
        </p:scale>
        <p:origin x="612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EE2494-9506-4F89-ACA7-B4BA887456C8}" type="datetimeFigureOut">
              <a:rPr lang="en-GB" smtClean="0"/>
              <a:t>01/02/2019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AA169-9998-479F-B6E4-262D68240A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018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BB414-0080-4612-A931-82BD4729FDA9}" type="datetimeFigureOut">
              <a:rPr lang="en-GB" smtClean="0"/>
              <a:t>01/02/2019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CF957-BDFF-47E8-9214-FEEF451BFF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805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F957-BDFF-47E8-9214-FEEF451BFF3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19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F957-BDFF-47E8-9214-FEEF451BFF3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514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C33D8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C33D8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F2E2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C33D8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www.foodafactoflife.org.uk/training/ffl-network-trainers/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www.foodafactoflife.org.uk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://www.foodafactoflife.org.uk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JP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Relationship Id="rId9" Type="http://schemas.openxmlformats.org/officeDocument/2006/relationships/image" Target="../media/image3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odafactoflife.org.uk/training/training-courses/" TargetMode="External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885" y="3220191"/>
            <a:ext cx="11156553" cy="733096"/>
          </a:xfrm>
        </p:spPr>
        <p:txBody>
          <a:bodyPr/>
          <a:lstStyle/>
          <a:p>
            <a:r>
              <a:rPr lang="en-GB" dirty="0" smtClean="0"/>
              <a:t>Resources and training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1600" dirty="0" smtClean="0"/>
              <a:t>Frances Meek</a:t>
            </a:r>
            <a:br>
              <a:rPr lang="en-US" sz="1600" dirty="0" smtClean="0"/>
            </a:br>
            <a:r>
              <a:rPr lang="en-US" sz="1600" dirty="0" smtClean="0"/>
              <a:t>British </a:t>
            </a:r>
            <a:r>
              <a:rPr lang="en-US" sz="1600" dirty="0"/>
              <a:t>Nutrition Foundation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73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Regional training with our Network Trainers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6998" y="2283798"/>
            <a:ext cx="8186759" cy="3600000"/>
          </a:xfrm>
        </p:spPr>
        <p:txBody>
          <a:bodyPr/>
          <a:lstStyle/>
          <a:p>
            <a:r>
              <a:rPr lang="en-GB" sz="2000" dirty="0" smtClean="0"/>
              <a:t>A national </a:t>
            </a:r>
            <a:r>
              <a:rPr lang="en-GB" sz="2000" dirty="0"/>
              <a:t>team of </a:t>
            </a:r>
            <a:r>
              <a:rPr lang="en-GB" sz="2000" dirty="0" smtClean="0"/>
              <a:t>practising </a:t>
            </a:r>
            <a:r>
              <a:rPr lang="en-GB" sz="2000" dirty="0"/>
              <a:t>teachers who are working in partnership with FFL to host and deliver training on a local level.</a:t>
            </a:r>
          </a:p>
          <a:p>
            <a:r>
              <a:rPr lang="en-GB" sz="2000" dirty="0" smtClean="0"/>
              <a:t>Training events will </a:t>
            </a:r>
            <a:r>
              <a:rPr lang="en-GB" sz="2000" dirty="0"/>
              <a:t>be available from April 2019 </a:t>
            </a:r>
            <a:r>
              <a:rPr lang="en-GB" sz="2000" dirty="0" smtClean="0"/>
              <a:t>.</a:t>
            </a:r>
          </a:p>
          <a:p>
            <a:r>
              <a:rPr lang="en-GB" sz="2000" dirty="0"/>
              <a:t>Depending on the topic, the training event could be a half or full day (for practical activities), an after school ‘twilight’ session, or part of a local teacher network meeting (as a ‘guest’ presenter).</a:t>
            </a:r>
          </a:p>
          <a:p>
            <a:r>
              <a:rPr lang="en-GB" sz="2000" dirty="0"/>
              <a:t>All FFL Network Training events will be provided free-of-charge. </a:t>
            </a:r>
            <a:endParaRPr lang="en-GB" sz="2000" dirty="0" smtClean="0"/>
          </a:p>
          <a:p>
            <a:r>
              <a:rPr lang="en-GB" sz="2000" dirty="0" smtClean="0"/>
              <a:t>Attendees </a:t>
            </a:r>
            <a:r>
              <a:rPr lang="en-GB" sz="2000" dirty="0"/>
              <a:t>will receive refreshments, resources and links to further information</a:t>
            </a:r>
            <a:r>
              <a:rPr lang="en-GB" sz="2000" dirty="0" smtClean="0"/>
              <a:t>.</a:t>
            </a:r>
          </a:p>
          <a:p>
            <a:r>
              <a:rPr lang="en-GB" sz="2000" dirty="0" smtClean="0"/>
              <a:t> </a:t>
            </a:r>
            <a:r>
              <a:rPr lang="en-GB" sz="2000" dirty="0"/>
              <a:t>A certificate of attendance will also be provided – useful for performance management and compiling professional development records</a:t>
            </a:r>
            <a:r>
              <a:rPr lang="en-GB" sz="2000" dirty="0" smtClean="0"/>
              <a:t>.</a:t>
            </a:r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8984975" y="5009322"/>
            <a:ext cx="2928730" cy="1200329"/>
          </a:xfrm>
          <a:prstGeom prst="rect">
            <a:avLst/>
          </a:prstGeom>
          <a:noFill/>
          <a:ln>
            <a:solidFill>
              <a:srgbClr val="C33D8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more information, training dates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how to book,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 to: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www.foodafactoflife.org.uk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757" y="2556495"/>
            <a:ext cx="2835965" cy="212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48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619" y="513332"/>
            <a:ext cx="9144000" cy="635491"/>
          </a:xfrm>
        </p:spPr>
        <p:txBody>
          <a:bodyPr/>
          <a:lstStyle/>
          <a:p>
            <a:r>
              <a:rPr lang="en-US" sz="2000" dirty="0" smtClean="0"/>
              <a:t>National nutrition education conference</a:t>
            </a:r>
            <a:endParaRPr lang="en-GB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</p:spTree>
    <p:extLst>
      <p:ext uri="{BB962C8B-B14F-4D97-AF65-F5344CB8AC3E}">
        <p14:creationId xmlns:p14="http://schemas.microsoft.com/office/powerpoint/2010/main" val="228064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622" y="1572161"/>
            <a:ext cx="9720000" cy="720000"/>
          </a:xfrm>
        </p:spPr>
        <p:txBody>
          <a:bodyPr/>
          <a:lstStyle/>
          <a:p>
            <a:r>
              <a:rPr lang="en-GB" dirty="0" smtClean="0"/>
              <a:t>How </a:t>
            </a:r>
            <a:r>
              <a:rPr lang="en-GB" dirty="0"/>
              <a:t>can </a:t>
            </a:r>
            <a:r>
              <a:rPr lang="en-GB" dirty="0" smtClean="0"/>
              <a:t>we </a:t>
            </a:r>
            <a:r>
              <a:rPr lang="en-GB" dirty="0"/>
              <a:t>help?</a:t>
            </a:r>
          </a:p>
        </p:txBody>
      </p:sp>
      <p:sp>
        <p:nvSpPr>
          <p:cNvPr id="58" name="Subtitle 57"/>
          <p:cNvSpPr>
            <a:spLocks noGrp="1"/>
          </p:cNvSpPr>
          <p:nvPr>
            <p:ph type="subTitle" idx="1"/>
          </p:nvPr>
        </p:nvSpPr>
        <p:spPr>
          <a:xfrm>
            <a:off x="740135" y="2302523"/>
            <a:ext cx="4746265" cy="3600000"/>
          </a:xfrm>
        </p:spPr>
        <p:txBody>
          <a:bodyPr/>
          <a:lstStyle/>
          <a:p>
            <a:r>
              <a:rPr lang="en-US" sz="2000" i="1" dirty="0"/>
              <a:t>Food – fact of life </a:t>
            </a:r>
            <a:r>
              <a:rPr lang="en-US" sz="2000" dirty="0" smtClean="0"/>
              <a:t>website.</a:t>
            </a:r>
            <a:endParaRPr lang="en-US" sz="2000" dirty="0"/>
          </a:p>
          <a:p>
            <a:r>
              <a:rPr lang="en-US" sz="2000" dirty="0"/>
              <a:t>Resources for 3 – 16 </a:t>
            </a:r>
            <a:r>
              <a:rPr lang="en-US" sz="2000" dirty="0" smtClean="0"/>
              <a:t>years.</a:t>
            </a:r>
            <a:endParaRPr lang="en-US" sz="2000" dirty="0"/>
          </a:p>
          <a:p>
            <a:r>
              <a:rPr lang="en-US" sz="2000" dirty="0"/>
              <a:t>Progressive </a:t>
            </a:r>
            <a:r>
              <a:rPr lang="en-US" sz="2000" dirty="0" smtClean="0"/>
              <a:t>approach. </a:t>
            </a:r>
            <a:endParaRPr lang="en-US" sz="2000" dirty="0"/>
          </a:p>
          <a:p>
            <a:r>
              <a:rPr lang="en-US" sz="2000" dirty="0"/>
              <a:t>Supporting teaching about healthy eating, cooking, where food comes </a:t>
            </a:r>
            <a:r>
              <a:rPr lang="en-US" sz="2000" dirty="0" smtClean="0"/>
              <a:t>from.</a:t>
            </a:r>
            <a:endParaRPr lang="en-US" sz="2000" dirty="0"/>
          </a:p>
          <a:p>
            <a:r>
              <a:rPr lang="en-US" sz="2000" dirty="0"/>
              <a:t>Curriculum </a:t>
            </a:r>
            <a:r>
              <a:rPr lang="en-US" sz="2000" dirty="0" smtClean="0"/>
              <a:t>compliant.</a:t>
            </a:r>
          </a:p>
          <a:p>
            <a:r>
              <a:rPr lang="en-US" sz="2000" dirty="0" smtClean="0"/>
              <a:t>Personal and professional development (PPD) for teachers.</a:t>
            </a:r>
            <a:endParaRPr lang="en-US" sz="2000" dirty="0"/>
          </a:p>
          <a:p>
            <a:pPr marL="0" indent="0">
              <a:buNone/>
            </a:pPr>
            <a:endParaRPr lang="en-US" sz="2000" b="1" dirty="0">
              <a:solidFill>
                <a:srgbClr val="C33D86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C33D86"/>
                </a:solidFill>
                <a:hlinkClick r:id="rId2"/>
              </a:rPr>
              <a:t>www.foodafactoflife.org.uk</a:t>
            </a:r>
            <a:r>
              <a:rPr lang="en-US" sz="2800" b="1" dirty="0" smtClean="0">
                <a:solidFill>
                  <a:srgbClr val="C33D86"/>
                </a:solidFill>
              </a:rPr>
              <a:t> </a:t>
            </a:r>
            <a:endParaRPr lang="en-US" sz="2800" b="1" dirty="0">
              <a:solidFill>
                <a:srgbClr val="C33D8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639" y="2812893"/>
            <a:ext cx="2835965" cy="21269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750" y="1090247"/>
            <a:ext cx="2241822" cy="528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42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New </a:t>
            </a:r>
            <a:r>
              <a:rPr lang="en-US" i="1" dirty="0" smtClean="0"/>
              <a:t>Food – a fact of life </a:t>
            </a:r>
            <a:r>
              <a:rPr lang="en-US" dirty="0" smtClean="0"/>
              <a:t>website!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533081" cy="3600000"/>
          </a:xfrm>
        </p:spPr>
        <p:txBody>
          <a:bodyPr/>
          <a:lstStyle/>
          <a:p>
            <a:r>
              <a:rPr lang="en-US" sz="2000" dirty="0" smtClean="0"/>
              <a:t>All resources for teaching pupils aged 3-16 reviewed and updated.</a:t>
            </a:r>
          </a:p>
          <a:p>
            <a:r>
              <a:rPr lang="en-US" sz="2000" dirty="0" smtClean="0"/>
              <a:t>New resources created.</a:t>
            </a:r>
          </a:p>
          <a:p>
            <a:r>
              <a:rPr lang="en-US" sz="2000" dirty="0" smtClean="0"/>
              <a:t>Resources from Grain Chain, Meat and Education and Cook your own potatoes reviewed and updated.</a:t>
            </a:r>
          </a:p>
          <a:p>
            <a:r>
              <a:rPr lang="en-US" sz="2000" dirty="0" smtClean="0"/>
              <a:t>Areas of key learning identified and activities developed for each area with supporting resources.</a:t>
            </a:r>
          </a:p>
          <a:p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500171" y="5533502"/>
            <a:ext cx="3693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www.foodafactoflife.org.uk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281" y="2459132"/>
            <a:ext cx="4222234" cy="2899036"/>
          </a:xfrm>
          <a:prstGeom prst="rect">
            <a:avLst/>
          </a:prstGeom>
          <a:ln>
            <a:solidFill>
              <a:srgbClr val="C33D86"/>
            </a:solidFill>
          </a:ln>
        </p:spPr>
      </p:pic>
    </p:spTree>
    <p:extLst>
      <p:ext uri="{BB962C8B-B14F-4D97-AF65-F5344CB8AC3E}">
        <p14:creationId xmlns:p14="http://schemas.microsoft.com/office/powerpoint/2010/main" val="85864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Areas of key learning – Healthy eating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311037" cy="3600000"/>
          </a:xfrm>
        </p:spPr>
        <p:txBody>
          <a:bodyPr/>
          <a:lstStyle/>
          <a:p>
            <a:r>
              <a:rPr lang="en-US" sz="2000" dirty="0" smtClean="0"/>
              <a:t>Eat well</a:t>
            </a:r>
          </a:p>
          <a:p>
            <a:r>
              <a:rPr lang="en-US" sz="2000" dirty="0" smtClean="0"/>
              <a:t>Energy and nutrients</a:t>
            </a:r>
          </a:p>
          <a:p>
            <a:r>
              <a:rPr lang="en-US" sz="2000" dirty="0" smtClean="0"/>
              <a:t>Diet and health</a:t>
            </a:r>
          </a:p>
          <a:p>
            <a:r>
              <a:rPr lang="en-US" sz="2000" dirty="0" smtClean="0"/>
              <a:t>Nutrition labels</a:t>
            </a:r>
          </a:p>
          <a:p>
            <a:r>
              <a:rPr lang="en-US" sz="2000" dirty="0" smtClean="0"/>
              <a:t>Digestion</a:t>
            </a:r>
          </a:p>
          <a:p>
            <a:r>
              <a:rPr lang="en-US" sz="2000" dirty="0" smtClean="0"/>
              <a:t>Activity</a:t>
            </a:r>
          </a:p>
          <a:p>
            <a:pPr marL="0" indent="0">
              <a:buNone/>
            </a:pPr>
            <a:endParaRPr lang="en-US" sz="2000" dirty="0" smtClean="0"/>
          </a:p>
          <a:p>
            <a:pPr lvl="1"/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9067" y="1923798"/>
            <a:ext cx="2579021" cy="3769339"/>
          </a:xfrm>
          <a:prstGeom prst="rect">
            <a:avLst/>
          </a:prstGeom>
          <a:ln>
            <a:solidFill>
              <a:srgbClr val="C33D86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3980" y="2054025"/>
            <a:ext cx="2784701" cy="3966748"/>
          </a:xfrm>
          <a:prstGeom prst="rect">
            <a:avLst/>
          </a:prstGeom>
          <a:ln>
            <a:solidFill>
              <a:srgbClr val="C33D86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4315" y="2154128"/>
            <a:ext cx="2784476" cy="4037490"/>
          </a:xfrm>
          <a:prstGeom prst="rect">
            <a:avLst/>
          </a:prstGeom>
          <a:ln>
            <a:solidFill>
              <a:srgbClr val="C33D86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1704" y="2369100"/>
            <a:ext cx="2839411" cy="4046892"/>
          </a:xfrm>
          <a:prstGeom prst="rect">
            <a:avLst/>
          </a:prstGeom>
          <a:ln>
            <a:solidFill>
              <a:srgbClr val="C33D86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8548" y="2437468"/>
            <a:ext cx="2880142" cy="4154341"/>
          </a:xfrm>
          <a:prstGeom prst="rect">
            <a:avLst/>
          </a:prstGeom>
          <a:ln>
            <a:solidFill>
              <a:srgbClr val="C33D86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8349" y="4108174"/>
            <a:ext cx="4573557" cy="2552003"/>
          </a:xfrm>
          <a:prstGeom prst="rect">
            <a:avLst/>
          </a:prstGeom>
          <a:ln>
            <a:solidFill>
              <a:srgbClr val="C33D86"/>
            </a:solidFill>
          </a:ln>
        </p:spPr>
      </p:pic>
    </p:spTree>
    <p:extLst>
      <p:ext uri="{BB962C8B-B14F-4D97-AF65-F5344CB8AC3E}">
        <p14:creationId xmlns:p14="http://schemas.microsoft.com/office/powerpoint/2010/main" val="187186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Areas of key learning – Cooking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159176" cy="3600000"/>
          </a:xfrm>
        </p:spPr>
        <p:txBody>
          <a:bodyPr/>
          <a:lstStyle/>
          <a:p>
            <a:r>
              <a:rPr lang="en-US" sz="2000" dirty="0" smtClean="0"/>
              <a:t>Planning what to cook</a:t>
            </a:r>
          </a:p>
          <a:p>
            <a:r>
              <a:rPr lang="en-US" sz="2000" dirty="0" smtClean="0"/>
              <a:t>Ingredients</a:t>
            </a:r>
          </a:p>
          <a:p>
            <a:r>
              <a:rPr lang="en-US" sz="2000" dirty="0" smtClean="0"/>
              <a:t>Cooking for health</a:t>
            </a:r>
          </a:p>
          <a:p>
            <a:r>
              <a:rPr lang="en-US" sz="2000" dirty="0" smtClean="0"/>
              <a:t>Hygiene and safety</a:t>
            </a:r>
          </a:p>
          <a:p>
            <a:r>
              <a:rPr lang="en-US" sz="2000" dirty="0" smtClean="0"/>
              <a:t>Cooking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662" y="2123979"/>
            <a:ext cx="4676545" cy="2630556"/>
          </a:xfrm>
          <a:prstGeom prst="rect">
            <a:avLst/>
          </a:prstGeom>
          <a:ln>
            <a:solidFill>
              <a:srgbClr val="C33D86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223" y="2309886"/>
            <a:ext cx="5050253" cy="2844822"/>
          </a:xfrm>
          <a:prstGeom prst="rect">
            <a:avLst/>
          </a:prstGeom>
          <a:ln>
            <a:solidFill>
              <a:srgbClr val="C33D86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7184" y="2538223"/>
            <a:ext cx="5371892" cy="3029223"/>
          </a:xfrm>
          <a:prstGeom prst="rect">
            <a:avLst/>
          </a:prstGeom>
          <a:ln>
            <a:solidFill>
              <a:srgbClr val="C33D86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9857" y="2780257"/>
            <a:ext cx="5428940" cy="3015525"/>
          </a:xfrm>
          <a:prstGeom prst="rect">
            <a:avLst/>
          </a:prstGeom>
          <a:ln>
            <a:solidFill>
              <a:srgbClr val="C33D86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9471" y="3088317"/>
            <a:ext cx="5526187" cy="3061670"/>
          </a:xfrm>
          <a:prstGeom prst="rect">
            <a:avLst/>
          </a:prstGeom>
          <a:ln>
            <a:solidFill>
              <a:srgbClr val="C33D86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6366" y="3357539"/>
            <a:ext cx="5332519" cy="2981007"/>
          </a:xfrm>
          <a:prstGeom prst="rect">
            <a:avLst/>
          </a:prstGeom>
          <a:ln>
            <a:solidFill>
              <a:srgbClr val="C33D86"/>
            </a:solidFill>
          </a:ln>
        </p:spPr>
      </p:pic>
    </p:spTree>
    <p:extLst>
      <p:ext uri="{BB962C8B-B14F-4D97-AF65-F5344CB8AC3E}">
        <p14:creationId xmlns:p14="http://schemas.microsoft.com/office/powerpoint/2010/main" val="283012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9274" y="1563798"/>
            <a:ext cx="8245182" cy="720000"/>
          </a:xfrm>
        </p:spPr>
        <p:txBody>
          <a:bodyPr/>
          <a:lstStyle/>
          <a:p>
            <a:r>
              <a:rPr lang="en-US" dirty="0" smtClean="0"/>
              <a:t>Areas of key learning – Where food comes from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875892"/>
            <a:ext cx="6159176" cy="3600000"/>
          </a:xfrm>
        </p:spPr>
        <p:txBody>
          <a:bodyPr/>
          <a:lstStyle/>
          <a:p>
            <a:r>
              <a:rPr lang="en-US" sz="2000" dirty="0" smtClean="0"/>
              <a:t>Food origins</a:t>
            </a:r>
          </a:p>
          <a:p>
            <a:r>
              <a:rPr lang="en-US" sz="2000" dirty="0" smtClean="0"/>
              <a:t>Farming and processing</a:t>
            </a:r>
          </a:p>
          <a:p>
            <a:r>
              <a:rPr lang="en-US" sz="2000" dirty="0" smtClean="0"/>
              <a:t>Food availability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1594" y="2145903"/>
            <a:ext cx="6216016" cy="3434420"/>
          </a:xfrm>
          <a:prstGeom prst="rect">
            <a:avLst/>
          </a:prstGeom>
          <a:ln>
            <a:solidFill>
              <a:srgbClr val="C33D86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3427" y="2329699"/>
            <a:ext cx="6162836" cy="3408463"/>
          </a:xfrm>
          <a:prstGeom prst="rect">
            <a:avLst/>
          </a:prstGeom>
          <a:ln>
            <a:solidFill>
              <a:srgbClr val="C33D86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8499" y="2526345"/>
            <a:ext cx="6185038" cy="3442161"/>
          </a:xfrm>
          <a:prstGeom prst="rect">
            <a:avLst/>
          </a:prstGeom>
          <a:ln>
            <a:solidFill>
              <a:srgbClr val="C33D86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4814" y="2710619"/>
            <a:ext cx="6132071" cy="3430108"/>
          </a:xfrm>
          <a:prstGeom prst="rect">
            <a:avLst/>
          </a:prstGeom>
          <a:ln>
            <a:solidFill>
              <a:srgbClr val="C33D86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2098" y="2953266"/>
            <a:ext cx="5978386" cy="33245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4428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Areas of key learning – Commodities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875892"/>
            <a:ext cx="6159176" cy="3600000"/>
          </a:xfrm>
        </p:spPr>
        <p:txBody>
          <a:bodyPr/>
          <a:lstStyle/>
          <a:p>
            <a:r>
              <a:rPr lang="en-US" sz="2000" dirty="0" smtClean="0"/>
              <a:t>Cereals</a:t>
            </a:r>
          </a:p>
          <a:p>
            <a:r>
              <a:rPr lang="en-US" sz="2000" dirty="0" smtClean="0"/>
              <a:t>Dairy</a:t>
            </a:r>
          </a:p>
          <a:p>
            <a:r>
              <a:rPr lang="en-US" sz="2000" dirty="0" smtClean="0"/>
              <a:t>Meat</a:t>
            </a:r>
          </a:p>
          <a:p>
            <a:r>
              <a:rPr lang="en-US" sz="2000" dirty="0" smtClean="0"/>
              <a:t>Potatoes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More to come!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921" y="2283798"/>
            <a:ext cx="6294783" cy="3535030"/>
          </a:xfrm>
          <a:prstGeom prst="rect">
            <a:avLst/>
          </a:prstGeom>
          <a:ln>
            <a:solidFill>
              <a:srgbClr val="C33D86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591" y="2588637"/>
            <a:ext cx="6455879" cy="3599713"/>
          </a:xfrm>
          <a:prstGeom prst="rect">
            <a:avLst/>
          </a:prstGeom>
          <a:ln>
            <a:solidFill>
              <a:srgbClr val="C33D86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4210" y="2807442"/>
            <a:ext cx="6222724" cy="3524679"/>
          </a:xfrm>
          <a:prstGeom prst="rect">
            <a:avLst/>
          </a:prstGeom>
          <a:ln>
            <a:solidFill>
              <a:srgbClr val="C33D86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5735" y="3170449"/>
            <a:ext cx="5954829" cy="33227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0019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ubtitle 57"/>
          <p:cNvSpPr>
            <a:spLocks noGrp="1"/>
          </p:cNvSpPr>
          <p:nvPr>
            <p:ph type="subTitle" idx="1"/>
          </p:nvPr>
        </p:nvSpPr>
        <p:spPr>
          <a:xfrm>
            <a:off x="1169274" y="2224321"/>
            <a:ext cx="5553648" cy="3600000"/>
          </a:xfrm>
        </p:spPr>
        <p:txBody>
          <a:bodyPr/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/>
              <a:t>10 </a:t>
            </a:r>
            <a:r>
              <a:rPr lang="en-US" sz="2000" b="1" dirty="0"/>
              <a:t>– 14 June </a:t>
            </a:r>
            <a:r>
              <a:rPr lang="en-US" sz="2000" b="1" dirty="0" smtClean="0"/>
              <a:t>2019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Free downloadable </a:t>
            </a:r>
            <a:r>
              <a:rPr lang="en-US" sz="2000" dirty="0" smtClean="0"/>
              <a:t>resources and printed posters to support your week!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Register </a:t>
            </a:r>
            <a:r>
              <a:rPr lang="en-US" sz="2000" dirty="0"/>
              <a:t>at: </a:t>
            </a:r>
            <a:r>
              <a:rPr lang="en-US" sz="2000" b="1" dirty="0">
                <a:solidFill>
                  <a:srgbClr val="C33D86"/>
                </a:solidFill>
              </a:rPr>
              <a:t>www.foodafactoflife.org.uk</a:t>
            </a:r>
            <a:endParaRPr lang="en-GB" sz="2000" b="1" dirty="0">
              <a:solidFill>
                <a:srgbClr val="C33D8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851" y="1127664"/>
            <a:ext cx="2309798" cy="32807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189" y="3197810"/>
            <a:ext cx="2618563" cy="18446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311" y="4721879"/>
            <a:ext cx="1807318" cy="174845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1818">
            <a:off x="3622734" y="4708974"/>
            <a:ext cx="1486982" cy="17742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2" descr="C:\Users\cflorea\HEW\idea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392" y="1869063"/>
            <a:ext cx="2147304" cy="304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747" y="4024321"/>
            <a:ext cx="2659821" cy="18725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629" y="4408395"/>
            <a:ext cx="2425664" cy="173647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BNF Healthy Eating Week 2019</a:t>
            </a:r>
          </a:p>
        </p:txBody>
      </p:sp>
    </p:spTree>
    <p:extLst>
      <p:ext uri="{BB962C8B-B14F-4D97-AF65-F5344CB8AC3E}">
        <p14:creationId xmlns:p14="http://schemas.microsoft.com/office/powerpoint/2010/main" val="398538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ubtitle 57"/>
          <p:cNvSpPr>
            <a:spLocks noGrp="1"/>
          </p:cNvSpPr>
          <p:nvPr>
            <p:ph type="subTitle" idx="1"/>
          </p:nvPr>
        </p:nvSpPr>
        <p:spPr>
          <a:xfrm>
            <a:off x="1169274" y="2189409"/>
            <a:ext cx="7241792" cy="3000658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 smtClean="0"/>
              <a:t>Tuesday </a:t>
            </a:r>
            <a:r>
              <a:rPr lang="en-GB" sz="2000" b="1" dirty="0"/>
              <a:t>5 February at 8pm - Planning Schemes of Work and </a:t>
            </a:r>
            <a:r>
              <a:rPr lang="en-GB" sz="2000" b="1" dirty="0" smtClean="0"/>
              <a:t>lessons</a:t>
            </a:r>
            <a:br>
              <a:rPr lang="en-GB" sz="2000" b="1" dirty="0" smtClean="0"/>
            </a:br>
            <a:r>
              <a:rPr lang="en-GB" sz="2000" dirty="0" smtClean="0"/>
              <a:t>Roy </a:t>
            </a:r>
            <a:r>
              <a:rPr lang="en-GB" sz="2000" dirty="0"/>
              <a:t>Ballam, </a:t>
            </a:r>
            <a:r>
              <a:rPr lang="en-GB" sz="2000" dirty="0" smtClean="0"/>
              <a:t>BNF</a:t>
            </a:r>
          </a:p>
          <a:p>
            <a:pPr marL="0" indent="0">
              <a:buNone/>
            </a:pPr>
            <a:r>
              <a:rPr lang="en-GB" sz="2000" b="1" dirty="0" smtClean="0"/>
              <a:t>Thursday </a:t>
            </a:r>
            <a:r>
              <a:rPr lang="en-GB" sz="2000" b="1" dirty="0"/>
              <a:t>7 February at 4pm - Growing potatoes on a small and large </a:t>
            </a:r>
            <a:r>
              <a:rPr lang="en-GB" sz="2000" b="1" dirty="0" smtClean="0"/>
              <a:t>scale</a:t>
            </a:r>
            <a:br>
              <a:rPr lang="en-GB" sz="2000" b="1" dirty="0" smtClean="0"/>
            </a:br>
            <a:r>
              <a:rPr lang="en-GB" sz="2000" dirty="0" smtClean="0"/>
              <a:t>Sue </a:t>
            </a:r>
            <a:r>
              <a:rPr lang="en-GB" sz="2000" dirty="0"/>
              <a:t>Lawton, </a:t>
            </a:r>
            <a:r>
              <a:rPr lang="en-GB" sz="2000" dirty="0" smtClean="0"/>
              <a:t>AHDB and </a:t>
            </a:r>
            <a:r>
              <a:rPr lang="en-GB" sz="2000" dirty="0"/>
              <a:t>Claire </a:t>
            </a:r>
            <a:r>
              <a:rPr lang="en-GB" sz="2000" dirty="0" smtClean="0"/>
              <a:t>Theobald, BNF</a:t>
            </a:r>
          </a:p>
          <a:p>
            <a:pPr marL="0" indent="0">
              <a:buNone/>
            </a:pPr>
            <a:r>
              <a:rPr lang="en-GB" sz="2000" b="1" dirty="0" smtClean="0"/>
              <a:t>Wednesday </a:t>
            </a:r>
            <a:r>
              <a:rPr lang="en-GB" sz="2000" b="1" dirty="0"/>
              <a:t>6 March at 4pm - Get portion </a:t>
            </a:r>
            <a:r>
              <a:rPr lang="en-GB" sz="2000" b="1" dirty="0" smtClean="0"/>
              <a:t>wise!</a:t>
            </a:r>
            <a:br>
              <a:rPr lang="en-GB" sz="2000" b="1" dirty="0" smtClean="0"/>
            </a:br>
            <a:r>
              <a:rPr lang="en-GB" sz="2000" dirty="0" smtClean="0"/>
              <a:t>Bridget </a:t>
            </a:r>
            <a:r>
              <a:rPr lang="en-GB" sz="2000" dirty="0"/>
              <a:t>Benelam, </a:t>
            </a:r>
            <a:r>
              <a:rPr lang="en-GB" sz="2000" dirty="0" smtClean="0"/>
              <a:t>BNF</a:t>
            </a:r>
          </a:p>
          <a:p>
            <a:pPr marL="0" indent="0">
              <a:buNone/>
            </a:pPr>
            <a:r>
              <a:rPr lang="en-GB" sz="2000" b="1" dirty="0" smtClean="0"/>
              <a:t>Thursday </a:t>
            </a:r>
            <a:r>
              <a:rPr lang="en-GB" sz="2000" b="1" dirty="0"/>
              <a:t>28 March at 8pm - Food science in </a:t>
            </a:r>
            <a:r>
              <a:rPr lang="en-GB" sz="2000" b="1" dirty="0" smtClean="0"/>
              <a:t>action</a:t>
            </a:r>
            <a:br>
              <a:rPr lang="en-GB" sz="2000" b="1" dirty="0" smtClean="0"/>
            </a:br>
            <a:r>
              <a:rPr lang="en-GB" sz="2000" dirty="0" smtClean="0"/>
              <a:t>Barbara </a:t>
            </a:r>
            <a:r>
              <a:rPr lang="en-GB" sz="2000" dirty="0"/>
              <a:t>Monks, </a:t>
            </a:r>
            <a:r>
              <a:rPr lang="en-GB" sz="2000" dirty="0" smtClean="0"/>
              <a:t>thecookeryteacher.com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5"/>
          <a:stretch/>
        </p:blipFill>
        <p:spPr>
          <a:xfrm>
            <a:off x="9177715" y="1673058"/>
            <a:ext cx="2785032" cy="1722072"/>
          </a:xfrm>
          <a:prstGeom prst="rect">
            <a:avLst/>
          </a:prstGeom>
        </p:spPr>
      </p:pic>
      <p:sp>
        <p:nvSpPr>
          <p:cNvPr id="12" name="Subtitle 57"/>
          <p:cNvSpPr txBox="1">
            <a:spLocks/>
          </p:cNvSpPr>
          <p:nvPr/>
        </p:nvSpPr>
        <p:spPr>
          <a:xfrm>
            <a:off x="1018961" y="5489446"/>
            <a:ext cx="7241792" cy="827135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en-GB" dirty="0" smtClean="0"/>
          </a:p>
          <a:p>
            <a:pPr marL="0" indent="0" algn="ctr">
              <a:buFont typeface="Arial" charset="0"/>
              <a:buNone/>
            </a:pPr>
            <a:r>
              <a:rPr lang="en-GB" dirty="0" smtClean="0"/>
              <a:t>For more details and to book, go to: </a:t>
            </a:r>
            <a:r>
              <a:rPr lang="en-GB" b="1" dirty="0" smtClean="0">
                <a:solidFill>
                  <a:srgbClr val="C33D86"/>
                </a:solidFill>
                <a:hlinkClick r:id="rId3"/>
              </a:rPr>
              <a:t>www.foodafactoflife.org.uk </a:t>
            </a:r>
            <a:r>
              <a:rPr lang="en-GB" b="1" dirty="0" smtClean="0">
                <a:solidFill>
                  <a:srgbClr val="C33D86"/>
                </a:solidFill>
              </a:rPr>
              <a:t> </a:t>
            </a:r>
          </a:p>
          <a:p>
            <a:pPr marL="0" indent="0">
              <a:buFont typeface="Arial" charset="0"/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587892" y="3506297"/>
            <a:ext cx="3374855" cy="2862322"/>
          </a:xfrm>
          <a:prstGeom prst="rect">
            <a:avLst/>
          </a:prstGeom>
          <a:noFill/>
          <a:ln>
            <a:solidFill>
              <a:srgbClr val="C33D86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33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Webinar recordings available soon:</a:t>
            </a:r>
            <a:endParaRPr lang="en-GB" b="1" dirty="0" smtClean="0">
              <a:solidFill>
                <a:srgbClr val="C33D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Eatwell Guide – overview and use in the classroom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Food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labelling - understanding front of pack nutrition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labelling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Webinars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746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1930</TotalTime>
  <Words>386</Words>
  <Application>Microsoft Office PowerPoint</Application>
  <PresentationFormat>Widescreen</PresentationFormat>
  <Paragraphs>79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Office Theme</vt:lpstr>
      <vt:lpstr>Custom Design</vt:lpstr>
      <vt:lpstr>1_Custom Design</vt:lpstr>
      <vt:lpstr>3_Custom Design</vt:lpstr>
      <vt:lpstr>Resources and training  Frances Meek British Nutrition Foundation</vt:lpstr>
      <vt:lpstr>How can we help?</vt:lpstr>
      <vt:lpstr>New Food – a fact of life website!</vt:lpstr>
      <vt:lpstr>Areas of key learning – Healthy eating</vt:lpstr>
      <vt:lpstr>Areas of key learning – Cooking</vt:lpstr>
      <vt:lpstr>Areas of key learning – Where food comes from</vt:lpstr>
      <vt:lpstr>Areas of key learning – Commodities</vt:lpstr>
      <vt:lpstr>BNF Healthy Eating Week 2019</vt:lpstr>
      <vt:lpstr>Webinars</vt:lpstr>
      <vt:lpstr>Regional training with our Network Trainers</vt:lpstr>
      <vt:lpstr>National nutrition education conference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Frances Meek</cp:lastModifiedBy>
  <cp:revision>211</cp:revision>
  <cp:lastPrinted>2019-01-29T14:37:27Z</cp:lastPrinted>
  <dcterms:created xsi:type="dcterms:W3CDTF">2018-10-10T09:22:08Z</dcterms:created>
  <dcterms:modified xsi:type="dcterms:W3CDTF">2019-02-01T09:27:13Z</dcterms:modified>
</cp:coreProperties>
</file>