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08" r:id="rId2"/>
    <p:sldId id="296" r:id="rId3"/>
    <p:sldId id="305" r:id="rId4"/>
    <p:sldId id="295" r:id="rId5"/>
    <p:sldId id="303" r:id="rId6"/>
    <p:sldId id="284" r:id="rId7"/>
    <p:sldId id="276" r:id="rId8"/>
    <p:sldId id="318" r:id="rId9"/>
    <p:sldId id="304" r:id="rId10"/>
    <p:sldId id="289" r:id="rId11"/>
    <p:sldId id="309" r:id="rId12"/>
    <p:sldId id="319" r:id="rId13"/>
    <p:sldId id="310" r:id="rId14"/>
    <p:sldId id="311" r:id="rId15"/>
    <p:sldId id="312" r:id="rId16"/>
    <p:sldId id="313" r:id="rId17"/>
    <p:sldId id="317" r:id="rId18"/>
    <p:sldId id="298" r:id="rId19"/>
    <p:sldId id="314" r:id="rId20"/>
    <p:sldId id="320" r:id="rId21"/>
    <p:sldId id="301" r:id="rId22"/>
    <p:sldId id="321" r:id="rId23"/>
    <p:sldId id="302" r:id="rId24"/>
    <p:sldId id="315" r:id="rId25"/>
    <p:sldId id="275" r:id="rId26"/>
    <p:sldId id="307" r:id="rId27"/>
    <p:sldId id="322" r:id="rId28"/>
    <p:sldId id="293" r:id="rId29"/>
    <p:sldId id="316" r:id="rId30"/>
    <p:sldId id="294" r:id="rId31"/>
    <p:sldId id="291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96">
          <p15:clr>
            <a:srgbClr val="A4A3A4"/>
          </p15:clr>
        </p15:guide>
        <p15:guide id="3" orient="horz" pos="1343">
          <p15:clr>
            <a:srgbClr val="A4A3A4"/>
          </p15:clr>
        </p15:guide>
        <p15:guide id="4" orient="horz" pos="3547">
          <p15:clr>
            <a:srgbClr val="A4A3A4"/>
          </p15:clr>
        </p15:guide>
        <p15:guide id="5" orient="horz" pos="1191">
          <p15:clr>
            <a:srgbClr val="A4A3A4"/>
          </p15:clr>
        </p15:guide>
        <p15:guide id="6" orient="horz" pos="1148">
          <p15:clr>
            <a:srgbClr val="A4A3A4"/>
          </p15:clr>
        </p15:guide>
        <p15:guide id="7" pos="2686">
          <p15:clr>
            <a:srgbClr val="A4A3A4"/>
          </p15:clr>
        </p15:guide>
        <p15:guide id="8" pos="523">
          <p15:clr>
            <a:srgbClr val="A4A3A4"/>
          </p15:clr>
        </p15:guide>
        <p15:guide id="9" pos="5251">
          <p15:clr>
            <a:srgbClr val="A4A3A4"/>
          </p15:clr>
        </p15:guide>
        <p15:guide id="10" pos="30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y Mirzahosseinkhan" initials="EM" lastIdx="7" clrIdx="0">
    <p:extLst>
      <p:ext uri="{19B8F6BF-5375-455C-9EA6-DF929625EA0E}">
        <p15:presenceInfo xmlns:p15="http://schemas.microsoft.com/office/powerpoint/2012/main" userId="S-1-5-21-3267810332-1398234292-3245395258-10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E5D"/>
    <a:srgbClr val="FFFFFF"/>
    <a:srgbClr val="505150"/>
    <a:srgbClr val="E7EFFF"/>
    <a:srgbClr val="00867F"/>
    <a:srgbClr val="D4001D"/>
    <a:srgbClr val="761968"/>
    <a:srgbClr val="9E218A"/>
    <a:srgbClr val="CA9002"/>
    <a:srgbClr val="FE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1921" autoAdjust="0"/>
  </p:normalViewPr>
  <p:slideViewPr>
    <p:cSldViewPr snapToGrid="0" snapToObjects="1" showGuides="1">
      <p:cViewPr varScale="1">
        <p:scale>
          <a:sx n="80" d="100"/>
          <a:sy n="80" d="100"/>
        </p:scale>
        <p:origin x="918" y="84"/>
      </p:cViewPr>
      <p:guideLst>
        <p:guide orient="horz" pos="2160"/>
        <p:guide orient="horz" pos="696"/>
        <p:guide orient="horz" pos="1343"/>
        <p:guide orient="horz" pos="3547"/>
        <p:guide orient="horz" pos="1191"/>
        <p:guide orient="horz" pos="1148"/>
        <p:guide pos="2686"/>
        <p:guide pos="523"/>
        <p:guide pos="5251"/>
        <p:guide pos="30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E1E07-7C80-4D83-AFEB-249B31CF8618}" type="datetimeFigureOut">
              <a:rPr lang="en-GB" smtClean="0"/>
              <a:t>31/01/2019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C054-45DA-40B1-8D88-327BD42F27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20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provide</a:t>
            </a:r>
            <a:r>
              <a:rPr lang="en-US" b="1" dirty="0"/>
              <a:t> research advice, design and management </a:t>
            </a:r>
            <a:r>
              <a:rPr lang="en-US" dirty="0"/>
              <a:t>to inform the development, implementation, review and evaluation of government policy. We ensure that the understanding of </a:t>
            </a:r>
            <a:r>
              <a:rPr lang="en-US" b="1" dirty="0"/>
              <a:t>what people throughout the food chain think</a:t>
            </a:r>
            <a:r>
              <a:rPr lang="en-US" dirty="0"/>
              <a:t>, </a:t>
            </a:r>
            <a:r>
              <a:rPr lang="en-US" b="1" dirty="0"/>
              <a:t>feel and do </a:t>
            </a:r>
            <a:r>
              <a:rPr lang="en-US" dirty="0"/>
              <a:t>informs our risk assessment and our risk management. We do this by </a:t>
            </a:r>
            <a:r>
              <a:rPr lang="en-US" b="1" dirty="0"/>
              <a:t>collecting primary data</a:t>
            </a:r>
            <a:r>
              <a:rPr lang="en-US" dirty="0"/>
              <a:t> as well as using secondary data sources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One tool we use to understand the attitudes, knowledge and behaviours of consumers is </a:t>
            </a:r>
            <a:r>
              <a:rPr lang="en-GB" b="1" dirty="0"/>
              <a:t>Food and You</a:t>
            </a:r>
            <a:r>
              <a:rPr lang="en-GB" sz="1050" dirty="0"/>
              <a:t>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C054-45DA-40B1-8D88-327BD42F275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916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C054-45DA-40B1-8D88-327BD42F2756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037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From US Household Food Security Survey Module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C054-45DA-40B1-8D88-327BD42F275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906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C054-45DA-40B1-8D88-327BD42F275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5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detail can be found in the technical report on our website.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C054-45DA-40B1-8D88-327BD42F275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61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C054-45DA-40B1-8D88-327BD42F275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16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Using Wave 4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C054-45DA-40B1-8D88-327BD42F275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549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Cooking food thoroughly kills any harmful bacteria that may be present</a:t>
            </a:r>
          </a:p>
          <a:p>
            <a:endParaRPr lang="en-GB" dirty="0"/>
          </a:p>
          <a:p>
            <a:r>
              <a:rPr lang="en-GB" sz="1200" dirty="0"/>
              <a:t>due to the risk of cross contamination from water splashing on the sink, surrounding surfaces, and utensils which may then come into contact with ready-to-eat food.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C054-45DA-40B1-8D88-327BD42F275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80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Cross contamination occurs when harmful bacteria or viruses are spread between food, surfaces and equipment.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C054-45DA-40B1-8D88-327BD42F275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37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C054-45DA-40B1-8D88-327BD42F275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79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C054-45DA-40B1-8D88-327BD42F275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070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C054-45DA-40B1-8D88-327BD42F275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39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00" y="367200"/>
            <a:ext cx="8437996" cy="6120000"/>
          </a:xfrm>
          <a:prstGeom prst="rect">
            <a:avLst/>
          </a:prstGeom>
        </p:spPr>
      </p:pic>
      <p:pic>
        <p:nvPicPr>
          <p:cNvPr id="8" name="Picture 20" descr="food-we-can-trust-whee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0" y="-215900"/>
            <a:ext cx="5443538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3419475" y="2881313"/>
            <a:ext cx="2397125" cy="0"/>
          </a:xfrm>
          <a:prstGeom prst="line">
            <a:avLst/>
          </a:prstGeom>
          <a:ln w="508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19475" y="4125913"/>
            <a:ext cx="2397125" cy="0"/>
          </a:xfrm>
          <a:prstGeom prst="line">
            <a:avLst/>
          </a:prstGeom>
          <a:ln w="508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3" descr="FSA-whitelogo-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636588"/>
            <a:ext cx="13081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0891" y="2881314"/>
            <a:ext cx="3204756" cy="1244600"/>
          </a:xfrm>
        </p:spPr>
        <p:txBody>
          <a:bodyPr/>
          <a:lstStyle>
            <a:lvl1pPr algn="ctr">
              <a:lnSpc>
                <a:spcPct val="87000"/>
              </a:lnSpc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2104" y="5747165"/>
            <a:ext cx="2355669" cy="616585"/>
          </a:xfrm>
        </p:spPr>
        <p:txBody>
          <a:bodyPr/>
          <a:lstStyle>
            <a:lvl1pPr marL="0" indent="0" algn="r">
              <a:lnSpc>
                <a:spcPct val="87000"/>
              </a:lnSpc>
              <a:spcBef>
                <a:spcPts val="4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1/31/2019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43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8300" y="368300"/>
            <a:ext cx="8407400" cy="6121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b="1" dirty="0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972469" y="820738"/>
            <a:ext cx="5199063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497" y="2816225"/>
            <a:ext cx="4781006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rgbClr val="5051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71094" y="2816225"/>
            <a:ext cx="1801812" cy="0"/>
          </a:xfrm>
          <a:prstGeom prst="line">
            <a:avLst/>
          </a:prstGeom>
          <a:ln w="50800" cap="rnd" cmpd="sng">
            <a:solidFill>
              <a:srgbClr val="50515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71094" y="4059238"/>
            <a:ext cx="1801812" cy="0"/>
          </a:xfrm>
          <a:prstGeom prst="line">
            <a:avLst/>
          </a:prstGeom>
          <a:ln w="50800" cap="rnd" cmpd="sng">
            <a:solidFill>
              <a:srgbClr val="50515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497" y="4059237"/>
            <a:ext cx="4781006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1/31/2019</a:t>
            </a:fld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373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8300" y="368300"/>
            <a:ext cx="8407400" cy="6121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b="1" dirty="0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972469" y="820738"/>
            <a:ext cx="5199063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497" y="2816225"/>
            <a:ext cx="4781006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71094" y="2816225"/>
            <a:ext cx="1801812" cy="0"/>
          </a:xfrm>
          <a:prstGeom prst="line">
            <a:avLst/>
          </a:prstGeom>
          <a:ln w="50800" cap="rnd" cmpd="sng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71094" y="4059238"/>
            <a:ext cx="1801812" cy="0"/>
          </a:xfrm>
          <a:prstGeom prst="line">
            <a:avLst/>
          </a:prstGeom>
          <a:ln w="50800" cap="rnd" cmpd="sng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497" y="4059237"/>
            <a:ext cx="4781006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1/31/2019</a:t>
            </a:fld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988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8300" y="368300"/>
            <a:ext cx="8407400" cy="6121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b="1" dirty="0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972469" y="820738"/>
            <a:ext cx="5199063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497" y="2816225"/>
            <a:ext cx="4781006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71094" y="2816225"/>
            <a:ext cx="1801812" cy="0"/>
          </a:xfrm>
          <a:prstGeom prst="line">
            <a:avLst/>
          </a:prstGeom>
          <a:ln w="50800" cap="rnd" cmpd="sng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71094" y="4059238"/>
            <a:ext cx="1801812" cy="0"/>
          </a:xfrm>
          <a:prstGeom prst="line">
            <a:avLst/>
          </a:prstGeom>
          <a:ln w="50800" cap="rnd" cmpd="sng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497" y="4059237"/>
            <a:ext cx="4781006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1/31/2019</a:t>
            </a:fld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558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9569" y="1114872"/>
            <a:ext cx="8424863" cy="535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263" y="1603375"/>
            <a:ext cx="4435475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3373438" y="2944813"/>
            <a:ext cx="2397125" cy="0"/>
          </a:xfrm>
          <a:prstGeom prst="line">
            <a:avLst/>
          </a:prstGeom>
          <a:ln w="50800" cap="rnd" cmpd="sng">
            <a:solidFill>
              <a:srgbClr val="B04A5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373438" y="4189413"/>
            <a:ext cx="2397125" cy="0"/>
          </a:xfrm>
          <a:prstGeom prst="line">
            <a:avLst/>
          </a:prstGeom>
          <a:ln w="50800" cap="rnd" cmpd="sng">
            <a:solidFill>
              <a:srgbClr val="B04A5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65557" y="2944813"/>
            <a:ext cx="4424181" cy="1244600"/>
          </a:xfrm>
        </p:spPr>
        <p:txBody>
          <a:bodyPr/>
          <a:lstStyle>
            <a:lvl1pPr algn="ctr">
              <a:lnSpc>
                <a:spcPct val="87000"/>
              </a:lnSpc>
              <a:defRPr sz="2400" b="1" cap="none" baseline="0">
                <a:solidFill>
                  <a:srgbClr val="B04A5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6" name="Picture 9" descr="MASTER FSA colour logo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306388"/>
            <a:ext cx="1014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3419475" y="4125913"/>
            <a:ext cx="2397125" cy="0"/>
          </a:xfrm>
          <a:prstGeom prst="line">
            <a:avLst/>
          </a:prstGeom>
          <a:ln w="508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0031" y="393479"/>
            <a:ext cx="2355669" cy="538338"/>
          </a:xfrm>
        </p:spPr>
        <p:txBody>
          <a:bodyPr/>
          <a:lstStyle>
            <a:lvl1pPr marL="0" indent="0" algn="r">
              <a:lnSpc>
                <a:spcPct val="87000"/>
              </a:lnSpc>
              <a:spcBef>
                <a:spcPts val="400"/>
              </a:spcBef>
              <a:buNone/>
              <a:defRPr sz="1200" b="1">
                <a:solidFill>
                  <a:srgbClr val="B04A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1/31/2019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3"/>
          </p:nvPr>
        </p:nvSpPr>
        <p:spPr>
          <a:xfrm>
            <a:off x="3070950" y="5002895"/>
            <a:ext cx="3002100" cy="639901"/>
          </a:xfrm>
        </p:spPr>
        <p:txBody>
          <a:bodyPr anchor="t" anchorCtr="0"/>
          <a:lstStyle>
            <a:lvl1pPr marL="0" indent="0" algn="ctr">
              <a:lnSpc>
                <a:spcPct val="90000"/>
              </a:lnSpc>
              <a:buNone/>
              <a:defRPr sz="1800" cap="all" baseline="0">
                <a:solidFill>
                  <a:srgbClr val="B04A5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7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C8D8C6-6ACE-4BF2-9B21-EF915DD32D02}" type="datetime1">
              <a:rPr lang="en-US" altLang="en-US"/>
              <a:pPr/>
              <a:t>1/31/2019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79227-8DA4-4A5E-929B-72A2B375D6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993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263" y="1822450"/>
            <a:ext cx="3433762" cy="38084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2201" y="1822450"/>
            <a:ext cx="3433762" cy="38084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724F1-83F9-4C90-9564-577DD2230FBC}" type="datetime1">
              <a:rPr lang="en-US" altLang="en-US"/>
              <a:pPr/>
              <a:t>1/31/2019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AB512-B7E4-452C-9069-EEEA34EBB4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501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262" y="1587367"/>
            <a:ext cx="343376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0262" y="2227129"/>
            <a:ext cx="3433763" cy="340373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8074" y="1587367"/>
            <a:ext cx="341788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4" y="2227129"/>
            <a:ext cx="3417889" cy="340373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5092A-8F09-4706-9652-C7D0B5D28D8E}" type="datetime1">
              <a:rPr lang="en-US" altLang="en-US"/>
              <a:pPr/>
              <a:t>1/31/2019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1DC8A-5293-4C65-9521-574D32A875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299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3C240-514D-4E4C-8A70-F6C15ADFC312}" type="datetime1">
              <a:rPr lang="en-US" altLang="en-US"/>
              <a:pPr/>
              <a:t>1/31/2019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B7077-B4E8-46E1-9952-2AC06DBDA5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590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BE334-D154-4668-A4E3-45BE81BE0072}" type="datetime1">
              <a:rPr lang="en-US" altLang="en-US"/>
              <a:pPr/>
              <a:t>1/31/2019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7851-B30C-491F-A3FA-79915C52BF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146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8300" y="368300"/>
            <a:ext cx="8407400" cy="612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b="1" dirty="0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972469" y="820738"/>
            <a:ext cx="5199063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497" y="2816225"/>
            <a:ext cx="4781006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71094" y="2816225"/>
            <a:ext cx="1801812" cy="0"/>
          </a:xfrm>
          <a:prstGeom prst="line">
            <a:avLst/>
          </a:prstGeom>
          <a:ln w="50800" cap="rnd" cmpd="sng">
            <a:solidFill>
              <a:srgbClr val="F15D2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71094" y="4059238"/>
            <a:ext cx="1801812" cy="0"/>
          </a:xfrm>
          <a:prstGeom prst="line">
            <a:avLst/>
          </a:prstGeom>
          <a:ln w="50800" cap="rnd" cmpd="sng">
            <a:solidFill>
              <a:srgbClr val="F15D2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497" y="4059237"/>
            <a:ext cx="4781006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1/31/2019</a:t>
            </a:fld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098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8300" y="368300"/>
            <a:ext cx="8407400" cy="6121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b="1" dirty="0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972469" y="820738"/>
            <a:ext cx="5199063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497" y="2816225"/>
            <a:ext cx="4781006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71094" y="2816225"/>
            <a:ext cx="1801812" cy="0"/>
          </a:xfrm>
          <a:prstGeom prst="line">
            <a:avLst/>
          </a:prstGeom>
          <a:ln w="50800" cap="rnd" cmpd="sng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71094" y="4059238"/>
            <a:ext cx="1801812" cy="0"/>
          </a:xfrm>
          <a:prstGeom prst="line">
            <a:avLst/>
          </a:prstGeom>
          <a:ln w="50800" cap="rnd" cmpd="sng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497" y="4059237"/>
            <a:ext cx="4781006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1/31/2019</a:t>
            </a:fld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682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8300" y="368300"/>
            <a:ext cx="8407400" cy="6121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b="1" dirty="0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972469" y="820738"/>
            <a:ext cx="5199063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497" y="2816225"/>
            <a:ext cx="4781006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71094" y="2816225"/>
            <a:ext cx="1801812" cy="0"/>
          </a:xfrm>
          <a:prstGeom prst="line">
            <a:avLst/>
          </a:prstGeom>
          <a:ln w="50800" cap="rnd" cmpd="sng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71094" y="4059238"/>
            <a:ext cx="1801812" cy="0"/>
          </a:xfrm>
          <a:prstGeom prst="line">
            <a:avLst/>
          </a:prstGeom>
          <a:ln w="50800" cap="rnd" cmpd="sng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497" y="4059237"/>
            <a:ext cx="4781006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1/31/2019</a:t>
            </a:fld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877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0262" y="522925"/>
            <a:ext cx="7505701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0262" y="1821041"/>
            <a:ext cx="7505701" cy="380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20833" y="6381637"/>
            <a:ext cx="1589316" cy="180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505150"/>
                </a:solidFill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55474" y="6381637"/>
            <a:ext cx="2457992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56017" y="6381637"/>
            <a:ext cx="1031966" cy="180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latin typeface="+mn-lt"/>
              </a:defRPr>
            </a:lvl1pPr>
          </a:lstStyle>
          <a:p>
            <a:fld id="{FF10C90A-5023-4C4E-BC59-225613EEF09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19" descr="MASTER FSA colour logo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563" y="6070600"/>
            <a:ext cx="1014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822414" y="461963"/>
            <a:ext cx="7524000" cy="0"/>
          </a:xfrm>
          <a:prstGeom prst="line">
            <a:avLst/>
          </a:prstGeom>
          <a:ln w="50800" cap="rnd" cmpd="sng">
            <a:solidFill>
              <a:srgbClr val="0080B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361024" y="6360256"/>
            <a:ext cx="16578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© 2015 Food Standards Agency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1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0" indent="0" algn="l" defTabSz="45720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None/>
        <a:defRPr sz="1800" kern="1200">
          <a:solidFill>
            <a:srgbClr val="505150"/>
          </a:solidFill>
          <a:latin typeface="+mn-lt"/>
          <a:ea typeface="ＭＳ Ｐゴシック" charset="-128"/>
          <a:cs typeface="ＭＳ Ｐゴシック" charset="-128"/>
        </a:defRPr>
      </a:lvl1pPr>
      <a:lvl2pPr marL="182563" indent="-182563" algn="l" defTabSz="45720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lr>
          <a:schemeClr val="tx2"/>
        </a:buClr>
        <a:buFont typeface="Arial" pitchFamily="34" charset="0"/>
        <a:buChar char="•"/>
        <a:tabLst/>
        <a:defRPr sz="1800" kern="1200">
          <a:solidFill>
            <a:srgbClr val="505150"/>
          </a:solidFill>
          <a:latin typeface="+mn-lt"/>
          <a:ea typeface="ＭＳ Ｐゴシック" charset="-128"/>
          <a:cs typeface="+mn-cs"/>
        </a:defRPr>
      </a:lvl2pPr>
      <a:lvl3pPr marL="357188" indent="-1746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5150"/>
          </a:solidFill>
          <a:latin typeface="+mn-lt"/>
          <a:ea typeface="ＭＳ Ｐゴシック" charset="-128"/>
          <a:cs typeface="+mn-cs"/>
        </a:defRPr>
      </a:lvl3pPr>
      <a:lvl4pPr marL="5397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400" kern="1200">
          <a:solidFill>
            <a:srgbClr val="505150"/>
          </a:solidFill>
          <a:latin typeface="+mn-lt"/>
          <a:ea typeface="ＭＳ Ｐゴシック" charset="-128"/>
          <a:cs typeface="+mn-cs"/>
        </a:defRPr>
      </a:lvl4pPr>
      <a:lvl5pPr marL="714375" indent="-1746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05150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8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0.sv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26.png"/><Relationship Id="rId1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7.sv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microsoft.com/office/2007/relationships/hdphoto" Target="../media/hdphoto5.wdp"/><Relationship Id="rId4" Type="http://schemas.openxmlformats.org/officeDocument/2006/relationships/image" Target="../media/image51.sv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jpeg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6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6.svg"/><Relationship Id="rId7" Type="http://schemas.openxmlformats.org/officeDocument/2006/relationships/image" Target="../media/image33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2.svg"/><Relationship Id="rId5" Type="http://schemas.openxmlformats.org/officeDocument/2006/relationships/image" Target="../media/image68.sv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7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microsoft.com/office/2007/relationships/hdphoto" Target="../media/hdphoto7.wdp"/><Relationship Id="rId4" Type="http://schemas.openxmlformats.org/officeDocument/2006/relationships/image" Target="../media/image53.png"/><Relationship Id="rId9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AND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02/02/2019 </a:t>
            </a:r>
          </a:p>
          <a:p>
            <a:r>
              <a:rPr lang="en-GB" dirty="0"/>
              <a:t>Ely Mirzahosseinkhan </a:t>
            </a:r>
          </a:p>
          <a:p>
            <a:r>
              <a:rPr lang="en-GB" dirty="0"/>
              <a:t>&amp; Lucy 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3070950" y="4461380"/>
            <a:ext cx="3002100" cy="639901"/>
          </a:xfrm>
        </p:spPr>
        <p:txBody>
          <a:bodyPr/>
          <a:lstStyle/>
          <a:p>
            <a:r>
              <a:rPr lang="en-US" sz="1600" cap="none" dirty="0"/>
              <a:t>Understanding </a:t>
            </a:r>
            <a:r>
              <a:rPr lang="en-US" cap="none" dirty="0"/>
              <a:t>UK</a:t>
            </a:r>
            <a:r>
              <a:rPr lang="en-US" sz="1600" cap="none" dirty="0"/>
              <a:t> Consumers’ Attitudes, Behaviour and Knowledge Surrounding Food</a:t>
            </a:r>
            <a:endParaRPr lang="en-US" altLang="en-US" sz="1600" cap="none" dirty="0"/>
          </a:p>
        </p:txBody>
      </p:sp>
    </p:spTree>
    <p:extLst>
      <p:ext uri="{BB962C8B-B14F-4D97-AF65-F5344CB8AC3E}">
        <p14:creationId xmlns:p14="http://schemas.microsoft.com/office/powerpoint/2010/main" val="237288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Findings FROM </a:t>
            </a:r>
            <a:br>
              <a:rPr lang="en-US" altLang="en-US" dirty="0"/>
            </a:br>
            <a:r>
              <a:rPr lang="en-US" altLang="en-US" dirty="0"/>
              <a:t>wave 4 (2016)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202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647E-9AB0-4AB5-9E2B-FFA328DC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Safety – The 4 Cs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B99789-2434-4175-AC1E-32CA438D4667}"/>
              </a:ext>
            </a:extLst>
          </p:cNvPr>
          <p:cNvGrpSpPr/>
          <p:nvPr/>
        </p:nvGrpSpPr>
        <p:grpSpPr>
          <a:xfrm>
            <a:off x="1593293" y="1771328"/>
            <a:ext cx="3993754" cy="3622117"/>
            <a:chOff x="1575773" y="1975119"/>
            <a:chExt cx="3246978" cy="30863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F3CC7E-4C46-466B-8FBD-09D206CD8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9907" t="43070" r="24393" b="46568"/>
            <a:stretch/>
          </p:blipFill>
          <p:spPr>
            <a:xfrm>
              <a:off x="1590017" y="1975119"/>
              <a:ext cx="684907" cy="77963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F319DF-F9EB-45BE-9C28-E121760E7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9119" t="55936" r="45180" b="33805"/>
            <a:stretch/>
          </p:blipFill>
          <p:spPr>
            <a:xfrm>
              <a:off x="1575773" y="3522147"/>
              <a:ext cx="684907" cy="77188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08843A-B64C-4793-8587-DA5032852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9037" t="68028" r="55263" b="21610"/>
            <a:stretch/>
          </p:blipFill>
          <p:spPr>
            <a:xfrm>
              <a:off x="1590017" y="2754754"/>
              <a:ext cx="684906" cy="7796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617B3A-612E-4AAE-8F10-DC8E38F0E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6151" t="68028" r="48149" b="21610"/>
            <a:stretch/>
          </p:blipFill>
          <p:spPr>
            <a:xfrm>
              <a:off x="1575774" y="4281789"/>
              <a:ext cx="684906" cy="7796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75BA13-24DD-448F-AB52-5B151F365A37}"/>
                </a:ext>
              </a:extLst>
            </p:cNvPr>
            <p:cNvSpPr txBox="1"/>
            <p:nvPr/>
          </p:nvSpPr>
          <p:spPr>
            <a:xfrm>
              <a:off x="2358704" y="3734399"/>
              <a:ext cx="1516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</a:rPr>
                <a:t>C</a:t>
              </a:r>
              <a:r>
                <a:rPr lang="en-GB" sz="1400" dirty="0">
                  <a:solidFill>
                    <a:schemeClr val="accent6">
                      <a:lumMod val="75000"/>
                    </a:schemeClr>
                  </a:solidFill>
                </a:rPr>
                <a:t>hilling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AE7EF0-6A21-447B-8516-85A02FC6E872}"/>
                </a:ext>
              </a:extLst>
            </p:cNvPr>
            <p:cNvSpPr txBox="1"/>
            <p:nvPr/>
          </p:nvSpPr>
          <p:spPr>
            <a:xfrm>
              <a:off x="2315449" y="2238037"/>
              <a:ext cx="1516809" cy="340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2">
                      <a:lumMod val="50000"/>
                    </a:schemeClr>
                  </a:solidFill>
                </a:rPr>
                <a:t>C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</a:rPr>
                <a:t>leanliness</a:t>
              </a:r>
              <a:r>
                <a:rPr lang="en-GB" sz="1400" dirty="0"/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B82769-D8A3-41F9-87E4-30203972975E}"/>
                </a:ext>
              </a:extLst>
            </p:cNvPr>
            <p:cNvSpPr txBox="1"/>
            <p:nvPr/>
          </p:nvSpPr>
          <p:spPr>
            <a:xfrm>
              <a:off x="2358704" y="4409997"/>
              <a:ext cx="2464047" cy="340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5">
                      <a:lumMod val="75000"/>
                    </a:schemeClr>
                  </a:solidFill>
                </a:rPr>
                <a:t>Avoid </a:t>
              </a:r>
              <a:r>
                <a:rPr lang="en-GB" sz="2000" dirty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r>
                <a:rPr lang="en-GB" sz="1400" dirty="0">
                  <a:solidFill>
                    <a:schemeClr val="accent5">
                      <a:lumMod val="75000"/>
                    </a:schemeClr>
                  </a:solidFill>
                </a:rPr>
                <a:t>ross-Contamination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AFA603-DBFD-4F4B-9BD8-03A82781C1F1}"/>
                </a:ext>
              </a:extLst>
            </p:cNvPr>
            <p:cNvSpPr txBox="1"/>
            <p:nvPr/>
          </p:nvSpPr>
          <p:spPr>
            <a:xfrm>
              <a:off x="2321284" y="2944518"/>
              <a:ext cx="1516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accent2">
                      <a:lumMod val="75000"/>
                    </a:schemeClr>
                  </a:solidFill>
                </a:rPr>
                <a:t>C</a:t>
              </a:r>
              <a:r>
                <a:rPr lang="en-GB" sz="1400" dirty="0">
                  <a:solidFill>
                    <a:schemeClr val="accent2">
                      <a:lumMod val="75000"/>
                    </a:schemeClr>
                  </a:solidFill>
                </a:rPr>
                <a:t>ooking</a:t>
              </a:r>
              <a:r>
                <a:rPr lang="en-GB" sz="14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20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4564-9061-49D7-8074-ABD05B9D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Self-Reported vs Actual Behaviour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7DFAB-022D-4556-943E-BDDEDAAB5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Potential issues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Social desirability bias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Inaccurate recall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184687-0E7C-47A6-A4FF-8C57DD5AF234}"/>
              </a:ext>
            </a:extLst>
          </p:cNvPr>
          <p:cNvGrpSpPr/>
          <p:nvPr/>
        </p:nvGrpSpPr>
        <p:grpSpPr>
          <a:xfrm>
            <a:off x="3301414" y="1346467"/>
            <a:ext cx="3407778" cy="2167887"/>
            <a:chOff x="3209484" y="1156346"/>
            <a:chExt cx="3407778" cy="2167887"/>
          </a:xfrm>
        </p:grpSpPr>
        <p:pic>
          <p:nvPicPr>
            <p:cNvPr id="9" name="Graphic 8" descr="Checklist">
              <a:extLst>
                <a:ext uri="{FF2B5EF4-FFF2-40B4-BE49-F238E27FC236}">
                  <a16:creationId xmlns:a16="http://schemas.microsoft.com/office/drawing/2014/main" id="{6D3CF02F-56CA-40D5-B521-02F0DEA31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06204" y="2650603"/>
              <a:ext cx="885742" cy="673630"/>
            </a:xfrm>
            <a:prstGeom prst="rect">
              <a:avLst/>
            </a:prstGeom>
          </p:spPr>
        </p:pic>
        <p:pic>
          <p:nvPicPr>
            <p:cNvPr id="36" name="Graphic 35" descr="Thought bubble">
              <a:extLst>
                <a:ext uri="{FF2B5EF4-FFF2-40B4-BE49-F238E27FC236}">
                  <a16:creationId xmlns:a16="http://schemas.microsoft.com/office/drawing/2014/main" id="{392877F0-BA6C-4604-9233-4E1F1A918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3209484" y="1344090"/>
              <a:ext cx="1476414" cy="1476414"/>
            </a:xfrm>
            <a:prstGeom prst="rect">
              <a:avLst/>
            </a:prstGeom>
          </p:spPr>
        </p:pic>
        <p:pic>
          <p:nvPicPr>
            <p:cNvPr id="25" name="Graphic 24" descr="Apple">
              <a:extLst>
                <a:ext uri="{FF2B5EF4-FFF2-40B4-BE49-F238E27FC236}">
                  <a16:creationId xmlns:a16="http://schemas.microsoft.com/office/drawing/2014/main" id="{CDB3E6F6-F977-4562-BE95-0C84D3E80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3649687" y="1721476"/>
              <a:ext cx="504567" cy="435213"/>
            </a:xfrm>
            <a:prstGeom prst="rect">
              <a:avLst/>
            </a:prstGeom>
          </p:spPr>
        </p:pic>
        <p:pic>
          <p:nvPicPr>
            <p:cNvPr id="34" name="Graphic 33" descr="Thought bubble">
              <a:extLst>
                <a:ext uri="{FF2B5EF4-FFF2-40B4-BE49-F238E27FC236}">
                  <a16:creationId xmlns:a16="http://schemas.microsoft.com/office/drawing/2014/main" id="{4574F4BD-145D-4B69-88D8-C692A6DD2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49075" y="1156346"/>
              <a:ext cx="1668187" cy="1668187"/>
            </a:xfrm>
            <a:prstGeom prst="rect">
              <a:avLst/>
            </a:prstGeom>
          </p:spPr>
        </p:pic>
        <p:pic>
          <p:nvPicPr>
            <p:cNvPr id="30" name="Graphic 29" descr="Ice cream">
              <a:extLst>
                <a:ext uri="{FF2B5EF4-FFF2-40B4-BE49-F238E27FC236}">
                  <a16:creationId xmlns:a16="http://schemas.microsoft.com/office/drawing/2014/main" id="{A55A892A-1C62-4ED6-8705-6840C0852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57339" y="1604204"/>
              <a:ext cx="576012" cy="531545"/>
            </a:xfrm>
            <a:prstGeom prst="rect">
              <a:avLst/>
            </a:prstGeom>
          </p:spPr>
        </p:pic>
        <p:sp>
          <p:nvSpPr>
            <p:cNvPr id="31" name="Multiplication Sign 30">
              <a:extLst>
                <a:ext uri="{FF2B5EF4-FFF2-40B4-BE49-F238E27FC236}">
                  <a16:creationId xmlns:a16="http://schemas.microsoft.com/office/drawing/2014/main" id="{6CCC8CEC-EA7C-4706-862A-9B3F8B1ECCE6}"/>
                </a:ext>
              </a:extLst>
            </p:cNvPr>
            <p:cNvSpPr/>
            <p:nvPr/>
          </p:nvSpPr>
          <p:spPr>
            <a:xfrm>
              <a:off x="5754525" y="1441353"/>
              <a:ext cx="503151" cy="574194"/>
            </a:xfrm>
            <a:prstGeom prst="mathMultiply">
              <a:avLst>
                <a:gd name="adj1" fmla="val 1454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0FB5060-7C12-4FB3-8217-2F6156002AFB}"/>
                </a:ext>
              </a:extLst>
            </p:cNvPr>
            <p:cNvSpPr/>
            <p:nvPr/>
          </p:nvSpPr>
          <p:spPr>
            <a:xfrm>
              <a:off x="3939033" y="1418694"/>
              <a:ext cx="64407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4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5B413C4-D6E9-46BD-8890-FF53C0DF55AA}"/>
              </a:ext>
            </a:extLst>
          </p:cNvPr>
          <p:cNvGrpSpPr/>
          <p:nvPr/>
        </p:nvGrpSpPr>
        <p:grpSpPr>
          <a:xfrm>
            <a:off x="4299998" y="4107655"/>
            <a:ext cx="1796467" cy="1523208"/>
            <a:chOff x="4123618" y="3817779"/>
            <a:chExt cx="1796467" cy="1523208"/>
          </a:xfrm>
        </p:grpSpPr>
        <p:pic>
          <p:nvPicPr>
            <p:cNvPr id="5" name="Graphic 4" descr="Brain in head">
              <a:extLst>
                <a:ext uri="{FF2B5EF4-FFF2-40B4-BE49-F238E27FC236}">
                  <a16:creationId xmlns:a16="http://schemas.microsoft.com/office/drawing/2014/main" id="{E35C4764-3510-4AD1-AF21-A57C95F09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42212" y="4586835"/>
              <a:ext cx="754152" cy="754152"/>
            </a:xfrm>
            <a:prstGeom prst="rect">
              <a:avLst/>
            </a:prstGeom>
          </p:spPr>
        </p:pic>
        <p:pic>
          <p:nvPicPr>
            <p:cNvPr id="7" name="Graphic 6" descr="Thought bubble">
              <a:extLst>
                <a:ext uri="{FF2B5EF4-FFF2-40B4-BE49-F238E27FC236}">
                  <a16:creationId xmlns:a16="http://schemas.microsoft.com/office/drawing/2014/main" id="{1138E0A8-C53A-4CF1-B7D1-106DCCEF3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981621" y="3817779"/>
              <a:ext cx="938464" cy="938464"/>
            </a:xfrm>
            <a:prstGeom prst="rect">
              <a:avLst/>
            </a:prstGeom>
          </p:spPr>
        </p:pic>
        <p:pic>
          <p:nvPicPr>
            <p:cNvPr id="38" name="Graphic 37" descr="Clock">
              <a:extLst>
                <a:ext uri="{FF2B5EF4-FFF2-40B4-BE49-F238E27FC236}">
                  <a16:creationId xmlns:a16="http://schemas.microsoft.com/office/drawing/2014/main" id="{C5F2FD95-2A3B-4218-A5F4-88460672B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23618" y="4157050"/>
              <a:ext cx="562280" cy="56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8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5552-7410-40BF-ADA0-BE8A9AE6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        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Cleanliness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2B18A-18A9-4CFA-A2C2-8C7F8BE19B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907" t="43070" r="24393" b="46568"/>
          <a:stretch/>
        </p:blipFill>
        <p:spPr>
          <a:xfrm>
            <a:off x="808037" y="610944"/>
            <a:ext cx="684907" cy="77963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3826D6-9160-4B13-813F-FBB091CF7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50950"/>
              </p:ext>
            </p:extLst>
          </p:nvPr>
        </p:nvGraphicFramePr>
        <p:xfrm>
          <a:off x="870786" y="1705166"/>
          <a:ext cx="7505700" cy="30330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85436">
                  <a:extLst>
                    <a:ext uri="{9D8B030D-6E8A-4147-A177-3AD203B41FA5}">
                      <a16:colId xmlns:a16="http://schemas.microsoft.com/office/drawing/2014/main" val="996156524"/>
                    </a:ext>
                  </a:extLst>
                </a:gridCol>
                <a:gridCol w="3720264">
                  <a:extLst>
                    <a:ext uri="{9D8B030D-6E8A-4147-A177-3AD203B41FA5}">
                      <a16:colId xmlns:a16="http://schemas.microsoft.com/office/drawing/2014/main" val="2937005734"/>
                    </a:ext>
                  </a:extLst>
                </a:gridCol>
              </a:tblGrid>
              <a:tr h="426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FSA recommends…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Reported behaviour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449285"/>
                  </a:ext>
                </a:extLst>
              </a:tr>
              <a:tr h="26070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Washing hands thoroughly with soap and warm water before cooking and after touching the bin, going to the toilet, handling pets or handling raw food.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86% reported always washing their hands before starting to prepare or cook food.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78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02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C665-C2AA-4012-85E5-27BAC634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         Cooking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90C0D-B9DD-4E84-B56C-D0CCD2E118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037" t="68028" r="55263" b="21610"/>
          <a:stretch/>
        </p:blipFill>
        <p:spPr>
          <a:xfrm>
            <a:off x="808037" y="610943"/>
            <a:ext cx="684906" cy="77963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B7108A-4EB8-4935-B9EF-D0D014843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45592"/>
              </p:ext>
            </p:extLst>
          </p:nvPr>
        </p:nvGraphicFramePr>
        <p:xfrm>
          <a:off x="830263" y="1677455"/>
          <a:ext cx="7505700" cy="37258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6719">
                  <a:extLst>
                    <a:ext uri="{9D8B030D-6E8A-4147-A177-3AD203B41FA5}">
                      <a16:colId xmlns:a16="http://schemas.microsoft.com/office/drawing/2014/main" val="996156524"/>
                    </a:ext>
                  </a:extLst>
                </a:gridCol>
                <a:gridCol w="4428981">
                  <a:extLst>
                    <a:ext uri="{9D8B030D-6E8A-4147-A177-3AD203B41FA5}">
                      <a16:colId xmlns:a16="http://schemas.microsoft.com/office/drawing/2014/main" val="2937005734"/>
                    </a:ext>
                  </a:extLst>
                </a:gridCol>
              </a:tblGrid>
              <a:tr h="475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FSA recommends…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Reported behaviour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449285"/>
                  </a:ext>
                </a:extLst>
              </a:tr>
              <a:tr h="325035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Poultry and other meats should be cooked all the way through until there is no pink meat and any juices run clear.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Raw meat and fish should </a:t>
                      </a:r>
                      <a:r>
                        <a:rPr lang="en-GB" sz="1600" b="1" dirty="0"/>
                        <a:t>not</a:t>
                      </a:r>
                      <a:r>
                        <a:rPr lang="en-GB" sz="1600" dirty="0"/>
                        <a:t> be washed prior to cooking.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The proportions of respondents who reported that they never ate meat or meat products if the meat was pink or had pink/red juices varied by food type (from 60% for burgers to 89% for chicken or turkey).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40% reported washing raw chicken at least sometimes (54% in Wave 3).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78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87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D55F-DBE8-4879-9CA1-1545B450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Chilling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2E33F-35E1-4520-9F97-A4DB831D9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9119" t="55936" r="45180" b="33805"/>
          <a:stretch/>
        </p:blipFill>
        <p:spPr>
          <a:xfrm>
            <a:off x="808037" y="614819"/>
            <a:ext cx="684907" cy="77188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361E57-D81B-40CF-834C-26B629686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922016"/>
              </p:ext>
            </p:extLst>
          </p:nvPr>
        </p:nvGraphicFramePr>
        <p:xfrm>
          <a:off x="870785" y="1566618"/>
          <a:ext cx="7505700" cy="38499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5436">
                  <a:extLst>
                    <a:ext uri="{9D8B030D-6E8A-4147-A177-3AD203B41FA5}">
                      <a16:colId xmlns:a16="http://schemas.microsoft.com/office/drawing/2014/main" val="996156524"/>
                    </a:ext>
                  </a:extLst>
                </a:gridCol>
                <a:gridCol w="3720264">
                  <a:extLst>
                    <a:ext uri="{9D8B030D-6E8A-4147-A177-3AD203B41FA5}">
                      <a16:colId xmlns:a16="http://schemas.microsoft.com/office/drawing/2014/main" val="2937005734"/>
                    </a:ext>
                  </a:extLst>
                </a:gridCol>
              </a:tblGrid>
              <a:tr h="4725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FSA recommends…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Reported behaviour / knowledge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449285"/>
                  </a:ext>
                </a:extLst>
              </a:tr>
              <a:tr h="337737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Setting fridge temperatures to below 5°C to help stop food poisoning bacteria from growing in food.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Defrosting food slowly overnight in the refrigerator or using a microwave oven.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The majority of respondents thought a fridge should be between 0 and 5°C.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The method for defrosting meat reported by the majority of respondents was leaving meat or fish at room temperature.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78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238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7C2E-4417-49ED-B1A3-F0DD81C8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Avoiding Cross Contamination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FB5AB-CA80-48E7-9C63-27A9B440D8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6151" t="68028" r="48149" b="21610"/>
          <a:stretch/>
        </p:blipFill>
        <p:spPr>
          <a:xfrm>
            <a:off x="821892" y="610943"/>
            <a:ext cx="684906" cy="77963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E174CA-7DD2-4BB2-903E-8C7DFF864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31672"/>
              </p:ext>
            </p:extLst>
          </p:nvPr>
        </p:nvGraphicFramePr>
        <p:xfrm>
          <a:off x="870785" y="1566620"/>
          <a:ext cx="7505700" cy="37997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85436">
                  <a:extLst>
                    <a:ext uri="{9D8B030D-6E8A-4147-A177-3AD203B41FA5}">
                      <a16:colId xmlns:a16="http://schemas.microsoft.com/office/drawing/2014/main" val="996156524"/>
                    </a:ext>
                  </a:extLst>
                </a:gridCol>
                <a:gridCol w="3720264">
                  <a:extLst>
                    <a:ext uri="{9D8B030D-6E8A-4147-A177-3AD203B41FA5}">
                      <a16:colId xmlns:a16="http://schemas.microsoft.com/office/drawing/2014/main" val="2937005734"/>
                    </a:ext>
                  </a:extLst>
                </a:gridCol>
              </a:tblGrid>
              <a:tr h="5007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FSA recommends…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Reported behaviour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449285"/>
                  </a:ext>
                </a:extLst>
              </a:tr>
              <a:tr h="329898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Using different chopping boards for raw and ready-to-eat foods.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Storing raw meat separately from ready-to-eat food and in sealed containers at the bottom of the fridge, to avoid dripping onto other food.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46% said they always used different chopping boards for different foods.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60% reported that they stored raw meat and poultry on the bottom shelf of the fridge.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78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304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EC88-2FE7-40F2-9666-DEE71281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22925"/>
            <a:ext cx="6735763" cy="95567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Use-by dates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F4F4B5-57C7-4E3F-B77C-3275B6C6B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27594"/>
              </p:ext>
            </p:extLst>
          </p:nvPr>
        </p:nvGraphicFramePr>
        <p:xfrm>
          <a:off x="808037" y="1492948"/>
          <a:ext cx="7606290" cy="34616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54727">
                  <a:extLst>
                    <a:ext uri="{9D8B030D-6E8A-4147-A177-3AD203B41FA5}">
                      <a16:colId xmlns:a16="http://schemas.microsoft.com/office/drawing/2014/main" val="2407233830"/>
                    </a:ext>
                  </a:extLst>
                </a:gridCol>
                <a:gridCol w="3851563">
                  <a:extLst>
                    <a:ext uri="{9D8B030D-6E8A-4147-A177-3AD203B41FA5}">
                      <a16:colId xmlns:a16="http://schemas.microsoft.com/office/drawing/2014/main" val="2659433355"/>
                    </a:ext>
                  </a:extLst>
                </a:gridCol>
              </a:tblGrid>
              <a:tr h="489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FSA recommends…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Reported behaviour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13759"/>
                  </a:ext>
                </a:extLst>
              </a:tr>
              <a:tr h="28113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Food is not eaten after the use-by date (this is the best indicator of whether food is safe to eat).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70% of respondents reported that they always checked use-by dates when </a:t>
                      </a:r>
                      <a:r>
                        <a:rPr lang="en-GB" sz="1600" b="1" dirty="0"/>
                        <a:t>buying food</a:t>
                      </a:r>
                      <a:r>
                        <a:rPr lang="en-GB" sz="1600" dirty="0"/>
                        <a:t>, regardless of food type. </a:t>
                      </a:r>
                    </a:p>
                    <a:p>
                      <a:pPr marL="285750" indent="-28575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6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61% of respondents reported that they always checked the date when </a:t>
                      </a:r>
                      <a:r>
                        <a:rPr lang="en-GB" sz="1600" b="1" dirty="0"/>
                        <a:t>cooking/preparing </a:t>
                      </a:r>
                      <a:r>
                        <a:rPr lang="en-GB" sz="1600" dirty="0"/>
                        <a:t>food.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763743"/>
                  </a:ext>
                </a:extLst>
              </a:tr>
            </a:tbl>
          </a:graphicData>
        </a:graphic>
      </p:graphicFrame>
      <p:pic>
        <p:nvPicPr>
          <p:cNvPr id="12" name="Graphic 11" descr="Label">
            <a:extLst>
              <a:ext uri="{FF2B5EF4-FFF2-40B4-BE49-F238E27FC236}">
                <a16:creationId xmlns:a16="http://schemas.microsoft.com/office/drawing/2014/main" id="{A61A3EFE-7271-4623-8058-7F44AC89DE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148" y="550736"/>
            <a:ext cx="900052" cy="9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6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647E-9AB0-4AB5-9E2B-FFA328DC6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2" y="522925"/>
            <a:ext cx="8313738" cy="955675"/>
          </a:xfrm>
        </p:spPr>
        <p:txBody>
          <a:bodyPr/>
          <a:lstStyle/>
          <a:p>
            <a:r>
              <a:rPr lang="en-GB" dirty="0"/>
              <a:t>Food Safety – Index of Recommended Practice (IRP)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2AFD-2E77-4128-8AC1-A5A967CF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758" y="1922927"/>
            <a:ext cx="6039853" cy="37186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Overall measure of food hygiene knowledge &amp; behaviours.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Each item scores 1 (in line with recommended practice) or 0 (</a:t>
            </a:r>
            <a:r>
              <a:rPr lang="en-GB" b="1" dirty="0"/>
              <a:t>not</a:t>
            </a:r>
            <a:r>
              <a:rPr lang="en-GB" dirty="0"/>
              <a:t> in line with recommended practice).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Overall score converted to a score out of 100.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Higher score = more reported behaviours in line with recommended food safety practice.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D95EE2-A13B-4C5D-A7C4-05D23F588480}"/>
              </a:ext>
            </a:extLst>
          </p:cNvPr>
          <p:cNvGrpSpPr/>
          <p:nvPr/>
        </p:nvGrpSpPr>
        <p:grpSpPr>
          <a:xfrm>
            <a:off x="973639" y="1654768"/>
            <a:ext cx="842429" cy="3098438"/>
            <a:chOff x="1575773" y="1975119"/>
            <a:chExt cx="699151" cy="30863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12BAEA-1923-46AA-ABEC-E3F151355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9907" t="43070" r="24393" b="46568"/>
            <a:stretch/>
          </p:blipFill>
          <p:spPr>
            <a:xfrm>
              <a:off x="1590017" y="1975119"/>
              <a:ext cx="684907" cy="77963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BACEB81-35CF-4FBB-9836-A8792F1EBE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9119" t="55936" r="45180" b="33805"/>
            <a:stretch/>
          </p:blipFill>
          <p:spPr>
            <a:xfrm>
              <a:off x="1575773" y="3522147"/>
              <a:ext cx="684907" cy="77188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49CCA9-DC01-4212-89DE-0BAD530C9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9037" t="68028" r="55263" b="21610"/>
            <a:stretch/>
          </p:blipFill>
          <p:spPr>
            <a:xfrm>
              <a:off x="1590017" y="2754754"/>
              <a:ext cx="684906" cy="77963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5AED37-CC7A-43DE-8A35-A3B7BD178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6151" t="68028" r="48149" b="21610"/>
            <a:stretch/>
          </p:blipFill>
          <p:spPr>
            <a:xfrm>
              <a:off x="1575774" y="4281789"/>
              <a:ext cx="684906" cy="779637"/>
            </a:xfrm>
            <a:prstGeom prst="rect">
              <a:avLst/>
            </a:prstGeom>
          </p:spPr>
        </p:pic>
      </p:grpSp>
      <p:pic>
        <p:nvPicPr>
          <p:cNvPr id="13" name="Graphic 12" descr="Label">
            <a:extLst>
              <a:ext uri="{FF2B5EF4-FFF2-40B4-BE49-F238E27FC236}">
                <a16:creationId xmlns:a16="http://schemas.microsoft.com/office/drawing/2014/main" id="{448B7304-C631-4660-8E69-2D9A1263645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2347" y="4733133"/>
            <a:ext cx="900052" cy="9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6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A465-4B98-4BB1-BC97-322B89F3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Safety – Findings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7006E0D-6C32-480C-A40C-9620FC650451}"/>
              </a:ext>
            </a:extLst>
          </p:cNvPr>
          <p:cNvSpPr txBox="1">
            <a:spLocks/>
          </p:cNvSpPr>
          <p:nvPr/>
        </p:nvSpPr>
        <p:spPr bwMode="auto">
          <a:xfrm>
            <a:off x="2100574" y="2192644"/>
            <a:ext cx="2552659" cy="1746438"/>
          </a:xfrm>
          <a:prstGeom prst="rect">
            <a:avLst/>
          </a:prstGeom>
          <a:solidFill>
            <a:srgbClr val="9E218A">
              <a:alpha val="32941"/>
            </a:srgb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2" indent="-1588" algn="ctr"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pPr marL="180975" lvl="2" indent="-1588" algn="ctr">
              <a:buNone/>
            </a:pPr>
            <a:r>
              <a:rPr lang="en-GB" sz="1400" dirty="0">
                <a:solidFill>
                  <a:schemeClr val="tx1"/>
                </a:solidFill>
              </a:rPr>
              <a:t>Women had a higher IRP than men.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2DDC353-02B0-451A-8C66-9283CDE3E5EE}"/>
              </a:ext>
            </a:extLst>
          </p:cNvPr>
          <p:cNvSpPr txBox="1">
            <a:spLocks/>
          </p:cNvSpPr>
          <p:nvPr/>
        </p:nvSpPr>
        <p:spPr bwMode="auto">
          <a:xfrm>
            <a:off x="4780418" y="2183217"/>
            <a:ext cx="2596007" cy="1763483"/>
          </a:xfrm>
          <a:prstGeom prst="rect">
            <a:avLst/>
          </a:prstGeom>
          <a:solidFill>
            <a:srgbClr val="0080B1">
              <a:alpha val="50196"/>
            </a:srgb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>
              <a:lnSpc>
                <a:spcPct val="100000"/>
              </a:lnSpc>
            </a:pPr>
            <a:endParaRPr lang="en-GB" sz="1600" b="1" dirty="0">
              <a:solidFill>
                <a:schemeClr val="bg1"/>
              </a:solidFill>
            </a:endParaRPr>
          </a:p>
          <a:p>
            <a:pPr marL="180975" algn="ctr"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</a:rPr>
              <a:t>Lower IRP scores were seen in the oldest age group (75+) and men aged 25-34.</a:t>
            </a:r>
          </a:p>
          <a:p>
            <a:pPr marL="180975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</a:rPr>
              <a:t> </a:t>
            </a:r>
          </a:p>
          <a:p>
            <a:pPr lvl="2" indent="0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1A620F9-A804-4B8E-94CE-3EEA24CD41D9}"/>
              </a:ext>
            </a:extLst>
          </p:cNvPr>
          <p:cNvSpPr txBox="1">
            <a:spLocks/>
          </p:cNvSpPr>
          <p:nvPr/>
        </p:nvSpPr>
        <p:spPr bwMode="auto">
          <a:xfrm>
            <a:off x="3452718" y="4086291"/>
            <a:ext cx="2585798" cy="1845878"/>
          </a:xfrm>
          <a:prstGeom prst="rect">
            <a:avLst/>
          </a:prstGeom>
          <a:solidFill>
            <a:srgbClr val="00B2A9">
              <a:alpha val="50196"/>
            </a:srgb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>
              <a:lnSpc>
                <a:spcPct val="100000"/>
              </a:lnSpc>
            </a:pPr>
            <a:endParaRPr lang="en-GB" sz="1600" dirty="0">
              <a:solidFill>
                <a:schemeClr val="bg1"/>
              </a:solidFill>
            </a:endParaRPr>
          </a:p>
          <a:p>
            <a:pPr marL="180975" algn="ctr"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</a:rPr>
              <a:t>Those living on their own (particularly men) had a lower IRP than those living with others.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F481B00-4E17-4DDC-BCB5-C4D08A2B111C}"/>
              </a:ext>
            </a:extLst>
          </p:cNvPr>
          <p:cNvSpPr txBox="1">
            <a:spLocks/>
          </p:cNvSpPr>
          <p:nvPr/>
        </p:nvSpPr>
        <p:spPr bwMode="auto">
          <a:xfrm>
            <a:off x="6188282" y="4073023"/>
            <a:ext cx="2596007" cy="1867901"/>
          </a:xfrm>
          <a:prstGeom prst="rect">
            <a:avLst/>
          </a:prstGeom>
          <a:solidFill>
            <a:srgbClr val="FF1C3B">
              <a:alpha val="50196"/>
            </a:srgb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>
              <a:lnSpc>
                <a:spcPct val="100000"/>
              </a:lnSpc>
            </a:pPr>
            <a:endParaRPr lang="en-GB" sz="1600" dirty="0">
              <a:solidFill>
                <a:schemeClr val="bg1"/>
              </a:solidFill>
            </a:endParaRPr>
          </a:p>
          <a:p>
            <a:pPr marL="180975" lvl="2" indent="0" algn="ctr">
              <a:buNone/>
            </a:pPr>
            <a:r>
              <a:rPr lang="en-GB" sz="1400" dirty="0">
                <a:solidFill>
                  <a:schemeClr val="tx1"/>
                </a:solidFill>
              </a:rPr>
              <a:t>Those who were unemployed had the lowest IRP score. </a:t>
            </a:r>
          </a:p>
          <a:p>
            <a:pPr marL="180975" lvl="2" indent="0" algn="ctr"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pPr marL="180975" lvl="2" indent="0" algn="ctr"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pPr marL="180975" lvl="2" indent="0" algn="ctr">
              <a:buNone/>
            </a:pPr>
            <a:r>
              <a:rPr lang="en-GB" sz="1400" dirty="0">
                <a:solidFill>
                  <a:schemeClr val="tx1"/>
                </a:solidFill>
              </a:rPr>
              <a:t>Those who were in work had the highest.  </a:t>
            </a:r>
          </a:p>
          <a:p>
            <a:pPr lvl="2" indent="0"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lvl="2" indent="0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3729D87-E510-47CA-8E4E-A73B4F4BF884}"/>
              </a:ext>
            </a:extLst>
          </p:cNvPr>
          <p:cNvSpPr txBox="1">
            <a:spLocks/>
          </p:cNvSpPr>
          <p:nvPr/>
        </p:nvSpPr>
        <p:spPr bwMode="auto">
          <a:xfrm>
            <a:off x="717154" y="4070157"/>
            <a:ext cx="2585798" cy="1845878"/>
          </a:xfrm>
          <a:prstGeom prst="rect">
            <a:avLst/>
          </a:prstGeom>
          <a:solidFill>
            <a:srgbClr val="FDB913">
              <a:alpha val="49804"/>
            </a:srgb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algn="ctr">
              <a:lnSpc>
                <a:spcPct val="100000"/>
              </a:lnSpc>
            </a:pPr>
            <a:endParaRPr lang="en-GB" sz="1600" b="1" dirty="0">
              <a:solidFill>
                <a:schemeClr val="bg1"/>
              </a:solidFill>
            </a:endParaRPr>
          </a:p>
          <a:p>
            <a:pPr marL="84138" algn="ctr"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</a:rPr>
              <a:t>Single / separated / divorced /  widowed people had lower IRP than those married / in a civil partnership / living with partner. 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2B19933-16C1-4139-A451-FFCB920A8856}"/>
              </a:ext>
            </a:extLst>
          </p:cNvPr>
          <p:cNvSpPr txBox="1">
            <a:spLocks/>
          </p:cNvSpPr>
          <p:nvPr/>
        </p:nvSpPr>
        <p:spPr bwMode="auto">
          <a:xfrm>
            <a:off x="793596" y="1159730"/>
            <a:ext cx="6281459" cy="7656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/>
            <a:endParaRPr lang="en-GB" sz="1600" dirty="0"/>
          </a:p>
          <a:p>
            <a:pPr marL="369888" indent="-285750">
              <a:buFont typeface="Arial" panose="020B0604020202020204" pitchFamily="34" charset="0"/>
              <a:buChar char="•"/>
            </a:pPr>
            <a:r>
              <a:rPr lang="en-GB" dirty="0"/>
              <a:t>In wave 4 the average IRP score was </a:t>
            </a:r>
            <a:r>
              <a:rPr lang="en-GB" b="1" dirty="0"/>
              <a:t>67</a:t>
            </a:r>
            <a:r>
              <a:rPr lang="en-GB" dirty="0"/>
              <a:t> (64 in wave 1).</a:t>
            </a:r>
          </a:p>
        </p:txBody>
      </p:sp>
      <p:pic>
        <p:nvPicPr>
          <p:cNvPr id="15" name="Graphic 14" descr="Person with Cane">
            <a:extLst>
              <a:ext uri="{FF2B5EF4-FFF2-40B4-BE49-F238E27FC236}">
                <a16:creationId xmlns:a16="http://schemas.microsoft.com/office/drawing/2014/main" id="{F709AE8B-6BEB-4C1C-8839-AF7340B3D6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7338" y="2516115"/>
            <a:ext cx="1342355" cy="134235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40D8850-C3CC-4020-8602-3ED7E180B18F}"/>
              </a:ext>
            </a:extLst>
          </p:cNvPr>
          <p:cNvGrpSpPr/>
          <p:nvPr/>
        </p:nvGrpSpPr>
        <p:grpSpPr>
          <a:xfrm>
            <a:off x="2413262" y="2633393"/>
            <a:ext cx="2158738" cy="1241739"/>
            <a:chOff x="7548848" y="2278058"/>
            <a:chExt cx="1397537" cy="768365"/>
          </a:xfrm>
          <a:solidFill>
            <a:srgbClr val="761968">
              <a:alpha val="30196"/>
            </a:srgbClr>
          </a:solidFill>
        </p:grpSpPr>
        <p:pic>
          <p:nvPicPr>
            <p:cNvPr id="23" name="Graphic 22" descr="Male">
              <a:extLst>
                <a:ext uri="{FF2B5EF4-FFF2-40B4-BE49-F238E27FC236}">
                  <a16:creationId xmlns:a16="http://schemas.microsoft.com/office/drawing/2014/main" id="{75C00B18-4811-4D43-98C4-3F37DCA4A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48848" y="2278058"/>
              <a:ext cx="747847" cy="747847"/>
            </a:xfrm>
            <a:prstGeom prst="rect">
              <a:avLst/>
            </a:prstGeom>
          </p:spPr>
        </p:pic>
        <p:pic>
          <p:nvPicPr>
            <p:cNvPr id="25" name="Graphic 24" descr="Female">
              <a:extLst>
                <a:ext uri="{FF2B5EF4-FFF2-40B4-BE49-F238E27FC236}">
                  <a16:creationId xmlns:a16="http://schemas.microsoft.com/office/drawing/2014/main" id="{D6B83A6A-8126-48BD-A7FE-284CF77FF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21777" y="2321815"/>
              <a:ext cx="724608" cy="724608"/>
            </a:xfrm>
            <a:prstGeom prst="rect">
              <a:avLst/>
            </a:prstGeom>
          </p:spPr>
        </p:pic>
      </p:grpSp>
      <p:pic>
        <p:nvPicPr>
          <p:cNvPr id="27" name="Graphic 26" descr="House">
            <a:extLst>
              <a:ext uri="{FF2B5EF4-FFF2-40B4-BE49-F238E27FC236}">
                <a16:creationId xmlns:a16="http://schemas.microsoft.com/office/drawing/2014/main" id="{5B5B94B1-628B-412B-B3C8-AE4CCD39CA8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5837" y="4351422"/>
            <a:ext cx="1619038" cy="1619038"/>
          </a:xfrm>
          <a:prstGeom prst="rect">
            <a:avLst/>
          </a:prstGeom>
        </p:spPr>
      </p:pic>
      <p:pic>
        <p:nvPicPr>
          <p:cNvPr id="30" name="Graphic 29" descr="Man and Woman">
            <a:extLst>
              <a:ext uri="{FF2B5EF4-FFF2-40B4-BE49-F238E27FC236}">
                <a16:creationId xmlns:a16="http://schemas.microsoft.com/office/drawing/2014/main" id="{8C1CF8C0-D1BD-4A0C-B969-A159F08D4EB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73994" y="4428854"/>
            <a:ext cx="1541606" cy="1541606"/>
          </a:xfrm>
          <a:prstGeom prst="rect">
            <a:avLst/>
          </a:prstGeom>
        </p:spPr>
      </p:pic>
      <p:pic>
        <p:nvPicPr>
          <p:cNvPr id="7168" name="Graphic 7167" descr="Briefcase">
            <a:extLst>
              <a:ext uri="{FF2B5EF4-FFF2-40B4-BE49-F238E27FC236}">
                <a16:creationId xmlns:a16="http://schemas.microsoft.com/office/drawing/2014/main" id="{B9DB6EF5-8C95-4968-B73E-94F1AFE7040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58781" y="4586549"/>
            <a:ext cx="1388390" cy="13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2483-099F-47E2-93FE-2925D9C1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1A05-8F38-420E-9757-F6A3CC89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Who we 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About Food and You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Methodology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Key findings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the findings are used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2646413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A285-9CF3-4A40-B3A1-FE0E4248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Safety – Sources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EE368-19AB-4039-95F5-917E077B0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810" y="1929276"/>
            <a:ext cx="3825959" cy="3809822"/>
          </a:xfrm>
        </p:spPr>
        <p:txBody>
          <a:bodyPr/>
          <a:lstStyle/>
          <a:p>
            <a:r>
              <a:rPr lang="en-GB" dirty="0"/>
              <a:t>Family and friends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Product’s packaging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The internet </a:t>
            </a:r>
          </a:p>
        </p:txBody>
      </p:sp>
      <p:pic>
        <p:nvPicPr>
          <p:cNvPr id="5" name="Graphic 4" descr="Internet">
            <a:extLst>
              <a:ext uri="{FF2B5EF4-FFF2-40B4-BE49-F238E27FC236}">
                <a16:creationId xmlns:a16="http://schemas.microsoft.com/office/drawing/2014/main" id="{4DDBB117-E9D8-40C4-9219-5D63D58FC1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2980" y="4126396"/>
            <a:ext cx="914400" cy="914400"/>
          </a:xfrm>
          <a:prstGeom prst="rect">
            <a:avLst/>
          </a:prstGeom>
        </p:spPr>
      </p:pic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F1545D65-7CE8-4949-B434-045E593A1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7600" y="1741304"/>
            <a:ext cx="914400" cy="914400"/>
          </a:xfrm>
          <a:prstGeom prst="rect">
            <a:avLst/>
          </a:prstGeom>
        </p:spPr>
      </p:pic>
      <p:pic>
        <p:nvPicPr>
          <p:cNvPr id="9" name="Graphic 8" descr="Tag">
            <a:extLst>
              <a:ext uri="{FF2B5EF4-FFF2-40B4-BE49-F238E27FC236}">
                <a16:creationId xmlns:a16="http://schemas.microsoft.com/office/drawing/2014/main" id="{7C12115D-E98F-46C4-A487-D96E93F584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614545">
            <a:off x="3693907" y="29338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4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1AFF-D2C9-4B3A-85FB-152AAE7A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Allergies &amp; Intolerance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35046-3F34-49D3-841A-0C3B0FA5D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76" y="1665514"/>
            <a:ext cx="5233880" cy="44849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15% had suffered an </a:t>
            </a:r>
            <a:r>
              <a:rPr lang="en-GB" b="1" dirty="0"/>
              <a:t>adverse reaction </a:t>
            </a:r>
            <a:r>
              <a:rPr lang="en-GB" dirty="0"/>
              <a:t>when eating certain foods.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Majority not been clinically diagnosed.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D6CB0D-8A82-4697-B4A3-F016085CE64D}"/>
              </a:ext>
            </a:extLst>
          </p:cNvPr>
          <p:cNvSpPr/>
          <p:nvPr/>
        </p:nvSpPr>
        <p:spPr>
          <a:xfrm>
            <a:off x="5851926" y="901658"/>
            <a:ext cx="2889598" cy="304698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Common foods people had an adverse reaction to were:</a:t>
            </a:r>
          </a:p>
          <a:p>
            <a:pPr marL="642938" lvl="2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722312" lvl="3"/>
            <a:r>
              <a:rPr lang="en-GB" sz="1400" dirty="0">
                <a:solidFill>
                  <a:schemeClr val="bg1"/>
                </a:solidFill>
              </a:rPr>
              <a:t>Cows’ milk and cows’ milk products</a:t>
            </a:r>
          </a:p>
          <a:p>
            <a:pPr marL="550862" lvl="2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722312" lvl="3"/>
            <a:r>
              <a:rPr lang="en-GB" sz="1400" dirty="0">
                <a:solidFill>
                  <a:schemeClr val="bg1"/>
                </a:solidFill>
              </a:rPr>
              <a:t>Cereals containing gluten </a:t>
            </a:r>
          </a:p>
          <a:p>
            <a:pPr marL="550862" lvl="2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722312" lvl="3"/>
            <a:r>
              <a:rPr lang="en-GB" sz="1400" dirty="0">
                <a:solidFill>
                  <a:schemeClr val="bg1"/>
                </a:solidFill>
              </a:rPr>
              <a:t>Molluscs e.g. mussels, oysters </a:t>
            </a:r>
          </a:p>
          <a:p>
            <a:pPr marL="550862" lvl="2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7" name="Graphic 6" descr="Cow">
            <a:extLst>
              <a:ext uri="{FF2B5EF4-FFF2-40B4-BE49-F238E27FC236}">
                <a16:creationId xmlns:a16="http://schemas.microsoft.com/office/drawing/2014/main" id="{1699A895-C9B4-4D0D-AAAB-58FC9887A6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3453" y="1797343"/>
            <a:ext cx="591529" cy="591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6364EC-83A3-4507-8907-DE49FA591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12" t="42250" r="42208" b="18132"/>
          <a:stretch/>
        </p:blipFill>
        <p:spPr>
          <a:xfrm>
            <a:off x="164681" y="3814514"/>
            <a:ext cx="5224462" cy="2981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7D1C95-4A0F-4CBE-BD26-35BC58DDB1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503" t="71465" r="22977" b="20648"/>
          <a:stretch/>
        </p:blipFill>
        <p:spPr>
          <a:xfrm>
            <a:off x="5636357" y="5107667"/>
            <a:ext cx="2184170" cy="656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060796-FA44-4E97-9CC9-A7E67FB3B4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052" b="69598" l="56487" r="60299">
                        <a14:foregroundMark x1="56823" y1="66667" x2="56823" y2="66667"/>
                        <a14:foregroundMark x1="59531" y1="66204" x2="59531" y2="6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6011" t="58859" r="39224" b="29209"/>
          <a:stretch/>
        </p:blipFill>
        <p:spPr>
          <a:xfrm>
            <a:off x="6003453" y="2230504"/>
            <a:ext cx="528173" cy="743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125909-DD2B-4F93-B1D1-590A6529CE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9664" r="91597">
                        <a14:foregroundMark x1="44118" y1="27200" x2="44118" y2="27200"/>
                        <a14:foregroundMark x1="55042" y1="38800" x2="55042" y2="38800"/>
                        <a14:foregroundMark x1="57143" y1="66400" x2="57983" y2="66400"/>
                        <a14:foregroundMark x1="90336" y1="64400" x2="91597" y2="64800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315" y="3113528"/>
            <a:ext cx="559851" cy="5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9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C7C4-AD21-4B1E-B7C9-0C91E566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Allergies &amp; Intolerance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BE468-5BAF-4F87-B5B7-239DE7A86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19" t="34339" r="21191" b="25661"/>
          <a:stretch/>
        </p:blipFill>
        <p:spPr>
          <a:xfrm>
            <a:off x="484073" y="2366316"/>
            <a:ext cx="8659927" cy="32183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F47A49-5EBC-4FD1-81A8-70FB1A9F135E}"/>
              </a:ext>
            </a:extLst>
          </p:cNvPr>
          <p:cNvSpPr/>
          <p:nvPr/>
        </p:nvSpPr>
        <p:spPr>
          <a:xfrm>
            <a:off x="808036" y="1505609"/>
            <a:ext cx="7830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150"/>
                </a:solidFill>
              </a:rPr>
              <a:t>58% of those with an allergy said it had started before the age of 18.</a:t>
            </a:r>
          </a:p>
        </p:txBody>
      </p:sp>
    </p:spTree>
    <p:extLst>
      <p:ext uri="{BB962C8B-B14F-4D97-AF65-F5344CB8AC3E}">
        <p14:creationId xmlns:p14="http://schemas.microsoft.com/office/powerpoint/2010/main" val="1087729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AA53-A927-4241-B525-087C3ED7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2" y="522925"/>
            <a:ext cx="7505701" cy="955675"/>
          </a:xfrm>
        </p:spPr>
        <p:txBody>
          <a:bodyPr/>
          <a:lstStyle/>
          <a:p>
            <a:r>
              <a:rPr lang="en-GB" dirty="0"/>
              <a:t>Food Provenance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EB39-8636-4F16-9F7A-BAA0C05A4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37" y="1383808"/>
            <a:ext cx="7985210" cy="8034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Half of respondents prefer to buy food produced in Britain/the UK &amp; Ireland</a:t>
            </a:r>
            <a:r>
              <a:rPr lang="en-GB" b="1" dirty="0"/>
              <a:t>.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8F0EF7-B70A-4CC9-BE4A-1DC2FCD1A3F7}"/>
              </a:ext>
            </a:extLst>
          </p:cNvPr>
          <p:cNvSpPr txBox="1">
            <a:spLocks/>
          </p:cNvSpPr>
          <p:nvPr/>
        </p:nvSpPr>
        <p:spPr bwMode="auto">
          <a:xfrm>
            <a:off x="1828801" y="5474191"/>
            <a:ext cx="6507162" cy="50685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>
              <a:lnSpc>
                <a:spcPct val="100000"/>
              </a:lnSpc>
            </a:pPr>
            <a:r>
              <a:rPr lang="en-GB" sz="1600" dirty="0"/>
              <a:t>Half had </a:t>
            </a:r>
            <a:r>
              <a:rPr lang="en-GB" sz="1600" b="1" dirty="0"/>
              <a:t>greater</a:t>
            </a:r>
            <a:r>
              <a:rPr lang="en-GB" sz="1600" dirty="0"/>
              <a:t> </a:t>
            </a:r>
            <a:r>
              <a:rPr lang="en-GB" sz="1600" b="1" dirty="0"/>
              <a:t>trust</a:t>
            </a:r>
            <a:r>
              <a:rPr lang="en-GB" sz="1600" dirty="0"/>
              <a:t> in the quality of food produced in Britain</a:t>
            </a:r>
          </a:p>
          <a:p>
            <a:pPr lvl="2" indent="0">
              <a:buNone/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CED47FA-7B5D-4B74-BD17-862993116656}"/>
              </a:ext>
            </a:extLst>
          </p:cNvPr>
          <p:cNvSpPr txBox="1">
            <a:spLocks/>
          </p:cNvSpPr>
          <p:nvPr/>
        </p:nvSpPr>
        <p:spPr bwMode="auto">
          <a:xfrm>
            <a:off x="1828800" y="4524681"/>
            <a:ext cx="6507163" cy="5788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lvl="2" indent="0">
              <a:buNone/>
            </a:pPr>
            <a:r>
              <a:rPr lang="en-GB" dirty="0"/>
              <a:t>Most neither agreed nor disagreed that food produced in Britain </a:t>
            </a:r>
            <a:r>
              <a:rPr lang="en-GB" b="1" dirty="0"/>
              <a:t>tastes better </a:t>
            </a:r>
            <a:r>
              <a:rPr lang="en-GB" dirty="0"/>
              <a:t>than imported food</a:t>
            </a:r>
          </a:p>
          <a:p>
            <a:pPr lvl="2" indent="0">
              <a:buNone/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41EAC1A-826E-48C9-B2D4-56E0B05E9C80}"/>
              </a:ext>
            </a:extLst>
          </p:cNvPr>
          <p:cNvSpPr txBox="1">
            <a:spLocks/>
          </p:cNvSpPr>
          <p:nvPr/>
        </p:nvSpPr>
        <p:spPr bwMode="auto">
          <a:xfrm>
            <a:off x="1828799" y="2666537"/>
            <a:ext cx="6507163" cy="55267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lvl="2" indent="0">
              <a:buNone/>
            </a:pPr>
            <a:r>
              <a:rPr lang="en-GB" dirty="0"/>
              <a:t>89% agreed </a:t>
            </a:r>
            <a:r>
              <a:rPr lang="en-GB" b="1" dirty="0"/>
              <a:t>supporting farmers</a:t>
            </a:r>
            <a:r>
              <a:rPr lang="en-GB" dirty="0"/>
              <a:t> is important</a:t>
            </a:r>
          </a:p>
          <a:p>
            <a:pPr lvl="2" indent="0">
              <a:buNone/>
            </a:pPr>
            <a:endParaRPr lang="en-GB" sz="1100" dirty="0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9676B6C4-F36C-43A3-A693-0CE5F17D3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007" y="647741"/>
            <a:ext cx="668548" cy="6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3B5B40E-5733-4AD0-9CE1-9A31CCCB37CB}"/>
              </a:ext>
            </a:extLst>
          </p:cNvPr>
          <p:cNvSpPr txBox="1">
            <a:spLocks/>
          </p:cNvSpPr>
          <p:nvPr/>
        </p:nvSpPr>
        <p:spPr bwMode="auto">
          <a:xfrm>
            <a:off x="1828800" y="3497026"/>
            <a:ext cx="6964447" cy="8034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>
              <a:lnSpc>
                <a:spcPct val="100000"/>
              </a:lnSpc>
            </a:pPr>
            <a:r>
              <a:rPr lang="en-GB" sz="1600" dirty="0"/>
              <a:t>39% agreed food produced in Britain tends to be </a:t>
            </a:r>
            <a:r>
              <a:rPr lang="en-GB" sz="1600" b="1" dirty="0"/>
              <a:t>more expensive </a:t>
            </a:r>
            <a:r>
              <a:rPr lang="en-GB" sz="1600" dirty="0"/>
              <a:t>than food imported from overseas - 47% </a:t>
            </a:r>
            <a:r>
              <a:rPr lang="en-GB" sz="1600" b="1" dirty="0"/>
              <a:t>prepared to pay more </a:t>
            </a:r>
            <a:r>
              <a:rPr lang="en-GB" sz="1600" dirty="0"/>
              <a:t>for it</a:t>
            </a:r>
          </a:p>
          <a:p>
            <a:pPr lvl="2" indent="0">
              <a:buNone/>
            </a:pP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5" name="Graphic 4" descr="Tractor">
            <a:extLst>
              <a:ext uri="{FF2B5EF4-FFF2-40B4-BE49-F238E27FC236}">
                <a16:creationId xmlns:a16="http://schemas.microsoft.com/office/drawing/2014/main" id="{16BCB2CE-2F5F-40FC-A7E8-8049612B7D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623" y="2373088"/>
            <a:ext cx="760766" cy="807840"/>
          </a:xfrm>
          <a:prstGeom prst="rect">
            <a:avLst/>
          </a:prstGeom>
        </p:spPr>
      </p:pic>
      <p:pic>
        <p:nvPicPr>
          <p:cNvPr id="11" name="Graphic 10" descr="Money">
            <a:extLst>
              <a:ext uri="{FF2B5EF4-FFF2-40B4-BE49-F238E27FC236}">
                <a16:creationId xmlns:a16="http://schemas.microsoft.com/office/drawing/2014/main" id="{F3C9663C-5BF0-4FF2-B6B1-B9CB525B5C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175" y="3349020"/>
            <a:ext cx="573661" cy="723316"/>
          </a:xfrm>
          <a:prstGeom prst="rect">
            <a:avLst/>
          </a:prstGeom>
        </p:spPr>
      </p:pic>
      <p:pic>
        <p:nvPicPr>
          <p:cNvPr id="15" name="Graphic 14" descr="Thumbs Up Sign">
            <a:extLst>
              <a:ext uri="{FF2B5EF4-FFF2-40B4-BE49-F238E27FC236}">
                <a16:creationId xmlns:a16="http://schemas.microsoft.com/office/drawing/2014/main" id="{9C23B5D1-F5A9-4189-AC46-83B4A1AB6FE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3041" y="5237081"/>
            <a:ext cx="489927" cy="617739"/>
          </a:xfrm>
          <a:prstGeom prst="rect">
            <a:avLst/>
          </a:prstGeom>
        </p:spPr>
      </p:pic>
      <p:pic>
        <p:nvPicPr>
          <p:cNvPr id="17" name="Graphic 16" descr="Apple">
            <a:extLst>
              <a:ext uri="{FF2B5EF4-FFF2-40B4-BE49-F238E27FC236}">
                <a16:creationId xmlns:a16="http://schemas.microsoft.com/office/drawing/2014/main" id="{5DA4C115-A768-47AD-AD14-8A539244F3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924" y="4345673"/>
            <a:ext cx="640435" cy="5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21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C5EA8-6202-4BDA-94C8-A23E69CC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Provenance – Group differences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92EA2E4-B761-451B-B49C-AA4C108B04F7}"/>
              </a:ext>
            </a:extLst>
          </p:cNvPr>
          <p:cNvSpPr txBox="1">
            <a:spLocks/>
          </p:cNvSpPr>
          <p:nvPr/>
        </p:nvSpPr>
        <p:spPr bwMode="auto">
          <a:xfrm>
            <a:off x="830262" y="1478600"/>
            <a:ext cx="3903418" cy="2039852"/>
          </a:xfrm>
          <a:prstGeom prst="rect">
            <a:avLst/>
          </a:prstGeom>
          <a:solidFill>
            <a:srgbClr val="9E218A">
              <a:alpha val="36863"/>
            </a:srgb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lvl="2" indent="0" algn="ctr">
              <a:buNone/>
            </a:pPr>
            <a:r>
              <a:rPr lang="en-GB" dirty="0">
                <a:solidFill>
                  <a:schemeClr val="tx1"/>
                </a:solidFill>
              </a:rPr>
              <a:t>Women more likely to check where food produced &amp; prefer to buy food produced in Britain.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84512E-5371-429A-8F69-E2FCA9AEFC9F}"/>
              </a:ext>
            </a:extLst>
          </p:cNvPr>
          <p:cNvSpPr txBox="1">
            <a:spLocks/>
          </p:cNvSpPr>
          <p:nvPr/>
        </p:nvSpPr>
        <p:spPr bwMode="auto">
          <a:xfrm>
            <a:off x="830262" y="3643062"/>
            <a:ext cx="3903418" cy="2039852"/>
          </a:xfrm>
          <a:prstGeom prst="rect">
            <a:avLst/>
          </a:prstGeom>
          <a:solidFill>
            <a:srgbClr val="0080B1">
              <a:alpha val="50196"/>
            </a:srgb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lvl="2" indent="0" algn="ctr">
              <a:buNone/>
            </a:pPr>
            <a:r>
              <a:rPr lang="en-GB" dirty="0">
                <a:solidFill>
                  <a:schemeClr val="tx1"/>
                </a:solidFill>
              </a:rPr>
              <a:t>Compared to 16-24 </a:t>
            </a:r>
            <a:r>
              <a:rPr lang="en-GB" dirty="0" err="1">
                <a:solidFill>
                  <a:schemeClr val="tx1"/>
                </a:solidFill>
              </a:rPr>
              <a:t>yr</a:t>
            </a:r>
            <a:r>
              <a:rPr lang="en-GB" dirty="0">
                <a:solidFill>
                  <a:schemeClr val="tx1"/>
                </a:solidFill>
              </a:rPr>
              <a:t> olds, those over 65 prefer to buy, are prepared to pay more, and have greater trust in the quality of, food produced in Britain.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3029869-710B-4720-9FD5-E79828F0EB81}"/>
              </a:ext>
            </a:extLst>
          </p:cNvPr>
          <p:cNvSpPr txBox="1">
            <a:spLocks/>
          </p:cNvSpPr>
          <p:nvPr/>
        </p:nvSpPr>
        <p:spPr bwMode="auto">
          <a:xfrm>
            <a:off x="4849369" y="1467520"/>
            <a:ext cx="3903418" cy="2039852"/>
          </a:xfrm>
          <a:prstGeom prst="rect">
            <a:avLst/>
          </a:prstGeom>
          <a:solidFill>
            <a:srgbClr val="00B2A9">
              <a:alpha val="50196"/>
            </a:srgb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>
              <a:lnSpc>
                <a:spcPct val="100000"/>
              </a:lnSpc>
            </a:pPr>
            <a:endParaRPr lang="en-GB" sz="1600" dirty="0">
              <a:solidFill>
                <a:schemeClr val="bg1"/>
              </a:solidFill>
            </a:endParaRPr>
          </a:p>
          <a:p>
            <a:pPr marL="179388" lvl="2" indent="0" algn="ctr">
              <a:buNone/>
            </a:pPr>
            <a:r>
              <a:rPr lang="en-GB" dirty="0">
                <a:solidFill>
                  <a:schemeClr val="tx1"/>
                </a:solidFill>
              </a:rPr>
              <a:t>Lowest income households less prepared to pay more for food and drink produced in Britain.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A517F21-4B4A-46DF-ADED-D26FF8F102DC}"/>
              </a:ext>
            </a:extLst>
          </p:cNvPr>
          <p:cNvSpPr txBox="1">
            <a:spLocks/>
          </p:cNvSpPr>
          <p:nvPr/>
        </p:nvSpPr>
        <p:spPr bwMode="auto">
          <a:xfrm>
            <a:off x="4849369" y="3648745"/>
            <a:ext cx="3903418" cy="2034170"/>
          </a:xfrm>
          <a:prstGeom prst="rect">
            <a:avLst/>
          </a:prstGeom>
          <a:solidFill>
            <a:srgbClr val="FF1C3B">
              <a:alpha val="50196"/>
            </a:srgb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 algn="ctr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179388" lvl="2" indent="0" algn="ctr">
              <a:buNone/>
            </a:pPr>
            <a:r>
              <a:rPr lang="en-GB" dirty="0">
                <a:solidFill>
                  <a:schemeClr val="tx1"/>
                </a:solidFill>
              </a:rPr>
              <a:t>Households with young children less prepared to pay more for food/drink produced in Britain.</a:t>
            </a:r>
          </a:p>
          <a:p>
            <a:pPr lvl="2" indent="0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792F16-34F0-4050-AB85-53DB37BBEA62}"/>
              </a:ext>
            </a:extLst>
          </p:cNvPr>
          <p:cNvGrpSpPr/>
          <p:nvPr/>
        </p:nvGrpSpPr>
        <p:grpSpPr>
          <a:xfrm>
            <a:off x="1722673" y="2094404"/>
            <a:ext cx="2184450" cy="1424048"/>
            <a:chOff x="7387557" y="2111505"/>
            <a:chExt cx="1558828" cy="934918"/>
          </a:xfrm>
          <a:solidFill>
            <a:srgbClr val="761968">
              <a:alpha val="18824"/>
            </a:srgbClr>
          </a:solidFill>
        </p:grpSpPr>
        <p:pic>
          <p:nvPicPr>
            <p:cNvPr id="12" name="Graphic 11" descr="Male">
              <a:extLst>
                <a:ext uri="{FF2B5EF4-FFF2-40B4-BE49-F238E27FC236}">
                  <a16:creationId xmlns:a16="http://schemas.microsoft.com/office/drawing/2014/main" id="{47D09E9C-9460-408F-8695-9FDE92541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87557" y="2111505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Female">
              <a:extLst>
                <a:ext uri="{FF2B5EF4-FFF2-40B4-BE49-F238E27FC236}">
                  <a16:creationId xmlns:a16="http://schemas.microsoft.com/office/drawing/2014/main" id="{660CE28D-736A-4F92-BE02-97CD752B8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31985" y="2132023"/>
              <a:ext cx="914400" cy="914400"/>
            </a:xfrm>
            <a:prstGeom prst="rect">
              <a:avLst/>
            </a:prstGeom>
          </p:spPr>
        </p:pic>
      </p:grpSp>
      <p:pic>
        <p:nvPicPr>
          <p:cNvPr id="14" name="Graphic 13" descr="Person with Cane">
            <a:extLst>
              <a:ext uri="{FF2B5EF4-FFF2-40B4-BE49-F238E27FC236}">
                <a16:creationId xmlns:a16="http://schemas.microsoft.com/office/drawing/2014/main" id="{A7B4B41D-93CB-4534-B587-65F57E9EE8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0203" y="4014757"/>
            <a:ext cx="1600133" cy="1600133"/>
          </a:xfrm>
          <a:prstGeom prst="rect">
            <a:avLst/>
          </a:prstGeom>
        </p:spPr>
      </p:pic>
      <p:pic>
        <p:nvPicPr>
          <p:cNvPr id="8" name="Graphic 7" descr="Stroller">
            <a:extLst>
              <a:ext uri="{FF2B5EF4-FFF2-40B4-BE49-F238E27FC236}">
                <a16:creationId xmlns:a16="http://schemas.microsoft.com/office/drawing/2014/main" id="{433C3A00-8E89-4B5C-97D4-6FC5D9D2FA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23621" y="4122317"/>
            <a:ext cx="1701971" cy="1701971"/>
          </a:xfrm>
          <a:prstGeom prst="rect">
            <a:avLst/>
          </a:prstGeom>
        </p:spPr>
      </p:pic>
      <p:pic>
        <p:nvPicPr>
          <p:cNvPr id="10" name="Graphic 9" descr="Money">
            <a:extLst>
              <a:ext uri="{FF2B5EF4-FFF2-40B4-BE49-F238E27FC236}">
                <a16:creationId xmlns:a16="http://schemas.microsoft.com/office/drawing/2014/main" id="{F6ACF757-C805-40A9-80BF-F057B6F90F5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86021" y="1884189"/>
            <a:ext cx="1701972" cy="17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95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606716" y="1708727"/>
            <a:ext cx="3094956" cy="3537528"/>
          </a:xfrm>
          <a:solidFill>
            <a:schemeClr val="tx2"/>
          </a:solidFill>
        </p:spPr>
        <p:txBody>
          <a:bodyPr/>
          <a:lstStyle/>
          <a:p>
            <a:pPr marL="85725" indent="-85725" algn="ctr"/>
            <a:endParaRPr lang="en-GB" sz="1600" i="1" dirty="0">
              <a:solidFill>
                <a:schemeClr val="bg1"/>
              </a:solidFill>
            </a:endParaRPr>
          </a:p>
          <a:p>
            <a:pPr marL="85725" indent="-85725" algn="ctr"/>
            <a:r>
              <a:rPr lang="en-GB" sz="1600" i="1" dirty="0">
                <a:solidFill>
                  <a:schemeClr val="bg1"/>
                </a:solidFill>
              </a:rPr>
              <a:t>“Having access at all times to enough food that is both sufficiently varied and culturally appropriate to sustain an active and healthy life”.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Food Security – Measurement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0262" y="1818440"/>
            <a:ext cx="4305384" cy="410911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Measured using 10 items, such as: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 marL="642938" lvl="2" indent="-285750"/>
            <a:r>
              <a:rPr lang="en-GB" dirty="0"/>
              <a:t>How often worry about running out of food</a:t>
            </a:r>
          </a:p>
          <a:p>
            <a:pPr marL="642938" lvl="2" indent="-285750"/>
            <a:r>
              <a:rPr lang="en-GB" dirty="0"/>
              <a:t>Whether they have cut size of meals / skipped meals; gone hungry; lost weight because there wasn’t enough money for food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Households categorised as: high, marginal, low or very low food security</a:t>
            </a:r>
          </a:p>
        </p:txBody>
      </p:sp>
      <p:pic>
        <p:nvPicPr>
          <p:cNvPr id="4" name="Graphic 3" descr="Shopping cart">
            <a:extLst>
              <a:ext uri="{FF2B5EF4-FFF2-40B4-BE49-F238E27FC236}">
                <a16:creationId xmlns:a16="http://schemas.microsoft.com/office/drawing/2014/main" id="{66C9CB7F-55F0-4F7F-868F-1C09F6B167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4109" y="41194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31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7D13-69D9-4823-A4C4-9FC70FD79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2" y="522925"/>
            <a:ext cx="7505701" cy="955675"/>
          </a:xfrm>
        </p:spPr>
        <p:txBody>
          <a:bodyPr/>
          <a:lstStyle/>
          <a:p>
            <a:r>
              <a:rPr lang="en-US" altLang="en-US" dirty="0">
                <a:solidFill>
                  <a:srgbClr val="0080B1"/>
                </a:solidFill>
                <a:cs typeface="Arial" pitchFamily="34" charset="0"/>
              </a:rPr>
              <a:t>Food Security – Findings 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0CE129-6E17-4711-BFAD-38E2E2F94D0F}"/>
              </a:ext>
            </a:extLst>
          </p:cNvPr>
          <p:cNvSpPr/>
          <p:nvPr/>
        </p:nvSpPr>
        <p:spPr>
          <a:xfrm>
            <a:off x="4907358" y="1986204"/>
            <a:ext cx="3428606" cy="233910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Those in insecure households more likely to be: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Female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Under 35 years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Low income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Unemployed </a:t>
            </a:r>
          </a:p>
          <a:p>
            <a:pPr>
              <a:lnSpc>
                <a:spcPct val="10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792BFD-519A-4746-B02D-A0D5B9DF2D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17" t="42485" r="62174" b="24068"/>
          <a:stretch/>
        </p:blipFill>
        <p:spPr>
          <a:xfrm>
            <a:off x="830262" y="1731193"/>
            <a:ext cx="3428607" cy="3130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A60805-AA11-4C50-9B4A-777F69C8A2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17" t="29092" r="69015" b="59623"/>
          <a:stretch/>
        </p:blipFill>
        <p:spPr>
          <a:xfrm>
            <a:off x="1742113" y="4917883"/>
            <a:ext cx="1809668" cy="83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67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69DC-A04D-4CB9-A02E-13596FD3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80B1"/>
                </a:solidFill>
                <a:cs typeface="Arial" pitchFamily="34" charset="0"/>
              </a:rPr>
              <a:t>Food Security – Findings 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39502-5F4D-45FC-A2B4-BCED0A8B4E83}"/>
              </a:ext>
            </a:extLst>
          </p:cNvPr>
          <p:cNvSpPr/>
          <p:nvPr/>
        </p:nvSpPr>
        <p:spPr>
          <a:xfrm>
            <a:off x="733926" y="1505475"/>
            <a:ext cx="7712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150"/>
                </a:solidFill>
              </a:rPr>
              <a:t>43% made at least one change in their buying/eating arrangements in the last year for financial reasons.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5051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22502-9CFD-47D0-99FD-C4A7F88346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68" t="37709" r="28451" b="16349"/>
          <a:stretch/>
        </p:blipFill>
        <p:spPr>
          <a:xfrm>
            <a:off x="2422689" y="2277914"/>
            <a:ext cx="4117652" cy="38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22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Using the findings </a:t>
            </a:r>
          </a:p>
        </p:txBody>
      </p:sp>
    </p:spTree>
    <p:extLst>
      <p:ext uri="{BB962C8B-B14F-4D97-AF65-F5344CB8AC3E}">
        <p14:creationId xmlns:p14="http://schemas.microsoft.com/office/powerpoint/2010/main" val="2351856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C526-D20D-4861-896D-7D622897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use the findings?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303C635-9056-4AE1-81AB-D4B92CBB2110}"/>
              </a:ext>
            </a:extLst>
          </p:cNvPr>
          <p:cNvSpPr txBox="1">
            <a:spLocks/>
          </p:cNvSpPr>
          <p:nvPr/>
        </p:nvSpPr>
        <p:spPr bwMode="auto">
          <a:xfrm>
            <a:off x="1007683" y="1478600"/>
            <a:ext cx="3400544" cy="2124409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Identifying Key Issues 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Inform content of public awareness campaigns or new policies</a:t>
            </a:r>
            <a:endParaRPr lang="en-GB" sz="1600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FBDAA5D9-D958-41E2-83DC-7602F5658998}"/>
              </a:ext>
            </a:extLst>
          </p:cNvPr>
          <p:cNvSpPr txBox="1">
            <a:spLocks/>
          </p:cNvSpPr>
          <p:nvPr/>
        </p:nvSpPr>
        <p:spPr bwMode="auto">
          <a:xfrm>
            <a:off x="1007683" y="3748586"/>
            <a:ext cx="3381827" cy="2124409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Targeting Messaging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Identify vulnerable groups so we can target our messages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C82D501E-93DB-43DC-A8B3-A87705102ED2}"/>
              </a:ext>
            </a:extLst>
          </p:cNvPr>
          <p:cNvSpPr txBox="1">
            <a:spLocks/>
          </p:cNvSpPr>
          <p:nvPr/>
        </p:nvSpPr>
        <p:spPr bwMode="auto">
          <a:xfrm>
            <a:off x="4572000" y="3748585"/>
            <a:ext cx="3400544" cy="212440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Horizon Scanning 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Spot emerging trends / areas where more focus or resource is required 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75C11D4-0E79-4585-86C9-BAC15CD9857B}"/>
              </a:ext>
            </a:extLst>
          </p:cNvPr>
          <p:cNvSpPr txBox="1">
            <a:spLocks/>
          </p:cNvSpPr>
          <p:nvPr/>
        </p:nvSpPr>
        <p:spPr bwMode="auto">
          <a:xfrm>
            <a:off x="4572000" y="1478599"/>
            <a:ext cx="3400544" cy="2124409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Evaluation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Monitor &amp; evaluate success of campaigns </a:t>
            </a:r>
          </a:p>
        </p:txBody>
      </p:sp>
      <p:pic>
        <p:nvPicPr>
          <p:cNvPr id="2052" name="Picture 4" descr="Image result for graph icon">
            <a:extLst>
              <a:ext uri="{FF2B5EF4-FFF2-40B4-BE49-F238E27FC236}">
                <a16:creationId xmlns:a16="http://schemas.microsoft.com/office/drawing/2014/main" id="{81936C79-2408-4FAF-B130-9813C9653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333" y1="54000" x2="34333" y2="54000"/>
                        <a14:foregroundMark x1="37000" y1="72500" x2="37000" y2="72500"/>
                        <a14:foregroundMark x1="51000" y1="70500" x2="51000" y2="7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5515" y="1794394"/>
            <a:ext cx="1433513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77344405-B21F-4026-A063-BD7908E87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7778">
                        <a14:foregroundMark x1="4889" y1="45778" x2="4889" y2="45778"/>
                        <a14:foregroundMark x1="16889" y1="51556" x2="16889" y2="51556"/>
                        <a14:foregroundMark x1="0" y1="52444" x2="0" y2="52444"/>
                        <a14:foregroundMark x1="95556" y1="53778" x2="95556" y2="53778"/>
                        <a14:foregroundMark x1="97778" y1="61333" x2="97778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983" y="4038600"/>
            <a:ext cx="1146576" cy="11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3FEA454A-2BEE-4A1D-B40E-FB5870F6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58" b="89927" l="4600" r="92700">
                        <a14:foregroundMark x1="16900" y1="22560" x2="16900" y2="22560"/>
                        <a14:foregroundMark x1="4600" y1="41133" x2="4600" y2="41133"/>
                        <a14:foregroundMark x1="21900" y1="37356" x2="21900" y2="37356"/>
                        <a14:foregroundMark x1="40900" y1="42917" x2="40900" y2="42917"/>
                        <a14:foregroundMark x1="44100" y1="46275" x2="44100" y2="46275"/>
                        <a14:foregroundMark x1="80000" y1="11857" x2="80000" y2="11857"/>
                        <a14:foregroundMark x1="84300" y1="20042" x2="84300" y2="20042"/>
                        <a14:foregroundMark x1="90600" y1="14481" x2="90600" y2="14481"/>
                        <a14:foregroundMark x1="92700" y1="13012" x2="92700" y2="13012"/>
                        <a14:foregroundMark x1="92400" y1="9969" x2="92400" y2="9969"/>
                        <a14:foregroundMark x1="86700" y1="6296" x2="86700" y2="6296"/>
                        <a14:foregroundMark x1="85300" y1="7450" x2="85300" y2="7450"/>
                        <a14:foregroundMark x1="89500" y1="3358" x2="89500" y2="3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675" y="4156594"/>
            <a:ext cx="955485" cy="9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787AA3E0-BD81-4001-823E-F8B41040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1111" l="8000" r="90667">
                        <a14:foregroundMark x1="49778" y1="38667" x2="49778" y2="38667"/>
                        <a14:foregroundMark x1="48889" y1="65778" x2="48889" y2="65778"/>
                        <a14:foregroundMark x1="50667" y1="9778" x2="50667" y2="9778"/>
                        <a14:foregroundMark x1="8444" y1="47556" x2="8444" y2="47556"/>
                        <a14:foregroundMark x1="90667" y1="48889" x2="90667" y2="48889"/>
                        <a14:foregroundMark x1="49333" y1="91111" x2="49333" y2="9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961" y="1862823"/>
            <a:ext cx="845269" cy="8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2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 are we?</a:t>
            </a:r>
          </a:p>
        </p:txBody>
      </p:sp>
    </p:spTree>
    <p:extLst>
      <p:ext uri="{BB962C8B-B14F-4D97-AF65-F5344CB8AC3E}">
        <p14:creationId xmlns:p14="http://schemas.microsoft.com/office/powerpoint/2010/main" val="2076470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C526-D20D-4861-896D-7D622897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use the findings?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7CD3DAC8-0072-44BB-B992-6E710EAD6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71"/>
          <a:stretch/>
        </p:blipFill>
        <p:spPr bwMode="auto">
          <a:xfrm>
            <a:off x="4488729" y="1230674"/>
            <a:ext cx="3914941" cy="20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72801BF0-C710-47C9-B950-E5F47C56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61" y="4116977"/>
            <a:ext cx="1121229" cy="11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A882E-FB8B-4E1C-949D-84821134DA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059" y="3444801"/>
            <a:ext cx="2516420" cy="1793405"/>
          </a:xfrm>
          <a:prstGeom prst="rect">
            <a:avLst/>
          </a:prstGeom>
        </p:spPr>
      </p:pic>
      <p:pic>
        <p:nvPicPr>
          <p:cNvPr id="1034" name="Picture 10" descr="Implementing the Sustainable Development Goals">
            <a:extLst>
              <a:ext uri="{FF2B5EF4-FFF2-40B4-BE49-F238E27FC236}">
                <a16:creationId xmlns:a16="http://schemas.microsoft.com/office/drawing/2014/main" id="{C5A49BFC-170B-4DB3-A643-DF61C7AE0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15" y="1230674"/>
            <a:ext cx="4051670" cy="270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238A2B-EABC-4B8A-80ED-39F6080402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5" t="16602" r="4482" b="9238"/>
          <a:stretch/>
        </p:blipFill>
        <p:spPr>
          <a:xfrm>
            <a:off x="1953481" y="4116977"/>
            <a:ext cx="3979787" cy="17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39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81497" y="2807493"/>
            <a:ext cx="4781006" cy="1243013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FC3A500-F890-4690-8C46-5C5129210B26}"/>
              </a:ext>
            </a:extLst>
          </p:cNvPr>
          <p:cNvSpPr txBox="1">
            <a:spLocks/>
          </p:cNvSpPr>
          <p:nvPr/>
        </p:nvSpPr>
        <p:spPr>
          <a:xfrm>
            <a:off x="428190" y="5876041"/>
            <a:ext cx="5503378" cy="760245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82563" indent="-182563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8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2pPr>
            <a:lvl3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3pPr>
            <a:lvl4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4pPr>
            <a:lvl5pPr marL="71437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rgbClr val="50515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600" dirty="0"/>
              <a:t>More information: </a:t>
            </a:r>
            <a:r>
              <a:rPr lang="en-US" altLang="en-US" sz="1600" b="1" dirty="0"/>
              <a:t>https://www.food.gov.uk/research/food-and-you</a:t>
            </a:r>
          </a:p>
          <a:p>
            <a:pPr algn="ctr">
              <a:lnSpc>
                <a:spcPct val="100000"/>
              </a:lnSpc>
            </a:pPr>
            <a:endParaRPr lang="en-US" altLang="en-US" dirty="0"/>
          </a:p>
          <a:p>
            <a:pPr algn="ctr"/>
            <a:endParaRPr lang="en-US" alt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626BC3-8901-488D-9419-DECF6CC655C8}"/>
              </a:ext>
            </a:extLst>
          </p:cNvPr>
          <p:cNvSpPr/>
          <p:nvPr/>
        </p:nvSpPr>
        <p:spPr>
          <a:xfrm>
            <a:off x="6103777" y="5876041"/>
            <a:ext cx="2720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1600" dirty="0">
                <a:solidFill>
                  <a:srgbClr val="505150"/>
                </a:solidFill>
              </a:rPr>
              <a:t>Contact: </a:t>
            </a:r>
          </a:p>
          <a:p>
            <a:pPr>
              <a:lnSpc>
                <a:spcPct val="100000"/>
              </a:lnSpc>
            </a:pPr>
            <a:r>
              <a:rPr lang="en-US" altLang="en-US" sz="1600" b="1" dirty="0">
                <a:solidFill>
                  <a:srgbClr val="505150"/>
                </a:solidFill>
              </a:rPr>
              <a:t>lucy.king@food.gov.uk</a:t>
            </a:r>
          </a:p>
        </p:txBody>
      </p:sp>
    </p:spTree>
    <p:extLst>
      <p:ext uri="{BB962C8B-B14F-4D97-AF65-F5344CB8AC3E}">
        <p14:creationId xmlns:p14="http://schemas.microsoft.com/office/powerpoint/2010/main" val="428071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Food Standards Agency (FSA)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0262" y="3117273"/>
            <a:ext cx="7981229" cy="251359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We ensure that: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All food produced or sold in the UK is safe to eat.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All consumers have access to the information they need to make choices about where and what they eat.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Regulation and enforcement is risk-based and focused on improving public health.</a:t>
            </a:r>
          </a:p>
          <a:p>
            <a:pPr lvl="1"/>
            <a:endParaRPr lang="en-US" dirty="0"/>
          </a:p>
        </p:txBody>
      </p:sp>
      <p:pic>
        <p:nvPicPr>
          <p:cNvPr id="2050" name="Picture 2" descr="Image result for food hygiene rating">
            <a:extLst>
              <a:ext uri="{FF2B5EF4-FFF2-40B4-BE49-F238E27FC236}">
                <a16:creationId xmlns:a16="http://schemas.microsoft.com/office/drawing/2014/main" id="{4E088B5C-C2E1-472B-B4DB-9967D9957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326" y="1651153"/>
            <a:ext cx="3069105" cy="15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0F69AC-2CE4-4602-A309-05F5E7624418}"/>
              </a:ext>
            </a:extLst>
          </p:cNvPr>
          <p:cNvSpPr/>
          <p:nvPr/>
        </p:nvSpPr>
        <p:spPr>
          <a:xfrm>
            <a:off x="830262" y="1651153"/>
            <a:ext cx="374173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505150"/>
                </a:solidFill>
              </a:rPr>
              <a:t>The independent Government department responsible for food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505150"/>
                </a:solidFill>
              </a:rPr>
              <a:t>safety and hygiene across the UK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146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17D6F-115D-43C9-AC2E-0D7243DF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Science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5B28B-28FB-4A8E-8C8F-1BA582EB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49" y="1821880"/>
            <a:ext cx="7505701" cy="3714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</a:t>
            </a:r>
            <a:r>
              <a:rPr lang="en-US" b="1" dirty="0"/>
              <a:t> </a:t>
            </a:r>
            <a:r>
              <a:rPr lang="en-US" dirty="0"/>
              <a:t>research advice, design and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 primary data and use secondary data sources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 development, implementation, review and evaluation of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what people throughout the food chain think, feel and do informs risk assessment and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Food and You is one of many tools we use 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EE18A243-091D-440F-AAC6-A721ACDB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1564" y="718828"/>
            <a:ext cx="759772" cy="75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15D22"/>
                </a:solidFill>
                <a:cs typeface="Arial" pitchFamily="34" charset="0"/>
              </a:rPr>
              <a:t>About FOOD AND YOU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40166" y="1565494"/>
            <a:ext cx="3741683" cy="3727012"/>
          </a:xfrm>
          <a:solidFill>
            <a:schemeClr val="tx2"/>
          </a:solidFill>
        </p:spPr>
        <p:txBody>
          <a:bodyPr/>
          <a:lstStyle/>
          <a:p>
            <a:pPr marL="273050"/>
            <a:endParaRPr lang="en-GB" dirty="0">
              <a:solidFill>
                <a:schemeClr val="bg1"/>
              </a:solidFill>
            </a:endParaRPr>
          </a:p>
          <a:p>
            <a:pPr marL="273050"/>
            <a:r>
              <a:rPr lang="en-GB" dirty="0">
                <a:solidFill>
                  <a:schemeClr val="bg1"/>
                </a:solidFill>
              </a:rPr>
              <a:t>Topics covered:</a:t>
            </a:r>
          </a:p>
          <a:p>
            <a:pPr marL="273050"/>
            <a:endParaRPr lang="en-GB" dirty="0">
              <a:solidFill>
                <a:schemeClr val="bg1"/>
              </a:solidFill>
            </a:endParaRPr>
          </a:p>
          <a:p>
            <a:pPr marL="642938" lvl="2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Food hygiene and safety </a:t>
            </a:r>
          </a:p>
          <a:p>
            <a:pPr marL="642938" lvl="2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Food shopping </a:t>
            </a:r>
          </a:p>
          <a:p>
            <a:pPr marL="642938" lvl="2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Eating out</a:t>
            </a:r>
          </a:p>
          <a:p>
            <a:pPr marL="642938" lvl="2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Food security </a:t>
            </a:r>
          </a:p>
          <a:p>
            <a:pPr marL="642938" lvl="2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Allergies and intolerances</a:t>
            </a:r>
          </a:p>
          <a:p>
            <a:pPr marL="642938" lvl="2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Trust in food and the FSA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80B1"/>
                </a:solidFill>
                <a:cs typeface="Arial" pitchFamily="34" charset="0"/>
              </a:rPr>
              <a:t>Background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FSA’s flagship consumer survey, developed in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Measures self-reported attitudes, behaviour and knowledge relating to food safety and other food-related issues  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78C61-3323-4911-9EED-D7109D43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78194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628-0B22-4073-8352-A0CBBE6A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F0E5-213D-495E-A19F-63747443E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262" y="1821041"/>
            <a:ext cx="7505701" cy="380982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Conducted biennially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Approx. 3,000 adults (16+) randomly selected to take part each wave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Includes England, Wales and Northern Ireland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Administered face-to-face (45-55 min interview)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Primary and secondary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Since 2014 results published as an Official Statistic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Four waves completed to date, Wave 5 results will report in Spring 19</a:t>
            </a:r>
          </a:p>
          <a:p>
            <a:endParaRPr lang="en-GB" dirty="0"/>
          </a:p>
        </p:txBody>
      </p:sp>
      <p:pic>
        <p:nvPicPr>
          <p:cNvPr id="4" name="Picture 6" descr="Image result for survey icon">
            <a:extLst>
              <a:ext uri="{FF2B5EF4-FFF2-40B4-BE49-F238E27FC236}">
                <a16:creationId xmlns:a16="http://schemas.microsoft.com/office/drawing/2014/main" id="{6133F26D-5B60-4EC6-8938-6DB9B51F3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700" r="90000">
                        <a14:foregroundMark x1="30600" y1="31944" x2="30600" y2="31944"/>
                        <a14:foregroundMark x1="8700" y1="60926" x2="8700" y2="60926"/>
                        <a14:foregroundMark x1="56200" y1="49259" x2="56200" y2="49259"/>
                        <a14:foregroundMark x1="62800" y1="48056" x2="62800" y2="48056"/>
                        <a14:foregroundMark x1="62800" y1="40833" x2="62800" y2="40833"/>
                        <a14:foregroundMark x1="68200" y1="38519" x2="68200" y2="38519"/>
                        <a14:foregroundMark x1="70300" y1="41481" x2="70300" y2="41481"/>
                        <a14:foregroundMark x1="69900" y1="31667" x2="69900" y2="31667"/>
                        <a14:foregroundMark x1="62400" y1="40648" x2="62400" y2="40648"/>
                        <a14:foregroundMark x1="62600" y1="55185" x2="62600" y2="55185"/>
                        <a14:foregroundMark x1="72700" y1="55000" x2="72700" y2="55000"/>
                        <a14:foregroundMark x1="69900" y1="57963" x2="69900" y2="57963"/>
                        <a14:foregroundMark x1="69000" y1="49815" x2="69000" y2="49815"/>
                        <a14:foregroundMark x1="69300" y1="46852" x2="69300" y2="46852"/>
                        <a14:foregroundMark x1="81900" y1="54167" x2="81900" y2="54167"/>
                        <a14:foregroundMark x1="84500" y1="39630" x2="84500" y2="39630"/>
                        <a14:foregroundMark x1="66700" y1="27500" x2="66700" y2="27500"/>
                        <a14:foregroundMark x1="80900" y1="59537" x2="80900" y2="59537"/>
                        <a14:foregroundMark x1="85400" y1="57407" x2="85400" y2="57407"/>
                        <a14:foregroundMark x1="82400" y1="55370" x2="84100" y2="61574"/>
                        <a14:foregroundMark x1="29700" y1="37500" x2="31000" y2="41852"/>
                        <a14:foregroundMark x1="32100" y1="34259" x2="27800" y2="44259"/>
                        <a14:foregroundMark x1="17900" y1="35463" x2="35700" y2="43056"/>
                        <a14:foregroundMark x1="35700" y1="43056" x2="36000" y2="4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1240" t="20071" b="29006"/>
          <a:stretch/>
        </p:blipFill>
        <p:spPr bwMode="auto">
          <a:xfrm>
            <a:off x="7519916" y="634488"/>
            <a:ext cx="1050878" cy="11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75675"/>
      </p:ext>
    </p:extLst>
  </p:cSld>
  <p:clrMapOvr>
    <a:masterClrMapping/>
  </p:clrMapOvr>
</p:sld>
</file>

<file path=ppt/theme/theme1.xml><?xml version="1.0" encoding="utf-8"?>
<a:theme xmlns:a="http://schemas.openxmlformats.org/drawingml/2006/main" name="FSA Corporate">
  <a:themeElements>
    <a:clrScheme name="FSA">
      <a:dk1>
        <a:sysClr val="windowText" lastClr="000000"/>
      </a:dk1>
      <a:lt1>
        <a:sysClr val="window" lastClr="FFFFFF"/>
      </a:lt1>
      <a:dk2>
        <a:srgbClr val="0080B1"/>
      </a:dk2>
      <a:lt2>
        <a:srgbClr val="F3F7FB"/>
      </a:lt2>
      <a:accent1>
        <a:srgbClr val="F15D22"/>
      </a:accent1>
      <a:accent2>
        <a:srgbClr val="FF1C3B"/>
      </a:accent2>
      <a:accent3>
        <a:srgbClr val="0080B1"/>
      </a:accent3>
      <a:accent4>
        <a:srgbClr val="FDB913"/>
      </a:accent4>
      <a:accent5>
        <a:srgbClr val="9E218A"/>
      </a:accent5>
      <a:accent6>
        <a:srgbClr val="00B2A9"/>
      </a:accent6>
      <a:hlink>
        <a:srgbClr val="4F81BD"/>
      </a:hlink>
      <a:folHlink>
        <a:srgbClr val="F15D2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1450</Words>
  <Application>Microsoft Office PowerPoint</Application>
  <PresentationFormat>On-screen Show (4:3)</PresentationFormat>
  <Paragraphs>235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Calibri</vt:lpstr>
      <vt:lpstr>Wingdings</vt:lpstr>
      <vt:lpstr>FSA Corporate</vt:lpstr>
      <vt:lpstr>FOOD AND YOU</vt:lpstr>
      <vt:lpstr>Overview </vt:lpstr>
      <vt:lpstr>Who are we?</vt:lpstr>
      <vt:lpstr>The Food Standards Agency (FSA)</vt:lpstr>
      <vt:lpstr>Social Science Team</vt:lpstr>
      <vt:lpstr>About FOOD AND YOU  </vt:lpstr>
      <vt:lpstr>Background</vt:lpstr>
      <vt:lpstr>methodology</vt:lpstr>
      <vt:lpstr>Methodology </vt:lpstr>
      <vt:lpstr>Key Findings FROM  wave 4 (2016)</vt:lpstr>
      <vt:lpstr>Food Safety – The 4 Cs</vt:lpstr>
      <vt:lpstr>Self-Reported vs Actual Behaviour </vt:lpstr>
      <vt:lpstr>          Cleanliness </vt:lpstr>
      <vt:lpstr>          Cooking</vt:lpstr>
      <vt:lpstr>          Chilling </vt:lpstr>
      <vt:lpstr>          Avoiding Cross Contamination </vt:lpstr>
      <vt:lpstr>Use-by dates </vt:lpstr>
      <vt:lpstr>Food Safety – Index of Recommended Practice (IRP) </vt:lpstr>
      <vt:lpstr>Food Safety – Findings </vt:lpstr>
      <vt:lpstr>Food Safety – Sources of Information</vt:lpstr>
      <vt:lpstr>Food Allergies &amp; Intolerance </vt:lpstr>
      <vt:lpstr>Food Allergies &amp; Intolerance </vt:lpstr>
      <vt:lpstr>Food Provenance </vt:lpstr>
      <vt:lpstr>Food Provenance – Group differences</vt:lpstr>
      <vt:lpstr>Food Security – Measurement </vt:lpstr>
      <vt:lpstr>Food Security – Findings  </vt:lpstr>
      <vt:lpstr>Food Security – Findings </vt:lpstr>
      <vt:lpstr>Using the findings </vt:lpstr>
      <vt:lpstr>How do we use the findings?</vt:lpstr>
      <vt:lpstr>How do we use the findings?</vt:lpstr>
      <vt:lpstr>Questions?</vt:lpstr>
    </vt:vector>
  </TitlesOfParts>
  <Company>Bell Design &amp; Communications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FSA Slides on Food and You for Teacher Conference Feb 2019</dc:title>
  <dc:creator>Bell Design</dc:creator>
  <cp:lastModifiedBy>Frances Meek</cp:lastModifiedBy>
  <cp:revision>207</cp:revision>
  <dcterms:created xsi:type="dcterms:W3CDTF">2011-08-25T16:15:29Z</dcterms:created>
  <dcterms:modified xsi:type="dcterms:W3CDTF">2019-01-31T11:43:53Z</dcterms:modified>
</cp:coreProperties>
</file>