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64" r:id="rId3"/>
    <p:sldMasterId id="2147483666" r:id="rId4"/>
    <p:sldMasterId id="2147483672" r:id="rId5"/>
    <p:sldMasterId id="2147483683" r:id="rId6"/>
    <p:sldMasterId id="2147483668" r:id="rId7"/>
    <p:sldMasterId id="2147483689" r:id="rId8"/>
  </p:sldMasterIdLst>
  <p:notesMasterIdLst>
    <p:notesMasterId r:id="rId37"/>
  </p:notesMasterIdLst>
  <p:sldIdLst>
    <p:sldId id="256" r:id="rId9"/>
    <p:sldId id="298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3" r:id="rId33"/>
    <p:sldId id="299" r:id="rId34"/>
    <p:sldId id="322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3480C40-2690-4FE3-A6F2-89CA15892842}">
          <p14:sldIdLst>
            <p14:sldId id="256"/>
            <p14:sldId id="298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3"/>
            <p14:sldId id="299"/>
            <p14:sldId id="322"/>
            <p14:sldId id="291"/>
          </p14:sldIdLst>
        </p14:section>
        <p14:section name="Untitled Section" id="{4F5ACA01-E157-46D7-B484-954834571F2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84365" autoAdjust="0"/>
  </p:normalViewPr>
  <p:slideViewPr>
    <p:cSldViewPr snapToGrid="0" snapToObjects="1">
      <p:cViewPr varScale="1">
        <p:scale>
          <a:sx n="73" d="100"/>
          <a:sy n="73" d="100"/>
        </p:scale>
        <p:origin x="139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90E0F-62E5-4D73-98B4-590E0465C563}" type="datetimeFigureOut">
              <a:rPr lang="en-GB" smtClean="0"/>
              <a:t>31/01/2019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193F2-84BF-4895-B078-CA0EA208B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459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800" dirty="0" smtClean="0"/>
              <a:t>Do</a:t>
            </a:r>
            <a:r>
              <a:rPr lang="en-GB" sz="800" baseline="0" dirty="0" smtClean="0"/>
              <a:t> not change the font, size or position.</a:t>
            </a:r>
            <a:endParaRPr lang="en-GB" sz="800" dirty="0" smtClean="0"/>
          </a:p>
          <a:p>
            <a:r>
              <a:rPr lang="en-GB" sz="800" dirty="0" smtClean="0"/>
              <a:t>Edit text,</a:t>
            </a:r>
            <a:r>
              <a:rPr lang="en-GB" sz="800" baseline="0" dirty="0" smtClean="0"/>
              <a:t> as necessary (amend, delete).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 smtClean="0"/>
              <a:t>Do not position text, photos, charts</a:t>
            </a:r>
            <a:r>
              <a:rPr lang="en-GB" sz="800" baseline="0" dirty="0" smtClean="0"/>
              <a:t> and graphs over the BNF logo or the top/bottom banners.</a:t>
            </a:r>
            <a:endParaRPr lang="en-GB" sz="80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193F2-84BF-4895-B078-CA0EA208B8C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38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https://digital.nhs.uk/data-and-information/publications/statistical/health-survey-for-england/2017 </a:t>
            </a:r>
          </a:p>
          <a:p>
            <a:r>
              <a:rPr lang="en-GB" dirty="0" smtClean="0"/>
              <a:t>https://assets.publishing.service.gov.uk/government/uploads/system/uploads/attachment_data/file/685359/Calorie_reduction_The_scope_and_ambition_for_action.pdf </a:t>
            </a:r>
          </a:p>
          <a:p>
            <a:r>
              <a:rPr lang="en-GB" dirty="0" smtClean="0"/>
              <a:t>https://www.cochranelibrary.com/cdsr/doi/10.1002/14651858.CD011045.pub2/full </a:t>
            </a:r>
          </a:p>
          <a:p>
            <a:r>
              <a:rPr lang="en-GB" dirty="0" smtClean="0"/>
              <a:t>https://www.mckinsey.com/~/media/McKinsey/Business%20Functions/Economic%20Studies%20TEMP/Our%20Insights/How%20the%20world%20could%20better%20fight%20obesity/MGI_Overcoming_obesity_Full_report.ashx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193F2-84BF-4895-B078-CA0EA208B8C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49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193F2-84BF-4895-B078-CA0EA208B8C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273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193F2-84BF-4895-B078-CA0EA208B8C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242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</a:t>
            </a:r>
            <a:r>
              <a:rPr lang="en-GB" baseline="0" dirty="0" smtClean="0"/>
              <a:t> not change the font, size or position.</a:t>
            </a:r>
            <a:endParaRPr lang="en-GB" dirty="0" smtClean="0"/>
          </a:p>
          <a:p>
            <a:r>
              <a:rPr lang="en-GB" dirty="0" smtClean="0"/>
              <a:t>Do not position text, photos, charts</a:t>
            </a:r>
            <a:r>
              <a:rPr lang="en-GB" baseline="0" dirty="0" smtClean="0"/>
              <a:t> and graphs over the BNF logo or the top/bottom banners.</a:t>
            </a:r>
            <a:endParaRPr lang="en-GB" dirty="0" smtClean="0"/>
          </a:p>
          <a:p>
            <a:r>
              <a:rPr lang="en-GB" dirty="0" smtClean="0"/>
              <a:t>Edit text,</a:t>
            </a:r>
            <a:r>
              <a:rPr lang="en-GB" baseline="0" dirty="0" smtClean="0"/>
              <a:t> as necessary (amend, delete).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193F2-84BF-4895-B078-CA0EA208B8C5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9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65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82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353" y="903446"/>
            <a:ext cx="5759058" cy="565708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47687" y="1867437"/>
            <a:ext cx="8222825" cy="40954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414519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47353" y="903446"/>
            <a:ext cx="5759058" cy="565708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47688" y="1866900"/>
            <a:ext cx="4822802" cy="4121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Click to add text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5511800" y="1866900"/>
            <a:ext cx="3362325" cy="4121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Click to add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538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179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353" y="903446"/>
            <a:ext cx="5759058" cy="565708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47687" y="1867437"/>
            <a:ext cx="8222825" cy="40954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4568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47687" y="1867437"/>
            <a:ext cx="8222825" cy="40954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47352" y="903446"/>
            <a:ext cx="8213189" cy="565708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224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47353" y="903446"/>
            <a:ext cx="5759058" cy="565708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47688" y="1866900"/>
            <a:ext cx="4822802" cy="4121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Click to add text</a:t>
            </a:r>
            <a:endParaRPr lang="en-GB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5511800" y="1866900"/>
            <a:ext cx="3362325" cy="4121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Click to add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41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212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" y="0"/>
            <a:ext cx="9136535" cy="685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0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45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" y="1"/>
            <a:ext cx="9136535" cy="68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4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45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" y="1"/>
            <a:ext cx="9136535" cy="68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6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453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" y="1"/>
            <a:ext cx="9136535" cy="68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1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5" r:id="rId2"/>
    <p:sldLayoutId id="2147483688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45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" y="1"/>
            <a:ext cx="9136535" cy="68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" y="0"/>
            <a:ext cx="9136535" cy="6839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36535" cy="68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2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" y="0"/>
            <a:ext cx="9136535" cy="685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6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453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" y="1"/>
            <a:ext cx="9136535" cy="68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3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4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nutrition.org.uk/findyourbalance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145" y="2705060"/>
            <a:ext cx="56553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5400" b="1" i="0" dirty="0" smtClean="0">
                <a:solidFill>
                  <a:schemeClr val="bg1"/>
                </a:solidFill>
                <a:latin typeface="Arial"/>
                <a:ea typeface="Verdana" charset="0"/>
                <a:cs typeface="Arial"/>
              </a:rPr>
              <a:t>Get portion wise!</a:t>
            </a:r>
            <a:endParaRPr lang="en-US" sz="5400" b="1" i="0" dirty="0">
              <a:solidFill>
                <a:schemeClr val="bg1"/>
              </a:solidFill>
              <a:latin typeface="Arial"/>
              <a:ea typeface="Verdana" charset="0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9145" y="3594426"/>
            <a:ext cx="589263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b="0" i="0" dirty="0" smtClean="0">
                <a:solidFill>
                  <a:schemeClr val="bg1"/>
                </a:solidFill>
                <a:latin typeface="Arial"/>
                <a:ea typeface="Verdana" charset="0"/>
                <a:cs typeface="Arial"/>
              </a:rPr>
              <a:t>Developing portion size guidance for adults</a:t>
            </a:r>
            <a:endParaRPr lang="en-US" sz="2400" b="0" i="0" dirty="0">
              <a:solidFill>
                <a:schemeClr val="bg1"/>
              </a:solidFill>
              <a:latin typeface="Arial"/>
              <a:ea typeface="Verdana" charset="0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9145" y="4622333"/>
            <a:ext cx="5249036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0" i="0" dirty="0" smtClean="0">
                <a:solidFill>
                  <a:schemeClr val="bg1"/>
                </a:solidFill>
                <a:latin typeface="Arial"/>
                <a:ea typeface="Verdana" charset="0"/>
                <a:cs typeface="Arial"/>
              </a:rPr>
              <a:t>Bridget Benelam</a:t>
            </a:r>
          </a:p>
          <a:p>
            <a:r>
              <a:rPr lang="en-US" sz="1600" b="0" i="0" dirty="0" smtClean="0">
                <a:solidFill>
                  <a:schemeClr val="bg1"/>
                </a:solidFill>
                <a:latin typeface="Arial"/>
                <a:ea typeface="Verdana" charset="0"/>
                <a:cs typeface="Arial"/>
              </a:rPr>
              <a:t>2</a:t>
            </a:r>
            <a:r>
              <a:rPr lang="en-US" sz="1600" b="0" i="0" baseline="30000" dirty="0" smtClean="0">
                <a:solidFill>
                  <a:schemeClr val="bg1"/>
                </a:solidFill>
                <a:latin typeface="Arial"/>
                <a:ea typeface="Verdana" charset="0"/>
                <a:cs typeface="Arial"/>
              </a:rPr>
              <a:t>nd</a:t>
            </a:r>
            <a:r>
              <a:rPr lang="en-US" sz="1600" b="0" i="0" dirty="0" smtClean="0">
                <a:solidFill>
                  <a:schemeClr val="bg1"/>
                </a:solidFill>
                <a:latin typeface="Arial"/>
                <a:ea typeface="Verdana" charset="0"/>
                <a:cs typeface="Arial"/>
              </a:rPr>
              <a:t> February 2019</a:t>
            </a:r>
          </a:p>
          <a:p>
            <a:r>
              <a:rPr lang="en-GB" sz="1600" dirty="0">
                <a:solidFill>
                  <a:schemeClr val="bg1"/>
                </a:solidFill>
                <a:latin typeface="Arial"/>
                <a:ea typeface="Verdana" charset="0"/>
                <a:cs typeface="Arial"/>
              </a:rPr>
              <a:t>National food and nutrition education conference</a:t>
            </a:r>
            <a:endParaRPr lang="en-US" sz="1600" b="0" i="0" dirty="0">
              <a:solidFill>
                <a:schemeClr val="bg1"/>
              </a:solidFill>
              <a:latin typeface="Arial"/>
              <a:ea typeface="Verdana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626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Retail portion sizes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Review of portion sizes available in the 4 biggest retailers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90" y="3198010"/>
            <a:ext cx="4748981" cy="31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diets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7-day diets</a:t>
            </a:r>
            <a:r>
              <a:rPr lang="en-GB" dirty="0"/>
              <a:t>, different dietary patterns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Meet nutrient and food-based recommendations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Aiming to see how portion sizes work in </a:t>
            </a:r>
            <a:r>
              <a:rPr lang="en-US" dirty="0" smtClean="0"/>
              <a:t>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Developed draft frequencies for each food group and reviewed likely calorie intakes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Reviewed variation within the food groups – foods eaten in different amounts and in different ways e.g. main meals vs snacks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8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355" y="4174165"/>
            <a:ext cx="3057831" cy="2040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often for each food group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Starchy carbohydrates: </a:t>
            </a:r>
            <a:r>
              <a:rPr lang="en-US" b="1" dirty="0" smtClean="0"/>
              <a:t>3-4 portions per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Beans, pulses, fish, eggs, meat and other proteins: </a:t>
            </a:r>
            <a:r>
              <a:rPr lang="en-US" b="1" dirty="0" smtClean="0"/>
              <a:t>2-3 portions per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Dairy and alternatives: </a:t>
            </a:r>
            <a:r>
              <a:rPr lang="en-US" b="1" dirty="0" smtClean="0"/>
              <a:t>2-3 portions per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Fruit and vegetables: </a:t>
            </a:r>
            <a:r>
              <a:rPr lang="en-US" b="1" dirty="0" smtClean="0"/>
              <a:t>5+ portions a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Unsaturated oils and spreads: </a:t>
            </a:r>
            <a:r>
              <a:rPr lang="en-US" b="1" dirty="0" smtClean="0"/>
              <a:t>small amounts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4694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portion sizes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Developed on a case-by-case basis – for example:</a:t>
            </a:r>
          </a:p>
          <a:p>
            <a:endParaRPr lang="en-US" dirty="0" smtClean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Bagels – based on retail average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Breakfast cereals – based on NDNS data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Chicken breast – based on NDNS data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Veggie burgers – range given based on retail data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Nuts – based on NDNS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503" y="4390549"/>
            <a:ext cx="2830707" cy="187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353" y="620592"/>
            <a:ext cx="5759058" cy="565708"/>
          </a:xfrm>
        </p:spPr>
        <p:txBody>
          <a:bodyPr/>
          <a:lstStyle/>
          <a:p>
            <a:r>
              <a:rPr lang="en-US" dirty="0" smtClean="0"/>
              <a:t>Portion size categories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47353" y="1507791"/>
            <a:ext cx="8222825" cy="4095481"/>
          </a:xfrm>
        </p:spPr>
        <p:txBody>
          <a:bodyPr/>
          <a:lstStyle/>
          <a:p>
            <a:r>
              <a:rPr lang="en-US" dirty="0" smtClean="0"/>
              <a:t>Wide variation within food groups – portion size categories developed to reflect this</a:t>
            </a:r>
          </a:p>
          <a:p>
            <a:r>
              <a:rPr lang="en-US" b="1" dirty="0" smtClean="0"/>
              <a:t>Starchy carbohydrates and protein foods: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Less than 200kcal – lighter meals and breakfasts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More than 200kcal – mostly for main meals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Snacks – less than 150kcal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 smtClean="0"/>
              <a:t>Dairy and alternatives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Lower fat (low or medium for fat on food labels)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Higher fat (high for fat on food labels)</a:t>
            </a:r>
          </a:p>
          <a:p>
            <a:endParaRPr lang="en-US" dirty="0" smtClean="0"/>
          </a:p>
          <a:p>
            <a:r>
              <a:rPr lang="en-US" dirty="0" smtClean="0"/>
              <a:t>Individuals can choose within these categories depending on their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36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Consumer research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 smtClean="0"/>
              <a:t>Focus groups looking 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Views on portion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How portion size approached for different foods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How guidance on portion size could be used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How portion sizes could be measured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Visual ways to communicate portion size in a healthy diet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6247" y="4237704"/>
            <a:ext cx="2904265" cy="203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47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Consumer research outcomes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47687" y="2143432"/>
            <a:ext cx="8222825" cy="38194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Portion size message alone </a:t>
            </a:r>
            <a:r>
              <a:rPr lang="en-US" dirty="0" smtClean="0"/>
              <a:t>often viewed </a:t>
            </a:r>
            <a:r>
              <a:rPr lang="en-US" dirty="0"/>
              <a:t>as restrictive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Information </a:t>
            </a:r>
            <a:r>
              <a:rPr lang="en-US" dirty="0"/>
              <a:t>on ‘a balanced </a:t>
            </a:r>
            <a:r>
              <a:rPr lang="en-US" dirty="0" smtClean="0"/>
              <a:t>diet’ welcomed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Both hands and spoons seen as practical ways to measure portion sizes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Recognising individual variation important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10" y="4516193"/>
            <a:ext cx="2569776" cy="1446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330" y="4415719"/>
            <a:ext cx="1613345" cy="16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Find your balance</a:t>
            </a:r>
            <a:endParaRPr lang="en-GB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 smtClean="0"/>
              <a:t>Set of 3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A4 poster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Short booklet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Full portion size list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040" y="2310580"/>
            <a:ext cx="5518742" cy="39129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694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43" y="1602658"/>
            <a:ext cx="7742918" cy="470438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8861" y="460994"/>
            <a:ext cx="7446273" cy="565708"/>
          </a:xfrm>
        </p:spPr>
        <p:txBody>
          <a:bodyPr/>
          <a:lstStyle/>
          <a:p>
            <a:r>
              <a:rPr lang="en-US" dirty="0" smtClean="0"/>
              <a:t>Anchored on balancing the diet as a whole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8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352" y="903446"/>
            <a:ext cx="7446273" cy="565708"/>
          </a:xfrm>
        </p:spPr>
        <p:txBody>
          <a:bodyPr/>
          <a:lstStyle/>
          <a:p>
            <a:r>
              <a:rPr lang="en-US" dirty="0" smtClean="0"/>
              <a:t>Hand measures for portion sizes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652" y="1643464"/>
            <a:ext cx="5476875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998" y="2241755"/>
            <a:ext cx="4620925" cy="4108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47687" y="1867437"/>
            <a:ext cx="4250455" cy="40954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Why worry about portion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Existing portion size guidance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BNF project on portion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Developing the guidance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Consumer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9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62" y="384607"/>
            <a:ext cx="7071698" cy="60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Portion size examples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82" y="1754289"/>
            <a:ext cx="7381333" cy="553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2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4" y="1312868"/>
            <a:ext cx="3374528" cy="48167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101" y="1724792"/>
            <a:ext cx="3408213" cy="45761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11" y="514707"/>
            <a:ext cx="5759058" cy="565708"/>
          </a:xfrm>
        </p:spPr>
        <p:txBody>
          <a:bodyPr/>
          <a:lstStyle/>
          <a:p>
            <a:r>
              <a:rPr lang="en-US" dirty="0" smtClean="0"/>
              <a:t>More detailed info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689" y="1960766"/>
            <a:ext cx="4071428" cy="57570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866" y="2755406"/>
            <a:ext cx="5936873" cy="24082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216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352" y="620592"/>
            <a:ext cx="7416777" cy="565708"/>
          </a:xfrm>
        </p:spPr>
        <p:txBody>
          <a:bodyPr/>
          <a:lstStyle/>
          <a:p>
            <a:r>
              <a:rPr lang="en-US" dirty="0" smtClean="0"/>
              <a:t>Guidance on other food groups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6375">
            <a:off x="1700791" y="1459656"/>
            <a:ext cx="4654061" cy="52846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912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20" y="785459"/>
            <a:ext cx="10140312" cy="565708"/>
          </a:xfrm>
        </p:spPr>
        <p:txBody>
          <a:bodyPr/>
          <a:lstStyle/>
          <a:p>
            <a:r>
              <a:rPr lang="en-US" b="0" dirty="0" smtClean="0"/>
              <a:t>All available at </a:t>
            </a:r>
            <a:r>
              <a:rPr lang="en-US" b="0" dirty="0" smtClean="0">
                <a:hlinkClick r:id="rId2"/>
              </a:rPr>
              <a:t>www.nutrition.org.uk/findyourbalance</a:t>
            </a:r>
            <a:r>
              <a:rPr lang="en-US" b="0" dirty="0" smtClean="0"/>
              <a:t> </a:t>
            </a:r>
            <a:endParaRPr lang="en-GB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960" y="2413830"/>
            <a:ext cx="2916946" cy="410001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9401">
            <a:off x="2516756" y="2338958"/>
            <a:ext cx="3054913" cy="414429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0101">
            <a:off x="5338916" y="3231291"/>
            <a:ext cx="4310146" cy="300987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37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salmon 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99" y="38530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0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coverage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523" y="1469154"/>
            <a:ext cx="4488675" cy="25248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37" y="1778037"/>
            <a:ext cx="3889686" cy="21879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9947">
            <a:off x="442453" y="3930848"/>
            <a:ext cx="4868850" cy="285881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0520">
            <a:off x="5181600" y="4047755"/>
            <a:ext cx="4287939" cy="262500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6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829" y="3514682"/>
            <a:ext cx="3431045" cy="2744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86" y="1168703"/>
            <a:ext cx="3440481" cy="3059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for schools?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785" y="903446"/>
            <a:ext cx="4504404" cy="3603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4085" y="2880852"/>
            <a:ext cx="5707185" cy="4565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873" y="3797536"/>
            <a:ext cx="2965446" cy="237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4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9145" y="2762210"/>
            <a:ext cx="6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3600" b="1" dirty="0">
              <a:solidFill>
                <a:prstClr val="white"/>
              </a:solidFill>
              <a:latin typeface="Arial"/>
              <a:ea typeface="Verdana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145" y="5073183"/>
            <a:ext cx="57630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Arial"/>
                <a:ea typeface="Verdana" charset="0"/>
                <a:cs typeface="Arial"/>
              </a:rPr>
              <a:t>For further information, go to: www.nutrition.org.uk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9144" y="5380960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000" dirty="0">
              <a:solidFill>
                <a:prstClr val="white"/>
              </a:solidFill>
              <a:latin typeface="Arial"/>
              <a:ea typeface="Verdana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144" y="5813189"/>
            <a:ext cx="75252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Arial"/>
                <a:ea typeface="Verdana" charset="0"/>
                <a:cs typeface="Arial"/>
              </a:rPr>
              <a:t>Why not follow us on </a:t>
            </a:r>
            <a:r>
              <a:rPr lang="en-US" sz="2000" dirty="0" smtClean="0">
                <a:solidFill>
                  <a:prstClr val="white"/>
                </a:solidFill>
                <a:latin typeface="Arial"/>
                <a:ea typeface="Verdana" charset="0"/>
                <a:cs typeface="Arial"/>
              </a:rPr>
              <a:t>twitter? </a:t>
            </a:r>
            <a:r>
              <a:rPr lang="en-US" sz="2000" dirty="0">
                <a:solidFill>
                  <a:prstClr val="white"/>
                </a:solidFill>
                <a:latin typeface="Arial"/>
                <a:ea typeface="Verdana" charset="0"/>
                <a:cs typeface="Arial"/>
              </a:rPr>
              <a:t>@</a:t>
            </a:r>
            <a:r>
              <a:rPr lang="en-US" sz="2000" dirty="0" err="1" smtClean="0">
                <a:solidFill>
                  <a:prstClr val="white"/>
                </a:solidFill>
                <a:latin typeface="Arial"/>
                <a:ea typeface="Verdana" charset="0"/>
                <a:cs typeface="Arial"/>
              </a:rPr>
              <a:t>BNFevents</a:t>
            </a:r>
            <a:r>
              <a:rPr lang="en-US" sz="2000" dirty="0" smtClean="0">
                <a:solidFill>
                  <a:prstClr val="white"/>
                </a:solidFill>
                <a:latin typeface="Arial"/>
                <a:ea typeface="Verdana" charset="0"/>
                <a:cs typeface="Arial"/>
              </a:rPr>
              <a:t>  @</a:t>
            </a:r>
            <a:r>
              <a:rPr lang="en-US" sz="2000" dirty="0" err="1" smtClean="0">
                <a:solidFill>
                  <a:prstClr val="white"/>
                </a:solidFill>
                <a:latin typeface="Arial"/>
                <a:ea typeface="Verdana" charset="0"/>
                <a:cs typeface="Arial"/>
              </a:rPr>
              <a:t>Foodafactoflife</a:t>
            </a:r>
            <a:r>
              <a:rPr lang="en-US" sz="2000" dirty="0" smtClean="0">
                <a:solidFill>
                  <a:prstClr val="white"/>
                </a:solidFill>
                <a:latin typeface="Arial"/>
                <a:ea typeface="Verdana" charset="0"/>
                <a:cs typeface="Arial"/>
              </a:rPr>
              <a:t> </a:t>
            </a:r>
            <a:endParaRPr lang="en-US" sz="2000" dirty="0">
              <a:solidFill>
                <a:prstClr val="white"/>
              </a:solidFill>
              <a:latin typeface="Arial"/>
              <a:ea typeface="Verdana" charset="0"/>
              <a:cs typeface="Arial"/>
            </a:endParaRPr>
          </a:p>
          <a:p>
            <a:endParaRPr lang="en-US" sz="2000" dirty="0">
              <a:solidFill>
                <a:prstClr val="white"/>
              </a:solidFill>
              <a:latin typeface="Arial"/>
              <a:ea typeface="Verdana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45" y="2762210"/>
            <a:ext cx="176971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b="1" i="0" dirty="0" smtClean="0">
                <a:solidFill>
                  <a:schemeClr val="bg1"/>
                </a:solidFill>
                <a:latin typeface="Arial"/>
                <a:ea typeface="Verdana" charset="0"/>
                <a:cs typeface="Arial"/>
              </a:rPr>
              <a:t>Thanks!</a:t>
            </a:r>
            <a:endParaRPr lang="en-US" sz="3600" b="1" i="0" dirty="0">
              <a:solidFill>
                <a:schemeClr val="bg1"/>
              </a:solidFill>
              <a:latin typeface="Arial"/>
              <a:ea typeface="Verdana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342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portion size?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64% UK adults overweight or obese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On average, adults overconsume by 200-300kcal per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Consistent evidence that larger portions encourage people to eat more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Portion size one (of many) important targets in tackling obesity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512" y="4151204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0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11" y="620592"/>
            <a:ext cx="5759058" cy="565708"/>
          </a:xfrm>
        </p:spPr>
        <p:txBody>
          <a:bodyPr/>
          <a:lstStyle/>
          <a:p>
            <a:r>
              <a:rPr lang="en-US" dirty="0" smtClean="0"/>
              <a:t>Guidance in other countries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882" y="1655967"/>
            <a:ext cx="4800394" cy="28790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744" y="2054250"/>
            <a:ext cx="3314138" cy="46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1852" y="4390118"/>
            <a:ext cx="3342967" cy="32896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06" t="13166" r="28820" b="14080"/>
          <a:stretch/>
        </p:blipFill>
        <p:spPr bwMode="auto">
          <a:xfrm>
            <a:off x="6499789" y="3200019"/>
            <a:ext cx="2648583" cy="3513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6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UK guidance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5633" y="2395806"/>
            <a:ext cx="3121249" cy="40954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80g portion for 5  A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140g portion (cooked weight) for fish (x2/</a:t>
            </a:r>
            <a:r>
              <a:rPr lang="en-US" dirty="0" err="1" smtClean="0"/>
              <a:t>wk</a:t>
            </a:r>
            <a:r>
              <a:rPr lang="en-US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Those eating more than 90g red and processed meat a day advised to cut down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1650" y="2137595"/>
            <a:ext cx="5642350" cy="396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58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BNF project on portion size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47687" y="2359742"/>
            <a:ext cx="8222825" cy="36031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For healthy adults 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Provision of practical portion sizes for a range of foods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Suggestions for frequency of consumption by food </a:t>
            </a:r>
            <a:r>
              <a:rPr lang="en-GB" dirty="0" smtClean="0"/>
              <a:t>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Aiming to complement the UK Government’s Eatwell Guide</a:t>
            </a:r>
            <a:endParaRPr lang="en-GB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GUIDANCE </a:t>
            </a:r>
            <a:r>
              <a:rPr lang="en-US" b="1" u="sng" dirty="0"/>
              <a:t>NOT</a:t>
            </a:r>
            <a:r>
              <a:rPr lang="en-US" b="1" dirty="0"/>
              <a:t> RECOMMENDATIONS!</a:t>
            </a:r>
            <a:endParaRPr lang="en-GB" b="1" dirty="0"/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6247" y="4237704"/>
            <a:ext cx="2904265" cy="203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38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Roles and responsibilities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400" b="1" dirty="0" smtClean="0"/>
              <a:t>BNF</a:t>
            </a:r>
            <a:r>
              <a:rPr lang="en-GB" sz="2400" dirty="0" smtClean="0"/>
              <a:t> – leading on the project – taking final decision on all aspects of the work</a:t>
            </a:r>
          </a:p>
          <a:p>
            <a:endParaRPr lang="en-GB" sz="2400" dirty="0" smtClean="0"/>
          </a:p>
          <a:p>
            <a:r>
              <a:rPr lang="en-GB" sz="2400" b="1" dirty="0" smtClean="0"/>
              <a:t>Working group </a:t>
            </a:r>
            <a:r>
              <a:rPr lang="en-GB" sz="2400" dirty="0" smtClean="0"/>
              <a:t>– funding, comment on approach, provide data where possible</a:t>
            </a:r>
          </a:p>
          <a:p>
            <a:endParaRPr lang="en-GB" sz="2400" dirty="0" smtClean="0"/>
          </a:p>
          <a:p>
            <a:r>
              <a:rPr lang="en-GB" sz="2400" b="1" dirty="0" smtClean="0"/>
              <a:t>Expert panel </a:t>
            </a:r>
            <a:r>
              <a:rPr lang="en-GB" sz="2400" dirty="0" smtClean="0"/>
              <a:t>– advice on methods and resources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0297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Reviewing other guidance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47687" y="2349910"/>
            <a:ext cx="8222825" cy="3613008"/>
          </a:xfrm>
        </p:spPr>
        <p:txBody>
          <a:bodyPr/>
          <a:lstStyle/>
          <a:p>
            <a:r>
              <a:rPr lang="en-US" dirty="0" smtClean="0"/>
              <a:t>Guidance from Australia, Canada, Ireland, Germany and the 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Publications on methodology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Portion sizes and food group frequencies used</a:t>
            </a:r>
            <a:endParaRPr lang="en-GB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545" y="3849344"/>
            <a:ext cx="3342967" cy="32896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354" y="4008318"/>
            <a:ext cx="3893575" cy="29261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46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352" y="903446"/>
            <a:ext cx="7308621" cy="565708"/>
          </a:xfrm>
        </p:spPr>
        <p:txBody>
          <a:bodyPr/>
          <a:lstStyle/>
          <a:p>
            <a:r>
              <a:rPr lang="en-US" dirty="0" smtClean="0"/>
              <a:t>Portion size in the UK National Diet and Nutrition Survey 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47687" y="2113935"/>
            <a:ext cx="8222825" cy="38489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Raw food diary data from sample of approx. 1,200 adults (data from 19-64 year olds)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Data on portion size for a range of food types selected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Basic statistics collated to look at average portion sizes and the ranges consumed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12" y="3855935"/>
            <a:ext cx="8715375" cy="6657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353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F Powerpoint Template - Standar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BNF Powerpoint Template - Standard</Template>
  <TotalTime>102</TotalTime>
  <Words>771</Words>
  <Application>Microsoft Office PowerPoint</Application>
  <PresentationFormat>On-screen Show (4:3)</PresentationFormat>
  <Paragraphs>122</Paragraphs>
  <Slides>28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Verdana</vt:lpstr>
      <vt:lpstr>BNF Powerpoint Template - Standard</vt:lpstr>
      <vt:lpstr>Custom Design</vt:lpstr>
      <vt:lpstr>1_Custom Design</vt:lpstr>
      <vt:lpstr>2_Custom Design</vt:lpstr>
      <vt:lpstr>4_Custom Design</vt:lpstr>
      <vt:lpstr>5_Custom Design</vt:lpstr>
      <vt:lpstr>3_Custom Design</vt:lpstr>
      <vt:lpstr>6_Custom Design</vt:lpstr>
      <vt:lpstr>PowerPoint Presentation</vt:lpstr>
      <vt:lpstr>Overview</vt:lpstr>
      <vt:lpstr>Why portion size?</vt:lpstr>
      <vt:lpstr>Guidance in other countries</vt:lpstr>
      <vt:lpstr>Existing UK guidance</vt:lpstr>
      <vt:lpstr>BNF project on portion size</vt:lpstr>
      <vt:lpstr>Roles and responsibilities</vt:lpstr>
      <vt:lpstr>Reviewing other guidance</vt:lpstr>
      <vt:lpstr>Portion size in the UK National Diet and Nutrition Survey  </vt:lpstr>
      <vt:lpstr>Retail portion sizes</vt:lpstr>
      <vt:lpstr>Test diets</vt:lpstr>
      <vt:lpstr>How often for each food group</vt:lpstr>
      <vt:lpstr>The portion sizes</vt:lpstr>
      <vt:lpstr>Portion size categories</vt:lpstr>
      <vt:lpstr>Consumer research </vt:lpstr>
      <vt:lpstr>Consumer research outcomes</vt:lpstr>
      <vt:lpstr>Find your balance</vt:lpstr>
      <vt:lpstr>Anchored on balancing the diet as a whole</vt:lpstr>
      <vt:lpstr>Hand measures for portion sizes</vt:lpstr>
      <vt:lpstr>PowerPoint Presentation</vt:lpstr>
      <vt:lpstr>Portion size examples</vt:lpstr>
      <vt:lpstr>More detailed info</vt:lpstr>
      <vt:lpstr>Guidance on other food groups</vt:lpstr>
      <vt:lpstr>All available at www.nutrition.org.uk/findyourbalance </vt:lpstr>
      <vt:lpstr>PowerPoint Presentation</vt:lpstr>
      <vt:lpstr>Media coverage</vt:lpstr>
      <vt:lpstr>Resources for schools?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Frances Meek</cp:lastModifiedBy>
  <cp:revision>13</cp:revision>
  <dcterms:created xsi:type="dcterms:W3CDTF">2017-10-26T16:14:10Z</dcterms:created>
  <dcterms:modified xsi:type="dcterms:W3CDTF">2019-01-31T11:44:29Z</dcterms:modified>
</cp:coreProperties>
</file>