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sldIdLst>
    <p:sldId id="256" r:id="rId8"/>
    <p:sldId id="282" r:id="rId9"/>
    <p:sldId id="259" r:id="rId10"/>
    <p:sldId id="262"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81" r:id="rId24"/>
    <p:sldId id="276" r:id="rId25"/>
    <p:sldId id="277" r:id="rId26"/>
    <p:sldId id="278" r:id="rId27"/>
    <p:sldId id="279" r:id="rId28"/>
    <p:sldId id="280" r:id="rId29"/>
    <p:sldId id="26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4D9"/>
    <a:srgbClr val="B8B8D1"/>
    <a:srgbClr val="263B83"/>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5"/>
    <p:restoredTop sz="94655"/>
  </p:normalViewPr>
  <p:slideViewPr>
    <p:cSldViewPr snapToGrid="0" snapToObjects="1">
      <p:cViewPr varScale="1">
        <p:scale>
          <a:sx n="162" d="100"/>
          <a:sy n="162" d="100"/>
        </p:scale>
        <p:origin x="340" y="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microsoft.com/office/2016/11/relationships/changesInfo" Target="changesInfos/changesInfo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wen Trafford" userId="e520b4bf-a196-48b7-bc10-b1590a457daa" providerId="ADAL" clId="{7769217F-3A89-4843-B8F7-84B09C2BE43C}"/>
    <pc:docChg chg="modSld">
      <pc:chgData name="Ewen Trafford" userId="e520b4bf-a196-48b7-bc10-b1590a457daa" providerId="ADAL" clId="{7769217F-3A89-4843-B8F7-84B09C2BE43C}" dt="2023-11-01T14:31:37.730" v="0" actId="20577"/>
      <pc:docMkLst>
        <pc:docMk/>
      </pc:docMkLst>
      <pc:sldChg chg="modSp mod">
        <pc:chgData name="Ewen Trafford" userId="e520b4bf-a196-48b7-bc10-b1590a457daa" providerId="ADAL" clId="{7769217F-3A89-4843-B8F7-84B09C2BE43C}" dt="2023-11-01T14:31:37.730" v="0" actId="20577"/>
        <pc:sldMkLst>
          <pc:docMk/>
          <pc:sldMk cId="485425394" sldId="280"/>
        </pc:sldMkLst>
        <pc:spChg chg="mod">
          <ac:chgData name="Ewen Trafford" userId="e520b4bf-a196-48b7-bc10-b1590a457daa" providerId="ADAL" clId="{7769217F-3A89-4843-B8F7-84B09C2BE43C}" dt="2023-11-01T14:31:37.730" v="0" actId="20577"/>
          <ac:spMkLst>
            <pc:docMk/>
            <pc:sldMk cId="485425394" sldId="280"/>
            <ac:spMk id="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263B83"/>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263B83"/>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3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263B83"/>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hyperlink" Target="https://www.nutrition.org.uk/nutritioninthenews/new-reports/983-newvitamind.html"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https://www.nutrition.org.uk/nutritioninthenews/new-reports/983-newvitamind.html"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nutrition.org.uk/health-conditions/bone-and-joint-health/osteoporosis/" TargetMode="External"/><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s://play.kahoot.it/#/?quizId=f20c001d-aefa-4b87-9244-0d29346d7866"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Bone health through life</a:t>
            </a:r>
            <a:br>
              <a:rPr lang="en-US" dirty="0"/>
            </a:br>
            <a:endParaRPr lang="en-US" dirty="0"/>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Calcium</a:t>
            </a:r>
          </a:p>
        </p:txBody>
      </p:sp>
      <p:sp>
        <p:nvSpPr>
          <p:cNvPr id="3" name="Subtitle 2"/>
          <p:cNvSpPr>
            <a:spLocks noGrp="1"/>
          </p:cNvSpPr>
          <p:nvPr>
            <p:ph type="subTitle" idx="1"/>
          </p:nvPr>
        </p:nvSpPr>
        <p:spPr>
          <a:xfrm>
            <a:off x="1169277" y="2571092"/>
            <a:ext cx="6661312" cy="3600000"/>
          </a:xfrm>
        </p:spPr>
        <p:txBody>
          <a:bodyPr/>
          <a:lstStyle/>
          <a:p>
            <a:pPr marL="0" indent="0">
              <a:buNone/>
            </a:pPr>
            <a:r>
              <a:rPr lang="en-GB" sz="2000" dirty="0"/>
              <a:t>An adequate intake of calcium is important throughout life. Dairy products such as milk, yogurt and cheese are all sources of calcium.  </a:t>
            </a:r>
          </a:p>
          <a:p>
            <a:pPr marL="0" indent="0">
              <a:buNone/>
            </a:pPr>
            <a:endParaRPr lang="en-GB" sz="2000" dirty="0"/>
          </a:p>
          <a:p>
            <a:pPr marL="0" indent="0">
              <a:buNone/>
            </a:pPr>
            <a:r>
              <a:rPr lang="en-GB" sz="2000" dirty="0"/>
              <a:t>In the UK, white and brown flour must be fortified with calcium, so bread made from these flours is a significant source for many people.</a:t>
            </a:r>
          </a:p>
          <a:p>
            <a:pPr marL="0" indent="0">
              <a:buNone/>
            </a:pPr>
            <a:endParaRPr lang="en-GB" sz="2000" dirty="0"/>
          </a:p>
          <a:p>
            <a:pPr marL="0" indent="0">
              <a:buNone/>
            </a:pPr>
            <a:r>
              <a:rPr lang="en-GB" sz="2000" dirty="0"/>
              <a:t>Pulses, nuts, dried fruit and green vegetables, such as spinach, provide calcium, as does fish which is eaten with the bones, such as canned sardines.</a:t>
            </a:r>
          </a:p>
          <a:p>
            <a:pPr marL="0" indent="0">
              <a:buNone/>
            </a:pP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5194" y="3499658"/>
            <a:ext cx="3985996" cy="2846001"/>
          </a:xfrm>
          <a:prstGeom prst="rect">
            <a:avLst/>
          </a:prstGeom>
        </p:spPr>
      </p:pic>
    </p:spTree>
    <p:extLst>
      <p:ext uri="{BB962C8B-B14F-4D97-AF65-F5344CB8AC3E}">
        <p14:creationId xmlns:p14="http://schemas.microsoft.com/office/powerpoint/2010/main" val="1663108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Calcium</a:t>
            </a:r>
          </a:p>
        </p:txBody>
      </p:sp>
      <p:sp>
        <p:nvSpPr>
          <p:cNvPr id="3" name="Subtitle 2"/>
          <p:cNvSpPr>
            <a:spLocks noGrp="1"/>
          </p:cNvSpPr>
          <p:nvPr>
            <p:ph type="subTitle" idx="1"/>
          </p:nvPr>
        </p:nvSpPr>
        <p:spPr>
          <a:xfrm>
            <a:off x="1169277" y="2571092"/>
            <a:ext cx="6578186" cy="3600000"/>
          </a:xfrm>
        </p:spPr>
        <p:txBody>
          <a:bodyPr/>
          <a:lstStyle/>
          <a:p>
            <a:pPr marL="0" indent="0">
              <a:buNone/>
            </a:pPr>
            <a:r>
              <a:rPr lang="en-GB" sz="2000" dirty="0"/>
              <a:t>Some foods may provide significant amounts of calcium, but also contain substances that reduce the amount that can be absorbed by the body.  </a:t>
            </a:r>
          </a:p>
          <a:p>
            <a:pPr marL="0" indent="0">
              <a:buNone/>
            </a:pPr>
            <a:r>
              <a:rPr lang="en-GB" sz="2000" dirty="0"/>
              <a:t>Examples of these substances include </a:t>
            </a:r>
            <a:r>
              <a:rPr lang="en-GB" sz="2000" dirty="0" err="1"/>
              <a:t>phytates</a:t>
            </a:r>
            <a:r>
              <a:rPr lang="en-GB" sz="2000" dirty="0"/>
              <a:t> in wholegrain cereals and pulses, and oxalate in spinach and rhubarb.</a:t>
            </a:r>
          </a:p>
          <a:p>
            <a:pPr marL="0" indent="0">
              <a:buNone/>
            </a:pPr>
            <a:endParaRPr lang="en-US" sz="20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7463" y="2752347"/>
            <a:ext cx="4211960" cy="2819577"/>
          </a:xfrm>
          <a:prstGeom prst="rect">
            <a:avLst/>
          </a:prstGeom>
          <a:ln>
            <a:noFill/>
          </a:ln>
          <a:effectLst>
            <a:softEdge rad="112500"/>
          </a:effectLst>
        </p:spPr>
      </p:pic>
    </p:spTree>
    <p:extLst>
      <p:ext uri="{BB962C8B-B14F-4D97-AF65-F5344CB8AC3E}">
        <p14:creationId xmlns:p14="http://schemas.microsoft.com/office/powerpoint/2010/main" val="1663108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Calcium</a:t>
            </a:r>
          </a:p>
        </p:txBody>
      </p:sp>
      <p:sp>
        <p:nvSpPr>
          <p:cNvPr id="3" name="Subtitle 2"/>
          <p:cNvSpPr>
            <a:spLocks noGrp="1"/>
          </p:cNvSpPr>
          <p:nvPr>
            <p:ph type="subTitle" idx="1"/>
          </p:nvPr>
        </p:nvSpPr>
        <p:spPr>
          <a:xfrm>
            <a:off x="1169276" y="2571092"/>
            <a:ext cx="6644688" cy="3600000"/>
          </a:xfrm>
        </p:spPr>
        <p:txBody>
          <a:bodyPr/>
          <a:lstStyle/>
          <a:p>
            <a:pPr marL="0" indent="0">
              <a:buNone/>
            </a:pPr>
            <a:r>
              <a:rPr lang="en-GB" sz="2000" dirty="0"/>
              <a:t>As vegans do not eat dairy products, they should make sure that their diet contains sufficient calcium.  </a:t>
            </a:r>
          </a:p>
          <a:p>
            <a:pPr marL="0" indent="0">
              <a:buNone/>
            </a:pPr>
            <a:endParaRPr lang="en-GB" sz="2000" dirty="0"/>
          </a:p>
          <a:p>
            <a:pPr marL="0" indent="0">
              <a:buNone/>
            </a:pPr>
            <a:r>
              <a:rPr lang="en-GB" sz="2000" dirty="0"/>
              <a:t>In the UK, many soya products, such as tofu and soya drinks, are fortified with calcium and so can be useful sources.</a:t>
            </a:r>
          </a:p>
          <a:p>
            <a:pPr marL="0" indent="0">
              <a:buNone/>
            </a:pPr>
            <a:endParaRPr lang="en-US" sz="20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3964" y="2571092"/>
            <a:ext cx="3856245" cy="2955627"/>
          </a:xfrm>
          <a:prstGeom prst="rect">
            <a:avLst/>
          </a:prstGeom>
          <a:ln>
            <a:noFill/>
          </a:ln>
          <a:effectLst>
            <a:softEdge rad="112500"/>
          </a:effectLst>
        </p:spPr>
      </p:pic>
    </p:spTree>
    <p:extLst>
      <p:ext uri="{BB962C8B-B14F-4D97-AF65-F5344CB8AC3E}">
        <p14:creationId xmlns:p14="http://schemas.microsoft.com/office/powerpoint/2010/main" val="1663108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D</a:t>
            </a:r>
            <a:br>
              <a:rPr lang="en-US" dirty="0"/>
            </a:br>
            <a:endParaRPr lang="en-US" dirty="0"/>
          </a:p>
        </p:txBody>
      </p:sp>
      <p:sp>
        <p:nvSpPr>
          <p:cNvPr id="3" name="Subtitle 2"/>
          <p:cNvSpPr>
            <a:spLocks noGrp="1"/>
          </p:cNvSpPr>
          <p:nvPr>
            <p:ph type="subTitle" idx="1"/>
          </p:nvPr>
        </p:nvSpPr>
        <p:spPr>
          <a:xfrm>
            <a:off x="1169276" y="2571092"/>
            <a:ext cx="6528309" cy="3600000"/>
          </a:xfrm>
        </p:spPr>
        <p:txBody>
          <a:bodyPr/>
          <a:lstStyle/>
          <a:p>
            <a:pPr marL="0" indent="0">
              <a:buNone/>
            </a:pPr>
            <a:r>
              <a:rPr lang="en-GB" sz="2000" dirty="0"/>
              <a:t>Vitamin D assists in the absorption of calcium from food. Some vitamin D is acquired from the diet but for most people the major source is through synthesis in skin that is exposed to sunlight.</a:t>
            </a:r>
          </a:p>
          <a:p>
            <a:pPr marL="0" indent="0">
              <a:buNone/>
            </a:pPr>
            <a:endParaRPr lang="en-GB" sz="2000" dirty="0"/>
          </a:p>
          <a:p>
            <a:pPr marL="0" indent="0">
              <a:buNone/>
            </a:pPr>
            <a:r>
              <a:rPr lang="en-GB" sz="2000" dirty="0"/>
              <a:t>As well as being important for the bone health, good vitamin D status has recently been shown to be a factor in the prevention of falls among older people. A deficiency of vitamin D over a long period of time causes rickets in children and </a:t>
            </a:r>
            <a:r>
              <a:rPr lang="en-GB" sz="2000" dirty="0" err="1"/>
              <a:t>osteomalacia</a:t>
            </a:r>
            <a:r>
              <a:rPr lang="en-GB" sz="2000" dirty="0"/>
              <a:t> in adults. </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5527" y="3092335"/>
            <a:ext cx="4079925" cy="2721310"/>
          </a:xfrm>
          <a:prstGeom prst="rect">
            <a:avLst/>
          </a:prstGeom>
        </p:spPr>
      </p:pic>
    </p:spTree>
    <p:extLst>
      <p:ext uri="{BB962C8B-B14F-4D97-AF65-F5344CB8AC3E}">
        <p14:creationId xmlns:p14="http://schemas.microsoft.com/office/powerpoint/2010/main" val="1663108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D</a:t>
            </a:r>
            <a:br>
              <a:rPr lang="en-US" dirty="0"/>
            </a:br>
            <a:endParaRPr lang="en-US" dirty="0"/>
          </a:p>
        </p:txBody>
      </p:sp>
      <p:sp>
        <p:nvSpPr>
          <p:cNvPr id="3" name="Subtitle 2"/>
          <p:cNvSpPr>
            <a:spLocks noGrp="1"/>
          </p:cNvSpPr>
          <p:nvPr>
            <p:ph type="subTitle" idx="1"/>
          </p:nvPr>
        </p:nvSpPr>
        <p:spPr>
          <a:xfrm>
            <a:off x="1169277" y="2571092"/>
            <a:ext cx="6278928" cy="3600000"/>
          </a:xfrm>
        </p:spPr>
        <p:txBody>
          <a:bodyPr/>
          <a:lstStyle/>
          <a:p>
            <a:pPr marL="0" indent="0">
              <a:buNone/>
            </a:pPr>
            <a:r>
              <a:rPr lang="en-GB" sz="2000" dirty="0"/>
              <a:t>Most people obtain sufficient vitamin D through sunlight exposure during the summer months. </a:t>
            </a:r>
          </a:p>
          <a:p>
            <a:pPr marL="0" indent="0">
              <a:buNone/>
            </a:pPr>
            <a:r>
              <a:rPr lang="en-GB" sz="2000" dirty="0"/>
              <a:t>But some groups, such as those with darkly pigmented skin living at higher latitudes, housebound people and those who wear clothes that cover most of their body (e.g. for religious reasons), are far more reliant on dietary supply and may need supplements of the vitamin to ensure adequate status. </a:t>
            </a:r>
          </a:p>
          <a:p>
            <a:pPr marL="0" indent="0">
              <a:buNone/>
            </a:pPr>
            <a:r>
              <a:rPr lang="en-GB" sz="2000" dirty="0"/>
              <a:t>This is because few foods contain large quantities of vitamin D.</a:t>
            </a:r>
          </a:p>
        </p:txBody>
      </p:sp>
      <p:pic>
        <p:nvPicPr>
          <p:cNvPr id="2050" name="Picture 2" descr="C:\Users\AWhite\Downloads\shutterstock_6702489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9396" y="3146515"/>
            <a:ext cx="4266819" cy="2449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813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D</a:t>
            </a:r>
            <a:br>
              <a:rPr lang="en-US" dirty="0"/>
            </a:br>
            <a:endParaRPr lang="en-US" dirty="0"/>
          </a:p>
        </p:txBody>
      </p:sp>
      <p:sp>
        <p:nvSpPr>
          <p:cNvPr id="3" name="Subtitle 2"/>
          <p:cNvSpPr>
            <a:spLocks noGrp="1"/>
          </p:cNvSpPr>
          <p:nvPr>
            <p:ph type="subTitle" idx="1"/>
          </p:nvPr>
        </p:nvSpPr>
        <p:spPr>
          <a:xfrm>
            <a:off x="1169276" y="2571092"/>
            <a:ext cx="6885757" cy="3600000"/>
          </a:xfrm>
        </p:spPr>
        <p:txBody>
          <a:bodyPr/>
          <a:lstStyle/>
          <a:p>
            <a:pPr marL="0" indent="0">
              <a:buNone/>
            </a:pPr>
            <a:r>
              <a:rPr lang="en-GB" sz="2000" dirty="0"/>
              <a:t>Fish liver oils have very high levels of vitamin D and oily fish, e.g. sardines, mackerel and fresh tuna, are also rich sources. </a:t>
            </a:r>
          </a:p>
          <a:p>
            <a:pPr marL="0" indent="0">
              <a:buNone/>
            </a:pPr>
            <a:endParaRPr lang="en-GB" sz="2000" dirty="0"/>
          </a:p>
          <a:p>
            <a:pPr marL="0" indent="0">
              <a:buNone/>
            </a:pPr>
            <a:r>
              <a:rPr lang="en-GB" sz="2000" dirty="0"/>
              <a:t>Egg yolk, liver and butter contain smaller amounts of vitamin D. Many low fat spreads and some breakfast cereals are also fortified voluntarily, as is skimmed-milk powder.</a:t>
            </a:r>
          </a:p>
        </p:txBody>
      </p:sp>
      <p:pic>
        <p:nvPicPr>
          <p:cNvPr id="1026" name="Picture 2" descr="Oily fish"/>
          <p:cNvPicPr>
            <a:picLocks noChangeAspect="1" noChangeArrowheads="1"/>
          </p:cNvPicPr>
          <p:nvPr/>
        </p:nvPicPr>
        <p:blipFill rotWithShape="1">
          <a:blip r:embed="rId2">
            <a:extLst>
              <a:ext uri="{28A0092B-C50C-407E-A947-70E740481C1C}">
                <a14:useLocalDpi xmlns:a14="http://schemas.microsoft.com/office/drawing/2010/main" val="0"/>
              </a:ext>
            </a:extLst>
          </a:blip>
          <a:srcRect l="15855" t="10827" r="15247" b="11663"/>
          <a:stretch/>
        </p:blipFill>
        <p:spPr bwMode="auto">
          <a:xfrm>
            <a:off x="8761862" y="2571092"/>
            <a:ext cx="2984310" cy="2518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425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D supplementation</a:t>
            </a:r>
            <a:br>
              <a:rPr lang="en-US" dirty="0"/>
            </a:br>
            <a:endParaRPr lang="en-US" dirty="0"/>
          </a:p>
        </p:txBody>
      </p:sp>
      <p:sp>
        <p:nvSpPr>
          <p:cNvPr id="3" name="Subtitle 2"/>
          <p:cNvSpPr>
            <a:spLocks noGrp="1"/>
          </p:cNvSpPr>
          <p:nvPr>
            <p:ph type="subTitle" idx="1"/>
          </p:nvPr>
        </p:nvSpPr>
        <p:spPr/>
        <p:txBody>
          <a:bodyPr/>
          <a:lstStyle/>
          <a:p>
            <a:pPr marL="0" indent="0">
              <a:buNone/>
            </a:pPr>
            <a:r>
              <a:rPr lang="en-GB" sz="2000" dirty="0"/>
              <a:t>The Recommended Nutrient Intake (RNI) proposed by SACN for all people aged 4 and above is 10 µg/day. SACN have also produces supplementation advice.</a:t>
            </a:r>
          </a:p>
          <a:p>
            <a:r>
              <a:rPr lang="en-GB" sz="2000" b="1" dirty="0"/>
              <a:t>Between late March/early April and September</a:t>
            </a:r>
            <a:r>
              <a:rPr lang="en-GB" sz="2000" dirty="0"/>
              <a:t>, the majority of people aged 5 years and above will probably obtain sufficient vitamin D from sunlight when they are outdoors, alongside foods that naturally contain or are fortified with vitamin D. As such, they </a:t>
            </a:r>
            <a:r>
              <a:rPr lang="en-GB" sz="2000" b="1" dirty="0"/>
              <a:t>might choose not to take</a:t>
            </a:r>
            <a:r>
              <a:rPr lang="en-GB" sz="2000" dirty="0"/>
              <a:t> a vitamin D supplement during these months.</a:t>
            </a:r>
          </a:p>
          <a:p>
            <a:r>
              <a:rPr lang="en-GB" sz="2000" b="1" dirty="0"/>
              <a:t>From October to March </a:t>
            </a:r>
            <a:r>
              <a:rPr lang="en-GB" sz="2000" dirty="0"/>
              <a:t>everyone over the age of five will need to rely on dietary sources of vitamin D. Since vitamin D is found only in a small number of foods, it might be difficult to get enough from foods that naturally contain vitamin D and/or fortified foods alone. So everyone, </a:t>
            </a:r>
            <a:r>
              <a:rPr lang="en-GB" sz="2000" b="1" dirty="0"/>
              <a:t>should consider</a:t>
            </a:r>
            <a:r>
              <a:rPr lang="en-GB" sz="2000" dirty="0"/>
              <a:t> </a:t>
            </a:r>
            <a:r>
              <a:rPr lang="en-GB" sz="2000" b="1" dirty="0"/>
              <a:t>taking</a:t>
            </a:r>
            <a:r>
              <a:rPr lang="en-GB" sz="2000" dirty="0"/>
              <a:t> a daily supplement containing 10 micrograms of vitamin D.</a:t>
            </a:r>
          </a:p>
          <a:p>
            <a:pPr marL="0" indent="0">
              <a:buNone/>
            </a:pPr>
            <a:endParaRPr lang="en-US" sz="2000" dirty="0"/>
          </a:p>
        </p:txBody>
      </p:sp>
      <p:sp>
        <p:nvSpPr>
          <p:cNvPr id="4" name="Rectangle 3"/>
          <p:cNvSpPr/>
          <p:nvPr/>
        </p:nvSpPr>
        <p:spPr>
          <a:xfrm>
            <a:off x="6060622" y="6184324"/>
            <a:ext cx="5908221"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hlinkClick r:id="rId2"/>
              </a:rPr>
              <a:t>https://www.nutrition.org.uk/nutritioninthenews/new-reports/983-newvitamind.html</a:t>
            </a:r>
            <a:r>
              <a:rPr lang="en-GB"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85425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D supplementation</a:t>
            </a:r>
            <a:br>
              <a:rPr lang="en-US" dirty="0"/>
            </a:br>
            <a:endParaRPr lang="en-GB" dirty="0"/>
          </a:p>
        </p:txBody>
      </p:sp>
      <p:sp>
        <p:nvSpPr>
          <p:cNvPr id="3" name="Subtitle 2"/>
          <p:cNvSpPr>
            <a:spLocks noGrp="1"/>
          </p:cNvSpPr>
          <p:nvPr>
            <p:ph type="subTitle" idx="1"/>
          </p:nvPr>
        </p:nvSpPr>
        <p:spPr/>
        <p:txBody>
          <a:bodyPr/>
          <a:lstStyle/>
          <a:p>
            <a:pPr marL="0" indent="0">
              <a:buNone/>
            </a:pPr>
            <a:r>
              <a:rPr lang="en-GB" sz="2000" dirty="0"/>
              <a:t>There are further recommendations that:</a:t>
            </a:r>
          </a:p>
          <a:p>
            <a:r>
              <a:rPr lang="en-GB" sz="2000" b="1" dirty="0"/>
              <a:t>People with very little or no sunshine exposure and p </a:t>
            </a:r>
            <a:r>
              <a:rPr lang="en-GB" sz="2000" b="1" dirty="0" err="1"/>
              <a:t>eople</a:t>
            </a:r>
            <a:r>
              <a:rPr lang="en-GB" sz="2000" b="1" dirty="0"/>
              <a:t> from minority ethnic groups with dark skin should take</a:t>
            </a:r>
            <a:r>
              <a:rPr lang="en-GB" sz="2000" dirty="0"/>
              <a:t> a daily supplement containing 10 micrograms vitamin D throughout the year.</a:t>
            </a:r>
          </a:p>
          <a:p>
            <a:r>
              <a:rPr lang="en-GB" sz="2000" b="1" dirty="0"/>
              <a:t>All breastfed infants 0 – 1 years </a:t>
            </a:r>
            <a:r>
              <a:rPr lang="en-GB" sz="2000" dirty="0"/>
              <a:t>- as a precaution, it is recommended that infants from birth to one year of age, whether exclusively or partially breastfed, </a:t>
            </a:r>
            <a:r>
              <a:rPr lang="en-GB" sz="2000" b="1" dirty="0"/>
              <a:t>should be given</a:t>
            </a:r>
            <a:r>
              <a:rPr lang="en-GB" sz="2000" dirty="0"/>
              <a:t> a daily supplement containing 8.5 to10 micrograms of vitamin D.</a:t>
            </a:r>
          </a:p>
          <a:p>
            <a:r>
              <a:rPr lang="en-GB" sz="2000" dirty="0"/>
              <a:t>Infants fed infant formula should not be given a vitamin D supplement unless they are receiving less than 500mls (about a pint) of formula a day.</a:t>
            </a:r>
          </a:p>
          <a:p>
            <a:r>
              <a:rPr lang="en-GB" sz="2000" b="1" dirty="0"/>
              <a:t>All children aged 1 to 4 years of age</a:t>
            </a:r>
            <a:r>
              <a:rPr lang="en-GB" sz="2000" dirty="0"/>
              <a:t> </a:t>
            </a:r>
            <a:r>
              <a:rPr lang="en-GB" sz="2000" b="1" dirty="0"/>
              <a:t>should be given</a:t>
            </a:r>
            <a:r>
              <a:rPr lang="en-GB" sz="2000" dirty="0"/>
              <a:t> a daily supplement containing 10 micrograms of vitamin D.</a:t>
            </a:r>
          </a:p>
          <a:p>
            <a:endParaRPr lang="en-GB" sz="2000" dirty="0"/>
          </a:p>
          <a:p>
            <a:endParaRPr lang="en-GB" dirty="0"/>
          </a:p>
        </p:txBody>
      </p:sp>
      <p:sp>
        <p:nvSpPr>
          <p:cNvPr id="4" name="Rectangle 3"/>
          <p:cNvSpPr/>
          <p:nvPr/>
        </p:nvSpPr>
        <p:spPr>
          <a:xfrm>
            <a:off x="6060622" y="6184324"/>
            <a:ext cx="5908221"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hlinkClick r:id="rId2"/>
              </a:rPr>
              <a:t>https://www.nutrition.org.uk/nutritioninthenews/new-reports/983-newvitamind.html</a:t>
            </a:r>
            <a:r>
              <a:rPr lang="en-GB"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09394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K</a:t>
            </a:r>
            <a:br>
              <a:rPr lang="en-US" dirty="0"/>
            </a:br>
            <a:endParaRPr lang="en-US" dirty="0"/>
          </a:p>
        </p:txBody>
      </p:sp>
      <p:sp>
        <p:nvSpPr>
          <p:cNvPr id="3" name="Subtitle 2"/>
          <p:cNvSpPr>
            <a:spLocks noGrp="1"/>
          </p:cNvSpPr>
          <p:nvPr>
            <p:ph type="subTitle" idx="1"/>
          </p:nvPr>
        </p:nvSpPr>
        <p:spPr>
          <a:xfrm>
            <a:off x="1169276" y="2571092"/>
            <a:ext cx="6694564" cy="3600000"/>
          </a:xfrm>
        </p:spPr>
        <p:txBody>
          <a:bodyPr/>
          <a:lstStyle/>
          <a:p>
            <a:pPr marL="0" indent="0">
              <a:buNone/>
            </a:pPr>
            <a:r>
              <a:rPr lang="en-GB" sz="2000" dirty="0"/>
              <a:t>There are at least three vitamin K-dependent proteins present in bone. </a:t>
            </a:r>
          </a:p>
          <a:p>
            <a:pPr marL="0" indent="0">
              <a:buNone/>
            </a:pPr>
            <a:endParaRPr lang="en-GB" sz="2000" dirty="0"/>
          </a:p>
          <a:p>
            <a:pPr marL="0" indent="0">
              <a:buNone/>
            </a:pPr>
            <a:r>
              <a:rPr lang="en-GB" sz="2000" dirty="0"/>
              <a:t>People with osteoporosis have been shown to have low blood levels of vitamin K, and low vitamin K intake and impaired vitamin K status are associated with lower bone mass and higher risk of hip fracture in older men and women. </a:t>
            </a:r>
          </a:p>
          <a:p>
            <a:pPr marL="0" indent="0">
              <a:buNone/>
            </a:pPr>
            <a:endParaRPr lang="en-GB" sz="2000" dirty="0"/>
          </a:p>
          <a:p>
            <a:pPr marL="0" indent="0">
              <a:buNone/>
            </a:pPr>
            <a:r>
              <a:rPr lang="en-GB" sz="2000" dirty="0"/>
              <a:t>The main sources of vitamin K are green leafy vegetables, meat and dairy products.</a:t>
            </a:r>
          </a:p>
          <a:p>
            <a:pPr marL="0" indent="0">
              <a:buNone/>
            </a:pPr>
            <a:endParaRPr lang="en-US" sz="2000" dirty="0"/>
          </a:p>
        </p:txBody>
      </p:sp>
      <p:pic>
        <p:nvPicPr>
          <p:cNvPr id="3074" name="Picture 2" descr="C:\Users\AWhite\Downloads\shutterstock_176276627.jpg"/>
          <p:cNvPicPr>
            <a:picLocks noChangeAspect="1" noChangeArrowheads="1"/>
          </p:cNvPicPr>
          <p:nvPr/>
        </p:nvPicPr>
        <p:blipFill rotWithShape="1">
          <a:blip r:embed="rId2">
            <a:extLst>
              <a:ext uri="{28A0092B-C50C-407E-A947-70E740481C1C}">
                <a14:useLocalDpi xmlns:a14="http://schemas.microsoft.com/office/drawing/2010/main" val="0"/>
              </a:ext>
            </a:extLst>
          </a:blip>
          <a:srcRect t="14448"/>
          <a:stretch/>
        </p:blipFill>
        <p:spPr bwMode="auto">
          <a:xfrm>
            <a:off x="7863840" y="3183775"/>
            <a:ext cx="4258852" cy="243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425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Osteoporosis</a:t>
            </a:r>
          </a:p>
        </p:txBody>
      </p:sp>
      <p:sp>
        <p:nvSpPr>
          <p:cNvPr id="3" name="Subtitle 2"/>
          <p:cNvSpPr>
            <a:spLocks noGrp="1"/>
          </p:cNvSpPr>
          <p:nvPr>
            <p:ph type="subTitle" idx="1"/>
          </p:nvPr>
        </p:nvSpPr>
        <p:spPr>
          <a:xfrm>
            <a:off x="1169276" y="2571092"/>
            <a:ext cx="5963044" cy="3600000"/>
          </a:xfrm>
        </p:spPr>
        <p:txBody>
          <a:bodyPr/>
          <a:lstStyle/>
          <a:p>
            <a:pPr marL="0" indent="0">
              <a:buNone/>
            </a:pPr>
            <a:r>
              <a:rPr lang="en-GB" sz="2000" dirty="0"/>
              <a:t>As a person gets older, some loss of calcium from bone is normal, but severe loss results in gaps in the structure of bone. This causes the bones to become weak, brittle and to break easily.  </a:t>
            </a:r>
          </a:p>
          <a:p>
            <a:pPr marL="0" indent="0">
              <a:buNone/>
            </a:pPr>
            <a:r>
              <a:rPr lang="en-GB" sz="2000" dirty="0"/>
              <a:t>This condition is known as osteoporosis. </a:t>
            </a:r>
          </a:p>
          <a:p>
            <a:pPr marL="0" indent="0">
              <a:buNone/>
            </a:pPr>
            <a:r>
              <a:rPr lang="en-GB" sz="2000" dirty="0"/>
              <a:t>All bones can be affected by osteoporosis, but fractures are most common in the wrist, back and hip.  </a:t>
            </a:r>
          </a:p>
          <a:p>
            <a:pPr marL="0" indent="0">
              <a:buNone/>
            </a:pPr>
            <a:r>
              <a:rPr lang="en-GB" sz="2000" dirty="0"/>
              <a:t>Osteoporosis most frequently affects older women who have gone through the menopause, but it can affect men and younger women. </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2320" y="3640420"/>
            <a:ext cx="4771601" cy="1970671"/>
          </a:xfrm>
          <a:prstGeom prst="rect">
            <a:avLst/>
          </a:prstGeom>
        </p:spPr>
      </p:pic>
    </p:spTree>
    <p:extLst>
      <p:ext uri="{BB962C8B-B14F-4D97-AF65-F5344CB8AC3E}">
        <p14:creationId xmlns:p14="http://schemas.microsoft.com/office/powerpoint/2010/main" val="485425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B7912-0B21-29E0-FB91-118B2D1BE932}"/>
              </a:ext>
            </a:extLst>
          </p:cNvPr>
          <p:cNvSpPr>
            <a:spLocks noGrp="1"/>
          </p:cNvSpPr>
          <p:nvPr>
            <p:ph type="ctrTitle"/>
          </p:nvPr>
        </p:nvSpPr>
        <p:spPr/>
        <p:txBody>
          <a:bodyPr/>
          <a:lstStyle/>
          <a:p>
            <a:r>
              <a:rPr lang="en-GB" dirty="0"/>
              <a:t>Osteoporosis</a:t>
            </a:r>
          </a:p>
        </p:txBody>
      </p:sp>
      <p:sp>
        <p:nvSpPr>
          <p:cNvPr id="3" name="Subtitle 2">
            <a:extLst>
              <a:ext uri="{FF2B5EF4-FFF2-40B4-BE49-F238E27FC236}">
                <a16:creationId xmlns:a16="http://schemas.microsoft.com/office/drawing/2014/main" id="{2A414B72-F4E7-EF75-86EE-63A0DB85C0EE}"/>
              </a:ext>
            </a:extLst>
          </p:cNvPr>
          <p:cNvSpPr>
            <a:spLocks noGrp="1"/>
          </p:cNvSpPr>
          <p:nvPr>
            <p:ph type="subTitle" idx="1"/>
          </p:nvPr>
        </p:nvSpPr>
        <p:spPr>
          <a:xfrm>
            <a:off x="1169276" y="2571092"/>
            <a:ext cx="6851895" cy="3600000"/>
          </a:xfrm>
        </p:spPr>
        <p:txBody>
          <a:bodyPr/>
          <a:lstStyle/>
          <a:p>
            <a:r>
              <a:rPr lang="en-GB" sz="2000" dirty="0"/>
              <a:t>Osteoporosis affects 3.5 million people in the UK. It is a condition in which bones lose their strength and are more likely to break (fracture), usually following a minor fall. </a:t>
            </a:r>
          </a:p>
          <a:p>
            <a:endParaRPr lang="en-GB" sz="2000" dirty="0"/>
          </a:p>
          <a:p>
            <a:r>
              <a:rPr lang="en-GB" sz="2000" dirty="0"/>
              <a:t>Fractures caused by osteoporosis can happen in various parts of the body, they occur most often in the wrists, hips and spine.</a:t>
            </a:r>
          </a:p>
          <a:p>
            <a:endParaRPr lang="en-GB" sz="2000" dirty="0"/>
          </a:p>
          <a:p>
            <a:r>
              <a:rPr lang="en-GB" sz="2000" dirty="0"/>
              <a:t>Half of women and 1 in 5 men (20%) over the age of 50 years experience fractures, mostly because of low bone strength.</a:t>
            </a:r>
          </a:p>
        </p:txBody>
      </p:sp>
      <p:pic>
        <p:nvPicPr>
          <p:cNvPr id="1026" name="Picture 2" descr="Free Knee Old photo and picture">
            <a:extLst>
              <a:ext uri="{FF2B5EF4-FFF2-40B4-BE49-F238E27FC236}">
                <a16:creationId xmlns:a16="http://schemas.microsoft.com/office/drawing/2014/main" id="{D1EDC45A-A4BB-0FDC-DD73-EBB7A584B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4197" y="2571092"/>
            <a:ext cx="2791599" cy="37221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8D1D70C-0AA9-4B74-C2B3-E1E8C7871201}"/>
              </a:ext>
            </a:extLst>
          </p:cNvPr>
          <p:cNvSpPr txBox="1"/>
          <p:nvPr/>
        </p:nvSpPr>
        <p:spPr>
          <a:xfrm>
            <a:off x="228600" y="6273720"/>
            <a:ext cx="6096000"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hlinkClick r:id="rId3"/>
              </a:rPr>
              <a:t>Osteoporosis - British Nutrition Foundation</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13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Osteoporosis</a:t>
            </a:r>
          </a:p>
        </p:txBody>
      </p:sp>
      <p:sp>
        <p:nvSpPr>
          <p:cNvPr id="3" name="Subtitle 2"/>
          <p:cNvSpPr>
            <a:spLocks noGrp="1"/>
          </p:cNvSpPr>
          <p:nvPr>
            <p:ph type="subTitle" idx="1"/>
          </p:nvPr>
        </p:nvSpPr>
        <p:spPr>
          <a:xfrm>
            <a:off x="1169276" y="2571092"/>
            <a:ext cx="6345429" cy="3600000"/>
          </a:xfrm>
        </p:spPr>
        <p:txBody>
          <a:bodyPr/>
          <a:lstStyle/>
          <a:p>
            <a:pPr marL="0" indent="0">
              <a:buNone/>
            </a:pPr>
            <a:r>
              <a:rPr lang="en-GB" sz="2000" dirty="0"/>
              <a:t>Weight bearing activity such as walking, reduces the risk of osteoporosis. Exercise during childhood and adolescence helps to strengthen developing bones. </a:t>
            </a:r>
          </a:p>
          <a:p>
            <a:pPr marL="0" indent="0">
              <a:buNone/>
            </a:pPr>
            <a:endParaRPr lang="en-GB" sz="2000" dirty="0"/>
          </a:p>
          <a:p>
            <a:pPr marL="0" indent="0">
              <a:buNone/>
            </a:pPr>
            <a:r>
              <a:rPr lang="en-GB" sz="2000" dirty="0"/>
              <a:t>Regular exercise throughout life is also important to keep bones strong.</a:t>
            </a:r>
          </a:p>
          <a:p>
            <a:pPr marL="0" indent="0">
              <a:buNone/>
            </a:pPr>
            <a:endParaRPr lang="en-US" sz="2000" dirty="0"/>
          </a:p>
        </p:txBody>
      </p:sp>
      <p:pic>
        <p:nvPicPr>
          <p:cNvPr id="5122" name="Picture 2" descr="C:\Users\AWhite\Downloads\shutterstock_4388052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009" y="2571092"/>
            <a:ext cx="3984614" cy="266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425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Osteoporosis</a:t>
            </a:r>
          </a:p>
        </p:txBody>
      </p:sp>
      <p:sp>
        <p:nvSpPr>
          <p:cNvPr id="3" name="Subtitle 2"/>
          <p:cNvSpPr>
            <a:spLocks noGrp="1"/>
          </p:cNvSpPr>
          <p:nvPr>
            <p:ph type="subTitle" idx="1"/>
          </p:nvPr>
        </p:nvSpPr>
        <p:spPr>
          <a:xfrm>
            <a:off x="1169276" y="2571092"/>
            <a:ext cx="6362055" cy="3600000"/>
          </a:xfrm>
        </p:spPr>
        <p:txBody>
          <a:bodyPr/>
          <a:lstStyle/>
          <a:p>
            <a:pPr marL="0" indent="0">
              <a:buNone/>
              <a:defRPr/>
            </a:pPr>
            <a:r>
              <a:rPr lang="en-GB" sz="2000" dirty="0"/>
              <a:t>There are a number of other factors that are involved in osteoporosis:</a:t>
            </a:r>
          </a:p>
          <a:p>
            <a:pPr>
              <a:defRPr/>
            </a:pPr>
            <a:endParaRPr lang="en-GB" sz="2000" dirty="0"/>
          </a:p>
          <a:p>
            <a:pPr>
              <a:buFont typeface="Arial" panose="020B0604020202020204" pitchFamily="34" charset="0"/>
              <a:buChar char="•"/>
              <a:defRPr/>
            </a:pPr>
            <a:r>
              <a:rPr lang="en-GB" sz="2000" dirty="0"/>
              <a:t>smoking and high alcohol intake increase the rate of bone loss and the risk of osteoporosis;</a:t>
            </a:r>
          </a:p>
          <a:p>
            <a:pPr>
              <a:buFont typeface="Arial" panose="020B0604020202020204" pitchFamily="34" charset="0"/>
              <a:buChar char="•"/>
              <a:defRPr/>
            </a:pPr>
            <a:endParaRPr lang="en-GB" sz="2000" dirty="0"/>
          </a:p>
          <a:p>
            <a:pPr>
              <a:buFont typeface="Arial" panose="020B0604020202020204" pitchFamily="34" charset="0"/>
              <a:buChar char="•"/>
              <a:defRPr/>
            </a:pPr>
            <a:r>
              <a:rPr lang="en-GB" sz="2000" dirty="0"/>
              <a:t>osteoporosis is more common in people who are underweight;</a:t>
            </a:r>
          </a:p>
          <a:p>
            <a:pPr>
              <a:buFont typeface="Arial" panose="020B0604020202020204" pitchFamily="34" charset="0"/>
              <a:buChar char="•"/>
              <a:defRPr/>
            </a:pPr>
            <a:endParaRPr lang="en-GB" sz="2000" dirty="0"/>
          </a:p>
          <a:p>
            <a:pPr>
              <a:buFont typeface="Arial" panose="020B0604020202020204" pitchFamily="34" charset="0"/>
              <a:buChar char="•"/>
              <a:defRPr/>
            </a:pPr>
            <a:r>
              <a:rPr lang="en-GB" sz="2000" dirty="0"/>
              <a:t>early menopause increases the risk of osteoporosis.</a:t>
            </a:r>
          </a:p>
          <a:p>
            <a:pPr>
              <a:defRPr/>
            </a:pPr>
            <a:endParaRPr lang="en-GB" sz="2000" dirty="0"/>
          </a:p>
          <a:p>
            <a:pPr marL="0" indent="0">
              <a:buNone/>
            </a:pP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8147" y="3816235"/>
            <a:ext cx="4182694" cy="2354857"/>
          </a:xfrm>
          <a:prstGeom prst="rect">
            <a:avLst/>
          </a:prstGeom>
        </p:spPr>
      </p:pic>
    </p:spTree>
    <p:extLst>
      <p:ext uri="{BB962C8B-B14F-4D97-AF65-F5344CB8AC3E}">
        <p14:creationId xmlns:p14="http://schemas.microsoft.com/office/powerpoint/2010/main" val="485425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Quiz - </a:t>
            </a:r>
            <a:r>
              <a:rPr lang="en-US" dirty="0"/>
              <a:t>Kahoot</a:t>
            </a:r>
          </a:p>
        </p:txBody>
      </p:sp>
      <p:sp>
        <p:nvSpPr>
          <p:cNvPr id="3" name="Subtitle 2"/>
          <p:cNvSpPr>
            <a:spLocks noGrp="1"/>
          </p:cNvSpPr>
          <p:nvPr>
            <p:ph type="subTitle" idx="1"/>
          </p:nvPr>
        </p:nvSpPr>
        <p:spPr/>
        <p:txBody>
          <a:bodyPr/>
          <a:lstStyle/>
          <a:p>
            <a:pPr marL="0" indent="0">
              <a:buNone/>
            </a:pPr>
            <a:r>
              <a:rPr lang="en-GB" sz="2000" dirty="0"/>
              <a:t>Open the link below on the main screen and get students to log onto kahoot.it on their tablets or smartphones. They can then enter the code (that will come up on the main screen when you start the game) and their own nickname. They can then play along with the quiz choosing the multiple choice answers that correspond with the questions on the main screen. There will then be a </a:t>
            </a:r>
            <a:r>
              <a:rPr lang="en-GB" sz="2000" dirty="0" err="1"/>
              <a:t>leaderboard</a:t>
            </a:r>
            <a:r>
              <a:rPr lang="en-GB" sz="2000" dirty="0"/>
              <a:t> of the scores after each question and at the end. </a:t>
            </a:r>
          </a:p>
          <a:p>
            <a:pPr marL="0" indent="0">
              <a:buNone/>
            </a:pPr>
            <a:endParaRPr lang="en-GB" sz="2000" dirty="0"/>
          </a:p>
          <a:p>
            <a:pPr marL="0" indent="0">
              <a:buNone/>
            </a:pPr>
            <a:r>
              <a:rPr lang="en-GB" sz="2000" dirty="0">
                <a:hlinkClick r:id="rId2"/>
              </a:rPr>
              <a:t>https://play.kahoot.it/#/?quizId=f20c001d-aefa-4b87-9244-0d29346d7866</a:t>
            </a:r>
            <a:r>
              <a:rPr lang="en-GB" sz="2000" dirty="0"/>
              <a:t> </a:t>
            </a:r>
          </a:p>
        </p:txBody>
      </p:sp>
    </p:spTree>
    <p:extLst>
      <p:ext uri="{BB962C8B-B14F-4D97-AF65-F5344CB8AC3E}">
        <p14:creationId xmlns:p14="http://schemas.microsoft.com/office/powerpoint/2010/main" val="485425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Bone health through life</a:t>
            </a:r>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4DB850D9-480A-C040-A891-1AAE78434BD2}"/>
              </a:ext>
            </a:extLst>
          </p:cNvPr>
          <p:cNvSpPr txBox="1"/>
          <p:nvPr/>
        </p:nvSpPr>
        <p:spPr>
          <a:xfrm>
            <a:off x="393116" y="6175629"/>
            <a:ext cx="9904396"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004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Bone health through life</a:t>
            </a:r>
          </a:p>
        </p:txBody>
      </p:sp>
      <p:sp>
        <p:nvSpPr>
          <p:cNvPr id="3" name="Subtitle 2"/>
          <p:cNvSpPr>
            <a:spLocks noGrp="1"/>
          </p:cNvSpPr>
          <p:nvPr>
            <p:ph type="subTitle" idx="1"/>
          </p:nvPr>
        </p:nvSpPr>
        <p:spPr>
          <a:xfrm>
            <a:off x="1169276" y="2571092"/>
            <a:ext cx="6844193" cy="3600000"/>
          </a:xfrm>
        </p:spPr>
        <p:txBody>
          <a:bodyPr/>
          <a:lstStyle/>
          <a:p>
            <a:pPr marL="0" indent="0">
              <a:buNone/>
            </a:pPr>
            <a:r>
              <a:rPr lang="en-GB" sz="2000" dirty="0"/>
              <a:t>Bone is a living tissue from which substances are constantly being removed and replaced. </a:t>
            </a:r>
          </a:p>
          <a:p>
            <a:pPr marL="0" indent="0">
              <a:buNone/>
            </a:pPr>
            <a:endParaRPr lang="en-GB" sz="2000" dirty="0"/>
          </a:p>
          <a:p>
            <a:pPr marL="0" indent="0">
              <a:buNone/>
            </a:pPr>
            <a:r>
              <a:rPr lang="en-GB" sz="2000" dirty="0"/>
              <a:t>Healthy bone is strong and does not break easily. </a:t>
            </a:r>
          </a:p>
          <a:p>
            <a:pPr marL="0" indent="0">
              <a:buNone/>
            </a:pPr>
            <a:endParaRPr lang="en-GB" sz="2000" dirty="0"/>
          </a:p>
          <a:p>
            <a:pPr marL="0" indent="0">
              <a:buNone/>
            </a:pPr>
            <a:r>
              <a:rPr lang="en-GB" sz="2000" dirty="0"/>
              <a:t>During childhood, adolescence and early adulthood, large amounts of calcium and other substances are added to the bone, strengthening the skeleton as it develops. Bone acts as a reserve for calcium in the body.</a:t>
            </a:r>
          </a:p>
          <a:p>
            <a:pPr marL="0" indent="0">
              <a:buNone/>
            </a:pPr>
            <a:endParaRPr lang="en-US" sz="20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31" t="10963" r="231" b="11609"/>
          <a:stretch/>
        </p:blipFill>
        <p:spPr>
          <a:xfrm>
            <a:off x="8013469" y="3353606"/>
            <a:ext cx="3905210" cy="2034972"/>
          </a:xfrm>
          <a:prstGeom prst="rect">
            <a:avLst/>
          </a:prstGeom>
        </p:spPr>
      </p:pic>
    </p:spTree>
    <p:extLst>
      <p:ext uri="{BB962C8B-B14F-4D97-AF65-F5344CB8AC3E}">
        <p14:creationId xmlns:p14="http://schemas.microsoft.com/office/powerpoint/2010/main" val="1740713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Bone health through life</a:t>
            </a:r>
          </a:p>
        </p:txBody>
      </p:sp>
      <p:sp>
        <p:nvSpPr>
          <p:cNvPr id="3" name="Subtitle 2"/>
          <p:cNvSpPr>
            <a:spLocks noGrp="1"/>
          </p:cNvSpPr>
          <p:nvPr>
            <p:ph type="subTitle" idx="1"/>
          </p:nvPr>
        </p:nvSpPr>
        <p:spPr>
          <a:xfrm>
            <a:off x="1169277" y="2571092"/>
            <a:ext cx="6677938" cy="3600000"/>
          </a:xfrm>
        </p:spPr>
        <p:txBody>
          <a:bodyPr/>
          <a:lstStyle/>
          <a:p>
            <a:pPr marL="0" indent="0">
              <a:buNone/>
            </a:pPr>
            <a:r>
              <a:rPr lang="en-GB" sz="2000" dirty="0"/>
              <a:t>Bone is continuously being remodelled - old bone tissue is replaced by new. </a:t>
            </a:r>
          </a:p>
          <a:p>
            <a:pPr marL="0" indent="0">
              <a:buNone/>
            </a:pPr>
            <a:endParaRPr lang="en-GB" sz="2000" dirty="0"/>
          </a:p>
          <a:p>
            <a:pPr marL="0" indent="0">
              <a:buNone/>
            </a:pPr>
            <a:r>
              <a:rPr lang="en-GB" sz="2000" dirty="0"/>
              <a:t>Bone formation and bone resorption (replacement of old bone tissue) take place throughout life, although at different rates at different times. In childhood the process enables the bone to grow; in adulthood the purpose is to maintain bone strength. </a:t>
            </a:r>
          </a:p>
          <a:p>
            <a:pPr marL="0" indent="0">
              <a:buNone/>
            </a:pPr>
            <a:endParaRPr lang="en-US" sz="2000" dirty="0"/>
          </a:p>
        </p:txBody>
      </p:sp>
      <p:pic>
        <p:nvPicPr>
          <p:cNvPr id="5" name="Picture 2" descr="C:\Users\AWhite\Downloads\shutterstock_523868392.jpg"/>
          <p:cNvPicPr>
            <a:picLocks noChangeAspect="1" noChangeArrowheads="1"/>
          </p:cNvPicPr>
          <p:nvPr/>
        </p:nvPicPr>
        <p:blipFill rotWithShape="1">
          <a:blip r:embed="rId2">
            <a:extLst>
              <a:ext uri="{28A0092B-C50C-407E-A947-70E740481C1C}">
                <a14:useLocalDpi xmlns:a14="http://schemas.microsoft.com/office/drawing/2010/main" val="0"/>
              </a:ext>
            </a:extLst>
          </a:blip>
          <a:srcRect r="15185"/>
          <a:stretch/>
        </p:blipFill>
        <p:spPr bwMode="auto">
          <a:xfrm>
            <a:off x="8051734" y="3398006"/>
            <a:ext cx="3797341" cy="252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108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What is peak bone mass?</a:t>
            </a:r>
            <a:br>
              <a:rPr lang="en-GB" dirty="0"/>
            </a:br>
            <a:endParaRPr lang="en-US" dirty="0"/>
          </a:p>
        </p:txBody>
      </p:sp>
      <p:sp>
        <p:nvSpPr>
          <p:cNvPr id="3" name="Subtitle 2"/>
          <p:cNvSpPr>
            <a:spLocks noGrp="1"/>
          </p:cNvSpPr>
          <p:nvPr>
            <p:ph type="subTitle" idx="1"/>
          </p:nvPr>
        </p:nvSpPr>
        <p:spPr>
          <a:xfrm>
            <a:off x="1169276" y="2571092"/>
            <a:ext cx="9163444" cy="3600000"/>
          </a:xfrm>
        </p:spPr>
        <p:txBody>
          <a:bodyPr/>
          <a:lstStyle/>
          <a:p>
            <a:pPr marL="0" indent="0">
              <a:buNone/>
            </a:pPr>
            <a:r>
              <a:rPr lang="en-GB" sz="2000" dirty="0"/>
              <a:t>Bone formation and bone resorption are influenced by a variety of factors including diet and physical activity. </a:t>
            </a:r>
          </a:p>
          <a:p>
            <a:pPr marL="0" indent="0">
              <a:buNone/>
            </a:pPr>
            <a:endParaRPr lang="en-GB" sz="2000" dirty="0"/>
          </a:p>
          <a:p>
            <a:pPr marL="0" indent="0">
              <a:buNone/>
            </a:pPr>
            <a:r>
              <a:rPr lang="en-GB" sz="2000" dirty="0"/>
              <a:t>Peak bone mass is reached when someone is in their mid twenties.  Around this age bone is at its strongest. After this age, bone mass gradually decreases.  </a:t>
            </a:r>
          </a:p>
          <a:p>
            <a:pPr marL="0" indent="0">
              <a:buNone/>
            </a:pPr>
            <a:endParaRPr lang="en-GB" sz="2000" dirty="0"/>
          </a:p>
          <a:p>
            <a:pPr marL="0" indent="0">
              <a:buNone/>
            </a:pPr>
            <a:r>
              <a:rPr lang="en-GB" sz="2000" dirty="0"/>
              <a:t>Achieving a good peak bone mass is important in reducing the risk of osteoporosis in later life. This is because bones are strong before bone loss begins.</a:t>
            </a:r>
          </a:p>
          <a:p>
            <a:pPr marL="0" indent="0">
              <a:buNone/>
            </a:pP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527111" y="1962894"/>
            <a:ext cx="1227539" cy="4400356"/>
          </a:xfrm>
          <a:prstGeom prst="rect">
            <a:avLst/>
          </a:prstGeom>
          <a:ln>
            <a:noFill/>
          </a:ln>
          <a:effectLst>
            <a:softEdge rad="112500"/>
          </a:effectLst>
        </p:spPr>
      </p:pic>
    </p:spTree>
    <p:extLst>
      <p:ext uri="{BB962C8B-B14F-4D97-AF65-F5344CB8AC3E}">
        <p14:creationId xmlns:p14="http://schemas.microsoft.com/office/powerpoint/2010/main" val="1663108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Peak bone mass</a:t>
            </a:r>
            <a:br>
              <a:rPr lang="en-US" dirty="0"/>
            </a:br>
            <a:endParaRPr lang="en-US" dirty="0"/>
          </a:p>
        </p:txBody>
      </p:sp>
      <p:sp>
        <p:nvSpPr>
          <p:cNvPr id="3" name="Subtitle 2"/>
          <p:cNvSpPr>
            <a:spLocks noGrp="1"/>
          </p:cNvSpPr>
          <p:nvPr>
            <p:ph type="subTitle" idx="1"/>
          </p:nvPr>
        </p:nvSpPr>
        <p:spPr>
          <a:xfrm>
            <a:off x="1169276" y="2571092"/>
            <a:ext cx="6810942" cy="3600000"/>
          </a:xfrm>
        </p:spPr>
        <p:txBody>
          <a:bodyPr/>
          <a:lstStyle/>
          <a:p>
            <a:pPr marL="0" indent="0">
              <a:buNone/>
            </a:pPr>
            <a:r>
              <a:rPr lang="en-GB" sz="2000" dirty="0"/>
              <a:t>Peak bone mass can be increased by ensuring that the diet contains adequate amounts of vitamin D and calcium during childhood, adolescence and early adulthood, and by regular activity especially weight-bearing activities such as brisk walking, running, dancing and climbing stairs (in which the bones bear body weight).</a:t>
            </a:r>
          </a:p>
          <a:p>
            <a:pPr marL="0" indent="0">
              <a:buNone/>
            </a:pPr>
            <a:endParaRPr lang="en-US" sz="2000" dirty="0"/>
          </a:p>
          <a:p>
            <a:pPr marL="0" indent="0">
              <a:buNone/>
            </a:pPr>
            <a:r>
              <a:rPr lang="en-GB" sz="2000" dirty="0"/>
              <a:t>Peak bone mass is influenced by genetic factors such as build and ethnic group.</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7913" y="3674013"/>
            <a:ext cx="3549534" cy="2367539"/>
          </a:xfrm>
          <a:prstGeom prst="rect">
            <a:avLst/>
          </a:prstGeom>
        </p:spPr>
      </p:pic>
    </p:spTree>
    <p:extLst>
      <p:ext uri="{BB962C8B-B14F-4D97-AF65-F5344CB8AC3E}">
        <p14:creationId xmlns:p14="http://schemas.microsoft.com/office/powerpoint/2010/main" val="1663108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Healthy bones</a:t>
            </a:r>
          </a:p>
        </p:txBody>
      </p:sp>
      <p:sp>
        <p:nvSpPr>
          <p:cNvPr id="3" name="Subtitle 2"/>
          <p:cNvSpPr>
            <a:spLocks noGrp="1"/>
          </p:cNvSpPr>
          <p:nvPr>
            <p:ph type="subTitle" idx="1"/>
          </p:nvPr>
        </p:nvSpPr>
        <p:spPr>
          <a:xfrm>
            <a:off x="1169276" y="2571092"/>
            <a:ext cx="6320491" cy="3600000"/>
          </a:xfrm>
        </p:spPr>
        <p:txBody>
          <a:bodyPr/>
          <a:lstStyle/>
          <a:p>
            <a:pPr marL="0" indent="0">
              <a:buNone/>
            </a:pPr>
            <a:r>
              <a:rPr lang="en-GB" sz="2000" dirty="0"/>
              <a:t>Strong bones that contain plenty of calcium are less likely to become weak and break in old age. </a:t>
            </a:r>
          </a:p>
          <a:p>
            <a:pPr marL="0" indent="0">
              <a:buNone/>
            </a:pPr>
            <a:endParaRPr lang="en-GB" sz="2000" dirty="0"/>
          </a:p>
          <a:p>
            <a:pPr marL="0" indent="0">
              <a:buNone/>
            </a:pPr>
            <a:r>
              <a:rPr lang="en-GB" sz="2000" dirty="0"/>
              <a:t>Bone strength is affected by:</a:t>
            </a:r>
          </a:p>
          <a:p>
            <a:r>
              <a:rPr lang="en-GB" sz="2000" dirty="0"/>
              <a:t>Genetic factors - some ethnic groups may have stronger bones in general than others;</a:t>
            </a:r>
          </a:p>
          <a:p>
            <a:r>
              <a:rPr lang="en-GB" sz="2000" dirty="0"/>
              <a:t>Gender - men tend to have a greater bone mass than women.</a:t>
            </a:r>
          </a:p>
          <a:p>
            <a:pPr marL="0" indent="0">
              <a:buNone/>
            </a:pP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0519" y="2571092"/>
            <a:ext cx="3665913" cy="3665913"/>
          </a:xfrm>
          <a:prstGeom prst="rect">
            <a:avLst/>
          </a:prstGeom>
        </p:spPr>
      </p:pic>
    </p:spTree>
    <p:extLst>
      <p:ext uri="{BB962C8B-B14F-4D97-AF65-F5344CB8AC3E}">
        <p14:creationId xmlns:p14="http://schemas.microsoft.com/office/powerpoint/2010/main" val="1663108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Healthy bones</a:t>
            </a:r>
          </a:p>
        </p:txBody>
      </p:sp>
      <p:sp>
        <p:nvSpPr>
          <p:cNvPr id="3" name="Subtitle 2"/>
          <p:cNvSpPr>
            <a:spLocks noGrp="1"/>
          </p:cNvSpPr>
          <p:nvPr>
            <p:ph type="subTitle" idx="1"/>
          </p:nvPr>
        </p:nvSpPr>
        <p:spPr>
          <a:xfrm>
            <a:off x="1169276" y="2571092"/>
            <a:ext cx="6453495" cy="3600000"/>
          </a:xfrm>
        </p:spPr>
        <p:txBody>
          <a:bodyPr/>
          <a:lstStyle/>
          <a:p>
            <a:pPr marL="0" indent="0">
              <a:spcBef>
                <a:spcPct val="0"/>
              </a:spcBef>
              <a:buNone/>
              <a:defRPr/>
            </a:pPr>
            <a:r>
              <a:rPr lang="en-GB" altLang="en-US" sz="2000" dirty="0"/>
              <a:t>Bone strength is affected by:</a:t>
            </a:r>
          </a:p>
          <a:p>
            <a:pPr>
              <a:spcBef>
                <a:spcPct val="0"/>
              </a:spcBef>
              <a:defRPr/>
            </a:pPr>
            <a:endParaRPr lang="en-GB" altLang="en-US" sz="2000" dirty="0"/>
          </a:p>
          <a:p>
            <a:pPr>
              <a:spcBef>
                <a:spcPct val="0"/>
              </a:spcBef>
              <a:buFont typeface="Arial" panose="020B0604020202020204" pitchFamily="34" charset="0"/>
              <a:buChar char="•"/>
              <a:defRPr/>
            </a:pPr>
            <a:r>
              <a:rPr lang="en-GB" altLang="en-US" sz="2000" dirty="0"/>
              <a:t>diet – calcium, vitamin D and vitamin K, in particular, are important for strong bones;</a:t>
            </a:r>
          </a:p>
          <a:p>
            <a:pPr>
              <a:spcBef>
                <a:spcPct val="0"/>
              </a:spcBef>
              <a:buFont typeface="Arial" panose="020B0604020202020204" pitchFamily="34" charset="0"/>
              <a:buChar char="•"/>
              <a:defRPr/>
            </a:pPr>
            <a:endParaRPr lang="en-GB" altLang="en-US" sz="2000" dirty="0"/>
          </a:p>
          <a:p>
            <a:pPr>
              <a:spcBef>
                <a:spcPct val="0"/>
              </a:spcBef>
              <a:buFont typeface="Arial" panose="020B0604020202020204" pitchFamily="34" charset="0"/>
              <a:buChar char="•"/>
              <a:defRPr/>
            </a:pPr>
            <a:r>
              <a:rPr lang="en-GB" altLang="en-US" sz="2000" dirty="0"/>
              <a:t>physical activity - regular exercise (especially weight bearing exercise) is important for strong bones;</a:t>
            </a:r>
          </a:p>
          <a:p>
            <a:pPr>
              <a:spcBef>
                <a:spcPct val="0"/>
              </a:spcBef>
              <a:buFont typeface="Arial" panose="020B0604020202020204" pitchFamily="34" charset="0"/>
              <a:buChar char="•"/>
              <a:defRPr/>
            </a:pPr>
            <a:endParaRPr lang="en-GB" altLang="en-US" sz="2000" dirty="0"/>
          </a:p>
          <a:p>
            <a:pPr>
              <a:spcBef>
                <a:spcPct val="0"/>
              </a:spcBef>
              <a:buFont typeface="Arial" panose="020B0604020202020204" pitchFamily="34" charset="0"/>
              <a:buChar char="•"/>
              <a:defRPr/>
            </a:pPr>
            <a:r>
              <a:rPr lang="en-GB" altLang="en-US" sz="2000" dirty="0"/>
              <a:t>body weight - heavier people have stronger bones (the bones respond to the weight that they have to carry);</a:t>
            </a:r>
          </a:p>
          <a:p>
            <a:pPr>
              <a:spcBef>
                <a:spcPct val="0"/>
              </a:spcBef>
              <a:buFont typeface="Arial" panose="020B0604020202020204" pitchFamily="34" charset="0"/>
              <a:buChar char="•"/>
              <a:defRPr/>
            </a:pPr>
            <a:endParaRPr lang="en-GB" altLang="en-US" sz="2000" dirty="0"/>
          </a:p>
          <a:p>
            <a:pPr>
              <a:spcBef>
                <a:spcPct val="0"/>
              </a:spcBef>
              <a:buFont typeface="Arial" panose="020B0604020202020204" pitchFamily="34" charset="0"/>
              <a:buChar char="•"/>
              <a:defRPr/>
            </a:pPr>
            <a:r>
              <a:rPr lang="en-GB" altLang="en-US" sz="2000" dirty="0"/>
              <a:t>hormones - irregular or loss of menstrual periods can cause bone loss, e.g. during menopause.</a:t>
            </a:r>
          </a:p>
          <a:p>
            <a:pPr marL="0" indent="0">
              <a:buNone/>
            </a:pP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7776" y="3303478"/>
            <a:ext cx="3912922" cy="2609919"/>
          </a:xfrm>
          <a:prstGeom prst="rect">
            <a:avLst/>
          </a:prstGeom>
        </p:spPr>
      </p:pic>
    </p:spTree>
    <p:extLst>
      <p:ext uri="{BB962C8B-B14F-4D97-AF65-F5344CB8AC3E}">
        <p14:creationId xmlns:p14="http://schemas.microsoft.com/office/powerpoint/2010/main" val="1663108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Diet and bone health</a:t>
            </a:r>
            <a:br>
              <a:rPr lang="en-US" dirty="0"/>
            </a:br>
            <a:endParaRPr lang="en-US" dirty="0"/>
          </a:p>
        </p:txBody>
      </p:sp>
      <p:sp>
        <p:nvSpPr>
          <p:cNvPr id="3" name="Subtitle 2"/>
          <p:cNvSpPr>
            <a:spLocks noGrp="1"/>
          </p:cNvSpPr>
          <p:nvPr>
            <p:ph type="subTitle" idx="1"/>
          </p:nvPr>
        </p:nvSpPr>
        <p:spPr>
          <a:xfrm>
            <a:off x="1169276" y="2571092"/>
            <a:ext cx="6977197" cy="3600000"/>
          </a:xfrm>
        </p:spPr>
        <p:txBody>
          <a:bodyPr/>
          <a:lstStyle/>
          <a:p>
            <a:pPr marL="0" indent="0">
              <a:buNone/>
            </a:pPr>
            <a:r>
              <a:rPr lang="en-GB" sz="2000" dirty="0"/>
              <a:t>Diet is an important factor in forming healthy bones. </a:t>
            </a:r>
          </a:p>
          <a:p>
            <a:pPr marL="0" indent="0">
              <a:buNone/>
            </a:pPr>
            <a:endParaRPr lang="en-GB" sz="2000" dirty="0"/>
          </a:p>
          <a:p>
            <a:pPr marL="0" indent="0">
              <a:buNone/>
            </a:pPr>
            <a:r>
              <a:rPr lang="en-GB" sz="2000" dirty="0"/>
              <a:t>An adequate calcium intake at all stages of life (coupled with an active lifestyle) helps to ensure that bones are as strong as possible. </a:t>
            </a:r>
          </a:p>
          <a:p>
            <a:pPr marL="0" indent="0">
              <a:buNone/>
            </a:pPr>
            <a:endParaRPr lang="en-GB" sz="2000" dirty="0"/>
          </a:p>
          <a:p>
            <a:pPr marL="0" indent="0">
              <a:buNone/>
            </a:pPr>
            <a:r>
              <a:rPr lang="en-GB" sz="2000" dirty="0"/>
              <a:t>It is particularly important during childhood, adolescence and early adulthood when bones are developing. The richest sources of calcium in the UK diet are milk and dairy products.</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6100" y="3266902"/>
            <a:ext cx="3596757" cy="2571681"/>
          </a:xfrm>
          <a:prstGeom prst="rect">
            <a:avLst/>
          </a:prstGeom>
        </p:spPr>
      </p:pic>
    </p:spTree>
    <p:extLst>
      <p:ext uri="{BB962C8B-B14F-4D97-AF65-F5344CB8AC3E}">
        <p14:creationId xmlns:p14="http://schemas.microsoft.com/office/powerpoint/2010/main" val="16631086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8" ma:contentTypeDescription="Create a new document." ma:contentTypeScope="" ma:versionID="dc6deb05df7d1fcd95eb88bf1a5a26f4">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8258fb5370106c49cde09acdb6d5137d"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4551E5-0418-42AF-958F-9D58A11BFBFF}">
  <ds:schemaRefs>
    <ds:schemaRef ds:uri="http://schemas.microsoft.com/office/2006/metadata/properties"/>
    <ds:schemaRef ds:uri="http://schemas.microsoft.com/office/infopath/2007/PartnerControls"/>
    <ds:schemaRef ds:uri="ead97cfe-a968-427f-b02b-893e6ba0355a"/>
    <ds:schemaRef ds:uri="c53071f4-7f44-43fd-895c-8e7b6a3746b0"/>
  </ds:schemaRefs>
</ds:datastoreItem>
</file>

<file path=customXml/itemProps2.xml><?xml version="1.0" encoding="utf-8"?>
<ds:datastoreItem xmlns:ds="http://schemas.openxmlformats.org/officeDocument/2006/customXml" ds:itemID="{D7A05350-50F2-4422-B942-F697470E1C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64B6312-9E95-4F51-A62C-71E59DE2C8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1743</Words>
  <Application>Microsoft Office PowerPoint</Application>
  <PresentationFormat>Widescreen</PresentationFormat>
  <Paragraphs>118</Paragraphs>
  <Slides>23</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23</vt:i4>
      </vt:variant>
    </vt:vector>
  </HeadingPairs>
  <TitlesOfParts>
    <vt:vector size="29" baseType="lpstr">
      <vt:lpstr>Arial</vt:lpstr>
      <vt:lpstr>Calibri</vt:lpstr>
      <vt:lpstr>Office Theme</vt:lpstr>
      <vt:lpstr>Custom Design</vt:lpstr>
      <vt:lpstr>1_Custom Design</vt:lpstr>
      <vt:lpstr>3_Custom Design</vt:lpstr>
      <vt:lpstr>Bone health through life </vt:lpstr>
      <vt:lpstr>Osteoporosis</vt:lpstr>
      <vt:lpstr>Bone health through life</vt:lpstr>
      <vt:lpstr>Bone health through life</vt:lpstr>
      <vt:lpstr>What is peak bone mass? </vt:lpstr>
      <vt:lpstr>Peak bone mass </vt:lpstr>
      <vt:lpstr>Healthy bones</vt:lpstr>
      <vt:lpstr>Healthy bones</vt:lpstr>
      <vt:lpstr>Diet and bone health </vt:lpstr>
      <vt:lpstr>Calcium</vt:lpstr>
      <vt:lpstr>Calcium</vt:lpstr>
      <vt:lpstr>Calcium</vt:lpstr>
      <vt:lpstr>Vitamin D </vt:lpstr>
      <vt:lpstr>Vitamin D </vt:lpstr>
      <vt:lpstr>Vitamin D </vt:lpstr>
      <vt:lpstr>Vitamin D supplementation </vt:lpstr>
      <vt:lpstr>Vitamin D supplementation </vt:lpstr>
      <vt:lpstr>Vitamin K </vt:lpstr>
      <vt:lpstr>Osteoporosis</vt:lpstr>
      <vt:lpstr>Osteoporosis</vt:lpstr>
      <vt:lpstr>Osteoporosis</vt:lpstr>
      <vt:lpstr>Quiz - Kahoot</vt:lpstr>
      <vt:lpstr>Bone health through life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Ewen Trafford</cp:lastModifiedBy>
  <cp:revision>35</cp:revision>
  <dcterms:created xsi:type="dcterms:W3CDTF">2018-10-10T09:22:08Z</dcterms:created>
  <dcterms:modified xsi:type="dcterms:W3CDTF">2023-11-01T14:31:39Z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y fmtid="{D5CDD505-2E9C-101B-9397-08002B2CF9AE}" pid="3" name="MediaServiceImageTags">
    <vt:lpwstr/>
  </property>
</Properties>
</file>